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</p:sldMasterIdLst>
  <p:notesMasterIdLst>
    <p:notesMasterId r:id="rId78"/>
  </p:notesMasterIdLst>
  <p:sldIdLst>
    <p:sldId id="283" r:id="rId7"/>
    <p:sldId id="412" r:id="rId8"/>
    <p:sldId id="413" r:id="rId9"/>
    <p:sldId id="280" r:id="rId10"/>
    <p:sldId id="284" r:id="rId11"/>
    <p:sldId id="285" r:id="rId12"/>
    <p:sldId id="429" r:id="rId13"/>
    <p:sldId id="290" r:id="rId14"/>
    <p:sldId id="433" r:id="rId15"/>
    <p:sldId id="448" r:id="rId16"/>
    <p:sldId id="450" r:id="rId17"/>
    <p:sldId id="432" r:id="rId18"/>
    <p:sldId id="439" r:id="rId19"/>
    <p:sldId id="444" r:id="rId20"/>
    <p:sldId id="260" r:id="rId21"/>
    <p:sldId id="445" r:id="rId22"/>
    <p:sldId id="272" r:id="rId23"/>
    <p:sldId id="262" r:id="rId24"/>
    <p:sldId id="263" r:id="rId25"/>
    <p:sldId id="264" r:id="rId26"/>
    <p:sldId id="446" r:id="rId27"/>
    <p:sldId id="266" r:id="rId28"/>
    <p:sldId id="447" r:id="rId29"/>
    <p:sldId id="424" r:id="rId30"/>
    <p:sldId id="449" r:id="rId31"/>
    <p:sldId id="258" r:id="rId32"/>
    <p:sldId id="298" r:id="rId33"/>
    <p:sldId id="299" r:id="rId34"/>
    <p:sldId id="291" r:id="rId35"/>
    <p:sldId id="307" r:id="rId36"/>
    <p:sldId id="276" r:id="rId37"/>
    <p:sldId id="305" r:id="rId38"/>
    <p:sldId id="426" r:id="rId39"/>
    <p:sldId id="292" r:id="rId40"/>
    <p:sldId id="302" r:id="rId41"/>
    <p:sldId id="303" r:id="rId42"/>
    <p:sldId id="287" r:id="rId43"/>
    <p:sldId id="274" r:id="rId44"/>
    <p:sldId id="267" r:id="rId45"/>
    <p:sldId id="428" r:id="rId46"/>
    <p:sldId id="293" r:id="rId47"/>
    <p:sldId id="294" r:id="rId48"/>
    <p:sldId id="437" r:id="rId49"/>
    <p:sldId id="440" r:id="rId50"/>
    <p:sldId id="261" r:id="rId51"/>
    <p:sldId id="409" r:id="rId52"/>
    <p:sldId id="404" r:id="rId53"/>
    <p:sldId id="417" r:id="rId54"/>
    <p:sldId id="275" r:id="rId55"/>
    <p:sldId id="406" r:id="rId56"/>
    <p:sldId id="391" r:id="rId57"/>
    <p:sldId id="400" r:id="rId58"/>
    <p:sldId id="257" r:id="rId59"/>
    <p:sldId id="408" r:id="rId60"/>
    <p:sldId id="416" r:id="rId61"/>
    <p:sldId id="259" r:id="rId62"/>
    <p:sldId id="300" r:id="rId63"/>
    <p:sldId id="301" r:id="rId64"/>
    <p:sldId id="306" r:id="rId65"/>
    <p:sldId id="308" r:id="rId66"/>
    <p:sldId id="435" r:id="rId67"/>
    <p:sldId id="341" r:id="rId68"/>
    <p:sldId id="310" r:id="rId69"/>
    <p:sldId id="418" r:id="rId70"/>
    <p:sldId id="436" r:id="rId71"/>
    <p:sldId id="415" r:id="rId72"/>
    <p:sldId id="385" r:id="rId73"/>
    <p:sldId id="265" r:id="rId74"/>
    <p:sldId id="410" r:id="rId75"/>
    <p:sldId id="411" r:id="rId76"/>
    <p:sldId id="350" r:id="rId77"/>
  </p:sldIdLst>
  <p:sldSz cx="12192000" cy="6858000"/>
  <p:notesSz cx="6889750" cy="96710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2597" y="1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r">
              <a:defRPr sz="1200"/>
            </a:lvl1pPr>
          </a:lstStyle>
          <a:p>
            <a:fld id="{D82E6380-271B-4BF5-8A34-3DFDC0A2FA98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542925" y="1208088"/>
            <a:ext cx="5803900" cy="3265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975" y="4654192"/>
            <a:ext cx="5511800" cy="3807977"/>
          </a:xfrm>
          <a:prstGeom prst="rect">
            <a:avLst/>
          </a:prstGeom>
        </p:spPr>
        <p:txBody>
          <a:bodyPr vert="horz" lIns="94631" tIns="47316" rIns="94631" bIns="47316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2597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r">
              <a:defRPr sz="1200"/>
            </a:lvl1pPr>
          </a:lstStyle>
          <a:p>
            <a:fld id="{6EBDACC6-1104-4149-8BF0-336FDFC7A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639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charset="0"/>
              </a:defRPr>
            </a:lvl1pPr>
            <a:lvl2pPr marL="768879" indent="-295723">
              <a:defRPr sz="3400">
                <a:solidFill>
                  <a:schemeClr val="tx1"/>
                </a:solidFill>
                <a:latin typeface="Arial" charset="0"/>
              </a:defRPr>
            </a:lvl2pPr>
            <a:lvl3pPr marL="1182891" indent="-236578">
              <a:defRPr sz="3400">
                <a:solidFill>
                  <a:schemeClr val="tx1"/>
                </a:solidFill>
                <a:latin typeface="Arial" charset="0"/>
              </a:defRPr>
            </a:lvl3pPr>
            <a:lvl4pPr marL="1656047" indent="-236578">
              <a:defRPr sz="3400">
                <a:solidFill>
                  <a:schemeClr val="tx1"/>
                </a:solidFill>
                <a:latin typeface="Arial" charset="0"/>
              </a:defRPr>
            </a:lvl4pPr>
            <a:lvl5pPr marL="2129203" indent="-236578">
              <a:defRPr sz="3400">
                <a:solidFill>
                  <a:schemeClr val="tx1"/>
                </a:solidFill>
                <a:latin typeface="Arial" charset="0"/>
              </a:defRPr>
            </a:lvl5pPr>
            <a:lvl6pPr marL="2602360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6pPr>
            <a:lvl7pPr marL="3075516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7pPr>
            <a:lvl8pPr marL="3548672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8pPr>
            <a:lvl9pPr marL="4021828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6313">
              <a:defRPr/>
            </a:pPr>
            <a:fld id="{9361AA15-7B13-4C29-B70F-CA5A44DDFE58}" type="slidenum">
              <a:rPr lang="cs-CZ" altLang="cs-CZ" sz="1200">
                <a:solidFill>
                  <a:prstClr val="black"/>
                </a:solidFill>
              </a:rPr>
              <a:pPr defTabSz="946313">
                <a:defRPr/>
              </a:pPr>
              <a:t>27</a:t>
            </a:fld>
            <a:endParaRPr lang="cs-CZ" altLang="cs-CZ" sz="120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charset="0"/>
              </a:defRPr>
            </a:lvl1pPr>
            <a:lvl2pPr marL="768879" indent="-295723">
              <a:defRPr sz="3400">
                <a:solidFill>
                  <a:schemeClr val="tx1"/>
                </a:solidFill>
                <a:latin typeface="Arial" charset="0"/>
              </a:defRPr>
            </a:lvl2pPr>
            <a:lvl3pPr marL="1182891" indent="-236578">
              <a:defRPr sz="3400">
                <a:solidFill>
                  <a:schemeClr val="tx1"/>
                </a:solidFill>
                <a:latin typeface="Arial" charset="0"/>
              </a:defRPr>
            </a:lvl3pPr>
            <a:lvl4pPr marL="1656047" indent="-236578">
              <a:defRPr sz="3400">
                <a:solidFill>
                  <a:schemeClr val="tx1"/>
                </a:solidFill>
                <a:latin typeface="Arial" charset="0"/>
              </a:defRPr>
            </a:lvl4pPr>
            <a:lvl5pPr marL="2129203" indent="-236578">
              <a:defRPr sz="3400">
                <a:solidFill>
                  <a:schemeClr val="tx1"/>
                </a:solidFill>
                <a:latin typeface="Arial" charset="0"/>
              </a:defRPr>
            </a:lvl5pPr>
            <a:lvl6pPr marL="2602360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6pPr>
            <a:lvl7pPr marL="3075516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7pPr>
            <a:lvl8pPr marL="3548672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8pPr>
            <a:lvl9pPr marL="4021828" indent="-236578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6313">
              <a:defRPr/>
            </a:pPr>
            <a:fld id="{D55362E8-DD8C-4BA1-BFCB-70A018896063}" type="slidenum">
              <a:rPr lang="cs-CZ" altLang="cs-CZ" sz="1200">
                <a:solidFill>
                  <a:prstClr val="black"/>
                </a:solidFill>
              </a:rPr>
              <a:pPr defTabSz="946313">
                <a:defRPr/>
              </a:pPr>
              <a:t>33</a:t>
            </a:fld>
            <a:endParaRPr lang="cs-CZ" altLang="cs-CZ" sz="120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charset="0"/>
              <a:cs typeface="Arial" charset="0"/>
            </a:endParaRPr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8879" indent="-29572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2891" indent="-23657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6047" indent="-23657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9203" indent="-23657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2360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75516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8672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1828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6313">
              <a:defRPr/>
            </a:pPr>
            <a:fld id="{D21250CE-4845-4D01-A532-29296AC34464}" type="slidenum">
              <a:rPr lang="cs-CZ" altLang="cs-CZ">
                <a:solidFill>
                  <a:prstClr val="black"/>
                </a:solidFill>
              </a:rPr>
              <a:pPr defTabSz="946313">
                <a:defRPr/>
              </a:pPr>
              <a:t>37</a:t>
            </a:fld>
            <a:endParaRPr lang="cs-CZ" alt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8879" indent="-29572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2891" indent="-23657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6047" indent="-23657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9203" indent="-23657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2360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75516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8672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21828" indent="-236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6313">
              <a:defRPr/>
            </a:pPr>
            <a:fld id="{1B93DB77-163E-44FE-B20A-A1DE63EFA38B}" type="slidenum">
              <a:rPr lang="cs-CZ" altLang="cs-CZ">
                <a:solidFill>
                  <a:prstClr val="black"/>
                </a:solidFill>
              </a:rPr>
              <a:pPr defTabSz="946313">
                <a:defRPr/>
              </a:pPr>
              <a:t>39</a:t>
            </a:fld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4AA82-AFAF-45A8-B64C-ECEBF5D9AC8C}" type="slidenum">
              <a:rPr lang="cs-CZ" altLang="cs-CZ" smtClean="0"/>
              <a:pPr>
                <a:defRPr/>
              </a:pPr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4434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076E54-BA0B-4EE8-84D6-5380C2710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B3E25DE-4ADF-41E3-B4E4-0881FEEF2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221CA1-1C25-4B75-97A7-7ADDCDFC8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C07-4FC7-4480-BC36-7E0F4CE26E3E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BC9032-FFC1-42B9-8F07-8EA472D0E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FB88F9-6C0F-4FDA-89F1-4374AAFD8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639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E2595-189C-447F-BD3C-3EC78865A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3BD813-5D09-45F0-8750-61F305F86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78601D-9070-4A37-8295-C00A4377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C07-4FC7-4480-BC36-7E0F4CE26E3E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8F2A8E-7DD4-4824-B8CC-C9ADE571E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17F252-5F0C-4362-9E10-21315C9A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87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701BCB7-8DC1-4273-840F-2737585CA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019C074-0EC3-416D-917C-61F47F440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A9926B-8AFC-4FA5-8C68-0AC157539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C07-4FC7-4480-BC36-7E0F4CE26E3E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F8AE6D-C698-4045-B2D8-6D781752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7BC0B4-C464-43F0-905E-749AD4C7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618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914C4-DD28-4F79-B454-ED08A9126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976D21-5298-4A98-BEC7-8EF30F21D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304EBD-1642-4337-A194-0859CEEB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3DFC7-AF03-48AC-B516-40074BF25D0D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30DF7C-B2A7-4864-8591-2E7B745E6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15B263-AB11-4BFE-ABCA-0AEFD4A2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9250-9673-4B54-BD4E-D144CCD972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87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F6AA3-2C15-40C0-864B-9D7CAA58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CA520D-FE41-4E7A-B393-02D493AD0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ACA153-785E-46F5-A714-E4352815F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3DFC7-AF03-48AC-B516-40074BF25D0D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F6F0BD-B90A-4487-A47B-1B6771762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A888DA-453F-47AD-AB55-D473105D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9250-9673-4B54-BD4E-D144CCD972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590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FF4753-94B0-4ABC-98A2-E025B19D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CA4F63-1B10-45A1-9B9A-BD71E17A4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F8AEE5-AC1E-43CF-B7DC-AC24E3983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3DFC7-AF03-48AC-B516-40074BF25D0D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F25313-CB75-4DF2-B0D1-0F4E0D16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5B1646-BB74-44E1-A7F7-6ACEB1796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9250-9673-4B54-BD4E-D144CCD972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381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6E2EA5-2277-4767-B4FE-ABE1EA79F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2F9825-907A-4DC0-9C3E-6AF4A4F1F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4D6609-D514-43F9-9BC4-6219149E0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BDFCF46-8E05-4648-A3E8-20C8AA30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3DFC7-AF03-48AC-B516-40074BF25D0D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30D3274-05A4-4C02-8F52-72328B0E2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F60E6E-B2E2-4DDF-B15B-EE041AE5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9250-9673-4B54-BD4E-D144CCD972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88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913E4-4865-4559-BFED-0E6A43DE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6E4C11-C17E-4452-A8DE-609BC8855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D839C0F-23AA-4617-B54B-FCB191D97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AEE2516-E691-43DB-B4FF-6F0A9011D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625503-7794-4D09-9209-93664C52F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C9729DF-0211-421D-A155-DCD5E6E27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3DFC7-AF03-48AC-B516-40074BF25D0D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0ACDC14-C0EA-4FE6-AF83-3C8A73F1F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CD2CBED-6A22-491D-BB34-E61C5A5A4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9250-9673-4B54-BD4E-D144CCD972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727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731AC-F0B5-46BB-8402-A439B647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A9D9DE4-349A-4660-A263-7DC315F57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3DFC7-AF03-48AC-B516-40074BF25D0D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D82F71-EB48-49B7-9BE4-8632C0F6F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47D08DA-B656-4D96-9D66-5B3EDA3C5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9250-9673-4B54-BD4E-D144CCD972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5481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DF497E-E5A5-4A53-AD4C-D8A5305B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3DFC7-AF03-48AC-B516-40074BF25D0D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71583D4-481E-4945-B017-443F1FCA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5ADF1B-9E45-4D25-9D1C-746EC42B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9250-9673-4B54-BD4E-D144CCD972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227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BD6791-7C90-4D9E-A39F-04781B05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EA268D-A7EF-4529-A65B-BA642AF65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B15E4A2-D08B-4609-9466-44616137A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138760-48EB-41B0-B07E-BA301ECC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3DFC7-AF03-48AC-B516-40074BF25D0D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C9B345-5CD6-4120-B957-13EEF66F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4B5288-8D4D-49C0-99EA-B8845F9EB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9250-9673-4B54-BD4E-D144CCD972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76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EE94D-35C8-4912-B971-4A0F0C43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8B3F7B-AFCA-434F-829A-A78AE869E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D21552-5A7D-48DB-A4BE-64F5625FB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C07-4FC7-4480-BC36-7E0F4CE26E3E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0B9198-347A-4EBA-B238-630BD798E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51FD87-04FC-4203-A9A2-0C396BCB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301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A3239A-6D1E-4E25-8FCF-5F64AAE3A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03EC9AA-607D-4754-B983-26D76EFD8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6B71768-855A-4015-93A2-7FB064465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9D7A6A-BD90-49EE-B14C-D4ADCC42F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3DFC7-AF03-48AC-B516-40074BF25D0D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6386C98-3E4B-4686-846E-8C8AF3E1A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74EF5F3-4731-45F4-AB66-2B070194B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9250-9673-4B54-BD4E-D144CCD972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153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EA1433-BDB6-4E24-ADE2-4EEA0695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D6F08A-8A08-4D99-A973-628C3AFC7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D9D8F2-C349-4392-86F8-B9ECFE4F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3DFC7-AF03-48AC-B516-40074BF25D0D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0ED2C6-7D8C-4AAF-8148-4298266B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17AA39-4367-4AD7-A81C-0CFEAC22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9250-9673-4B54-BD4E-D144CCD972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195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191FF5F-8AB9-4899-AA72-EBE53B0AF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8310A5-9701-4291-8D81-AAC0AFF43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3DDEBB-CBFD-4A95-A66D-0D04B54C2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3DFC7-AF03-48AC-B516-40074BF25D0D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744E2C-B789-46B3-85E6-102C9B72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CEFEAD-52E8-4111-9A79-8965199D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A9250-9673-4B54-BD4E-D144CCD972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771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7C375-1D6E-4733-B3AC-56AFF0D04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AE298A-6619-4550-B365-F74E8AEAA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93473A-32B7-4D02-9D07-EF9F05705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9FB5FD-AE81-4BE8-883C-25ECC713F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77F5AA-AC39-43D9-86F2-05CD6BFE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8089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9D078-FAFE-4270-8536-5FB66A0A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9A9A7C-FB0A-48B0-A642-59676E0A9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FBDBFA-1FB5-43B3-B804-8351C8CFC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22FBC4-90C7-43B2-9661-DB00CE06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C171C9-71E1-42B0-9E73-CAB01B25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295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551B2-C63F-4E90-AC9A-1E368366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D9C940-8A34-48FC-84FC-6EE265300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2310EC-4499-4F83-9BD8-D2C274B69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11F41C-FA83-48AA-B831-B3DE89696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495B7A-83C9-4956-B5D9-92ECBEB6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36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AC1C71-235F-4454-BD7D-35FE6F8D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70CB8B-4A1E-4426-A5AE-80026AF45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CCA701-ED9C-4FFD-B890-8788486F5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463685-511A-42DD-B5DA-1DF922AF5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4D0FB5-FD42-430A-9CFB-7315C3E0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BBFE16-54F8-4D3D-ACDA-6FBBDE4F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945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5438F4-FE70-42EB-94C7-BD9AF9BFC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28F9A6-AA25-4C6A-A9A4-4B09BE6DF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ED3C1F-EDD7-4C3B-B874-37601AF52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CA9CED1-E5CA-4A27-9A01-9053EB945F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C9A549E-D416-4C4D-BB1D-A5ED9F177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62EB452-A6F4-4482-84E5-F075E3654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A41AC79-3D05-4A85-A7D2-D6E0D2F7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A7A1FD-25E1-4CFF-B679-3347C7E5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281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435D1-04D0-4BD9-9C97-5A9D3CDF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008C698-3EA8-489D-973F-3132F7A4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A59D44-734C-4067-80AE-E6EBC9F91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42BBC4-38F3-4FD9-9DB6-E55B332C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104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DFBFBB2-D80D-4C99-9285-B83000FC0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F05F952-0A41-47B4-8C25-3AF714E12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0C52EE-2F43-4183-A85E-56D043D6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42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E1EE1-0AA1-4D42-98DC-571EBCFF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A215B8-9386-429F-9F23-E8572A7D9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495FF4-7E0A-4377-90CC-A7D5329B5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C07-4FC7-4480-BC36-7E0F4CE26E3E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49C62F-0D54-41D6-88E6-1421FB649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5E064F-218C-4025-9C92-BBEEF9E67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871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16CF92-58F3-4284-ACD6-E9D27287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5946A8-D0C5-481A-8C34-5D1612630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966A74-C0C1-4640-9DA1-EDA7CAAB0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842FE2-9ED1-4FED-BE2E-6FA8DFD3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6012BB-E903-412B-9019-86D5AD07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66AEAF-61E2-4EF1-A48D-D822A332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573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02396C-3459-42D2-9550-B196A325C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3EEDC91-D3D9-4142-A459-CE3E7AC65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B8810A9-153D-49CF-9C70-37C121F40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3F6E01-AECE-4CA8-A417-50856066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D90834-7AA4-410A-8727-6EEB07D6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102C7E-5D1E-432C-A70A-3E99426DE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863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287F4-326C-4D84-97F6-5ED74AF8F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589742C-C1F7-4059-83AB-FF9F2975F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E00402-485E-428A-A171-3EB37F16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E303BB-2351-45C4-96EA-50DC4D94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679B45-8665-478B-8E6B-5C0CC21F0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978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96A47E4-0E47-41AE-A651-0AB22F3608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99BA75F-3858-4A2F-BCA0-5903D692D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438509-2586-443F-B985-A02F8D4B3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557BC3-8117-4C31-8366-017D8102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0F2B9A-D3DA-41B1-9012-E8720EDF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9467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7C375-1D6E-4733-B3AC-56AFF0D04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AE298A-6619-4550-B365-F74E8AEAA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93473A-32B7-4D02-9D07-EF9F05705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9FB5FD-AE81-4BE8-883C-25ECC713F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77F5AA-AC39-43D9-86F2-05CD6BFE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406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99D078-FAFE-4270-8536-5FB66A0A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9A9A7C-FB0A-48B0-A642-59676E0A9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FBDBFA-1FB5-43B3-B804-8351C8CFC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22FBC4-90C7-43B2-9661-DB00CE06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C171C9-71E1-42B0-9E73-CAB01B25E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830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551B2-C63F-4E90-AC9A-1E368366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D9C940-8A34-48FC-84FC-6EE265300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2310EC-4499-4F83-9BD8-D2C274B69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11F41C-FA83-48AA-B831-B3DE89696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495B7A-83C9-4956-B5D9-92ECBEB6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190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AC1C71-235F-4454-BD7D-35FE6F8D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70CB8B-4A1E-4426-A5AE-80026AF45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CCA701-ED9C-4FFD-B890-8788486F5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463685-511A-42DD-B5DA-1DF922AF5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4D0FB5-FD42-430A-9CFB-7315C3E0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BBFE16-54F8-4D3D-ACDA-6FBBDE4F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836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5438F4-FE70-42EB-94C7-BD9AF9BFC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28F9A6-AA25-4C6A-A9A4-4B09BE6DF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ED3C1F-EDD7-4C3B-B874-37601AF52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CA9CED1-E5CA-4A27-9A01-9053EB945F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C9A549E-D416-4C4D-BB1D-A5ED9F177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62EB452-A6F4-4482-84E5-F075E3654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A41AC79-3D05-4A85-A7D2-D6E0D2F7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A7A1FD-25E1-4CFF-B679-3347C7E5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89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435D1-04D0-4BD9-9C97-5A9D3CDF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008C698-3EA8-489D-973F-3132F7A4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1A59D44-734C-4067-80AE-E6EBC9F91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42BBC4-38F3-4FD9-9DB6-E55B332C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25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0BEDC5-3A4F-43AA-B510-0C97B767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43872E-4C41-4CFD-973E-BA09A9096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D49B52-71B6-46C9-8E94-B0E4EF980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A63134-AB5E-494A-97D4-2D203A13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C07-4FC7-4480-BC36-7E0F4CE26E3E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61A4E70-F004-41C1-9ADA-A916F3479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F62F41C-AA63-4F63-AD48-1C5EE692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7853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DFBFBB2-D80D-4C99-9285-B83000FC0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F05F952-0A41-47B4-8C25-3AF714E12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0C52EE-2F43-4183-A85E-56D043D6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013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16CF92-58F3-4284-ACD6-E9D27287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5946A8-D0C5-481A-8C34-5D1612630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0966A74-C0C1-4640-9DA1-EDA7CAAB0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B842FE2-9ED1-4FED-BE2E-6FA8DFD3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6012BB-E903-412B-9019-86D5AD07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66AEAF-61E2-4EF1-A48D-D822A332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930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02396C-3459-42D2-9550-B196A325C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3EEDC91-D3D9-4142-A459-CE3E7AC65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B8810A9-153D-49CF-9C70-37C121F40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3F6E01-AECE-4CA8-A417-50856066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D90834-7AA4-410A-8727-6EEB07D6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102C7E-5D1E-432C-A70A-3E99426DE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563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287F4-326C-4D84-97F6-5ED74AF8F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589742C-C1F7-4059-83AB-FF9F2975F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E00402-485E-428A-A171-3EB37F16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E303BB-2351-45C4-96EA-50DC4D94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679B45-8665-478B-8E6B-5C0CC21F0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688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96A47E4-0E47-41AE-A651-0AB22F3608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99BA75F-3858-4A2F-BCA0-5903D692D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438509-2586-443F-B985-A02F8D4B3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557BC3-8117-4C31-8366-017D8102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0F2B9A-D3DA-41B1-9012-E8720EDF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5709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EAD8A-44FA-42F1-8705-D62A5A6AA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6575DFA-7311-4372-B624-A92E3F25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DF1B64-24AA-41D1-AE2A-94B7B91D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07FF-8B58-4681-8CD3-49F10CD27CD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9F5239-5936-4312-A174-C108ABE22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5927BB-22B2-485D-8184-6BDC627D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963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01CB3-FEB8-4004-9798-0F15D131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F4CA3-9D0E-4EF1-B119-01C07674B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5C07F2-397E-49F9-90BD-89A863FE6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07FF-8B58-4681-8CD3-49F10CD27CD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47A4C2-48BC-42D4-A81D-EA3B72451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4E6EAB-2500-4382-BF81-39791CF81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570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DB862-344C-4872-AECB-F0448342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7E4AA2-5AFB-4C9B-A403-6AC8BB64A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D2525B-F212-4B9E-987E-FFEADD954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07FF-8B58-4681-8CD3-49F10CD27CD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AFEED7-48EE-4E6C-B8B5-AC164C40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E26D56-9892-43D8-B6A8-1E2F7C6E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3878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B8C37-D274-4C7B-8A48-6938A11E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EF67E5-8EDB-495A-976D-C43590054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276216C-66A1-45AD-AEEE-4E9492795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2F2536-9D40-4CE0-903D-39D38D71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07FF-8B58-4681-8CD3-49F10CD27CD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4D8366-7F3D-41FF-BD1F-1500F133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997333-280E-4E96-8A51-702A39583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5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7AA36-C152-46C1-A795-0C73F556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0914A6-52E1-40F3-8673-764CEAD49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29767D-5B2D-4DB4-BB55-CCC73AC37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EAAA4F7-524C-4236-8F79-CF1CCAD18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4D25372-1E6A-4E0F-81AB-9BD248E7D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0CCBA5E-8A10-47B4-839E-3D9C3BB09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07FF-8B58-4681-8CD3-49F10CD27CD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C5DBAE9-23F3-420B-92DA-A25583FB5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4B9D4EA-AAF2-4D11-80B1-924A5FCFA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332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A11E7-E551-4F94-9449-3FD43CF8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E8DAFE-3876-4C21-B882-039FE5804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49741F-775F-4D89-A33F-D275475E0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99377AF-56C5-4525-AA38-E4C4184FD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78EF850-5470-4743-A831-237B1DA69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4E850D7-9C4A-423F-8A36-3C4F4576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C07-4FC7-4480-BC36-7E0F4CE26E3E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72C5860-A9DC-48AC-878A-71FEC5A6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A3499B-3F1E-4A74-A47A-421CCE9C6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4678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4DA144-8FB6-4CB3-A4C0-14C7FAB28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83B3354-0CF3-4F29-B6E6-3D841B62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07FF-8B58-4681-8CD3-49F10CD27CD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6E13525-A572-4A61-8BA9-C02C6D884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AC48ED5-46EF-4C33-947F-464BAFB84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0380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5FEDCB4-145A-4A05-8513-689219BD4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07FF-8B58-4681-8CD3-49F10CD27CD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35ED7A8-F22E-4898-935C-A447736C7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5C7EA7-AA71-4BC1-84C4-7812C561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374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08CFC-2A14-475B-A71F-0AAE1C946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291FED-DC41-46CE-B044-41FB79A3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1B2E4A-4AF3-445A-8D2A-B05CA050A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8C7758-C0EE-4A56-B072-4FFDA52B3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07FF-8B58-4681-8CD3-49F10CD27CD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7B2FE5-3B77-46B8-9332-622F342A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B2A12CF-6BB3-4DF8-8218-A26113D8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84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7FF2C-EFBF-49F6-92A9-5B3EA58BE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88BCBC7-1E34-43FE-95E5-56C024417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159AAC-4F0A-4369-847D-F123574E3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B48810-2CA9-4E94-97A2-AFD5A374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07FF-8B58-4681-8CD3-49F10CD27CD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203C614-F2CE-44FE-B107-1F16169D6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6E33DD-938D-4EA6-AE0D-9441FF60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3029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B78B3B-8FCE-4966-BC39-9C8AB7DAD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69223EA-2F4C-4C65-871E-C6664B45E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D54FB6-8819-44E0-A0CC-29D64C81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07FF-8B58-4681-8CD3-49F10CD27CD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718631-01A2-4B45-B253-18A49075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F10AB4-9FA6-48F4-B8BD-F2290CD66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9051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0AA7BFD-CE03-4BA5-AFAC-0DC14EE59A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F816B27-0C3F-4865-83AD-41DA60905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A185D5-2929-4407-981C-B8FB7B21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A07FF-8B58-4681-8CD3-49F10CD27CD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346916-8D35-4BAB-9B68-D2BC2799C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3ABF98-8200-459C-965D-9D833F83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4425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66478" y="1446975"/>
            <a:ext cx="965904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538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2468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93A5-AEAC-4AF6-AEE8-B51807B33DBC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839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93A5-AEAC-4AF6-AEE8-B51807B33DBC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25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9EE66-9931-4D0D-A668-4F769C8A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71223F4-1E93-489A-BE5C-DBEF5A903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C07-4FC7-4480-BC36-7E0F4CE26E3E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F7E43F9-5B30-4A04-8952-12B46983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70DEAD-FEA0-4B2A-8094-376D4F4D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836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93A5-AEAC-4AF6-AEE8-B51807B33DBC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5333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93A5-AEAC-4AF6-AEE8-B51807B33DBC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5674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93A5-AEAC-4AF6-AEE8-B51807B33DBC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38643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93A5-AEAC-4AF6-AEE8-B51807B33DBC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1860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93A5-AEAC-4AF6-AEE8-B51807B33DBC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44700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93A5-AEAC-4AF6-AEE8-B51807B33DBC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2416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93A5-AEAC-4AF6-AEE8-B51807B33DBC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956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93A5-AEAC-4AF6-AEE8-B51807B33DBC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3887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93A5-AEAC-4AF6-AEE8-B51807B33DBC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27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B5B7D70-E28D-414D-8910-A3082F49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C07-4FC7-4480-BC36-7E0F4CE26E3E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C61B50C-0D44-4FF0-8A5B-D409BF783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FAA25A5-A9D9-4E6F-81F4-721EDF0F7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16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83A5D9-7C6C-410E-8C2F-83B49098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9C235A-EC41-4143-A993-8B22597EB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7429D4-1564-4504-A2E9-7AD814CC7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EEBA565-E957-45ED-B178-2615995F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C07-4FC7-4480-BC36-7E0F4CE26E3E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62863C-8F8F-4188-8004-A97B203A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4DE17B-CB29-4691-B1B3-7B36EB830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46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0BDE5-AB5A-4DC0-B551-5E24BD10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34B9A50-0567-4219-9A01-397EEAF73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F78C07-71B4-425E-9930-D9B6BC3F6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633B19-1F03-4601-A313-3D548159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FC07-4FC7-4480-BC36-7E0F4CE26E3E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BCFAD0-DE01-439A-BC8B-EC987E8B4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228662-ABB0-4625-A848-C3CA7860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18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C2E68C6-1104-4BE5-823C-FF7D2FF2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4F6B9F-E8E4-4708-9330-201FC8BEC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E0E4A4-080B-4ADA-BF93-8C15535AB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FFC07-4FC7-4480-BC36-7E0F4CE26E3E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9F67A0-6DBC-40C9-8C03-0C6B75C7F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F7E8B-1930-4D0A-A27D-545CEECF1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A231A-E284-474E-BA23-6AD68C065E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59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4C969B7-DD5A-45CF-BE42-CEA6AF64B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134E9B-AC91-486C-B978-40D6FEFD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D3F069-70D6-4DB0-9AC9-7210C79C7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3DFC7-AF03-48AC-B516-40074BF25D0D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50BA5A-9BA0-4EE1-9090-A39471D22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1AADC3-CCA4-4DEB-BE0B-540A4F926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A9250-9673-4B54-BD4E-D144CCD972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36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80F7163-7369-4DBC-A289-34CC81A8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4512FA-6716-4642-B86C-CA03A773D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9373D0-65BD-4287-B8D7-B7FBB437F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454003-B184-48E3-90A3-A39190D89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AA0091-93F4-49D6-AD17-4F4E4BC9E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06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80F7163-7369-4DBC-A289-34CC81A8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4512FA-6716-4642-B86C-CA03A773D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9373D0-65BD-4287-B8D7-B7FBB437F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B14ED-721A-4B57-AC8D-5C7634394AD3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454003-B184-48E3-90A3-A39190D89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AA0091-93F4-49D6-AD17-4F4E4BC9E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4957B-F7AE-40B6-874E-F64450AFD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30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88FAF9A-B890-4360-B250-56EF39AA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235EFF-C267-4221-9DE3-12EA8C3E8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5E0985-386A-4AB6-B142-FDC00A19B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A07FF-8B58-4681-8CD3-49F10CD27CD2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E4B427-8393-4BFA-9E79-3954002A0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EB50CB-0113-4CD5-9A09-6E286BB1E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92225-0051-435E-B383-FD4CBD4405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60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B93A5-AEAC-4AF6-AEE8-B51807B33DBC}" type="datetimeFigureOut">
              <a:rPr lang="cs-CZ" smtClean="0"/>
              <a:t>07.10.2021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0F166-51D0-4B93-A1D9-DA83A698E0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12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file:///C:\Users\xavik\Downloads\3.%20Bauer%20CS%20Overview%20San%20Diego%2010.11.pdfm" TargetMode="Externa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std.uw.edu/go/pathogen-based/syphilis/core-concept/all" TargetMode="Externa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://cs.medicine-worlds.com/01_ostrokonechnye-kondilomy.jpg" TargetMode="Externa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kiskripta.eu/w/Chlamydia_trachomatis" TargetMode="External"/><Relationship Id="rId13" Type="http://schemas.openxmlformats.org/officeDocument/2006/relationships/hyperlink" Target="https://www.wikiskripta.eu/w/Human_Immunodeficiency_Virus" TargetMode="External"/><Relationship Id="rId18" Type="http://schemas.openxmlformats.org/officeDocument/2006/relationships/hyperlink" Target="https://www.wikiskripta.eu/w/Kandidov%C3%A9_infekce" TargetMode="External"/><Relationship Id="rId3" Type="http://schemas.openxmlformats.org/officeDocument/2006/relationships/hyperlink" Target="https://www.wikiskripta.eu/w/Syfilis" TargetMode="External"/><Relationship Id="rId21" Type="http://schemas.openxmlformats.org/officeDocument/2006/relationships/hyperlink" Target="https://www.wikiskripta.eu/index.php?title=Pthirus_pubis&amp;action=edit&amp;redlink=1" TargetMode="External"/><Relationship Id="rId7" Type="http://schemas.openxmlformats.org/officeDocument/2006/relationships/hyperlink" Target="https://www.wikiskripta.eu/w/Granuloma_inguinale" TargetMode="External"/><Relationship Id="rId12" Type="http://schemas.openxmlformats.org/officeDocument/2006/relationships/hyperlink" Target="https://www.wikiskripta.eu/w/AIDS" TargetMode="External"/><Relationship Id="rId17" Type="http://schemas.openxmlformats.org/officeDocument/2006/relationships/hyperlink" Target="https://www.wikiskripta.eu/w/Molluscum_contagiosum" TargetMode="External"/><Relationship Id="rId25" Type="http://schemas.openxmlformats.org/officeDocument/2006/relationships/hyperlink" Target="https://www.wikiskripta.eu/w/Trichomonas_vaginalis" TargetMode="External"/><Relationship Id="rId2" Type="http://schemas.openxmlformats.org/officeDocument/2006/relationships/hyperlink" Target="https://www.wikiskripta.eu/w/Neisseria_gonorrhoeae" TargetMode="External"/><Relationship Id="rId16" Type="http://schemas.openxmlformats.org/officeDocument/2006/relationships/hyperlink" Target="https://www.wikiskripta.eu/w/Lidsk%C3%BD_papillomavirus" TargetMode="External"/><Relationship Id="rId20" Type="http://schemas.openxmlformats.org/officeDocument/2006/relationships/hyperlink" Target="https://www.wikiskripta.eu/w/Pediculosis_pubi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Haemophilus_ducreyi" TargetMode="External"/><Relationship Id="rId11" Type="http://schemas.openxmlformats.org/officeDocument/2006/relationships/hyperlink" Target="https://www.wikiskripta.eu/w/HIV" TargetMode="External"/><Relationship Id="rId24" Type="http://schemas.openxmlformats.org/officeDocument/2006/relationships/hyperlink" Target="https://www.wikiskripta.eu/w/Trichomon%C3%A1dov%C3%A1_vulvovaginitida" TargetMode="External"/><Relationship Id="rId5" Type="http://schemas.openxmlformats.org/officeDocument/2006/relationships/hyperlink" Target="https://www.wikiskripta.eu/w/Ulcus_molle" TargetMode="External"/><Relationship Id="rId15" Type="http://schemas.openxmlformats.org/officeDocument/2006/relationships/hyperlink" Target="https://www.wikiskripta.eu/w/Genit%C3%A1ln%C3%AD_herpes" TargetMode="External"/><Relationship Id="rId23" Type="http://schemas.openxmlformats.org/officeDocument/2006/relationships/hyperlink" Target="https://www.wikiskripta.eu/index.php?title=Sarcoptes_scabiei&amp;action=edit&amp;redlink=1" TargetMode="External"/><Relationship Id="rId10" Type="http://schemas.openxmlformats.org/officeDocument/2006/relationships/hyperlink" Target="https://www.wikiskripta.eu/w/Mycoplazmata" TargetMode="External"/><Relationship Id="rId19" Type="http://schemas.openxmlformats.org/officeDocument/2006/relationships/hyperlink" Target="https://www.wikiskripta.eu/index.php?title=Candida_albicans&amp;action=edit&amp;redlink=1" TargetMode="External"/><Relationship Id="rId4" Type="http://schemas.openxmlformats.org/officeDocument/2006/relationships/hyperlink" Target="https://www.wikiskripta.eu/w/Treponema_pallidum" TargetMode="External"/><Relationship Id="rId9" Type="http://schemas.openxmlformats.org/officeDocument/2006/relationships/hyperlink" Target="https://www.wikiskripta.eu/w/Mykoplazmatov%C3%A9_infekce_genit%C3%A1lu" TargetMode="External"/><Relationship Id="rId14" Type="http://schemas.openxmlformats.org/officeDocument/2006/relationships/hyperlink" Target="https://www.wikiskripta.eu/w/Virov%C3%A1_hepatitida_B" TargetMode="External"/><Relationship Id="rId22" Type="http://schemas.openxmlformats.org/officeDocument/2006/relationships/hyperlink" Target="https://www.wikiskripta.eu/w/Svrab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google.cz/url?sa=i&amp;rct=j&amp;q=&amp;source=images&amp;cd=&amp;cad=rja&amp;docid=PX7c-LTQrXT5IM&amp;tbnid=7pF6qf0MLLtEjM:&amp;ved=0CAUQjRw&amp;url=http://blog.palmpartners.com/hepatitis-c-and-drug-abuse/&amp;ei=t6fJUY3sBcGhtAbn1oHICw&amp;bvm=bv.48293060,d.Yms&amp;psig=AFQjCNG0kR_hV4JHsUKUNaRt-GAZkjWidQ&amp;ust=1372256562601922" TargetMode="Externa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ournal-of-hepatology.eu/article/S0168-8278(05)00726-9/fulltex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infekce.cz/DPHIV19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ctrTitle"/>
          </p:nvPr>
        </p:nvSpPr>
        <p:spPr>
          <a:xfrm>
            <a:off x="1524000" y="1347019"/>
            <a:ext cx="9144000" cy="1650197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3600" dirty="0">
                <a:latin typeface="+mn-lt"/>
              </a:rPr>
              <a:t>Sexuálně a parenterálně přenosné nemoci</a:t>
            </a:r>
            <a:br>
              <a:rPr lang="cs-CZ" altLang="cs-CZ" sz="3600" dirty="0">
                <a:latin typeface="+mn-lt"/>
              </a:rPr>
            </a:br>
            <a:endParaRPr lang="cs-CZ" altLang="cs-CZ" sz="3600" dirty="0">
              <a:latin typeface="+mn-lt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42315" y="3254858"/>
            <a:ext cx="7676718" cy="252799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     Miroslava Zavřelová, Eva Pernicová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   Ústav ochrany a podpory zdraví LF MU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Podzimní semestr 2021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D3184F5-B75F-4C98-A691-B46021B54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765" y="241638"/>
            <a:ext cx="1737157" cy="13362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38EAF45-74F1-486E-942E-679C1979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53152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Vrozená syfilis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B1D96B7-5B69-4F8D-8F5C-A1FC9A821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385" y="953367"/>
            <a:ext cx="5157787" cy="467233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Syphilis</a:t>
            </a:r>
            <a:r>
              <a:rPr lang="cs-CZ" dirty="0"/>
              <a:t> </a:t>
            </a:r>
            <a:r>
              <a:rPr lang="cs-CZ" dirty="0" err="1"/>
              <a:t>congenita</a:t>
            </a:r>
            <a:r>
              <a:rPr lang="cs-CZ" dirty="0"/>
              <a:t> </a:t>
            </a:r>
            <a:r>
              <a:rPr lang="cs-CZ" dirty="0" err="1"/>
              <a:t>recens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6780EA6-09D3-4BB5-9DA0-20E10B267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330" y="1784412"/>
            <a:ext cx="5731245" cy="477618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Zdroj: https://www.healthgist.net/media/2020/05/congenital-syphilis-dermatology-3-638.jpg 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F498A7D4-56DA-44BB-98C9-1C6456F20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2172" y="705860"/>
            <a:ext cx="5430846" cy="711955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Syphilis</a:t>
            </a:r>
            <a:r>
              <a:rPr lang="cs-CZ" dirty="0"/>
              <a:t> </a:t>
            </a:r>
            <a:r>
              <a:rPr lang="cs-CZ" dirty="0" err="1"/>
              <a:t>congenita</a:t>
            </a:r>
            <a:r>
              <a:rPr lang="cs-CZ" dirty="0"/>
              <a:t> </a:t>
            </a:r>
            <a:r>
              <a:rPr lang="cs-CZ" dirty="0" err="1"/>
              <a:t>tarda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5809FA7-690F-44D6-94A6-4835C8F6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22872"/>
            <a:ext cx="5633882" cy="500874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Zdroj: </a:t>
            </a:r>
            <a:r>
              <a:rPr lang="en-US" sz="2800" dirty="0"/>
              <a:t>file:///C:/Users/xavik/Downloads/3.%20Bauer%20CS%20Overview%20San%20Diego%2010.11.pdf</a:t>
            </a:r>
            <a:endParaRPr lang="cs-CZ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E53882-2C0F-497B-8E13-C5988E31A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10978" r="1225" b="5026"/>
          <a:stretch/>
        </p:blipFill>
        <p:spPr bwMode="auto">
          <a:xfrm>
            <a:off x="385918" y="1715782"/>
            <a:ext cx="5634362" cy="367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382D60A-F629-49C9-98E5-1FBC2E26E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79" t="26965" r="35340" b="37994"/>
          <a:stretch/>
        </p:blipFill>
        <p:spPr>
          <a:xfrm>
            <a:off x="6480700" y="1758549"/>
            <a:ext cx="5056865" cy="334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1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117094E-1231-4914-8516-332A396E4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727" y="125428"/>
            <a:ext cx="10515600" cy="66468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Syfilis </a:t>
            </a:r>
            <a:r>
              <a:rPr lang="cs-CZ" dirty="0" err="1"/>
              <a:t>congenita</a:t>
            </a:r>
            <a:r>
              <a:rPr lang="cs-CZ" dirty="0"/>
              <a:t> </a:t>
            </a:r>
            <a:r>
              <a:rPr lang="cs-CZ" dirty="0" err="1"/>
              <a:t>tarda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BEC9AC62-AE62-4DBB-88CF-CE7C53A47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37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200" dirty="0"/>
              <a:t>Zdroje: </a:t>
            </a:r>
            <a:r>
              <a:rPr lang="en-US" sz="1200" dirty="0"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file:///C:/Users/xavik/Downloads/3.%20Bauer%20CS%20Overview%20San%20Diego%2010.11.pdf</a:t>
            </a:r>
            <a:r>
              <a:rPr lang="cs-CZ" sz="1200" dirty="0"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lang="cs-CZ" sz="1200" dirty="0"/>
              <a:t>, https://slidetodoc.com/congenital-syphilis-irina-tabidze-md-mph-and-thad/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C8BF49F-E9A7-4E85-8763-738E24BC5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41" b="3005"/>
          <a:stretch/>
        </p:blipFill>
        <p:spPr>
          <a:xfrm>
            <a:off x="1135033" y="842130"/>
            <a:ext cx="5962493" cy="51737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442D7CF-9FB7-4A28-92D4-99A7ABDE25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53" t="9223" r="4908" b="6548"/>
          <a:stretch/>
        </p:blipFill>
        <p:spPr>
          <a:xfrm>
            <a:off x="7529071" y="2370338"/>
            <a:ext cx="3774938" cy="26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28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123785"/>
            <a:ext cx="10515600" cy="44435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+mn-lt"/>
              </a:rPr>
              <a:t>S</a:t>
            </a:r>
            <a:r>
              <a:rPr lang="cs-CZ" sz="2800" dirty="0" err="1">
                <a:latin typeface="+mn-lt"/>
              </a:rPr>
              <a:t>yphilis</a:t>
            </a:r>
            <a:r>
              <a:rPr lang="cs-CZ" sz="2800" dirty="0">
                <a:latin typeface="+mn-lt"/>
              </a:rPr>
              <a:t>, Evropa</a:t>
            </a:r>
            <a:endParaRPr sz="2800" dirty="0">
              <a:latin typeface="+mn-lt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56B2A47-C9EA-4EF6-AB86-1E2647AB0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1701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sz="1200" dirty="0"/>
              <a:t>Zdroj: https://atlas.ecdc.europa.eu/public/index.aspx?Dataset=27&amp;HealthTopic=50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54BBE0A-078E-4D29-81F2-06721A3DF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45" r="34244" b="6538"/>
          <a:stretch/>
        </p:blipFill>
        <p:spPr>
          <a:xfrm>
            <a:off x="1802168" y="623544"/>
            <a:ext cx="8375104" cy="5610912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13B93D86-F3AC-44B9-BF22-E25F8B3B735D}"/>
              </a:ext>
            </a:extLst>
          </p:cNvPr>
          <p:cNvSpPr/>
          <p:nvPr/>
        </p:nvSpPr>
        <p:spPr>
          <a:xfrm>
            <a:off x="4687409" y="1795815"/>
            <a:ext cx="532659" cy="8934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7AAB2E-87A3-4B1A-8A39-389B9FBF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480"/>
            <a:ext cx="10515600" cy="775417"/>
          </a:xfrm>
        </p:spPr>
        <p:txBody>
          <a:bodyPr/>
          <a:lstStyle/>
          <a:p>
            <a:pPr algn="ctr"/>
            <a:r>
              <a:rPr lang="cs-CZ" dirty="0"/>
              <a:t>Syfilis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91BA60-63FA-4382-B982-5D44871B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542"/>
            <a:ext cx="10515600" cy="5525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Diagnostika: mikroskopie v zástinu, imunofluorescence; sérologie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Léčba: antibiotika (</a:t>
            </a:r>
            <a:r>
              <a:rPr lang="cs-CZ" dirty="0" err="1"/>
              <a:t>betalaktamy</a:t>
            </a:r>
            <a:r>
              <a:rPr lang="cs-CZ" dirty="0"/>
              <a:t>, doxycyklin, </a:t>
            </a:r>
            <a:r>
              <a:rPr lang="cs-CZ" dirty="0" err="1"/>
              <a:t>makrolidy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Prevence: edukace, bariérová ochrana; hlášení; povinná léčba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100" dirty="0"/>
              <a:t>Zdroj: </a:t>
            </a:r>
            <a:r>
              <a:rPr lang="cs-CZ" sz="11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https://www.std.uw.edu/go/pathogen-based/syphilis/core-concept/</a:t>
            </a:r>
            <a:r>
              <a:rPr lang="cs-CZ" sz="11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</a:t>
            </a:r>
            <a:r>
              <a:rPr lang="cs-CZ" sz="1100" dirty="0"/>
              <a:t>, https://slidetodoc.com/searching-for-microbes-part-viii-reactions-with-labelled-2/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0AF9A41-766A-4026-AB4B-6FEBD2AA1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93" t="37420" r="3021" b="20573"/>
          <a:stretch/>
        </p:blipFill>
        <p:spPr>
          <a:xfrm>
            <a:off x="2231923" y="1661650"/>
            <a:ext cx="3048000" cy="288085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42B74C-9163-409F-8A3E-E00E12627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5" t="22712" r="36523" b="21278"/>
          <a:stretch/>
        </p:blipFill>
        <p:spPr>
          <a:xfrm>
            <a:off x="6575323" y="1661649"/>
            <a:ext cx="3972232" cy="28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66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2398"/>
          </a:xfrm>
        </p:spPr>
        <p:txBody>
          <a:bodyPr/>
          <a:lstStyle/>
          <a:p>
            <a:pPr algn="ctr"/>
            <a:r>
              <a:rPr lang="cs-CZ" dirty="0" err="1"/>
              <a:t>HPV</a:t>
            </a:r>
            <a:r>
              <a:rPr lang="cs-CZ" dirty="0"/>
              <a:t> (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papillomavirus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45465"/>
            <a:ext cx="10515600" cy="4631498"/>
          </a:xfrm>
        </p:spPr>
        <p:txBody>
          <a:bodyPr/>
          <a:lstStyle/>
          <a:p>
            <a:r>
              <a:rPr lang="cs-CZ" b="1" dirty="0"/>
              <a:t>nejčastější sexuálně přenosné infekční onemocnění</a:t>
            </a:r>
          </a:p>
          <a:p>
            <a:r>
              <a:rPr lang="cs-CZ" dirty="0"/>
              <a:t>více než 120 typů HPV</a:t>
            </a:r>
          </a:p>
          <a:p>
            <a:r>
              <a:rPr lang="cs-CZ" dirty="0"/>
              <a:t>asi 40 typů </a:t>
            </a:r>
            <a:r>
              <a:rPr lang="cs-CZ" dirty="0" err="1"/>
              <a:t>HPV</a:t>
            </a:r>
            <a:r>
              <a:rPr lang="cs-CZ" dirty="0"/>
              <a:t> se přenáší pohlavním stykem</a:t>
            </a:r>
          </a:p>
          <a:p>
            <a:r>
              <a:rPr lang="cs-CZ" dirty="0"/>
              <a:t>původce mnoha onemocnění sliznic a kůže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„</a:t>
            </a:r>
            <a:r>
              <a:rPr lang="cs-CZ" dirty="0" err="1"/>
              <a:t>low</a:t>
            </a:r>
            <a:r>
              <a:rPr lang="cs-CZ" dirty="0"/>
              <a:t> risk“, LR HPV: 6, 11 (40, 42, 43…) – genitální bradavice, </a:t>
            </a:r>
            <a:r>
              <a:rPr lang="cs-CZ" dirty="0" err="1"/>
              <a:t>papilomatóza</a:t>
            </a:r>
            <a:r>
              <a:rPr lang="cs-CZ" dirty="0"/>
              <a:t> hrtanu, RRP (</a:t>
            </a:r>
            <a:r>
              <a:rPr lang="cs-CZ" dirty="0" err="1"/>
              <a:t>recurrent</a:t>
            </a:r>
            <a:r>
              <a:rPr lang="cs-CZ" dirty="0"/>
              <a:t> </a:t>
            </a:r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papilomatosis</a:t>
            </a:r>
            <a:r>
              <a:rPr lang="cs-CZ" dirty="0"/>
              <a:t>)</a:t>
            </a:r>
          </a:p>
          <a:p>
            <a:r>
              <a:rPr lang="cs-CZ" dirty="0"/>
              <a:t>„</a:t>
            </a:r>
            <a:r>
              <a:rPr lang="cs-CZ" dirty="0" err="1"/>
              <a:t>high</a:t>
            </a:r>
            <a:r>
              <a:rPr lang="cs-CZ" dirty="0"/>
              <a:t> risk“, HR </a:t>
            </a:r>
            <a:r>
              <a:rPr lang="cs-CZ" dirty="0" err="1"/>
              <a:t>HPV</a:t>
            </a:r>
            <a:r>
              <a:rPr lang="cs-CZ" dirty="0"/>
              <a:t>: 16, 18 (31, 33, 45, 52…) – prekancerózy a nádorové změny</a:t>
            </a:r>
          </a:p>
        </p:txBody>
      </p:sp>
    </p:spTree>
    <p:extLst>
      <p:ext uri="{BB962C8B-B14F-4D97-AF65-F5344CB8AC3E}">
        <p14:creationId xmlns:p14="http://schemas.microsoft.com/office/powerpoint/2010/main" val="346072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1095"/>
          </a:xfrm>
        </p:spPr>
        <p:txBody>
          <a:bodyPr/>
          <a:lstStyle/>
          <a:p>
            <a:pPr algn="ctr"/>
            <a:r>
              <a:rPr lang="cs-CZ" dirty="0" err="1"/>
              <a:t>HPV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48697"/>
            <a:ext cx="10515600" cy="5423565"/>
          </a:xfrm>
        </p:spPr>
        <p:txBody>
          <a:bodyPr>
            <a:normAutofit/>
          </a:bodyPr>
          <a:lstStyle/>
          <a:p>
            <a:r>
              <a:rPr lang="cs-CZ" sz="3200" dirty="0"/>
              <a:t>působí pouze </a:t>
            </a:r>
            <a:r>
              <a:rPr lang="cs-CZ" sz="3200" b="1" dirty="0"/>
              <a:t>lokální</a:t>
            </a:r>
            <a:r>
              <a:rPr lang="cs-CZ" sz="3200" dirty="0"/>
              <a:t> infekce kůže a sliznic            slabá imunitní odpověď         </a:t>
            </a:r>
          </a:p>
          <a:p>
            <a:r>
              <a:rPr lang="cs-CZ" sz="3200" dirty="0"/>
              <a:t>přenos: 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sz="3200" dirty="0"/>
              <a:t>pohlavním stykem (kontakt sliznic)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sz="3200" dirty="0"/>
              <a:t>kontaktem s infikovanou kůží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sz="3200" dirty="0"/>
              <a:t>při porodu (z matky na novorozence)</a:t>
            </a:r>
          </a:p>
          <a:p>
            <a:r>
              <a:rPr lang="cs-CZ" sz="3200" dirty="0"/>
              <a:t>70 - 80 % populace se s infekcí během života setká</a:t>
            </a:r>
          </a:p>
          <a:p>
            <a:r>
              <a:rPr lang="cs-CZ" sz="3200" dirty="0"/>
              <a:t>asymptomatická u 70 - 90 % lidí</a:t>
            </a:r>
          </a:p>
          <a:p>
            <a:r>
              <a:rPr lang="cs-CZ" sz="3200" dirty="0"/>
              <a:t>často spontánně vymizí (opakovaná infekce je možná)</a:t>
            </a:r>
          </a:p>
          <a:p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endParaRPr lang="cs-CZ" dirty="0"/>
          </a:p>
        </p:txBody>
      </p:sp>
      <p:sp>
        <p:nvSpPr>
          <p:cNvPr id="4" name="Šipka doprava 3"/>
          <p:cNvSpPr/>
          <p:nvPr/>
        </p:nvSpPr>
        <p:spPr>
          <a:xfrm>
            <a:off x="8293994" y="1425401"/>
            <a:ext cx="592428" cy="19318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38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50761"/>
            <a:ext cx="10515600" cy="60530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HR </a:t>
            </a:r>
            <a:r>
              <a:rPr lang="cs-CZ" dirty="0" err="1"/>
              <a:t>HPV</a:t>
            </a:r>
            <a:r>
              <a:rPr lang="cs-CZ" dirty="0"/>
              <a:t> způsobuje: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59099"/>
            <a:ext cx="10515600" cy="5550793"/>
          </a:xfrm>
        </p:spPr>
        <p:txBody>
          <a:bodyPr>
            <a:normAutofit fontScale="92500" lnSpcReduction="10000"/>
          </a:bodyPr>
          <a:lstStyle/>
          <a:p>
            <a:r>
              <a:rPr lang="cs-CZ" sz="3200" b="1" dirty="0"/>
              <a:t>100 % karcinomů děložního čípku </a:t>
            </a:r>
            <a:r>
              <a:rPr lang="cs-CZ" sz="3200" dirty="0"/>
              <a:t>(cervikální karcinom)</a:t>
            </a:r>
          </a:p>
          <a:p>
            <a:pPr marL="0" indent="0">
              <a:buNone/>
            </a:pPr>
            <a:r>
              <a:rPr lang="cs-CZ" sz="3200" dirty="0"/>
              <a:t>V ČR ročně: </a:t>
            </a:r>
          </a:p>
          <a:p>
            <a:pPr marL="0" indent="0">
              <a:buNone/>
            </a:pPr>
            <a:r>
              <a:rPr lang="cs-CZ" sz="3200" dirty="0"/>
              <a:t>- asi 800 nově zjištěných onemocnění</a:t>
            </a:r>
          </a:p>
          <a:p>
            <a:pPr marL="0" indent="0">
              <a:buNone/>
            </a:pPr>
            <a:r>
              <a:rPr lang="cs-CZ" sz="3200" dirty="0"/>
              <a:t>- asi 400 úmrtí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500" dirty="0"/>
              <a:t>Zdroj: https://</a:t>
            </a:r>
            <a:r>
              <a:rPr lang="cs-CZ" sz="1500" dirty="0" err="1"/>
              <a:t>www.cervix.cz</a:t>
            </a:r>
            <a:r>
              <a:rPr lang="cs-CZ" sz="1500" dirty="0"/>
              <a:t>/</a:t>
            </a:r>
            <a:r>
              <a:rPr lang="cs-CZ" sz="1500" dirty="0" err="1"/>
              <a:t>index.php?pg</a:t>
            </a:r>
            <a:r>
              <a:rPr lang="cs-CZ" sz="1500" dirty="0"/>
              <a:t>=pro-</a:t>
            </a:r>
            <a:r>
              <a:rPr lang="cs-CZ" sz="1500" dirty="0" err="1"/>
              <a:t>lekare</a:t>
            </a:r>
            <a:r>
              <a:rPr lang="cs-CZ" sz="1500" dirty="0"/>
              <a:t>--epidemiologie-karcinomu-hrdla-</a:t>
            </a:r>
            <a:r>
              <a:rPr lang="cs-CZ" sz="1500" dirty="0" err="1"/>
              <a:t>delozniho</a:t>
            </a:r>
            <a:endParaRPr lang="cs-CZ" sz="15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t="2227" r="2328"/>
          <a:stretch/>
        </p:blipFill>
        <p:spPr>
          <a:xfrm>
            <a:off x="4184741" y="2601532"/>
            <a:ext cx="5860780" cy="36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17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HR </a:t>
            </a:r>
            <a:r>
              <a:rPr lang="cs-CZ" dirty="0" err="1"/>
              <a:t>HPV</a:t>
            </a:r>
            <a:r>
              <a:rPr lang="cs-CZ" dirty="0"/>
              <a:t> se spolupodílí na: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/>
              <a:t>asi 80 % karcinomů konečníku</a:t>
            </a:r>
          </a:p>
          <a:p>
            <a:r>
              <a:rPr lang="cs-CZ" sz="3200" dirty="0"/>
              <a:t>asi 70 % karcinomů vaginy</a:t>
            </a:r>
          </a:p>
          <a:p>
            <a:r>
              <a:rPr lang="cs-CZ" sz="3200" dirty="0"/>
              <a:t>asi 50 % karcinomů penisu</a:t>
            </a:r>
          </a:p>
          <a:p>
            <a:r>
              <a:rPr lang="cs-CZ" sz="3200" dirty="0"/>
              <a:t>asi 30 % karcinomů vulvy</a:t>
            </a:r>
          </a:p>
          <a:p>
            <a:r>
              <a:rPr lang="cs-CZ" sz="3200" dirty="0"/>
              <a:t>asi 20 % nádorů hlavy a krku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4502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Různé klinické projevy </a:t>
            </a:r>
            <a:r>
              <a:rPr lang="cs-CZ" dirty="0" err="1"/>
              <a:t>HPV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545464"/>
            <a:ext cx="5181600" cy="49712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Genitální bradavice (</a:t>
            </a:r>
            <a:r>
              <a:rPr lang="cs-CZ" dirty="0" err="1"/>
              <a:t>condylomata</a:t>
            </a:r>
            <a:r>
              <a:rPr lang="cs-CZ" dirty="0"/>
              <a:t> </a:t>
            </a:r>
            <a:r>
              <a:rPr lang="cs-CZ" dirty="0" err="1"/>
              <a:t>acuminata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         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r>
              <a:rPr lang="cs-CZ" sz="1500" dirty="0"/>
              <a:t>Zdroje: </a:t>
            </a:r>
            <a:r>
              <a:rPr lang="cs-CZ" sz="1500" dirty="0">
                <a:hlinkClick r:id="rId2"/>
              </a:rPr>
              <a:t>http://</a:t>
            </a:r>
            <a:r>
              <a:rPr lang="cs-CZ" sz="1500" dirty="0" err="1">
                <a:hlinkClick r:id="rId2"/>
              </a:rPr>
              <a:t>cs.medicine-worlds.com</a:t>
            </a:r>
            <a:r>
              <a:rPr lang="cs-CZ" sz="1500" dirty="0">
                <a:hlinkClick r:id="rId2"/>
              </a:rPr>
              <a:t>/</a:t>
            </a:r>
            <a:r>
              <a:rPr lang="cs-CZ" sz="1500" dirty="0" err="1">
                <a:hlinkClick r:id="rId2"/>
              </a:rPr>
              <a:t>01_ostrokonechnye-kondilomy.jpg</a:t>
            </a:r>
            <a:r>
              <a:rPr lang="cs-CZ" sz="1500" dirty="0"/>
              <a:t>, https://</a:t>
            </a:r>
            <a:r>
              <a:rPr lang="cs-CZ" sz="1500" dirty="0" err="1"/>
              <a:t>www.symptomy.cz</a:t>
            </a:r>
            <a:r>
              <a:rPr lang="cs-CZ" sz="1500" dirty="0"/>
              <a:t>/nemoc/rakovina-</a:t>
            </a:r>
            <a:r>
              <a:rPr lang="cs-CZ" sz="1500" dirty="0" err="1"/>
              <a:t>delozniho</a:t>
            </a:r>
            <a:r>
              <a:rPr lang="cs-CZ" sz="1500" dirty="0"/>
              <a:t>-</a:t>
            </a:r>
            <a:r>
              <a:rPr lang="cs-CZ" sz="1500" dirty="0" err="1"/>
              <a:t>cipku</a:t>
            </a:r>
            <a:endParaRPr lang="cs-CZ" sz="15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545465"/>
            <a:ext cx="5181600" cy="46314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Cervikální karcinom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r>
              <a:rPr lang="cs-CZ" sz="1500" dirty="0"/>
              <a:t>Zdroj: https://</a:t>
            </a:r>
            <a:r>
              <a:rPr lang="cs-CZ" sz="1500" dirty="0" err="1"/>
              <a:t>www.symptomy.cz</a:t>
            </a:r>
            <a:r>
              <a:rPr lang="cs-CZ" sz="1500" dirty="0"/>
              <a:t>/nemoc/rakovina-</a:t>
            </a:r>
            <a:r>
              <a:rPr lang="cs-CZ" sz="1500" dirty="0" err="1"/>
              <a:t>delozniho</a:t>
            </a:r>
            <a:r>
              <a:rPr lang="cs-CZ" sz="1500" dirty="0"/>
              <a:t>-</a:t>
            </a:r>
            <a:r>
              <a:rPr lang="cs-CZ" sz="1500" dirty="0" err="1"/>
              <a:t>cipku</a:t>
            </a:r>
            <a:endParaRPr lang="cs-CZ" sz="15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61" y="2297263"/>
            <a:ext cx="2862277" cy="31814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t="10447" r="3926" b="2900"/>
          <a:stretch/>
        </p:blipFill>
        <p:spPr>
          <a:xfrm>
            <a:off x="6595109" y="2006656"/>
            <a:ext cx="4069724" cy="363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76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1246"/>
          </a:xfrm>
        </p:spPr>
        <p:txBody>
          <a:bodyPr/>
          <a:lstStyle/>
          <a:p>
            <a:pPr algn="ctr"/>
            <a:r>
              <a:rPr lang="cs-CZ" dirty="0"/>
              <a:t>Diagnostika </a:t>
            </a:r>
            <a:r>
              <a:rPr lang="cs-CZ" dirty="0" err="1"/>
              <a:t>HPV</a:t>
            </a:r>
            <a:r>
              <a:rPr lang="cs-CZ" dirty="0"/>
              <a:t> infekce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1070"/>
            <a:ext cx="10515600" cy="5176905"/>
          </a:xfrm>
        </p:spPr>
        <p:txBody>
          <a:bodyPr>
            <a:normAutofit/>
          </a:bodyPr>
          <a:lstStyle/>
          <a:p>
            <a:r>
              <a:rPr lang="cs-CZ" dirty="0"/>
              <a:t>Přímý průkaz viru ze stěru z sliznice</a:t>
            </a:r>
          </a:p>
          <a:p>
            <a:pPr marL="0" indent="0">
              <a:buNone/>
            </a:pPr>
            <a:r>
              <a:rPr lang="cs-CZ" dirty="0"/>
              <a:t>- průkaz nukleové kyseliny viru </a:t>
            </a:r>
            <a:r>
              <a:rPr lang="cs-CZ" dirty="0" err="1"/>
              <a:t>HPV</a:t>
            </a:r>
            <a:r>
              <a:rPr lang="cs-CZ" dirty="0"/>
              <a:t> (molekulárně genetické metody)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</a:t>
            </a:r>
            <a:r>
              <a:rPr lang="cs-CZ" sz="1400" dirty="0"/>
              <a:t>Zdroj: http://</a:t>
            </a:r>
            <a:r>
              <a:rPr lang="cs-CZ" sz="1400" dirty="0" err="1"/>
              <a:t>obgyntotalcare.com</a:t>
            </a:r>
            <a:r>
              <a:rPr lang="cs-CZ" sz="1400" dirty="0"/>
              <a:t>/</a:t>
            </a:r>
            <a:r>
              <a:rPr lang="cs-CZ" sz="1400" dirty="0" err="1"/>
              <a:t>pap-smears</a:t>
            </a:r>
            <a:r>
              <a:rPr lang="cs-CZ" sz="1400" dirty="0"/>
              <a:t>/</a:t>
            </a:r>
          </a:p>
          <a:p>
            <a:r>
              <a:rPr lang="cs-CZ" dirty="0"/>
              <a:t>Cervikální </a:t>
            </a:r>
            <a:r>
              <a:rPr lang="cs-CZ" dirty="0" err="1"/>
              <a:t>screening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mikroskopické vyšetření buněk (onkologická cytologie, </a:t>
            </a:r>
            <a:r>
              <a:rPr lang="cs-CZ" dirty="0" err="1"/>
              <a:t>Pap</a:t>
            </a:r>
            <a:r>
              <a:rPr lang="cs-CZ" dirty="0"/>
              <a:t> test)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r="588" b="6519"/>
          <a:stretch/>
        </p:blipFill>
        <p:spPr>
          <a:xfrm>
            <a:off x="1273800" y="2733138"/>
            <a:ext cx="2573764" cy="21940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264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F48AA9-8A33-4274-B456-69EEE08F0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820"/>
            <a:ext cx="10515600" cy="50602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Sexuálně přenosné infekce (STI, STD), souhrn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F4ADA1-2ADB-4907-BA93-361CA4A30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750"/>
            <a:ext cx="10515600" cy="5606249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100" dirty="0"/>
              <a:t>*</a:t>
            </a:r>
            <a:r>
              <a:rPr lang="cs-CZ" dirty="0"/>
              <a:t> </a:t>
            </a:r>
            <a:r>
              <a:rPr lang="cs-CZ" sz="1600" dirty="0"/>
              <a:t>V širším slova smyslu i </a:t>
            </a:r>
            <a:r>
              <a:rPr lang="cs-CZ" sz="1800" dirty="0"/>
              <a:t>salmonelóza, </a:t>
            </a:r>
            <a:r>
              <a:rPr lang="cs-CZ" sz="1800" dirty="0" err="1"/>
              <a:t>kampylobakterióza</a:t>
            </a:r>
            <a:r>
              <a:rPr lang="cs-CZ" sz="1800" dirty="0"/>
              <a:t>, giardióza, hepatitida A…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CB02B58-E650-434E-BA8F-41646B6CA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462330"/>
              </p:ext>
            </p:extLst>
          </p:nvPr>
        </p:nvGraphicFramePr>
        <p:xfrm>
          <a:off x="1198487" y="745726"/>
          <a:ext cx="9570128" cy="5596693"/>
        </p:xfrm>
        <a:graphic>
          <a:graphicData uri="http://schemas.openxmlformats.org/drawingml/2006/table">
            <a:tbl>
              <a:tblPr/>
              <a:tblGrid>
                <a:gridCol w="2608347">
                  <a:extLst>
                    <a:ext uri="{9D8B030D-6E8A-4147-A177-3AD203B41FA5}">
                      <a16:colId xmlns:a16="http://schemas.microsoft.com/office/drawing/2014/main" val="1342958468"/>
                    </a:ext>
                  </a:extLst>
                </a:gridCol>
                <a:gridCol w="3771738">
                  <a:extLst>
                    <a:ext uri="{9D8B030D-6E8A-4147-A177-3AD203B41FA5}">
                      <a16:colId xmlns:a16="http://schemas.microsoft.com/office/drawing/2014/main" val="1114753443"/>
                    </a:ext>
                  </a:extLst>
                </a:gridCol>
                <a:gridCol w="3190043">
                  <a:extLst>
                    <a:ext uri="{9D8B030D-6E8A-4147-A177-3AD203B41FA5}">
                      <a16:colId xmlns:a16="http://schemas.microsoft.com/office/drawing/2014/main" val="1907606462"/>
                    </a:ext>
                  </a:extLst>
                </a:gridCol>
              </a:tblGrid>
              <a:tr h="286453">
                <a:tc>
                  <a:txBody>
                    <a:bodyPr/>
                    <a:lstStyle/>
                    <a:p>
                      <a:pPr algn="ctr"/>
                      <a:endParaRPr lang="cs-CZ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Onemocnění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Původce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784940"/>
                  </a:ext>
                </a:extLst>
              </a:tr>
              <a:tr h="286453">
                <a:tc rowSpan="7"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Bakteriální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Gonorrhea</a:t>
                      </a:r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– kapavka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>
                          <a:solidFill>
                            <a:schemeClr val="tx1"/>
                          </a:solidFill>
                          <a:effectLst/>
                          <a:hlinkClick r:id="rId2" tooltip="Neisseria gonorrhoea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Neisseria gonorrhoeae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127222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  <a:hlinkClick r:id="rId3" tooltip="Syfili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Syfilis – lues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 dirty="0">
                          <a:solidFill>
                            <a:schemeClr val="tx1"/>
                          </a:solidFill>
                          <a:effectLst/>
                          <a:hlinkClick r:id="rId4" tooltip="Treponema pallid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Treponema </a:t>
                      </a:r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4" tooltip="Treponema pallid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pallidum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086241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5" tooltip="Ulcus mol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Ulcus</a:t>
                      </a:r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5" tooltip="Ulcus mol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5" tooltip="Ulcus mol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molle</a:t>
                      </a:r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5" tooltip="Ulcus mol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–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5" tooltip="Ulcus mol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Chancroid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>
                          <a:solidFill>
                            <a:schemeClr val="tx1"/>
                          </a:solidFill>
                          <a:effectLst/>
                          <a:hlinkClick r:id="rId6" tooltip="Haemophilus ducreyi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Haemophilus ducreyi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627334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7" tooltip="Granuloma inguina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Granuloma</a:t>
                      </a:r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7" tooltip="Granuloma inguina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7" tooltip="Granuloma inguina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inguinale</a:t>
                      </a:r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7" tooltip="Granuloma inguina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–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7" tooltip="Granuloma inguinal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donovanóza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dirty="0" err="1">
                          <a:solidFill>
                            <a:schemeClr val="tx1"/>
                          </a:solidFill>
                          <a:effectLst/>
                        </a:rPr>
                        <a:t>Calymmatobacterium</a:t>
                      </a:r>
                      <a:r>
                        <a:rPr lang="cs-CZ" sz="14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i="1" dirty="0" err="1">
                          <a:solidFill>
                            <a:schemeClr val="tx1"/>
                          </a:solidFill>
                          <a:effectLst/>
                        </a:rPr>
                        <a:t>granulomatis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975743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Lymphogranuloma</a:t>
                      </a:r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venereum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>
                          <a:solidFill>
                            <a:schemeClr val="tx1"/>
                          </a:solidFill>
                          <a:effectLst/>
                          <a:hlinkClick r:id="rId8" tooltip="Chlamydia trachomati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Chlamydia trachomatis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692758"/>
                  </a:ext>
                </a:extLst>
              </a:tr>
              <a:tr h="36943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9" tooltip="Mykoplazmatové infekce genitálu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Mykoplasma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0" tooltip="Mycoplazmat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Mycoplasma</a:t>
                      </a:r>
                      <a:r>
                        <a:rPr lang="cs-CZ" sz="1400" i="1" u="none" strike="noStrike" dirty="0">
                          <a:solidFill>
                            <a:schemeClr val="tx1"/>
                          </a:solidFill>
                          <a:effectLst/>
                          <a:hlinkClick r:id="rId10" tooltip="Mycoplazmat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0" tooltip="Mycoplazmat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hominis</a:t>
                      </a: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, </a:t>
                      </a:r>
                      <a:r>
                        <a:rPr lang="cs-CZ" sz="1400" i="1" dirty="0">
                          <a:solidFill>
                            <a:schemeClr val="tx1"/>
                          </a:solidFill>
                          <a:effectLst/>
                        </a:rPr>
                        <a:t>M. </a:t>
                      </a:r>
                      <a:r>
                        <a:rPr lang="cs-CZ" sz="1400" i="1" dirty="0" err="1">
                          <a:solidFill>
                            <a:schemeClr val="tx1"/>
                          </a:solidFill>
                          <a:effectLst/>
                        </a:rPr>
                        <a:t>genitalium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590045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err="1">
                          <a:solidFill>
                            <a:schemeClr val="tx1"/>
                          </a:solidFill>
                          <a:effectLst/>
                        </a:rPr>
                        <a:t>Ureaplasma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>
                          <a:solidFill>
                            <a:schemeClr val="tx1"/>
                          </a:solidFill>
                          <a:effectLst/>
                        </a:rPr>
                        <a:t>Ureaplasma urealyticum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971468"/>
                  </a:ext>
                </a:extLst>
              </a:tr>
              <a:tr h="286453">
                <a:tc rowSpan="5"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Virové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  <a:hlinkClick r:id="rId11" tooltip="HIV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HIV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  <a:hlinkClick r:id="rId12" tooltip="AID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AIDS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3" tooltip="Human Immunodeficiency Viru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Human</a:t>
                      </a:r>
                      <a:r>
                        <a:rPr lang="cs-CZ" sz="1400" b="0" i="1" u="none" strike="noStrike" dirty="0">
                          <a:solidFill>
                            <a:schemeClr val="tx1"/>
                          </a:solidFill>
                          <a:effectLst/>
                          <a:hlinkClick r:id="rId13" tooltip="Human Immunodeficiency Viru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b="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3" tooltip="Human Immunodeficiency Viru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Immunodeficiency</a:t>
                      </a:r>
                      <a:r>
                        <a:rPr lang="cs-CZ" sz="1400" b="0" i="1" u="none" strike="noStrike" dirty="0">
                          <a:solidFill>
                            <a:schemeClr val="tx1"/>
                          </a:solidFill>
                          <a:effectLst/>
                          <a:hlinkClick r:id="rId13" tooltip="Human Immunodeficiency Viru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Virus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502645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  <a:hlinkClick r:id="rId14" tooltip="Virová hepatitida B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Virová hepatitida B</a:t>
                      </a:r>
                      <a:r>
                        <a:rPr lang="cs-CZ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(C, D)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0" i="1" dirty="0">
                          <a:solidFill>
                            <a:schemeClr val="tx1"/>
                          </a:solidFill>
                          <a:effectLst/>
                        </a:rPr>
                        <a:t>Virus hepatitidy B (C, D)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431957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15" tooltip="Genitální herpe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Herpes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15" tooltip="Genitální herpe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genitalis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i="1" dirty="0">
                          <a:solidFill>
                            <a:schemeClr val="tx1"/>
                          </a:solidFill>
                          <a:effectLst/>
                        </a:rPr>
                        <a:t>Herpes simplex virus 1, 2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440469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solidFill>
                            <a:schemeClr val="tx1"/>
                          </a:solidFill>
                          <a:effectLst/>
                        </a:rPr>
                        <a:t>Condylomata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  <a:effectLst/>
                        </a:rPr>
                        <a:t>accuminata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, karcinom děl. hrdla, konečníku…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 dirty="0">
                          <a:solidFill>
                            <a:schemeClr val="tx1"/>
                          </a:solidFill>
                          <a:effectLst/>
                          <a:hlinkClick r:id="rId16" tooltip="Lidský papillomaviru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Lidský </a:t>
                      </a:r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6" tooltip="Lidský papillomaviru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papillomavirus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039730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>
                          <a:solidFill>
                            <a:schemeClr val="tx1"/>
                          </a:solidFill>
                          <a:effectLst/>
                          <a:hlinkClick r:id="rId17" tooltip="Molluscum contagiosum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Molluscum contagiosum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dirty="0" err="1">
                          <a:solidFill>
                            <a:schemeClr val="tx1"/>
                          </a:solidFill>
                          <a:effectLst/>
                        </a:rPr>
                        <a:t>Molluscum</a:t>
                      </a:r>
                      <a:r>
                        <a:rPr lang="cs-CZ" sz="1400" i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i="1" dirty="0" err="1">
                          <a:solidFill>
                            <a:schemeClr val="tx1"/>
                          </a:solidFill>
                          <a:effectLst/>
                        </a:rPr>
                        <a:t>contagiosum</a:t>
                      </a:r>
                      <a:r>
                        <a:rPr lang="cs-CZ" sz="1400" i="1" dirty="0">
                          <a:solidFill>
                            <a:schemeClr val="tx1"/>
                          </a:solidFill>
                          <a:effectLst/>
                        </a:rPr>
                        <a:t> virus MCV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23377"/>
                  </a:ext>
                </a:extLst>
              </a:tr>
              <a:tr h="28645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Kvasinkové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18" tooltip="Kandidové infekc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Kandidové infekce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 dirty="0">
                          <a:solidFill>
                            <a:schemeClr val="tx1"/>
                          </a:solidFill>
                          <a:effectLst/>
                          <a:hlinkClick r:id="rId19" tooltip="Candida albicans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Candida </a:t>
                      </a:r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19" tooltip="Candida albicans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albicans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774428"/>
                  </a:ext>
                </a:extLst>
              </a:tr>
              <a:tr h="286453">
                <a:tc rowSpan="2"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Parazitární - mnohobuněční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>
                          <a:solidFill>
                            <a:schemeClr val="tx1"/>
                          </a:solidFill>
                          <a:effectLst/>
                          <a:hlinkClick r:id="rId20" tooltip="Pediculosis pubi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Pediculosis pubis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21" tooltip="Pthirus pubis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Pthirus</a:t>
                      </a:r>
                      <a:r>
                        <a:rPr lang="cs-CZ" sz="1400" i="1" u="none" strike="noStrike" dirty="0">
                          <a:solidFill>
                            <a:schemeClr val="tx1"/>
                          </a:solidFill>
                          <a:effectLst/>
                          <a:hlinkClick r:id="rId21" tooltip="Pthirus pubis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21" tooltip="Pthirus pubis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pubis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425801"/>
                  </a:ext>
                </a:extLst>
              </a:tr>
              <a:tr h="28645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22" tooltip="Svrab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Svrab – </a:t>
                      </a:r>
                      <a:r>
                        <a:rPr lang="cs-CZ" sz="1400" u="none" strike="noStrike" dirty="0" err="1">
                          <a:solidFill>
                            <a:schemeClr val="tx1"/>
                          </a:solidFill>
                          <a:effectLst/>
                          <a:hlinkClick r:id="rId22" tooltip="Svrab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scabies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23" tooltip="Sarcoptes scabiei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Sarcoptes</a:t>
                      </a:r>
                      <a:r>
                        <a:rPr lang="cs-CZ" sz="1400" i="1" u="none" strike="noStrike" dirty="0">
                          <a:solidFill>
                            <a:schemeClr val="tx1"/>
                          </a:solidFill>
                          <a:effectLst/>
                          <a:hlinkClick r:id="rId23" tooltip="Sarcoptes scabiei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1400" i="1" u="none" strike="noStrike" dirty="0" err="1">
                          <a:solidFill>
                            <a:schemeClr val="tx1"/>
                          </a:solidFill>
                          <a:effectLst/>
                          <a:hlinkClick r:id="rId23" tooltip="Sarcoptes scabiei (stránka neexistuje)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scabiei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535236"/>
                  </a:ext>
                </a:extLst>
              </a:tr>
              <a:tr h="28645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Parazitární – jednobuněční (protozoa, prvoci)</a:t>
                      </a: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tx1"/>
                          </a:solidFill>
                          <a:effectLst/>
                          <a:hlinkClick r:id="rId24" tooltip="Trichomonádová vulvovaginitid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Trichomonádová vulvovaginitida</a:t>
                      </a:r>
                      <a:endParaRPr lang="cs-CZ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i="1" u="sng" dirty="0" err="1">
                          <a:solidFill>
                            <a:schemeClr val="tx1"/>
                          </a:solidFill>
                          <a:effectLst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Trichomonas</a:t>
                      </a:r>
                      <a:r>
                        <a:rPr lang="cs-CZ" sz="1400" i="1" u="sng" dirty="0">
                          <a:solidFill>
                            <a:schemeClr val="tx1"/>
                          </a:solidFill>
                          <a:effectLst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vagi</a:t>
                      </a:r>
                      <a:r>
                        <a:rPr lang="cs-CZ" sz="1400" i="1" u="sng" dirty="0">
                          <a:solidFill>
                            <a:schemeClr val="tx1"/>
                          </a:solidFill>
                          <a:effectLst/>
                        </a:rPr>
                        <a:t>nalis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018" marR="58018" marT="29009" marB="29009" anchor="ctr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702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06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157"/>
          </a:xfrm>
        </p:spPr>
        <p:txBody>
          <a:bodyPr/>
          <a:lstStyle/>
          <a:p>
            <a:pPr algn="ctr"/>
            <a:r>
              <a:rPr lang="cs-CZ" dirty="0"/>
              <a:t>Terapie </a:t>
            </a:r>
            <a:r>
              <a:rPr lang="cs-CZ" dirty="0" err="1"/>
              <a:t>HPV</a:t>
            </a:r>
            <a:r>
              <a:rPr lang="cs-CZ" dirty="0"/>
              <a:t> infekce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8762"/>
            <a:ext cx="10515600" cy="49434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err="1"/>
              <a:t>Condylomata</a:t>
            </a:r>
            <a:r>
              <a:rPr lang="cs-CZ" dirty="0"/>
              <a:t> </a:t>
            </a:r>
            <a:r>
              <a:rPr lang="cs-CZ" dirty="0" err="1"/>
              <a:t>acuminata</a:t>
            </a:r>
            <a:r>
              <a:rPr lang="cs-CZ" dirty="0"/>
              <a:t>, kožní bradavice</a:t>
            </a:r>
          </a:p>
          <a:p>
            <a:pPr>
              <a:buFontTx/>
              <a:buChar char="-"/>
            </a:pPr>
            <a:r>
              <a:rPr lang="cs-CZ" dirty="0"/>
              <a:t>chirurgické metody</a:t>
            </a:r>
          </a:p>
          <a:p>
            <a:pPr>
              <a:buFontTx/>
              <a:buChar char="-"/>
            </a:pPr>
            <a:r>
              <a:rPr lang="cs-CZ" dirty="0" err="1"/>
              <a:t>CO</a:t>
            </a:r>
            <a:r>
              <a:rPr lang="cs-CZ" baseline="-25000" dirty="0" err="1"/>
              <a:t>2</a:t>
            </a:r>
            <a:r>
              <a:rPr lang="cs-CZ" dirty="0"/>
              <a:t> laser</a:t>
            </a:r>
          </a:p>
          <a:p>
            <a:pPr>
              <a:buFontTx/>
              <a:buChar char="-"/>
            </a:pPr>
            <a:r>
              <a:rPr lang="cs-CZ" dirty="0"/>
              <a:t>kryoterapie tekutým dusíkem</a:t>
            </a:r>
          </a:p>
          <a:p>
            <a:pPr>
              <a:buFontTx/>
              <a:buChar char="-"/>
            </a:pPr>
            <a:r>
              <a:rPr lang="cs-CZ" dirty="0"/>
              <a:t>chemické metody (</a:t>
            </a:r>
            <a:r>
              <a:rPr lang="cs-CZ" dirty="0" err="1"/>
              <a:t>podophyllotoxin</a:t>
            </a:r>
            <a:r>
              <a:rPr lang="cs-CZ" dirty="0"/>
              <a:t>, </a:t>
            </a:r>
            <a:r>
              <a:rPr lang="cs-CZ" dirty="0" err="1"/>
              <a:t>synekatechin</a:t>
            </a:r>
            <a:r>
              <a:rPr lang="cs-CZ" dirty="0"/>
              <a:t>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cs-CZ" dirty="0"/>
              <a:t>Prekanceróza děložního čípku (</a:t>
            </a:r>
            <a:r>
              <a:rPr lang="cs-CZ" dirty="0" err="1"/>
              <a:t>CIN</a:t>
            </a:r>
            <a:r>
              <a:rPr lang="cs-CZ" dirty="0"/>
              <a:t>)</a:t>
            </a:r>
          </a:p>
          <a:p>
            <a:pPr>
              <a:buFontTx/>
              <a:buChar char="-"/>
            </a:pPr>
            <a:r>
              <a:rPr lang="cs-CZ" dirty="0" err="1"/>
              <a:t>konizace</a:t>
            </a:r>
            <a:r>
              <a:rPr lang="cs-CZ" dirty="0"/>
              <a:t> děložního čípku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cs-CZ" dirty="0"/>
              <a:t>Nádorové změny</a:t>
            </a:r>
          </a:p>
          <a:p>
            <a:pPr marL="0" indent="0">
              <a:buNone/>
            </a:pPr>
            <a:r>
              <a:rPr lang="cs-CZ" dirty="0"/>
              <a:t>- chirurgické metody, chemoterapie, radioterapie</a:t>
            </a:r>
            <a:endParaRPr lang="cs-CZ" baseline="-25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6301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Konizace</a:t>
            </a:r>
            <a:r>
              <a:rPr lang="cs-CZ" dirty="0"/>
              <a:t> děložního čípku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84102"/>
            <a:ext cx="10515600" cy="4916712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dirty="0"/>
              <a:t>Zdroj: http://</a:t>
            </a:r>
            <a:r>
              <a:rPr lang="cs-CZ" sz="1400" dirty="0" err="1"/>
              <a:t>www.zbynekmlcoch.cz</a:t>
            </a:r>
            <a:r>
              <a:rPr lang="cs-CZ" sz="1400" dirty="0"/>
              <a:t>/informace/</a:t>
            </a:r>
            <a:r>
              <a:rPr lang="cs-CZ" sz="1400" dirty="0" err="1"/>
              <a:t>medicina</a:t>
            </a:r>
            <a:r>
              <a:rPr lang="cs-CZ" sz="1400" dirty="0"/>
              <a:t>/nemoci-</a:t>
            </a:r>
            <a:r>
              <a:rPr lang="cs-CZ" sz="1400" dirty="0" err="1"/>
              <a:t>lecba</a:t>
            </a:r>
            <a:r>
              <a:rPr lang="cs-CZ" sz="1400" dirty="0"/>
              <a:t>/konizace-plastika-delozniho-cipku-hrdla-prubeh-komplikace-informace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 b="5429"/>
          <a:stretch/>
        </p:blipFill>
        <p:spPr>
          <a:xfrm>
            <a:off x="3015132" y="1825625"/>
            <a:ext cx="6161736" cy="37968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1765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9549"/>
            <a:ext cx="10515600" cy="65682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Prevence </a:t>
            </a:r>
            <a:r>
              <a:rPr lang="cs-CZ" dirty="0" err="1"/>
              <a:t>HPV</a:t>
            </a:r>
            <a:r>
              <a:rPr lang="cs-CZ" dirty="0"/>
              <a:t> infekce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84101"/>
            <a:ext cx="10515600" cy="4592862"/>
          </a:xfrm>
        </p:spPr>
        <p:txBody>
          <a:bodyPr>
            <a:normAutofit/>
          </a:bodyPr>
          <a:lstStyle/>
          <a:p>
            <a:r>
              <a:rPr lang="cs-CZ" dirty="0"/>
              <a:t>bariérová ochrana při pohlavním styku</a:t>
            </a:r>
          </a:p>
          <a:p>
            <a:r>
              <a:rPr lang="cs-CZ" dirty="0"/>
              <a:t>OČKOVÁNÍ!</a:t>
            </a:r>
          </a:p>
          <a:p>
            <a:pPr marL="0" indent="0">
              <a:buNone/>
            </a:pPr>
            <a:r>
              <a:rPr lang="cs-CZ" dirty="0"/>
              <a:t>Princip: </a:t>
            </a:r>
          </a:p>
          <a:p>
            <a:pPr>
              <a:buFontTx/>
              <a:buChar char="-"/>
            </a:pPr>
            <a:r>
              <a:rPr lang="cs-CZ" dirty="0"/>
              <a:t>vakcína je rekombinantní (antigen produkuje kvasinka) – </a:t>
            </a:r>
            <a:r>
              <a:rPr lang="cs-CZ" b="1" dirty="0"/>
              <a:t>vyvolává větší tvorbu protilátek </a:t>
            </a:r>
            <a:r>
              <a:rPr lang="cs-CZ" dirty="0"/>
              <a:t>než přirozená infekce</a:t>
            </a:r>
          </a:p>
          <a:p>
            <a:pPr>
              <a:buFontTx/>
              <a:buChar char="-"/>
            </a:pPr>
            <a:r>
              <a:rPr lang="cs-CZ" dirty="0"/>
              <a:t>protilátky z krve pronikají na sliznice           </a:t>
            </a:r>
            <a:r>
              <a:rPr lang="cs-CZ" b="1" dirty="0"/>
              <a:t>brání osídlení novými typy </a:t>
            </a:r>
            <a:r>
              <a:rPr lang="cs-CZ" b="1" dirty="0" err="1"/>
              <a:t>HPV</a:t>
            </a:r>
            <a:r>
              <a:rPr lang="cs-CZ" dirty="0"/>
              <a:t> </a:t>
            </a:r>
          </a:p>
          <a:p>
            <a:pPr>
              <a:buFontTx/>
              <a:buChar char="-"/>
            </a:pPr>
            <a:r>
              <a:rPr lang="cs-CZ" dirty="0"/>
              <a:t>očkování v dětství má největší efekt</a:t>
            </a:r>
          </a:p>
          <a:p>
            <a:pPr marL="0" indent="0">
              <a:buNone/>
            </a:pPr>
            <a:r>
              <a:rPr lang="cs-CZ" dirty="0"/>
              <a:t>Vakcíny nemají léčebný efekt (neovlivní již přítomné typy </a:t>
            </a:r>
            <a:r>
              <a:rPr lang="cs-CZ" dirty="0" err="1"/>
              <a:t>HPV</a:t>
            </a:r>
            <a:r>
              <a:rPr lang="cs-CZ" dirty="0"/>
              <a:t>).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6467061" y="4170086"/>
            <a:ext cx="636104" cy="1457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54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66670"/>
            <a:ext cx="10515600" cy="785612"/>
          </a:xfrm>
        </p:spPr>
        <p:txBody>
          <a:bodyPr/>
          <a:lstStyle/>
          <a:p>
            <a:pPr algn="ctr"/>
            <a:r>
              <a:rPr lang="cs-CZ" dirty="0"/>
              <a:t>Vakcíny proti </a:t>
            </a:r>
            <a:r>
              <a:rPr lang="cs-CZ" dirty="0" err="1"/>
              <a:t>HPV</a:t>
            </a:r>
            <a:r>
              <a:rPr lang="cs-CZ" dirty="0"/>
              <a:t> - srovnání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521974"/>
              </p:ext>
            </p:extLst>
          </p:nvPr>
        </p:nvGraphicFramePr>
        <p:xfrm>
          <a:off x="1519706" y="1596981"/>
          <a:ext cx="9053850" cy="4524067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017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8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8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Gardasil</a:t>
                      </a:r>
                      <a:r>
                        <a:rPr lang="cs-CZ" sz="2400" dirty="0">
                          <a:effectLst/>
                        </a:rPr>
                        <a:t>/</a:t>
                      </a:r>
                      <a:r>
                        <a:rPr lang="cs-CZ" sz="2400" dirty="0" err="1">
                          <a:effectLst/>
                        </a:rPr>
                        <a:t>Silgard</a:t>
                      </a:r>
                      <a:r>
                        <a:rPr lang="cs-CZ" sz="2400" dirty="0">
                          <a:effectLst/>
                        </a:rPr>
                        <a:t> (2006)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Cervarix</a:t>
                      </a:r>
                      <a:r>
                        <a:rPr lang="cs-CZ" sz="2400" dirty="0">
                          <a:effectLst/>
                        </a:rPr>
                        <a:t> (2007)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Gardasil</a:t>
                      </a:r>
                      <a:r>
                        <a:rPr lang="cs-CZ" sz="2400" dirty="0">
                          <a:effectLst/>
                        </a:rPr>
                        <a:t> 9 (2014)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34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</a:rPr>
                        <a:t>Ochrana proti: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 err="1">
                          <a:effectLst/>
                        </a:rPr>
                        <a:t>HPV</a:t>
                      </a:r>
                      <a:r>
                        <a:rPr lang="cs-CZ" sz="2400" b="0" dirty="0">
                          <a:effectLst/>
                        </a:rPr>
                        <a:t> 6, 11, 16, 18</a:t>
                      </a:r>
                      <a:endParaRPr lang="cs-CZ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Ochrana proti: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HPV</a:t>
                      </a:r>
                      <a:r>
                        <a:rPr lang="cs-CZ" sz="2400" dirty="0">
                          <a:effectLst/>
                        </a:rPr>
                        <a:t> 16, 18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Ochrana proti: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HPV 6, 11, 16, 18, 31, 33, 45, 52, 58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 err="1">
                          <a:effectLst/>
                        </a:rPr>
                        <a:t>Dvoudávkové</a:t>
                      </a:r>
                      <a:r>
                        <a:rPr lang="cs-CZ" sz="2400" b="0" dirty="0">
                          <a:effectLst/>
                        </a:rPr>
                        <a:t> schéma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</a:rPr>
                        <a:t>(9 až 13 let):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</a:rPr>
                        <a:t>0 – 6 měsíců</a:t>
                      </a:r>
                      <a:endParaRPr lang="cs-CZ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Dvoudávkové</a:t>
                      </a:r>
                      <a:r>
                        <a:rPr lang="cs-CZ" sz="2400" dirty="0">
                          <a:effectLst/>
                        </a:rPr>
                        <a:t> schéma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(9 až 14 let):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0 – 6 měsíců (5 – 13)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Dvoudávkové</a:t>
                      </a:r>
                      <a:r>
                        <a:rPr lang="cs-CZ" sz="2400" dirty="0">
                          <a:effectLst/>
                        </a:rPr>
                        <a:t> schéma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(9 až 14 let):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0 – 6 měsíců (5 – 13)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37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 err="1">
                          <a:effectLst/>
                        </a:rPr>
                        <a:t>Třídávkové</a:t>
                      </a:r>
                      <a:r>
                        <a:rPr lang="cs-CZ" sz="2400" b="0" dirty="0">
                          <a:effectLst/>
                        </a:rPr>
                        <a:t> schéma: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</a:rPr>
                        <a:t>0 – 2 měsíce – 6 měsíců</a:t>
                      </a:r>
                      <a:endParaRPr lang="cs-CZ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Třídávkové</a:t>
                      </a:r>
                      <a:r>
                        <a:rPr lang="cs-CZ" sz="2400" dirty="0">
                          <a:effectLst/>
                        </a:rPr>
                        <a:t> schéma: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0 – 1 měsíc – 6 měsíců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 err="1">
                          <a:effectLst/>
                        </a:rPr>
                        <a:t>Třídávkové</a:t>
                      </a:r>
                      <a:r>
                        <a:rPr lang="cs-CZ" sz="2400" dirty="0">
                          <a:effectLst/>
                        </a:rPr>
                        <a:t> schéma: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0 – 2 měsíce – 6 měsíců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524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FD3B7-562D-4FA6-B7C3-0063728D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410"/>
          </a:xfrm>
        </p:spPr>
        <p:txBody>
          <a:bodyPr/>
          <a:lstStyle/>
          <a:p>
            <a:pPr algn="ctr"/>
            <a:r>
              <a:rPr lang="cs-CZ" dirty="0"/>
              <a:t>Hepatitida B, C, 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6B94A1-2A23-413F-9699-F26C643AD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4168"/>
            <a:ext cx="5181600" cy="46627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Společné rysy: </a:t>
            </a:r>
          </a:p>
          <a:p>
            <a:r>
              <a:rPr lang="cs-CZ" dirty="0"/>
              <a:t>přenos sexuálně, krví a z matky na dítě </a:t>
            </a:r>
          </a:p>
          <a:p>
            <a:r>
              <a:rPr lang="cs-CZ" dirty="0"/>
              <a:t>léčba pouze chronické infekce</a:t>
            </a:r>
          </a:p>
          <a:p>
            <a:endParaRPr lang="cs-CZ" dirty="0"/>
          </a:p>
          <a:p>
            <a:r>
              <a:rPr lang="cs-CZ" dirty="0"/>
              <a:t>u chronické infekce – vztah k jaterní cirhóze až hepatocelulárnímu karcinomu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E90FF7-8A07-4A52-890B-A3C30098D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4168"/>
            <a:ext cx="5181600" cy="46627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Rozdíly:</a:t>
            </a:r>
          </a:p>
          <a:p>
            <a:r>
              <a:rPr lang="cs-CZ" dirty="0"/>
              <a:t>u hepatitidy B – přenos hlavně </a:t>
            </a:r>
            <a:r>
              <a:rPr lang="cs-CZ" dirty="0" err="1"/>
              <a:t>pohl</a:t>
            </a:r>
            <a:r>
              <a:rPr lang="cs-CZ" dirty="0"/>
              <a:t>. stykem a krví (zdravotnická zařízení)</a:t>
            </a:r>
          </a:p>
          <a:p>
            <a:r>
              <a:rPr lang="cs-CZ" dirty="0"/>
              <a:t>u hepatitidy C – hlavně </a:t>
            </a:r>
            <a:r>
              <a:rPr lang="cs-CZ" dirty="0" err="1"/>
              <a:t>i.v</a:t>
            </a:r>
            <a:r>
              <a:rPr lang="cs-CZ" dirty="0"/>
              <a:t>. narkomani</a:t>
            </a:r>
          </a:p>
          <a:p>
            <a:endParaRPr lang="cs-CZ" dirty="0"/>
          </a:p>
          <a:p>
            <a:r>
              <a:rPr lang="cs-CZ" dirty="0"/>
              <a:t>vysoké riziko chronické infekce u hepatitidy B – u dětí </a:t>
            </a:r>
            <a:r>
              <a:rPr lang="cs-CZ" dirty="0" err="1"/>
              <a:t>HBsAg</a:t>
            </a:r>
            <a:r>
              <a:rPr lang="cs-CZ" dirty="0"/>
              <a:t>+ matek</a:t>
            </a:r>
          </a:p>
          <a:p>
            <a:r>
              <a:rPr lang="cs-CZ" dirty="0"/>
              <a:t>proti </a:t>
            </a:r>
            <a:r>
              <a:rPr lang="cs-CZ" dirty="0" err="1"/>
              <a:t>hep</a:t>
            </a:r>
            <a:r>
              <a:rPr lang="cs-CZ" dirty="0"/>
              <a:t>. C neexistuje očkování</a:t>
            </a:r>
          </a:p>
        </p:txBody>
      </p:sp>
    </p:spTree>
    <p:extLst>
      <p:ext uri="{BB962C8B-B14F-4D97-AF65-F5344CB8AC3E}">
        <p14:creationId xmlns:p14="http://schemas.microsoft.com/office/powerpoint/2010/main" val="992248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1FC9D8F-DE77-4BB5-9509-AF46F58B1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3065"/>
            <a:ext cx="9144000" cy="80121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HBsAg</a:t>
            </a:r>
            <a:endParaRPr lang="cs-CZ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C779FC3D-473D-44D6-AEFA-538CB618F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623" y="1100831"/>
            <a:ext cx="10369119" cy="5544104"/>
          </a:xfrm>
        </p:spPr>
        <p:txBody>
          <a:bodyPr>
            <a:normAutofit lnSpcReduction="10000"/>
          </a:bodyPr>
          <a:lstStyle/>
          <a:p>
            <a:pPr algn="l"/>
            <a:r>
              <a:rPr lang="cs-CZ" dirty="0"/>
              <a:t>- povrchový antigen viru hepatitidy B (</a:t>
            </a:r>
            <a:r>
              <a:rPr lang="cs-CZ" b="1" dirty="0"/>
              <a:t>H</a:t>
            </a:r>
            <a:r>
              <a:rPr lang="cs-CZ" dirty="0"/>
              <a:t>epatitis </a:t>
            </a:r>
            <a:r>
              <a:rPr lang="cs-CZ" b="1" dirty="0"/>
              <a:t>B</a:t>
            </a:r>
            <a:r>
              <a:rPr lang="cs-CZ" dirty="0"/>
              <a:t> </a:t>
            </a:r>
            <a:r>
              <a:rPr lang="cs-CZ" b="1" dirty="0" err="1"/>
              <a:t>s</a:t>
            </a:r>
            <a:r>
              <a:rPr lang="cs-CZ" dirty="0" err="1"/>
              <a:t>urface</a:t>
            </a:r>
            <a:r>
              <a:rPr lang="cs-CZ" dirty="0"/>
              <a:t> </a:t>
            </a:r>
            <a:r>
              <a:rPr lang="cs-CZ" b="1" dirty="0"/>
              <a:t>a</a:t>
            </a:r>
            <a:r>
              <a:rPr lang="cs-CZ" dirty="0"/>
              <a:t>nti</a:t>
            </a:r>
            <a:r>
              <a:rPr lang="cs-CZ" b="1" dirty="0"/>
              <a:t>g</a:t>
            </a:r>
            <a:r>
              <a:rPr lang="cs-CZ" dirty="0"/>
              <a:t>en)</a:t>
            </a:r>
          </a:p>
          <a:p>
            <a:pPr algn="l"/>
            <a:r>
              <a:rPr lang="cs-CZ" dirty="0"/>
              <a:t>- jeho přítomnost v krvi znamená aktivní hepatitidu B (replikace viru)</a:t>
            </a:r>
          </a:p>
          <a:p>
            <a:pPr algn="l"/>
            <a:r>
              <a:rPr lang="cs-CZ" dirty="0"/>
              <a:t>- protilátky pro němu (anti-</a:t>
            </a:r>
            <a:r>
              <a:rPr lang="cs-CZ" dirty="0" err="1"/>
              <a:t>HBs</a:t>
            </a:r>
            <a:r>
              <a:rPr lang="cs-CZ" dirty="0"/>
              <a:t>) značí prodělanou infekci nebo stav po očkování</a:t>
            </a:r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marL="342900" indent="-342900" algn="l">
              <a:buFontTx/>
              <a:buChar char="-"/>
            </a:pPr>
            <a:endParaRPr lang="cs-CZ" dirty="0"/>
          </a:p>
          <a:p>
            <a:pPr algn="l"/>
            <a:r>
              <a:rPr lang="cs-CZ" sz="1100" dirty="0"/>
              <a:t>Zdroj: https://health.ucdavis.edu/blog/lab-best-practice/hepatitis-b-serologic-testing-methods/2021/06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2B6FDD-AC5D-4392-A6AB-8933E58EF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" r="14178"/>
          <a:stretch/>
        </p:blipFill>
        <p:spPr>
          <a:xfrm>
            <a:off x="5459768" y="2430286"/>
            <a:ext cx="5161025" cy="3491119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644488B5-C7A8-45AA-9FA6-5916D0481650}"/>
              </a:ext>
            </a:extLst>
          </p:cNvPr>
          <p:cNvSpPr/>
          <p:nvPr/>
        </p:nvSpPr>
        <p:spPr>
          <a:xfrm>
            <a:off x="5560380" y="3164888"/>
            <a:ext cx="1728187" cy="2641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994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40FC2-902B-4CCE-B1EE-EFD3D8D7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590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+mn-lt"/>
              </a:rPr>
              <a:t>Výskyt hepatitidy B a C v ČR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7508EF-F59A-4EB9-88B2-27E6A4389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527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Proč klesá počet VHB? Očkování a profylaxe…</a:t>
            </a:r>
          </a:p>
          <a:p>
            <a:pPr>
              <a:buFontTx/>
              <a:buChar char="-"/>
            </a:pPr>
            <a:r>
              <a:rPr lang="cs-CZ" dirty="0"/>
              <a:t>od r. 1986 vakcinace rizikových skupin (zdravotníci, </a:t>
            </a:r>
            <a:r>
              <a:rPr lang="cs-CZ" dirty="0" err="1"/>
              <a:t>hemodialyzovaní</a:t>
            </a:r>
            <a:r>
              <a:rPr lang="cs-CZ" dirty="0"/>
              <a:t> pacienti, novorozenci </a:t>
            </a:r>
            <a:r>
              <a:rPr lang="cs-CZ" dirty="0" err="1"/>
              <a:t>HBsAg</a:t>
            </a:r>
            <a:r>
              <a:rPr lang="cs-CZ" dirty="0"/>
              <a:t>+ matek, kontakty nosičů HBV aj.)</a:t>
            </a:r>
          </a:p>
          <a:p>
            <a:pPr>
              <a:buFontTx/>
              <a:buChar char="-"/>
            </a:pPr>
            <a:r>
              <a:rPr lang="cs-CZ" dirty="0"/>
              <a:t>pravidelné očkování dětí (ročníky 1989 a mladší)</a:t>
            </a:r>
          </a:p>
          <a:p>
            <a:pPr>
              <a:buFontTx/>
              <a:buChar char="-"/>
            </a:pPr>
            <a:r>
              <a:rPr lang="cs-CZ" dirty="0"/>
              <a:t>možnost pasivní imunizace - hyperimunní gamaglobulin (post-expoziční profylaxe u novorozenců </a:t>
            </a:r>
            <a:r>
              <a:rPr lang="cs-CZ" dirty="0" err="1"/>
              <a:t>HBsAg</a:t>
            </a:r>
            <a:r>
              <a:rPr lang="cs-CZ" dirty="0"/>
              <a:t>+ matek, při poranění jehlou od </a:t>
            </a:r>
            <a:r>
              <a:rPr lang="cs-CZ" dirty="0" err="1"/>
              <a:t>HBsAg</a:t>
            </a:r>
            <a:r>
              <a:rPr lang="cs-CZ" dirty="0"/>
              <a:t>+ osoby…)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dirty="0"/>
              <a:t>Zdroj: http://www.szu.cz/uploads/documents/szu/infekce/2020/tabulka_leden_prosinec_2020.pdf 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382D8BF0-8C02-4C78-A7E8-4382DDE45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029701"/>
              </p:ext>
            </p:extLst>
          </p:nvPr>
        </p:nvGraphicFramePr>
        <p:xfrm>
          <a:off x="2945540" y="1248722"/>
          <a:ext cx="6680241" cy="24674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686955">
                  <a:extLst>
                    <a:ext uri="{9D8B030D-6E8A-4147-A177-3AD203B41FA5}">
                      <a16:colId xmlns:a16="http://schemas.microsoft.com/office/drawing/2014/main" val="1092654749"/>
                    </a:ext>
                  </a:extLst>
                </a:gridCol>
                <a:gridCol w="2299247">
                  <a:extLst>
                    <a:ext uri="{9D8B030D-6E8A-4147-A177-3AD203B41FA5}">
                      <a16:colId xmlns:a16="http://schemas.microsoft.com/office/drawing/2014/main" val="2111627082"/>
                    </a:ext>
                  </a:extLst>
                </a:gridCol>
                <a:gridCol w="2694039">
                  <a:extLst>
                    <a:ext uri="{9D8B030D-6E8A-4147-A177-3AD203B41FA5}">
                      <a16:colId xmlns:a16="http://schemas.microsoft.com/office/drawing/2014/main" val="346068332"/>
                    </a:ext>
                  </a:extLst>
                </a:gridCol>
              </a:tblGrid>
              <a:tr h="616855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VHB (</a:t>
                      </a:r>
                      <a:r>
                        <a:rPr lang="cs-CZ" dirty="0" err="1"/>
                        <a:t>ak</a:t>
                      </a:r>
                      <a:r>
                        <a:rPr lang="cs-CZ" dirty="0"/>
                        <a:t> + </a:t>
                      </a:r>
                      <a:r>
                        <a:rPr lang="cs-CZ" dirty="0" err="1"/>
                        <a:t>chron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VHC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825884"/>
                  </a:ext>
                </a:extLst>
              </a:tr>
              <a:tr h="616855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54 + 269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1050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27176"/>
                  </a:ext>
                </a:extLst>
              </a:tr>
              <a:tr h="616855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41 + 276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1138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04800"/>
                  </a:ext>
                </a:extLst>
              </a:tr>
              <a:tr h="616855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27 + 142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771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612"/>
                  </a:ext>
                </a:extLst>
              </a:tr>
            </a:tbl>
          </a:graphicData>
        </a:graphic>
      </p:graphicFrame>
      <p:sp>
        <p:nvSpPr>
          <p:cNvPr id="5" name="Ovál 4">
            <a:extLst>
              <a:ext uri="{FF2B5EF4-FFF2-40B4-BE49-F238E27FC236}">
                <a16:creationId xmlns:a16="http://schemas.microsoft.com/office/drawing/2014/main" id="{07143847-FE3C-4935-BD18-A44AAF7CD8E4}"/>
              </a:ext>
            </a:extLst>
          </p:cNvPr>
          <p:cNvSpPr/>
          <p:nvPr/>
        </p:nvSpPr>
        <p:spPr>
          <a:xfrm>
            <a:off x="5095115" y="1744079"/>
            <a:ext cx="671744" cy="207043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7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7679" y="266331"/>
            <a:ext cx="8220980" cy="674702"/>
          </a:xfrm>
        </p:spPr>
        <p:txBody>
          <a:bodyPr rtlCol="0" anchor="ctr">
            <a:normAutofit fontScale="90000"/>
          </a:bodyPr>
          <a:lstStyle/>
          <a:p>
            <a:pPr algn="ctr" defTabSz="883762">
              <a:defRPr/>
            </a:pPr>
            <a:r>
              <a:rPr lang="cs-CZ" altLang="cs-CZ" sz="4300" dirty="0">
                <a:latin typeface="+mn-lt"/>
              </a:rPr>
              <a:t>Virová hepatitida B (DNA virus)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790113" y="1233997"/>
            <a:ext cx="9516862" cy="5211192"/>
          </a:xfrm>
        </p:spPr>
        <p:txBody>
          <a:bodyPr rtlCol="0">
            <a:normAutofit/>
          </a:bodyPr>
          <a:lstStyle/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virus </a:t>
            </a:r>
            <a:r>
              <a:rPr lang="cs-CZ" altLang="cs-CZ" b="1" dirty="0"/>
              <a:t>vysoce nakažlivý </a:t>
            </a:r>
            <a:r>
              <a:rPr lang="cs-CZ" altLang="cs-CZ" dirty="0"/>
              <a:t>(100 x více než HIV), malá infekční dávka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Odolný vůči prostředí (na površích vydrží týden, snáší mráz, ničí ho teplota 90 °C po 1 hodině)</a:t>
            </a:r>
          </a:p>
          <a:p>
            <a:pPr defTabSz="883762">
              <a:spcBef>
                <a:spcPts val="967"/>
              </a:spcBef>
              <a:defRPr/>
            </a:pPr>
            <a:endParaRPr lang="cs-CZ" altLang="cs-CZ" dirty="0"/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Inkubační doba: 50 – 180 dní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chronický průběh ve světě: 400 miliónů osob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chronický průběh onemocnění v ČR a v Evropě </a:t>
            </a:r>
            <a:r>
              <a:rPr lang="cs-CZ" altLang="cs-CZ" b="1" dirty="0"/>
              <a:t>výjimečný</a:t>
            </a:r>
          </a:p>
          <a:p>
            <a:pPr defTabSz="883762">
              <a:spcBef>
                <a:spcPts val="967"/>
              </a:spcBef>
              <a:defRPr/>
            </a:pPr>
            <a:endParaRPr lang="cs-CZ" altLang="cs-CZ" b="1" dirty="0"/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Nosičství nebo chronická infekce: pozitivita </a:t>
            </a:r>
            <a:r>
              <a:rPr lang="cs-CZ" altLang="cs-CZ" dirty="0" err="1"/>
              <a:t>HBsAg</a:t>
            </a:r>
            <a:r>
              <a:rPr lang="cs-CZ" altLang="cs-CZ" dirty="0"/>
              <a:t> 6 měsíců a více</a:t>
            </a:r>
          </a:p>
          <a:p>
            <a:pPr defTabSz="883762">
              <a:spcBef>
                <a:spcPts val="967"/>
              </a:spcBef>
              <a:defRPr/>
            </a:pPr>
            <a:endParaRPr lang="cs-CZ" altLang="cs-CZ" dirty="0"/>
          </a:p>
          <a:p>
            <a:pPr marL="0" indent="0" defTabSz="883762">
              <a:spcBef>
                <a:spcPts val="967"/>
              </a:spcBef>
              <a:buNone/>
              <a:defRPr/>
            </a:pP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92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9002" y="393750"/>
            <a:ext cx="8407411" cy="81361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sz="4300" dirty="0">
                <a:solidFill>
                  <a:srgbClr val="009900"/>
                </a:solidFill>
              </a:rPr>
              <a:t>  </a:t>
            </a:r>
            <a:r>
              <a:rPr lang="cs-CZ" altLang="cs-CZ" sz="4300" dirty="0">
                <a:latin typeface="+mn-lt"/>
              </a:rPr>
              <a:t>Virová hepatitida B</a:t>
            </a:r>
            <a:br>
              <a:rPr lang="cs-CZ" altLang="cs-CZ" sz="4300" dirty="0">
                <a:solidFill>
                  <a:srgbClr val="008080"/>
                </a:solidFill>
              </a:rPr>
            </a:br>
            <a:r>
              <a:rPr lang="cs-CZ" alt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990" y="1500326"/>
            <a:ext cx="9724007" cy="45111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dirty="0"/>
              <a:t>Cesty přenosu:</a:t>
            </a:r>
          </a:p>
          <a:p>
            <a:pPr lvl="1" eaLnBrk="1" hangingPunct="1">
              <a:defRPr/>
            </a:pPr>
            <a:r>
              <a:rPr lang="cs-CZ" sz="2800" dirty="0"/>
              <a:t>pohlavním stykem </a:t>
            </a:r>
          </a:p>
          <a:p>
            <a:pPr lvl="1" eaLnBrk="1" hangingPunct="1">
              <a:defRPr/>
            </a:pPr>
            <a:r>
              <a:rPr lang="cs-CZ" sz="2800" dirty="0"/>
              <a:t>krví a krevními produkty, nitrožilní aplikace drog</a:t>
            </a:r>
          </a:p>
          <a:p>
            <a:pPr lvl="1" eaLnBrk="1" hangingPunct="1">
              <a:defRPr/>
            </a:pPr>
            <a:r>
              <a:rPr lang="cs-CZ" sz="2800" dirty="0"/>
              <a:t>z matky na dítě během těhotenství a porodu</a:t>
            </a:r>
          </a:p>
          <a:p>
            <a:pPr marL="457200" lvl="1" indent="0" eaLnBrk="1" hangingPunct="1">
              <a:buNone/>
              <a:defRPr/>
            </a:pPr>
            <a:endParaRPr lang="cs-CZ" sz="2800" dirty="0"/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v Evropě absolutně převažuje přenos </a:t>
            </a:r>
            <a:r>
              <a:rPr lang="cs-CZ" b="1" dirty="0"/>
              <a:t>sexuální </a:t>
            </a:r>
          </a:p>
          <a:p>
            <a:pPr eaLnBrk="1" hangingPunct="1">
              <a:defRPr/>
            </a:pPr>
            <a:r>
              <a:rPr lang="cs-CZ" dirty="0"/>
              <a:t>v rozvojových zemích převažuje přenos sexuální a ve zdravotnických zařízeních</a:t>
            </a:r>
          </a:p>
        </p:txBody>
      </p:sp>
    </p:spTree>
    <p:extLst>
      <p:ext uri="{BB962C8B-B14F-4D97-AF65-F5344CB8AC3E}">
        <p14:creationId xmlns:p14="http://schemas.microsoft.com/office/powerpoint/2010/main" val="3819524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1377"/>
          </a:xfrm>
        </p:spPr>
        <p:txBody>
          <a:bodyPr/>
          <a:lstStyle/>
          <a:p>
            <a:pPr algn="ctr"/>
            <a:r>
              <a:rPr lang="cs-CZ" altLang="sk-SK" dirty="0">
                <a:latin typeface="+mn-lt"/>
              </a:rPr>
              <a:t>Výskyt hepatitidy B ve světě</a:t>
            </a:r>
            <a:endParaRPr lang="sk-SK" altLang="sk-SK" dirty="0">
              <a:latin typeface="+mn-lt"/>
            </a:endParaRPr>
          </a:p>
        </p:txBody>
      </p:sp>
      <p:sp>
        <p:nvSpPr>
          <p:cNvPr id="7172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189608" y="6356350"/>
            <a:ext cx="6963792" cy="3651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Zdroj: https://www.ncbi.nlm.nih.gov/pmc/articles/PMC6232563</a:t>
            </a:r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D1DD97A6-9501-4E38-8E39-8B9DAF043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888" y="1376039"/>
            <a:ext cx="8609513" cy="46341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D2E8B8-E696-4D8D-A8ED-5FE05D08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Kapavka a syfilis v ČR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6DB8034-FA89-4338-A93F-94EDF9D9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100" dirty="0"/>
              <a:t>Zdroj: https://www.czso.cz/csu/czso/25-zdravotnictvi-mw6aqjvg5u</a:t>
            </a: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494DA979-5F9C-4663-8367-EC9634487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806858"/>
              </p:ext>
            </p:extLst>
          </p:nvPr>
        </p:nvGraphicFramePr>
        <p:xfrm>
          <a:off x="1615737" y="2082418"/>
          <a:ext cx="8380479" cy="1916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3429">
                  <a:extLst>
                    <a:ext uri="{9D8B030D-6E8A-4147-A177-3AD203B41FA5}">
                      <a16:colId xmlns:a16="http://schemas.microsoft.com/office/drawing/2014/main" val="247110072"/>
                    </a:ext>
                  </a:extLst>
                </a:gridCol>
                <a:gridCol w="1207410">
                  <a:extLst>
                    <a:ext uri="{9D8B030D-6E8A-4147-A177-3AD203B41FA5}">
                      <a16:colId xmlns:a16="http://schemas.microsoft.com/office/drawing/2014/main" val="1285268874"/>
                    </a:ext>
                  </a:extLst>
                </a:gridCol>
                <a:gridCol w="1207410">
                  <a:extLst>
                    <a:ext uri="{9D8B030D-6E8A-4147-A177-3AD203B41FA5}">
                      <a16:colId xmlns:a16="http://schemas.microsoft.com/office/drawing/2014/main" val="2841075741"/>
                    </a:ext>
                  </a:extLst>
                </a:gridCol>
                <a:gridCol w="1207410">
                  <a:extLst>
                    <a:ext uri="{9D8B030D-6E8A-4147-A177-3AD203B41FA5}">
                      <a16:colId xmlns:a16="http://schemas.microsoft.com/office/drawing/2014/main" val="3349055534"/>
                    </a:ext>
                  </a:extLst>
                </a:gridCol>
                <a:gridCol w="1207410">
                  <a:extLst>
                    <a:ext uri="{9D8B030D-6E8A-4147-A177-3AD203B41FA5}">
                      <a16:colId xmlns:a16="http://schemas.microsoft.com/office/drawing/2014/main" val="2398965737"/>
                    </a:ext>
                  </a:extLst>
                </a:gridCol>
                <a:gridCol w="1207410">
                  <a:extLst>
                    <a:ext uri="{9D8B030D-6E8A-4147-A177-3AD203B41FA5}">
                      <a16:colId xmlns:a16="http://schemas.microsoft.com/office/drawing/2014/main" val="1415106991"/>
                    </a:ext>
                  </a:extLst>
                </a:gridCol>
              </a:tblGrid>
              <a:tr h="371171"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Rok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2010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2017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2018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2019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719697301"/>
                  </a:ext>
                </a:extLst>
              </a:tr>
              <a:tr h="755396"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Gonokokové infekce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756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1438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1399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1430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1636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4053695878"/>
                  </a:ext>
                </a:extLst>
              </a:tr>
              <a:tr h="438262"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Syfilis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1022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  <a:latin typeface="+mn-lt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754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>
                          <a:effectLst/>
                        </a:rPr>
                        <a:t>753</a:t>
                      </a:r>
                      <a:endParaRPr lang="cs-CZ" sz="2800" kern="15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cs-CZ" sz="2800" kern="150">
                          <a:effectLst/>
                        </a:rPr>
                        <a:t>787</a:t>
                      </a:r>
                      <a:endParaRPr lang="cs-CZ" sz="2800" kern="15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r>
                        <a:rPr lang="cs-CZ" sz="2800" kern="150" dirty="0">
                          <a:effectLst/>
                        </a:rPr>
                        <a:t>876</a:t>
                      </a:r>
                      <a:endParaRPr lang="cs-CZ" sz="2800" kern="150" dirty="0">
                        <a:effectLst/>
                        <a:latin typeface="Liberation Serif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544186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9080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29B79B-A646-4D07-8529-DE7D516DF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8871"/>
          </a:xfrm>
        </p:spPr>
        <p:txBody>
          <a:bodyPr/>
          <a:lstStyle/>
          <a:p>
            <a:pPr algn="ctr"/>
            <a:r>
              <a:rPr lang="cs-CZ" dirty="0">
                <a:latin typeface="+mn-lt"/>
              </a:rPr>
              <a:t>Hepatitida 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367FDF-A9CA-434A-A5E6-B9E8B54E3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124"/>
            <a:ext cx="10515600" cy="4516839"/>
          </a:xfrm>
        </p:spPr>
        <p:txBody>
          <a:bodyPr/>
          <a:lstStyle/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dostupná a efektivní léčba chronické hepatitidy* </a:t>
            </a:r>
          </a:p>
          <a:p>
            <a:pPr defTabSz="883762">
              <a:spcBef>
                <a:spcPts val="967"/>
              </a:spcBef>
              <a:defRPr/>
            </a:pPr>
            <a:endParaRPr lang="cs-CZ" altLang="cs-CZ" dirty="0"/>
          </a:p>
          <a:p>
            <a:pPr marL="0" indent="0" defTabSz="883762">
              <a:spcBef>
                <a:spcPts val="967"/>
              </a:spcBef>
              <a:buNone/>
              <a:defRPr/>
            </a:pPr>
            <a:r>
              <a:rPr lang="cs-CZ" altLang="cs-CZ" dirty="0"/>
              <a:t>Prevence: 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Screening (těhotné, dárci krve…)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Osvěta (</a:t>
            </a:r>
            <a:r>
              <a:rPr lang="cs-CZ" altLang="cs-CZ" dirty="0" err="1"/>
              <a:t>i.v</a:t>
            </a:r>
            <a:r>
              <a:rPr lang="cs-CZ" altLang="cs-CZ" dirty="0"/>
              <a:t>. narkomani, sexuální výchova)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Očkování: ročníky nar. 1989 a mladší narození v ČR by měli být očkovaní; zdravotníci a další pracovníci IZS</a:t>
            </a:r>
          </a:p>
          <a:p>
            <a:pPr marL="0" indent="0" defTabSz="883762">
              <a:spcBef>
                <a:spcPts val="967"/>
              </a:spcBef>
              <a:buNone/>
              <a:defRPr/>
            </a:pPr>
            <a:endParaRPr lang="cs-CZ" altLang="cs-CZ" sz="2000" dirty="0"/>
          </a:p>
          <a:p>
            <a:pPr marL="0" indent="0" defTabSz="883762">
              <a:spcBef>
                <a:spcPts val="967"/>
              </a:spcBef>
              <a:buNone/>
              <a:defRPr/>
            </a:pPr>
            <a:endParaRPr lang="cs-CZ" altLang="cs-CZ" sz="2000" dirty="0"/>
          </a:p>
          <a:p>
            <a:pPr marL="0" indent="0" defTabSz="883762">
              <a:spcBef>
                <a:spcPts val="967"/>
              </a:spcBef>
              <a:buNone/>
              <a:defRPr/>
            </a:pPr>
            <a:r>
              <a:rPr lang="cs-CZ" altLang="cs-CZ" sz="1100" dirty="0"/>
              <a:t>*Odkaz pro zájemce: https://www.infekce.cz/DoporVHB17.htm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8729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22136"/>
          </a:xfrm>
        </p:spPr>
        <p:txBody>
          <a:bodyPr anchor="ctr"/>
          <a:lstStyle/>
          <a:p>
            <a:pPr algn="ctr" eaLnBrk="1" hangingPunct="1"/>
            <a:r>
              <a:rPr lang="cs-CZ" altLang="cs-CZ" sz="4300" dirty="0">
                <a:latin typeface="+mn-lt"/>
              </a:rPr>
              <a:t>Očkování proti virové hepatitidě B</a:t>
            </a:r>
            <a:endParaRPr lang="cs-CZ" altLang="cs-CZ" dirty="0">
              <a:latin typeface="+mn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84917"/>
            <a:ext cx="10515600" cy="488970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dirty="0"/>
              <a:t>Aktivní imunizace: rekombinantní vakcína </a:t>
            </a:r>
            <a:r>
              <a:rPr lang="cs-CZ" altLang="cs-CZ" dirty="0" err="1"/>
              <a:t>Engerix</a:t>
            </a:r>
            <a:r>
              <a:rPr lang="cs-CZ" altLang="cs-CZ" dirty="0"/>
              <a:t> (resp. kombinovaná s hepatitidou A = </a:t>
            </a:r>
            <a:r>
              <a:rPr lang="cs-CZ" altLang="cs-CZ" dirty="0" err="1"/>
              <a:t>Twinrix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dirty="0" err="1"/>
              <a:t>Třídávkové</a:t>
            </a:r>
            <a:r>
              <a:rPr lang="cs-CZ" altLang="cs-CZ" dirty="0"/>
              <a:t> schéma:  0 – 1 měsíc – 6 měsíců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dirty="0"/>
              <a:t>Povinné očkování v ČR zahájeno v r. 2001 (dvanáctiletých dětí)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b="1" dirty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b="1" dirty="0"/>
              <a:t>        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b="1" dirty="0"/>
              <a:t>   </a:t>
            </a:r>
            <a:r>
              <a:rPr lang="cs-CZ" altLang="cs-CZ" dirty="0"/>
              <a:t>V roce 2019 diagnostikováno pouze 41 nových případů, v roce 2020 pouze 27 případů.</a:t>
            </a:r>
          </a:p>
        </p:txBody>
      </p:sp>
      <p:sp>
        <p:nvSpPr>
          <p:cNvPr id="6" name="Šipka dolů 5"/>
          <p:cNvSpPr/>
          <p:nvPr/>
        </p:nvSpPr>
        <p:spPr>
          <a:xfrm>
            <a:off x="5447715" y="3397967"/>
            <a:ext cx="468313" cy="863600"/>
          </a:xfrm>
          <a:prstGeom prst="downArrow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40624F1-F5CB-46D5-BF86-591BF28D8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005" y="4882719"/>
            <a:ext cx="2495722" cy="174700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E404A-6F7B-4EBC-B21F-C6FE2785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7648"/>
          </a:xfrm>
        </p:spPr>
        <p:txBody>
          <a:bodyPr/>
          <a:lstStyle/>
          <a:p>
            <a:pPr algn="ctr"/>
            <a:r>
              <a:rPr lang="cs-CZ" sz="3600" dirty="0" err="1">
                <a:latin typeface="+mn-lt"/>
              </a:rPr>
              <a:t>HBsAg</a:t>
            </a:r>
            <a:r>
              <a:rPr lang="cs-CZ" sz="3600" dirty="0">
                <a:latin typeface="+mn-lt"/>
              </a:rPr>
              <a:t>+ nově zjištěná v těhotenství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C8536-A6B8-4D34-A7D4-F38EAF73C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736"/>
            <a:ext cx="10515600" cy="4561227"/>
          </a:xfrm>
        </p:spPr>
        <p:txBody>
          <a:bodyPr/>
          <a:lstStyle/>
          <a:p>
            <a:r>
              <a:rPr lang="cs-CZ" dirty="0"/>
              <a:t>Automatický screening </a:t>
            </a:r>
            <a:r>
              <a:rPr lang="cs-CZ" dirty="0" err="1"/>
              <a:t>HBsAg</a:t>
            </a:r>
            <a:r>
              <a:rPr lang="cs-CZ" dirty="0"/>
              <a:t> v I. trimestru gravidity</a:t>
            </a:r>
          </a:p>
          <a:p>
            <a:endParaRPr lang="cs-CZ" dirty="0"/>
          </a:p>
          <a:p>
            <a:r>
              <a:rPr lang="cs-CZ" dirty="0"/>
              <a:t>Při vysoké virové náloži VHB se v těhotenství podává profylakticky např. </a:t>
            </a:r>
            <a:r>
              <a:rPr lang="cs-CZ" dirty="0" err="1"/>
              <a:t>tenofovir</a:t>
            </a:r>
            <a:endParaRPr lang="cs-CZ" dirty="0"/>
          </a:p>
          <a:p>
            <a:endParaRPr lang="cs-CZ" dirty="0"/>
          </a:p>
          <a:p>
            <a:r>
              <a:rPr lang="cs-CZ" dirty="0"/>
              <a:t>Porod „klasicky“, kojení je možné</a:t>
            </a:r>
          </a:p>
          <a:p>
            <a:r>
              <a:rPr lang="cs-CZ" dirty="0"/>
              <a:t>Do 12 hodin po porodu se novorozenci </a:t>
            </a:r>
            <a:r>
              <a:rPr lang="cs-CZ" dirty="0" err="1"/>
              <a:t>HBsAg</a:t>
            </a:r>
            <a:r>
              <a:rPr lang="cs-CZ" dirty="0"/>
              <a:t>+ ženy podává </a:t>
            </a:r>
            <a:r>
              <a:rPr lang="cs-CZ" b="1" dirty="0"/>
              <a:t>aktivní imunizace</a:t>
            </a:r>
            <a:r>
              <a:rPr lang="cs-CZ" dirty="0"/>
              <a:t> (očkování) </a:t>
            </a:r>
            <a:r>
              <a:rPr lang="cs-CZ" b="1" dirty="0"/>
              <a:t>a pasivní imunizace</a:t>
            </a:r>
            <a:r>
              <a:rPr lang="cs-CZ" dirty="0"/>
              <a:t> (v ČR „</a:t>
            </a:r>
            <a:r>
              <a:rPr lang="cs-CZ" dirty="0" err="1"/>
              <a:t>Pasteurised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Antihepatitis</a:t>
            </a:r>
            <a:r>
              <a:rPr lang="cs-CZ" dirty="0"/>
              <a:t> B </a:t>
            </a:r>
            <a:r>
              <a:rPr lang="cs-CZ" dirty="0" err="1"/>
              <a:t>Immunoglobulin</a:t>
            </a:r>
            <a:r>
              <a:rPr lang="cs-CZ" dirty="0"/>
              <a:t> </a:t>
            </a:r>
            <a:r>
              <a:rPr lang="cs-CZ" dirty="0" err="1"/>
              <a:t>Grifols</a:t>
            </a:r>
            <a:r>
              <a:rPr lang="cs-CZ" dirty="0"/>
              <a:t> 200 IU/ml“, </a:t>
            </a:r>
            <a:r>
              <a:rPr lang="cs-CZ" dirty="0" err="1"/>
              <a:t>i.m</a:t>
            </a:r>
            <a:r>
              <a:rPr lang="cs-CZ" dirty="0"/>
              <a:t>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4401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7263" y="624570"/>
            <a:ext cx="8771396" cy="529528"/>
          </a:xfrm>
        </p:spPr>
        <p:txBody>
          <a:bodyPr rtlCol="0" anchor="ctr">
            <a:normAutofit fontScale="90000"/>
          </a:bodyPr>
          <a:lstStyle/>
          <a:p>
            <a:pPr algn="ctr" defTabSz="883762">
              <a:defRPr/>
            </a:pPr>
            <a:r>
              <a:rPr lang="cs-CZ" altLang="cs-CZ" sz="4300" dirty="0">
                <a:latin typeface="+mn-lt"/>
              </a:rPr>
              <a:t>Virová hepatitida C </a:t>
            </a:r>
            <a:r>
              <a:rPr lang="cs-CZ" altLang="cs-CZ" sz="4300" dirty="0"/>
              <a:t>(RNA virus)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198485" y="1438183"/>
            <a:ext cx="8860173" cy="5042515"/>
          </a:xfrm>
        </p:spPr>
        <p:txBody>
          <a:bodyPr rtlCol="0">
            <a:normAutofit fontScale="92500" lnSpcReduction="10000"/>
          </a:bodyPr>
          <a:lstStyle/>
          <a:p>
            <a:pPr defTabSz="883762">
              <a:spcBef>
                <a:spcPts val="967"/>
              </a:spcBef>
              <a:defRPr/>
            </a:pPr>
            <a:r>
              <a:rPr lang="cs-CZ" altLang="cs-CZ" sz="2800" dirty="0"/>
              <a:t>1989: objev viru („non A, non B hepatitis“)</a:t>
            </a:r>
          </a:p>
          <a:p>
            <a:pPr marL="0" indent="0" defTabSz="883762">
              <a:spcBef>
                <a:spcPts val="967"/>
              </a:spcBef>
              <a:buNone/>
              <a:defRPr/>
            </a:pPr>
            <a:endParaRPr lang="cs-CZ" altLang="cs-CZ" dirty="0"/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virus 10x méně nakažlivý než HBV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vysoká frekvence mutací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6 genotypů a mnoho subtypů</a:t>
            </a:r>
          </a:p>
          <a:p>
            <a:pPr marL="843835" lvl="1" indent="-457200" defTabSz="883762">
              <a:spcBef>
                <a:spcPts val="967"/>
              </a:spcBef>
              <a:defRPr/>
            </a:pPr>
            <a:r>
              <a:rPr lang="cs-CZ" altLang="cs-CZ" sz="2800" dirty="0"/>
              <a:t>subtyp 1b, 3, 1a – nejčastější celosvětově i v Evropě</a:t>
            </a:r>
          </a:p>
          <a:p>
            <a:pPr marL="843835" lvl="1" indent="-457200" defTabSz="883762">
              <a:spcBef>
                <a:spcPts val="967"/>
              </a:spcBef>
              <a:defRPr/>
            </a:pPr>
            <a:endParaRPr lang="cs-CZ" altLang="cs-CZ" sz="2800" dirty="0"/>
          </a:p>
          <a:p>
            <a:pPr marL="216000" indent="-216000" defTabSz="883762">
              <a:spcBef>
                <a:spcPts val="967"/>
              </a:spcBef>
              <a:defRPr/>
            </a:pPr>
            <a:r>
              <a:rPr lang="cs-CZ" altLang="cs-CZ" dirty="0"/>
              <a:t>Inkubační doba: 14 – 180 dní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většina </a:t>
            </a:r>
            <a:r>
              <a:rPr lang="cs-CZ" altLang="cs-CZ" b="1" dirty="0"/>
              <a:t>akutních nákaz je asymptomatických</a:t>
            </a:r>
          </a:p>
          <a:p>
            <a:pPr defTabSz="883762">
              <a:spcBef>
                <a:spcPts val="967"/>
              </a:spcBef>
              <a:defRPr/>
            </a:pPr>
            <a:r>
              <a:rPr lang="cs-CZ" altLang="cs-CZ" dirty="0"/>
              <a:t>Celosvětově infikováno 2,5 % populace* (dle WHO: 58 milionů)</a:t>
            </a:r>
          </a:p>
          <a:p>
            <a:pPr marL="0" indent="0" defTabSz="883762">
              <a:spcBef>
                <a:spcPts val="967"/>
              </a:spcBef>
              <a:buNone/>
              <a:defRPr/>
            </a:pPr>
            <a:endParaRPr lang="cs-CZ" altLang="cs-CZ" sz="1200" dirty="0"/>
          </a:p>
          <a:p>
            <a:pPr marL="0" indent="0" defTabSz="883762">
              <a:spcBef>
                <a:spcPts val="967"/>
              </a:spcBef>
              <a:buNone/>
              <a:defRPr/>
            </a:pPr>
            <a:r>
              <a:rPr lang="cs-CZ" altLang="cs-CZ" sz="1200" dirty="0"/>
              <a:t>*Zdroj: https://www.infekce.cz/DoporVHC17.htm</a:t>
            </a:r>
          </a:p>
          <a:p>
            <a:pPr defTabSz="883762">
              <a:spcBef>
                <a:spcPts val="967"/>
              </a:spcBef>
              <a:defRPr/>
            </a:pPr>
            <a:endParaRPr lang="cs-CZ" altLang="cs-CZ" dirty="0"/>
          </a:p>
          <a:p>
            <a:pPr defTabSz="883762">
              <a:spcBef>
                <a:spcPts val="967"/>
              </a:spcBef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39072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2208214" y="122238"/>
            <a:ext cx="7559675" cy="879711"/>
          </a:xfrm>
        </p:spPr>
        <p:txBody>
          <a:bodyPr anchor="ctr"/>
          <a:lstStyle/>
          <a:p>
            <a:pPr algn="ctr"/>
            <a:r>
              <a:rPr lang="cs-CZ" altLang="sk-SK" dirty="0">
                <a:latin typeface="+mn-lt"/>
              </a:rPr>
              <a:t>Výskyt hepatitidy C ve světě</a:t>
            </a:r>
            <a:endParaRPr lang="sk-SK" altLang="sk-SK" dirty="0">
              <a:latin typeface="+mn-lt"/>
            </a:endParaRPr>
          </a:p>
        </p:txBody>
      </p:sp>
      <p:sp>
        <p:nvSpPr>
          <p:cNvPr id="1024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233996" y="6356350"/>
            <a:ext cx="6919404" cy="3651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Zdroj: https://www.cdc.gov/hepatitis/global/index.htm</a:t>
            </a:r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2960097A-D54C-4A0A-BEF4-FDDBD28D4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1211" y="1186432"/>
            <a:ext cx="9757436" cy="516991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7263" y="624569"/>
            <a:ext cx="8771396" cy="76034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cs-CZ" altLang="cs-CZ" sz="3600" dirty="0">
                <a:solidFill>
                  <a:srgbClr val="008080"/>
                </a:solidFill>
              </a:rPr>
              <a:t>  </a:t>
            </a:r>
            <a:r>
              <a:rPr lang="cs-CZ" altLang="cs-CZ" sz="4300" dirty="0">
                <a:latin typeface="+mn-lt"/>
              </a:rPr>
              <a:t>Virová hepatitida C</a:t>
            </a:r>
            <a:br>
              <a:rPr lang="cs-CZ" altLang="cs-CZ" sz="4300" dirty="0">
                <a:solidFill>
                  <a:srgbClr val="008080"/>
                </a:solidFill>
              </a:rPr>
            </a:br>
            <a:r>
              <a:rPr lang="cs-CZ" alt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7667" y="1384917"/>
            <a:ext cx="9090992" cy="4526027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cs-CZ" dirty="0"/>
              <a:t>Cesty přenosu:</a:t>
            </a:r>
          </a:p>
          <a:p>
            <a:pPr lvl="1" eaLnBrk="1" hangingPunct="1">
              <a:defRPr/>
            </a:pPr>
            <a:r>
              <a:rPr lang="cs-CZ" sz="2800" b="1" dirty="0"/>
              <a:t>nitrožilní aplikace drog, </a:t>
            </a:r>
            <a:r>
              <a:rPr lang="cs-CZ" sz="2800" dirty="0"/>
              <a:t>krví a krevními produkty</a:t>
            </a:r>
          </a:p>
          <a:p>
            <a:pPr lvl="1" eaLnBrk="1" hangingPunct="1">
              <a:defRPr/>
            </a:pPr>
            <a:r>
              <a:rPr lang="cs-CZ" sz="2800" dirty="0"/>
              <a:t>sexuálním stykem (vzácně)</a:t>
            </a:r>
          </a:p>
          <a:p>
            <a:pPr lvl="1" eaLnBrk="1" hangingPunct="1">
              <a:defRPr/>
            </a:pPr>
            <a:r>
              <a:rPr lang="cs-CZ" sz="2800" dirty="0"/>
              <a:t>z matky na dítě během těhotenství a porodu (vzácně)</a:t>
            </a:r>
          </a:p>
          <a:p>
            <a:pPr lvl="1" eaLnBrk="1" hangingPunct="1">
              <a:defRPr/>
            </a:pPr>
            <a:endParaRPr lang="cs-CZ" sz="2800" dirty="0"/>
          </a:p>
          <a:p>
            <a:pPr eaLnBrk="1" hangingPunct="1">
              <a:defRPr/>
            </a:pPr>
            <a:r>
              <a:rPr lang="cs-CZ" dirty="0"/>
              <a:t>Nejohroženější skupinou osob jsou v současnosti injekční uživatelé drog </a:t>
            </a:r>
          </a:p>
          <a:p>
            <a:pPr eaLnBrk="1" hangingPunct="1">
              <a:defRPr/>
            </a:pPr>
            <a:r>
              <a:rPr lang="cs-CZ" dirty="0"/>
              <a:t>Onemocnění je většinou diagnostikováno až v chronickém stádiu </a:t>
            </a:r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363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8385" y="6125591"/>
            <a:ext cx="8241486" cy="417251"/>
          </a:xfrm>
        </p:spPr>
        <p:txBody>
          <a:bodyPr rtlCol="0">
            <a:normAutofit/>
          </a:bodyPr>
          <a:lstStyle/>
          <a:p>
            <a:pPr marL="220941" indent="-220941" defTabSz="883762">
              <a:spcBef>
                <a:spcPts val="967"/>
              </a:spcBef>
              <a:buNone/>
              <a:defRPr/>
            </a:pPr>
            <a:r>
              <a:rPr lang="cs-CZ" sz="1100" dirty="0"/>
              <a:t>Zdroj: https://commons.wikimedia.org/wiki/File:Sources_of_Infection_for_Persons_with_Hepatitis_C_(CDC)_US.png</a:t>
            </a:r>
          </a:p>
        </p:txBody>
      </p:sp>
      <p:pic>
        <p:nvPicPr>
          <p:cNvPr id="33795" name="Picture 2" descr="http://blog.palmpartners.com/wp-content/uploads/2012/12/Sources_of_Infection_for_Persons_with_Hepatitis_C_CDC_US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1" y="474955"/>
            <a:ext cx="7389230" cy="565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779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1009095" y="404073"/>
            <a:ext cx="10173810" cy="692319"/>
          </a:xfrm>
        </p:spPr>
        <p:txBody>
          <a:bodyPr anchor="ctr"/>
          <a:lstStyle/>
          <a:p>
            <a:pPr algn="ctr" eaLnBrk="1" hangingPunct="1"/>
            <a:r>
              <a:rPr lang="cs-CZ" altLang="cs-CZ" sz="3300" dirty="0">
                <a:latin typeface="+mn-lt"/>
              </a:rPr>
              <a:t>Podíl VHC na jaterních onemocněních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5117" y="1992314"/>
            <a:ext cx="9010835" cy="3387554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cs-CZ" dirty="0"/>
              <a:t>20 % akutních hepatitid</a:t>
            </a:r>
          </a:p>
          <a:p>
            <a:pPr eaLnBrk="1" hangingPunct="1">
              <a:defRPr/>
            </a:pPr>
            <a:r>
              <a:rPr lang="cs-CZ" dirty="0"/>
              <a:t>70 % chronických hepatitid</a:t>
            </a:r>
          </a:p>
          <a:p>
            <a:pPr eaLnBrk="1" hangingPunct="1">
              <a:defRPr/>
            </a:pPr>
            <a:r>
              <a:rPr lang="cs-CZ" dirty="0"/>
              <a:t>40 % cirhóz</a:t>
            </a:r>
          </a:p>
          <a:p>
            <a:pPr eaLnBrk="1" hangingPunct="1">
              <a:defRPr/>
            </a:pPr>
            <a:r>
              <a:rPr lang="cs-CZ" dirty="0"/>
              <a:t>60 % hepatocelulární karcinom</a:t>
            </a:r>
          </a:p>
          <a:p>
            <a:pPr eaLnBrk="1" hangingPunct="1">
              <a:defRPr/>
            </a:pPr>
            <a:r>
              <a:rPr lang="cs-CZ" dirty="0"/>
              <a:t>40 – 50 % indikací k transplantaci jater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225117" y="5495278"/>
            <a:ext cx="7956984" cy="45467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Husa et al.: Infekční lékařství, 2011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4300" dirty="0">
                <a:latin typeface="+mn-lt"/>
              </a:rPr>
              <a:t>Virová hepatitida C</a:t>
            </a:r>
            <a:endParaRPr lang="cs-CZ" altLang="cs-CZ" dirty="0">
              <a:latin typeface="+mn-lt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cs-CZ" altLang="cs-CZ" b="1" dirty="0"/>
              <a:t>Protilátky nejsou virus-neutralizační</a:t>
            </a:r>
            <a:endParaRPr lang="cs-CZ" altLang="cs-CZ" dirty="0"/>
          </a:p>
          <a:p>
            <a:pPr eaLnBrk="1" hangingPunct="1"/>
            <a:endParaRPr lang="cs-CZ" altLang="cs-CZ" dirty="0"/>
          </a:p>
          <a:p>
            <a:pPr algn="ctr" eaLnBrk="1" hangingPunct="1">
              <a:buFont typeface="Wingdings" pitchFamily="2" charset="2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  <a:p>
            <a:pPr algn="ctr" eaLnBrk="1" hangingPunct="1"/>
            <a:endParaRPr lang="cs-CZ" altLang="cs-CZ" dirty="0"/>
          </a:p>
          <a:p>
            <a:pPr algn="ctr" eaLnBrk="1" hangingPunct="1">
              <a:buFont typeface="Wingdings" pitchFamily="2" charset="2"/>
              <a:buNone/>
            </a:pPr>
            <a:r>
              <a:rPr lang="cs-CZ" altLang="cs-CZ" dirty="0"/>
              <a:t>nemožnost aktivní imunizace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cs-CZ" dirty="0"/>
              <a:t>možná opakovaná nákaza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14340" name="AutoShape 6"/>
          <p:cNvSpPr>
            <a:spLocks noChangeArrowheads="1"/>
          </p:cNvSpPr>
          <p:nvPr/>
        </p:nvSpPr>
        <p:spPr bwMode="auto">
          <a:xfrm>
            <a:off x="5591176" y="2852738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53461"/>
          </a:xfrm>
        </p:spPr>
        <p:txBody>
          <a:bodyPr/>
          <a:lstStyle/>
          <a:p>
            <a:pPr algn="ctr" eaLnBrk="1" hangingPunct="1"/>
            <a:r>
              <a:rPr lang="cs-CZ" altLang="cs-CZ" sz="4300" dirty="0">
                <a:latin typeface="+mn-lt"/>
              </a:rPr>
              <a:t>Virová hepatitida C</a:t>
            </a:r>
            <a:endParaRPr lang="cs-CZ" altLang="cs-CZ" dirty="0">
              <a:latin typeface="+mn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35837"/>
            <a:ext cx="10515600" cy="464112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cs-CZ" altLang="cs-CZ" b="1" dirty="0"/>
              <a:t>Léčba*: 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cs-CZ" altLang="cs-CZ" dirty="0"/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altLang="cs-CZ" sz="2800" dirty="0"/>
              <a:t>v minulosti antivirotikum </a:t>
            </a:r>
            <a:r>
              <a:rPr lang="cs-CZ" altLang="cs-CZ" sz="2800" dirty="0" err="1"/>
              <a:t>ribavirin</a:t>
            </a:r>
            <a:r>
              <a:rPr lang="cs-CZ" altLang="cs-CZ" sz="2800" dirty="0"/>
              <a:t> + interferon (podmínkou abstinence od drog), trvání 24 – 48 týdnů (úspěšnost dle typu, max. 85 %)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altLang="cs-CZ" sz="2800" b="1" dirty="0"/>
              <a:t>nejnovější léčba (</a:t>
            </a:r>
            <a:r>
              <a:rPr lang="cs-CZ" altLang="cs-CZ" sz="2800" b="1" dirty="0" err="1"/>
              <a:t>bezinterferonová</a:t>
            </a:r>
            <a:r>
              <a:rPr lang="cs-CZ" altLang="cs-CZ" sz="2800" b="1" dirty="0"/>
              <a:t>): </a:t>
            </a:r>
            <a:r>
              <a:rPr lang="cs-CZ" altLang="cs-CZ" sz="2800" dirty="0"/>
              <a:t>DAA (Direct </a:t>
            </a:r>
            <a:r>
              <a:rPr lang="cs-CZ" altLang="cs-CZ" sz="2800" dirty="0" err="1"/>
              <a:t>Acting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Antivirals</a:t>
            </a:r>
            <a:r>
              <a:rPr lang="cs-CZ" altLang="cs-CZ" sz="2800" dirty="0"/>
              <a:t>)  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altLang="cs-CZ" sz="2800" dirty="0"/>
              <a:t> volba DAA dle subtypu HCV                               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altLang="cs-CZ" sz="2800" dirty="0"/>
              <a:t> 12 (24) týdnů, finančně velmi náročná, vysoce efektivní (až 99 %)</a:t>
            </a:r>
          </a:p>
          <a:p>
            <a:pPr lvl="1" eaLnBrk="1" hangingPunct="1"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marL="0" indent="0" eaLnBrk="1" hangingPunct="1">
              <a:buNone/>
              <a:defRPr/>
            </a:pPr>
            <a:r>
              <a:rPr lang="cs-CZ" altLang="cs-CZ" sz="1200" dirty="0"/>
              <a:t>*Pro zájemce: https://www.infekce.cz/Standardy/dphcv19p.pdf</a:t>
            </a:r>
          </a:p>
          <a:p>
            <a:pPr marL="344487" lvl="1" indent="0">
              <a:buNone/>
              <a:defRPr/>
            </a:pPr>
            <a:endParaRPr lang="cs-CZ" altLang="cs-CZ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76138"/>
            <a:ext cx="1051560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dirty="0" err="1">
                <a:latin typeface="+mn-lt"/>
              </a:rPr>
              <a:t>Gonorrhoea</a:t>
            </a:r>
            <a:r>
              <a:rPr lang="cs-CZ" sz="3600" dirty="0">
                <a:latin typeface="+mn-lt"/>
              </a:rPr>
              <a:t>, Evropa</a:t>
            </a:r>
            <a:endParaRPr sz="3600" dirty="0">
              <a:latin typeface="+mn-lt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D001BA8-5978-4720-8ED3-AE989D631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38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r>
              <a:rPr lang="cs-CZ" sz="1100" dirty="0"/>
              <a:t>Zdroj: https://www.ecdc.europa.eu/sites/default/files/documents/gonorrhoea-annual-epidemiological-report-2018.pdf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065270C-D058-439E-AE79-4B7176E88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6" t="32104" r="29005" b="12103"/>
          <a:stretch/>
        </p:blipFill>
        <p:spPr>
          <a:xfrm>
            <a:off x="2290439" y="1083076"/>
            <a:ext cx="7086340" cy="51153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895504"/>
          </a:xfrm>
        </p:spPr>
        <p:txBody>
          <a:bodyPr anchor="ctr"/>
          <a:lstStyle/>
          <a:p>
            <a:pPr algn="ctr" eaLnBrk="1" hangingPunct="1"/>
            <a:r>
              <a:rPr lang="cs-CZ" altLang="cs-CZ" sz="4300" dirty="0">
                <a:latin typeface="+mn-lt"/>
              </a:rPr>
              <a:t>Virová hepatitida D (RNA, Delta agens)</a:t>
            </a:r>
            <a:endParaRPr lang="cs-CZ" altLang="cs-CZ" dirty="0">
              <a:latin typeface="+mn-lt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40023"/>
            <a:ext cx="10515600" cy="511797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původcem je defektní, inkompletní virus</a:t>
            </a:r>
          </a:p>
          <a:p>
            <a:pPr eaLnBrk="1" hangingPunct="1"/>
            <a:r>
              <a:rPr lang="cs-CZ" altLang="cs-CZ" dirty="0"/>
              <a:t>k replikaci využívá </a:t>
            </a:r>
            <a:r>
              <a:rPr lang="cs-CZ" altLang="cs-CZ" dirty="0" err="1"/>
              <a:t>HBsAg</a:t>
            </a:r>
            <a:r>
              <a:rPr lang="cs-CZ" altLang="cs-CZ" dirty="0"/>
              <a:t> viru hepatitidy B</a:t>
            </a:r>
          </a:p>
          <a:p>
            <a:pPr eaLnBrk="1" hangingPunct="1"/>
            <a:r>
              <a:rPr lang="cs-CZ" altLang="cs-CZ" dirty="0"/>
              <a:t>Inkubační doba: 40 – 180 dní u </a:t>
            </a:r>
            <a:r>
              <a:rPr lang="cs-CZ" altLang="cs-CZ" dirty="0" err="1"/>
              <a:t>koinfekce</a:t>
            </a:r>
            <a:endParaRPr lang="cs-CZ" altLang="cs-CZ" dirty="0"/>
          </a:p>
          <a:p>
            <a:pPr eaLnBrk="1" hangingPunct="1"/>
            <a:r>
              <a:rPr lang="cs-CZ" altLang="cs-CZ" dirty="0"/>
              <a:t>3 genotypy</a:t>
            </a:r>
          </a:p>
          <a:p>
            <a:pPr eaLnBrk="1" hangingPunct="1"/>
            <a:r>
              <a:rPr lang="cs-CZ" altLang="cs-CZ" dirty="0"/>
              <a:t>uplatňuje se výhradně ve formě </a:t>
            </a:r>
            <a:r>
              <a:rPr lang="cs-CZ" altLang="cs-CZ" b="1" dirty="0"/>
              <a:t>duální infekce </a:t>
            </a:r>
            <a:r>
              <a:rPr lang="cs-CZ" altLang="cs-CZ" dirty="0"/>
              <a:t>s virem hepatitidy B</a:t>
            </a:r>
          </a:p>
          <a:p>
            <a:pPr lvl="2" eaLnBrk="1" hangingPunct="1"/>
            <a:r>
              <a:rPr lang="cs-CZ" altLang="cs-CZ" sz="2800" dirty="0" err="1"/>
              <a:t>koinfekce</a:t>
            </a:r>
            <a:r>
              <a:rPr lang="cs-CZ" altLang="cs-CZ" sz="2800" dirty="0"/>
              <a:t> (současná nákaza oběma viry)</a:t>
            </a:r>
          </a:p>
          <a:p>
            <a:pPr lvl="2" eaLnBrk="1" hangingPunct="1"/>
            <a:r>
              <a:rPr lang="cs-CZ" altLang="cs-CZ" sz="2800" dirty="0"/>
              <a:t>superinfekce (nejprve nákaza VHB, později VHD; závažnější, vyšší riziko jaterní cirhózy), manifestace za 2 – 8 týdnů po nákaze</a:t>
            </a:r>
          </a:p>
          <a:p>
            <a:pPr marL="914400" lvl="2" indent="0" eaLnBrk="1" hangingPunct="1">
              <a:buNone/>
            </a:pPr>
            <a:endParaRPr lang="cs-CZ" altLang="cs-CZ" sz="2800" dirty="0"/>
          </a:p>
          <a:p>
            <a:pPr marL="0" indent="0">
              <a:buNone/>
            </a:pPr>
            <a:r>
              <a:rPr lang="cs-CZ" altLang="cs-CZ" sz="1100" dirty="0"/>
              <a:t>Zdroj obrázku: https://www.wjgnet.com/1007-9327/full/v25/i32/WJG-25-4580-g002.htm </a:t>
            </a:r>
          </a:p>
          <a:p>
            <a:pPr marL="0" indent="0">
              <a:buNone/>
            </a:pPr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6F88EFA-0AED-4438-89CD-388D75E0D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8" t="2679" r="615" b="2595"/>
          <a:stretch/>
        </p:blipFill>
        <p:spPr>
          <a:xfrm>
            <a:off x="7738236" y="1260630"/>
            <a:ext cx="3615564" cy="239202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4973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sk-SK" dirty="0">
                <a:latin typeface="+mn-lt"/>
              </a:rPr>
              <a:t>Výskyt hepatitidy D ve světě</a:t>
            </a:r>
            <a:endParaRPr lang="sk-SK" altLang="sk-SK" dirty="0">
              <a:latin typeface="+mn-lt"/>
            </a:endParaRPr>
          </a:p>
        </p:txBody>
      </p:sp>
      <p:sp>
        <p:nvSpPr>
          <p:cNvPr id="19460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994299" y="6356350"/>
            <a:ext cx="7159101" cy="3651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Zdroj: https://www.ncbi.nlm.nih.gov/pmc/articles/PMC6232563</a:t>
            </a:r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6F42C36C-78B3-4EA8-A299-E9A4EAA97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53" y="1180730"/>
            <a:ext cx="8949507" cy="470651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735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600" b="1" dirty="0"/>
              <a:t>HIV, trocha historie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71852"/>
            <a:ext cx="10515600" cy="545089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3200" dirty="0"/>
              <a:t>1981 San Francisko, New York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3200" dirty="0"/>
              <a:t>- mladí pacienti s neobvyklými diagnózami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3200" dirty="0" err="1"/>
              <a:t>Kaposiho</a:t>
            </a:r>
            <a:r>
              <a:rPr lang="cs-CZ" altLang="cs-CZ" sz="3200" dirty="0"/>
              <a:t> sarkom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3200" dirty="0" err="1"/>
              <a:t>pneumocystová</a:t>
            </a:r>
            <a:r>
              <a:rPr lang="cs-CZ" altLang="cs-CZ" sz="3200" dirty="0"/>
              <a:t> pneumonie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3200" dirty="0"/>
              <a:t>těžké poruchy imunity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3200" dirty="0" err="1"/>
              <a:t>wasting</a:t>
            </a:r>
            <a:r>
              <a:rPr lang="cs-CZ" altLang="cs-CZ" sz="3200" dirty="0"/>
              <a:t> syndrom </a:t>
            </a:r>
          </a:p>
          <a:p>
            <a:pPr marL="0">
              <a:lnSpc>
                <a:spcPct val="110000"/>
              </a:lnSpc>
              <a:buNone/>
            </a:pPr>
            <a:r>
              <a:rPr lang="cs-CZ" altLang="cs-CZ" sz="3200" dirty="0"/>
              <a:t>1982 </a:t>
            </a:r>
          </a:p>
          <a:p>
            <a:pPr marL="0">
              <a:lnSpc>
                <a:spcPct val="110000"/>
              </a:lnSpc>
              <a:buNone/>
            </a:pPr>
            <a:r>
              <a:rPr lang="cs-CZ" altLang="cs-CZ" sz="3200" dirty="0"/>
              <a:t>„gay-</a:t>
            </a:r>
            <a:r>
              <a:rPr lang="cs-CZ" altLang="cs-CZ" sz="3200" dirty="0" err="1"/>
              <a:t>related</a:t>
            </a:r>
            <a:r>
              <a:rPr lang="cs-CZ" altLang="cs-CZ" sz="3200" dirty="0"/>
              <a:t> </a:t>
            </a:r>
            <a:r>
              <a:rPr lang="cs-CZ" altLang="cs-CZ" sz="3200" dirty="0" err="1"/>
              <a:t>immune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deficiency</a:t>
            </a:r>
            <a:r>
              <a:rPr lang="cs-CZ" altLang="cs-CZ" sz="3200" dirty="0"/>
              <a:t>“, později „AIDS“ (</a:t>
            </a:r>
            <a:r>
              <a:rPr lang="cs-CZ" altLang="cs-CZ" sz="3200" dirty="0">
                <a:solidFill>
                  <a:srgbClr val="FF0000"/>
                </a:solidFill>
              </a:rPr>
              <a:t>A</a:t>
            </a:r>
            <a:r>
              <a:rPr lang="cs-CZ" altLang="cs-CZ" sz="3200" dirty="0"/>
              <a:t>CQUIRED </a:t>
            </a:r>
            <a:r>
              <a:rPr lang="cs-CZ" altLang="cs-CZ" sz="3200" dirty="0">
                <a:solidFill>
                  <a:srgbClr val="FF0000"/>
                </a:solidFill>
              </a:rPr>
              <a:t>I</a:t>
            </a:r>
            <a:r>
              <a:rPr lang="cs-CZ" altLang="cs-CZ" sz="3200" dirty="0"/>
              <a:t>MMUNO</a:t>
            </a:r>
            <a:r>
              <a:rPr lang="cs-CZ" altLang="cs-CZ" sz="3200" dirty="0">
                <a:solidFill>
                  <a:srgbClr val="FF0000"/>
                </a:solidFill>
              </a:rPr>
              <a:t>D</a:t>
            </a:r>
            <a:r>
              <a:rPr lang="cs-CZ" altLang="cs-CZ" sz="3200" dirty="0"/>
              <a:t>EFICIENCY </a:t>
            </a:r>
            <a:r>
              <a:rPr lang="cs-CZ" altLang="cs-CZ" sz="3200" dirty="0">
                <a:solidFill>
                  <a:srgbClr val="FF0000"/>
                </a:solidFill>
              </a:rPr>
              <a:t>S</a:t>
            </a:r>
            <a:r>
              <a:rPr lang="cs-CZ" altLang="cs-CZ" sz="3200" dirty="0"/>
              <a:t>YNDROM, syndrom získaného selhání imunity)</a:t>
            </a:r>
          </a:p>
          <a:p>
            <a:pPr marL="0">
              <a:lnSpc>
                <a:spcPct val="110000"/>
              </a:lnSpc>
              <a:buNone/>
            </a:pPr>
            <a:r>
              <a:rPr lang="cs-CZ" altLang="cs-CZ" sz="3200" dirty="0"/>
              <a:t>1986 HIV, „</a:t>
            </a:r>
            <a:r>
              <a:rPr lang="cs-CZ" altLang="cs-CZ" sz="3200" dirty="0" err="1"/>
              <a:t>human</a:t>
            </a:r>
            <a:r>
              <a:rPr lang="cs-CZ" altLang="cs-CZ" sz="3200" dirty="0"/>
              <a:t> </a:t>
            </a:r>
            <a:r>
              <a:rPr lang="cs-CZ" altLang="cs-CZ" sz="3200" dirty="0" err="1"/>
              <a:t>immunodeficiency</a:t>
            </a:r>
            <a:r>
              <a:rPr lang="cs-CZ" altLang="cs-CZ" sz="3200" dirty="0"/>
              <a:t> virus“</a:t>
            </a:r>
          </a:p>
          <a:p>
            <a:pPr marL="571500" lvl="1" indent="-342900">
              <a:lnSpc>
                <a:spcPct val="110000"/>
              </a:lnSpc>
            </a:pPr>
            <a:endParaRPr lang="cs-CZ" altLang="cs-CZ" sz="3200" dirty="0"/>
          </a:p>
          <a:p>
            <a:pPr eaLnBrk="1" hangingPunct="1"/>
            <a:endParaRPr lang="cs-CZ" altLang="cs-CZ" sz="3200" dirty="0"/>
          </a:p>
          <a:p>
            <a:pPr lvl="1" eaLnBrk="1" hangingPunct="1">
              <a:buFontTx/>
              <a:buNone/>
            </a:pPr>
            <a:endParaRPr lang="cs-CZ" altLang="cs-CZ" b="1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F4E968-5400-46B2-A0B8-9D4B6555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752"/>
          </a:xfrm>
        </p:spPr>
        <p:txBody>
          <a:bodyPr/>
          <a:lstStyle/>
          <a:p>
            <a:pPr algn="ctr"/>
            <a:r>
              <a:rPr lang="cs-CZ" dirty="0" err="1"/>
              <a:t>Kaposiho</a:t>
            </a:r>
            <a:r>
              <a:rPr lang="cs-CZ" dirty="0"/>
              <a:t> sarkom, AIDS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D101F9-D056-485B-9F2D-56C4D0359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89807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200" dirty="0"/>
              <a:t>Zdroj: https://www.researchgate.net/figure/Kaposi-sarcoma-disseminated-cutaneous-involvement-A-B-Images-from-the-collection-of_fig2_343058054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FB0DCA2-533F-4BE7-B2A4-78F774612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065"/>
          <a:stretch/>
        </p:blipFill>
        <p:spPr>
          <a:xfrm>
            <a:off x="2585883" y="1427473"/>
            <a:ext cx="7737987" cy="43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15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3B882-FF76-4A27-90B3-6484F19DD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56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Wasting</a:t>
            </a:r>
            <a:r>
              <a:rPr lang="cs-CZ" dirty="0"/>
              <a:t> syndrom, AIDS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8ABB60-A1CE-4CDD-8344-6843B424D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929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100" dirty="0"/>
              <a:t>Zdroj: https://aneskey.com/human-immunodeficiency-virus-related/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ACE277-F016-4966-BE36-D8B988659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32"/>
          <a:stretch/>
        </p:blipFill>
        <p:spPr>
          <a:xfrm>
            <a:off x="2666272" y="1384917"/>
            <a:ext cx="6725378" cy="39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63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4"/>
          <p:cNvSpPr>
            <a:spLocks noGrp="1" noChangeArrowheads="1"/>
          </p:cNvSpPr>
          <p:nvPr>
            <p:ph type="ctrTitle"/>
          </p:nvPr>
        </p:nvSpPr>
        <p:spPr>
          <a:xfrm>
            <a:off x="1524000" y="497151"/>
            <a:ext cx="9144000" cy="55041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dirty="0">
                <a:latin typeface="+mn-lt"/>
              </a:rPr>
              <a:t>HIV-1,2 (</a:t>
            </a:r>
            <a:r>
              <a:rPr lang="cs-CZ" altLang="cs-CZ" sz="3200" dirty="0" err="1">
                <a:latin typeface="+mn-lt"/>
              </a:rPr>
              <a:t>Human</a:t>
            </a:r>
            <a:r>
              <a:rPr lang="cs-CZ" altLang="cs-CZ" sz="3200" dirty="0">
                <a:latin typeface="+mn-lt"/>
              </a:rPr>
              <a:t> </a:t>
            </a:r>
            <a:r>
              <a:rPr lang="cs-CZ" altLang="cs-CZ" sz="3200" dirty="0" err="1">
                <a:latin typeface="+mn-lt"/>
              </a:rPr>
              <a:t>Immunodeficiency</a:t>
            </a:r>
            <a:r>
              <a:rPr lang="cs-CZ" altLang="cs-CZ" sz="3200" dirty="0">
                <a:latin typeface="+mn-lt"/>
              </a:rPr>
              <a:t> Virus, 1986)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127463" y="1367161"/>
            <a:ext cx="9223899" cy="5211191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3200" dirty="0"/>
              <a:t>Pravděpodobný původ HIV-1: </a:t>
            </a:r>
          </a:p>
          <a:p>
            <a:pPr algn="l" eaLnBrk="1" hangingPunct="1"/>
            <a:r>
              <a:rPr lang="cs-CZ" altLang="cs-CZ" sz="3200" dirty="0"/>
              <a:t>šimpanzí retrovirus SIV, který překonal mezidruhovou bariéru šimpanz              člověk</a:t>
            </a:r>
          </a:p>
          <a:p>
            <a:pPr algn="l" eaLnBrk="1" hangingPunct="1"/>
            <a:endParaRPr lang="cs-CZ" altLang="cs-CZ" sz="3200" dirty="0"/>
          </a:p>
          <a:p>
            <a:pPr algn="l" eaLnBrk="1" hangingPunct="1"/>
            <a:endParaRPr lang="cs-CZ" altLang="cs-CZ" sz="3200" dirty="0"/>
          </a:p>
          <a:p>
            <a:pPr algn="l" eaLnBrk="1" hangingPunct="1"/>
            <a:endParaRPr lang="cs-CZ" altLang="cs-CZ" sz="3200" dirty="0"/>
          </a:p>
          <a:p>
            <a:pPr algn="l" eaLnBrk="1" hangingPunct="1"/>
            <a:endParaRPr lang="cs-CZ" altLang="cs-CZ" sz="3200" dirty="0"/>
          </a:p>
          <a:p>
            <a:pPr algn="l" eaLnBrk="1" hangingPunct="1"/>
            <a:endParaRPr lang="cs-CZ" altLang="cs-CZ" sz="3200" dirty="0"/>
          </a:p>
          <a:p>
            <a:pPr algn="l" eaLnBrk="1" hangingPunct="1"/>
            <a:endParaRPr lang="cs-CZ" altLang="cs-CZ" sz="3200" dirty="0"/>
          </a:p>
          <a:p>
            <a:pPr algn="l" eaLnBrk="1" hangingPunct="1"/>
            <a:r>
              <a:rPr lang="cs-CZ" altLang="cs-CZ" sz="1100" dirty="0"/>
              <a:t>Zdroj obrázku: https://medium.com/@Nutrisphere/where-the-heck-did-hiv-come-from-b00ca900064c</a:t>
            </a:r>
          </a:p>
          <a:p>
            <a:pPr algn="l" eaLnBrk="1" hangingPunct="1"/>
            <a:endParaRPr lang="cs-CZ" altLang="cs-CZ" sz="3200" dirty="0"/>
          </a:p>
          <a:p>
            <a:pPr algn="l" eaLnBrk="1" hangingPunct="1"/>
            <a:endParaRPr lang="cs-CZ" altLang="cs-CZ" sz="3200" dirty="0"/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BD7BF2D8-DFA0-4BD7-BDA5-6FE93369D16D}"/>
              </a:ext>
            </a:extLst>
          </p:cNvPr>
          <p:cNvSpPr/>
          <p:nvPr/>
        </p:nvSpPr>
        <p:spPr>
          <a:xfrm>
            <a:off x="4039340" y="2512551"/>
            <a:ext cx="949911" cy="239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CF27A0-EA97-4E9E-9FBF-6265E2D06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38" y="3147399"/>
            <a:ext cx="10707523" cy="2618743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ED0E8-76EA-4C65-80A9-4E38AEFE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238"/>
          </a:xfrm>
        </p:spPr>
        <p:txBody>
          <a:bodyPr/>
          <a:lstStyle/>
          <a:p>
            <a:r>
              <a:rPr lang="cs-CZ" dirty="0"/>
              <a:t>Nobelova cena za fyziologii a medicínu 2008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DAF8CE-605F-4BD5-8011-F483FF1FA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200" dirty="0"/>
              <a:t>Zdroj: https://thefutureofthings.com/upload/items_icons/2008-Nobel-Prize-in-Physiol_large.jpg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FD721B-41B4-442D-A7D0-4924694A3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78" b="6553"/>
          <a:stretch/>
        </p:blipFill>
        <p:spPr>
          <a:xfrm>
            <a:off x="2710648" y="1728925"/>
            <a:ext cx="6704804" cy="37397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67BFBC8-2F02-4F29-950A-90F455486504}"/>
              </a:ext>
            </a:extLst>
          </p:cNvPr>
          <p:cNvSpPr/>
          <p:nvPr/>
        </p:nvSpPr>
        <p:spPr>
          <a:xfrm>
            <a:off x="4962617" y="1376039"/>
            <a:ext cx="4518735" cy="4351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571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09072"/>
          </a:xfrm>
        </p:spPr>
        <p:txBody>
          <a:bodyPr/>
          <a:lstStyle/>
          <a:p>
            <a:pPr algn="ctr"/>
            <a:r>
              <a:rPr lang="cs-CZ" altLang="cs-CZ" dirty="0"/>
              <a:t>HIV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89608"/>
            <a:ext cx="10515600" cy="5388745"/>
          </a:xfrm>
        </p:spPr>
        <p:txBody>
          <a:bodyPr>
            <a:normAutofit/>
          </a:bodyPr>
          <a:lstStyle/>
          <a:p>
            <a:r>
              <a:rPr lang="cs-CZ" altLang="cs-CZ" dirty="0"/>
              <a:t>Obalený RNA, čeleď </a:t>
            </a:r>
            <a:r>
              <a:rPr lang="cs-CZ" altLang="cs-CZ" i="1" dirty="0" err="1"/>
              <a:t>Retroviridae</a:t>
            </a:r>
            <a:r>
              <a:rPr lang="cs-CZ" altLang="cs-CZ" i="1" dirty="0"/>
              <a:t>, </a:t>
            </a:r>
            <a:r>
              <a:rPr lang="cs-CZ" altLang="cs-CZ" dirty="0"/>
              <a:t>rod </a:t>
            </a:r>
            <a:r>
              <a:rPr lang="cs-CZ" altLang="cs-CZ" i="1" dirty="0" err="1"/>
              <a:t>Lentivirus</a:t>
            </a:r>
            <a:endParaRPr lang="cs-CZ" altLang="cs-CZ" i="1" dirty="0"/>
          </a:p>
          <a:p>
            <a:r>
              <a:rPr lang="cs-CZ" altLang="cs-CZ" dirty="0"/>
              <a:t>velmi </a:t>
            </a:r>
            <a:r>
              <a:rPr lang="cs-CZ" altLang="cs-CZ" b="1" dirty="0"/>
              <a:t>citlivý</a:t>
            </a:r>
            <a:r>
              <a:rPr lang="cs-CZ" altLang="cs-CZ" dirty="0"/>
              <a:t> na zevní prostředí, v zaschlých tělesných tekutinách inaktivován</a:t>
            </a:r>
          </a:p>
          <a:p>
            <a:r>
              <a:rPr lang="cs-CZ" altLang="cs-CZ" dirty="0"/>
              <a:t>neproniká neporušenou kůží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sz="1200" dirty="0"/>
              <a:t>Zdroj obrázku: https://thenativeantigencompany.com/poc-diagnostics-for-hiv-2/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C0EC93-979F-4140-9F30-3580200CB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017" y="2157493"/>
            <a:ext cx="5139373" cy="3834716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DE7DE6A0-2B5D-4534-AE57-088453C52048}"/>
              </a:ext>
            </a:extLst>
          </p:cNvPr>
          <p:cNvSpPr/>
          <p:nvPr/>
        </p:nvSpPr>
        <p:spPr>
          <a:xfrm>
            <a:off x="9511696" y="3613211"/>
            <a:ext cx="626603" cy="33735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0E9808E-BA1B-4FDE-9F76-80082EEBEBF6}"/>
              </a:ext>
            </a:extLst>
          </p:cNvPr>
          <p:cNvSpPr/>
          <p:nvPr/>
        </p:nvSpPr>
        <p:spPr>
          <a:xfrm>
            <a:off x="9577551" y="4074851"/>
            <a:ext cx="626604" cy="337351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84C43E-3FF3-40C7-94E5-F2A4B2943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931" y="5566082"/>
            <a:ext cx="2211991" cy="42612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F71F28-25CF-4BB5-97CE-8A36BC6D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25"/>
            <a:ext cx="10515600" cy="32733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latin typeface="+mn-lt"/>
              </a:rPr>
              <a:t>Životní cyklus HIV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2C7815-450D-47B7-89D6-33CE565A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6386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100" dirty="0"/>
              <a:t>Zdroj: https://clinicalinfo.hiv.gov/en/glossary/life-cycle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EBFE8E-F8B8-4115-BF7A-FF5EE8467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160" y="675585"/>
            <a:ext cx="6742155" cy="5705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0333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1026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94877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600" dirty="0">
                <a:latin typeface="+mn-lt"/>
              </a:rPr>
              <a:t>Srovnání kontagiozity virů při expozici infikované krvi</a:t>
            </a:r>
          </a:p>
        </p:txBody>
      </p:sp>
      <p:sp>
        <p:nvSpPr>
          <p:cNvPr id="512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cs-CZ" altLang="cs-CZ" sz="3600" dirty="0"/>
          </a:p>
          <a:p>
            <a:pPr eaLnBrk="1" hangingPunct="1"/>
            <a:r>
              <a:rPr lang="cs-CZ" altLang="cs-CZ" sz="3600" dirty="0">
                <a:solidFill>
                  <a:srgbClr val="FF0000"/>
                </a:solidFill>
              </a:rPr>
              <a:t>virus hepatitidy B                10 %</a:t>
            </a:r>
          </a:p>
          <a:p>
            <a:pPr eaLnBrk="1" hangingPunct="1"/>
            <a:endParaRPr lang="cs-CZ" altLang="cs-CZ" sz="3600" dirty="0"/>
          </a:p>
          <a:p>
            <a:pPr eaLnBrk="1" hangingPunct="1"/>
            <a:r>
              <a:rPr lang="cs-CZ" altLang="cs-CZ" sz="3600" dirty="0"/>
              <a:t>virus hepatitidy C                  1 %</a:t>
            </a:r>
          </a:p>
          <a:p>
            <a:pPr eaLnBrk="1" hangingPunct="1"/>
            <a:endParaRPr lang="cs-CZ" altLang="cs-CZ" sz="3600" dirty="0"/>
          </a:p>
          <a:p>
            <a:pPr eaLnBrk="1" hangingPunct="1"/>
            <a:r>
              <a:rPr lang="cs-CZ" altLang="cs-CZ" sz="3600" dirty="0"/>
              <a:t>HIV                               0,1 - 0,5 %</a:t>
            </a:r>
          </a:p>
          <a:p>
            <a:pPr eaLnBrk="1" hangingPunct="1"/>
            <a:endParaRPr lang="cs-CZ" altLang="cs-CZ" sz="3600" dirty="0"/>
          </a:p>
          <a:p>
            <a:pPr marL="0" indent="0" eaLnBrk="1" hangingPunct="1">
              <a:buNone/>
            </a:pPr>
            <a:r>
              <a:rPr lang="cs-CZ" altLang="cs-CZ" sz="1200" dirty="0"/>
              <a:t>Zdroj: </a:t>
            </a:r>
            <a:r>
              <a:rPr lang="cs-CZ" altLang="cs-CZ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https://www.journal-of-hepatology.eu/article/S0168-8278(05)00726-9/fulltext</a:t>
            </a:r>
            <a:r>
              <a:rPr lang="cs-CZ" altLang="cs-CZ" sz="1200" dirty="0"/>
              <a:t>, https://www.aids.gov.hk/pdf/g190htm/10.htm#1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274321"/>
            <a:ext cx="8229600" cy="779145"/>
          </a:xfrm>
          <a:custGeom>
            <a:avLst/>
            <a:gdLst/>
            <a:ahLst/>
            <a:cxnLst/>
            <a:rect l="l" t="t" r="r" b="b"/>
            <a:pathLst>
              <a:path w="8229600" h="779144">
                <a:moveTo>
                  <a:pt x="8229600" y="0"/>
                </a:moveTo>
                <a:lnTo>
                  <a:pt x="0" y="0"/>
                </a:lnTo>
                <a:lnTo>
                  <a:pt x="0" y="778763"/>
                </a:lnTo>
                <a:lnTo>
                  <a:pt x="8229600" y="778763"/>
                </a:lnTo>
                <a:lnTo>
                  <a:pt x="82296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1050" y="97071"/>
            <a:ext cx="300990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+mn-lt"/>
              </a:rPr>
              <a:t>Gonorrhoea</a:t>
            </a:r>
          </a:p>
        </p:txBody>
      </p:sp>
      <p:sp>
        <p:nvSpPr>
          <p:cNvPr id="4" name="object 4"/>
          <p:cNvSpPr/>
          <p:nvPr/>
        </p:nvSpPr>
        <p:spPr>
          <a:xfrm>
            <a:off x="1693751" y="751221"/>
            <a:ext cx="8964295" cy="5805170"/>
          </a:xfrm>
          <a:custGeom>
            <a:avLst/>
            <a:gdLst/>
            <a:ahLst/>
            <a:cxnLst/>
            <a:rect l="l" t="t" r="r" b="b"/>
            <a:pathLst>
              <a:path w="8964295" h="5805170">
                <a:moveTo>
                  <a:pt x="8964168" y="0"/>
                </a:moveTo>
                <a:lnTo>
                  <a:pt x="0" y="0"/>
                </a:lnTo>
                <a:lnTo>
                  <a:pt x="0" y="5804916"/>
                </a:lnTo>
                <a:lnTo>
                  <a:pt x="8964168" y="5804916"/>
                </a:lnTo>
                <a:lnTo>
                  <a:pt x="8964168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2451" y="813657"/>
            <a:ext cx="10906894" cy="61997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Původce: </a:t>
            </a:r>
            <a:r>
              <a:rPr kumimoji="0" lang="cs-CZ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Neisseria</a:t>
            </a:r>
            <a:r>
              <a:rPr kumimoji="0" lang="cs-CZ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cs-CZ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gonorrhoeae</a:t>
            </a: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, G-; lidský patogen</a:t>
            </a:r>
            <a:endParaRPr kumimoji="0" lang="cs-CZ" sz="2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800" dirty="0">
              <a:solidFill>
                <a:prstClr val="black"/>
              </a:solidFill>
              <a:latin typeface="Calibri" panose="020F0502020204030204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Inkubační doba: 1 – 10 dní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Přenos</a:t>
            </a: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: sexuální kontakt, vzácně nepřímo přes </a:t>
            </a:r>
            <a:r>
              <a:rPr lang="cs-CZ" sz="2800" dirty="0" err="1">
                <a:solidFill>
                  <a:prstClr val="black"/>
                </a:solidFill>
                <a:latin typeface="Calibri" panose="020F0502020204030204"/>
                <a:cs typeface="Arial"/>
              </a:rPr>
              <a:t>hyg</a:t>
            </a: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. potřeby; perinatálně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Klinický obraz: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Ž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eny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: často asymptomaticky, ev. vaginální výtok, někdy bolestivé močení</a:t>
            </a:r>
            <a:endParaRPr lang="cs-CZ" sz="2800" dirty="0">
              <a:solidFill>
                <a:prstClr val="black"/>
              </a:solidFill>
              <a:latin typeface="Calibri" panose="020F0502020204030204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Muži: pálení při močení,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hleno</a:t>
            </a: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hnisavý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výtok z moč. trubice, svědění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dirty="0">
                <a:solidFill>
                  <a:prstClr val="black"/>
                </a:solidFill>
                <a:latin typeface="Calibri" panose="020F0502020204030204"/>
                <a:cs typeface="Arial"/>
              </a:rPr>
              <a:t>Komplikace</a:t>
            </a: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: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Ženy: hluboký pánevní zánět (PID) – bolesti břicha, krvácení, peritonitida; až ektopická gravidita či neplodnost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u mužů: balanitida, prostatitida,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epididimiti</a:t>
            </a: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da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2800" dirty="0">
              <a:solidFill>
                <a:prstClr val="black"/>
              </a:solidFill>
              <a:latin typeface="Calibri" panose="020F0502020204030204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Infekce </a:t>
            </a:r>
            <a:r>
              <a:rPr lang="cs-CZ" sz="2800" dirty="0" err="1">
                <a:solidFill>
                  <a:prstClr val="black"/>
                </a:solidFill>
                <a:latin typeface="Calibri" panose="020F0502020204030204"/>
                <a:cs typeface="Arial"/>
              </a:rPr>
              <a:t>extragenitálních</a:t>
            </a: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 sliznic: konjunktivitida, faryngitida (novorozenci)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0296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sk-SK" dirty="0"/>
              <a:t>Globální epidemie HIV</a:t>
            </a:r>
            <a:endParaRPr lang="cs-CZ" altLang="cs-CZ" dirty="0"/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838200" y="6362069"/>
            <a:ext cx="77787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 dirty="0">
                <a:latin typeface="+mn-lt"/>
              </a:rPr>
              <a:t>Zdroj: https://www.who.int/hiv/data/en</a:t>
            </a:r>
            <a:r>
              <a:rPr lang="cs-CZ" altLang="cs-CZ" sz="900" dirty="0"/>
              <a:t>/</a:t>
            </a:r>
            <a:endParaRPr lang="ru-RU" altLang="cs-CZ" sz="9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DEBE95C-25AE-4C69-B658-39C43881B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7" t="2722" r="3370" b="1657"/>
          <a:stretch/>
        </p:blipFill>
        <p:spPr>
          <a:xfrm>
            <a:off x="2041864" y="1023152"/>
            <a:ext cx="7643673" cy="5206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29174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sk-SK" dirty="0"/>
              <a:t>Výskyt HIV/AIDS v ČR (SZÚ)</a:t>
            </a:r>
            <a:endParaRPr lang="sk-SK" alt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r>
              <a:rPr lang="cs-CZ" sz="1200" dirty="0"/>
              <a:t>Zdroj: http://www.szu.cz/uploads/documents/CeM/HIV_AIDS/rocni_zpravy/2021/HIV_AIDS_06_2021.pdf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8776E9-C21B-409F-B32D-1D6624932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33" t="23947" r="24563" b="5325"/>
          <a:stretch/>
        </p:blipFill>
        <p:spPr>
          <a:xfrm>
            <a:off x="2130641" y="994300"/>
            <a:ext cx="7208667" cy="514851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ovéPole 2"/>
          <p:cNvSpPr txBox="1">
            <a:spLocks noChangeArrowheads="1"/>
          </p:cNvSpPr>
          <p:nvPr/>
        </p:nvSpPr>
        <p:spPr bwMode="auto">
          <a:xfrm>
            <a:off x="363984" y="6346918"/>
            <a:ext cx="101826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k-SK" altLang="cs-CZ" sz="1100" dirty="0">
                <a:latin typeface="+mn-lt"/>
              </a:rPr>
              <a:t>Zdroj: http://szu.cz/uploads/documents/CeM/HIV_AIDS/rocni_zpravy/2020/Grafy_k_tiskove_zprave_NRL_pro_HIV_AIDS_Trendy_vyvoje_a_vyskyt_HIV_AIDS_v_CR_v_roce_2020.pdf</a:t>
            </a:r>
            <a:endParaRPr lang="cs-CZ" altLang="cs-CZ" sz="1100" dirty="0"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D73E036-36EA-47D5-A114-847F8F62C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8" t="14369" r="19539" b="9328"/>
          <a:stretch/>
        </p:blipFill>
        <p:spPr>
          <a:xfrm>
            <a:off x="1305019" y="409322"/>
            <a:ext cx="8451542" cy="593759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3450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dirty="0"/>
              <a:t>Charakteristika nákazy: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18585"/>
            <a:ext cx="10515600" cy="573941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3000" dirty="0"/>
              <a:t>Léčitelné, ale nevyléčitelné onemocnění, chronický průběh</a:t>
            </a:r>
          </a:p>
          <a:p>
            <a:pPr eaLnBrk="1" hangingPunct="1"/>
            <a:r>
              <a:rPr lang="cs-CZ" altLang="cs-CZ" sz="3000" b="1" dirty="0"/>
              <a:t>Dříve </a:t>
            </a:r>
            <a:r>
              <a:rPr lang="cs-CZ" altLang="cs-CZ" sz="3000" dirty="0"/>
              <a:t>výrazně zhoršená kvalita života</a:t>
            </a:r>
          </a:p>
          <a:p>
            <a:pPr eaLnBrk="1" hangingPunct="1"/>
            <a:r>
              <a:rPr lang="cs-CZ" altLang="cs-CZ" sz="3000" dirty="0"/>
              <a:t>Nákladná léčba</a:t>
            </a:r>
          </a:p>
          <a:p>
            <a:pPr marL="0" indent="0" eaLnBrk="1" hangingPunct="1">
              <a:buNone/>
            </a:pPr>
            <a:endParaRPr lang="cs-CZ" altLang="cs-CZ" sz="3000" dirty="0"/>
          </a:p>
          <a:p>
            <a:pPr marL="0" indent="0" eaLnBrk="1" hangingPunct="1">
              <a:buNone/>
            </a:pPr>
            <a:endParaRPr lang="cs-CZ" altLang="cs-CZ" sz="3000" dirty="0"/>
          </a:p>
          <a:p>
            <a:pPr marL="0" indent="0" eaLnBrk="1" hangingPunct="1">
              <a:buNone/>
            </a:pPr>
            <a:endParaRPr lang="cs-CZ" altLang="cs-CZ" sz="3000" dirty="0"/>
          </a:p>
          <a:p>
            <a:pPr marL="0" indent="0" eaLnBrk="1" hangingPunct="1">
              <a:buNone/>
            </a:pPr>
            <a:endParaRPr lang="cs-CZ" altLang="cs-CZ" sz="3000" dirty="0"/>
          </a:p>
          <a:p>
            <a:pPr marL="0" indent="0" eaLnBrk="1" hangingPunct="1">
              <a:buNone/>
            </a:pPr>
            <a:endParaRPr lang="cs-CZ" altLang="cs-CZ" sz="3000" dirty="0"/>
          </a:p>
          <a:p>
            <a:pPr marL="0" indent="0" eaLnBrk="1" hangingPunct="1">
              <a:buNone/>
            </a:pPr>
            <a:r>
              <a:rPr lang="cs-CZ" altLang="cs-CZ" sz="3000" dirty="0"/>
              <a:t>Přenos sexuálním stykem a krví</a:t>
            </a:r>
          </a:p>
          <a:p>
            <a:pPr marL="0" indent="0" eaLnBrk="1" hangingPunct="1">
              <a:buNone/>
            </a:pPr>
            <a:r>
              <a:rPr lang="cs-CZ" altLang="cs-CZ" sz="3000" dirty="0"/>
              <a:t>Přenos z HIV pozitivní matky na dítě</a:t>
            </a:r>
          </a:p>
          <a:p>
            <a:pPr marL="0" indent="0" eaLnBrk="1" hangingPunct="1">
              <a:buNone/>
            </a:pPr>
            <a:endParaRPr lang="cs-CZ" altLang="cs-CZ" sz="1100" dirty="0"/>
          </a:p>
          <a:p>
            <a:pPr marL="0" indent="0" eaLnBrk="1" hangingPunct="1">
              <a:buNone/>
            </a:pPr>
            <a:r>
              <a:rPr lang="cs-CZ" altLang="cs-CZ" sz="1200" dirty="0"/>
              <a:t>Zdroj obrázku: https://redcarehmo.com/2018/06/28/quick-look-hivaids/hiv-2/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E7A7C48-D0C3-4A25-9085-7BF5E9814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" t="3319" r="4121" b="6193"/>
          <a:stretch/>
        </p:blipFill>
        <p:spPr>
          <a:xfrm>
            <a:off x="5757318" y="2315123"/>
            <a:ext cx="5489950" cy="272228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29119-7CD0-4F86-8498-BCE95B14C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1BE919-3B08-475B-8798-4248E9FC9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027" y="5628443"/>
            <a:ext cx="10161973" cy="1296139"/>
          </a:xfrm>
        </p:spPr>
        <p:txBody>
          <a:bodyPr>
            <a:normAutofit/>
          </a:bodyPr>
          <a:lstStyle/>
          <a:p>
            <a:endParaRPr lang="cs-CZ" dirty="0"/>
          </a:p>
          <a:p>
            <a:pPr algn="l"/>
            <a:r>
              <a:rPr lang="cs-CZ" sz="1100" dirty="0"/>
              <a:t>Zdroj: http://www.szu.cz/uploads/documents/CeM/HIV_AIDS/rocni_zpravy/2020/Grafy_k_tiskove_zprave_NRL_pro_HIV_AIDS_Trendy_vyvoje_a_vyskyt_HIV_AIDS_v_CR_v_roce_2020.pdf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5DC20E-F969-487E-9C55-4E1234957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36" t="13333" r="31626" b="11975"/>
          <a:stretch/>
        </p:blipFill>
        <p:spPr>
          <a:xfrm>
            <a:off x="3105084" y="102253"/>
            <a:ext cx="5586155" cy="605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518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F6ECE-0AD2-45D0-91F5-6C4973569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488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HIV – přenos v Africe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9574DF-2454-4493-A57E-146C9630D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48037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200" dirty="0"/>
              <a:t>Zdroj: https://www.unaids.org/sites/default/files/media_asset/2019-UNAIDS-data_en.pdf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0D0CD2-5826-4136-8CBD-310B15BB3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58" t="16829" r="28277" b="49029"/>
          <a:stretch/>
        </p:blipFill>
        <p:spPr>
          <a:xfrm>
            <a:off x="754601" y="1189705"/>
            <a:ext cx="5139915" cy="426118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D7AB200-D3FB-43F9-BD71-8588BD35A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68" t="55362" r="28422" b="8880"/>
          <a:stretch/>
        </p:blipFill>
        <p:spPr>
          <a:xfrm>
            <a:off x="6297485" y="1189705"/>
            <a:ext cx="5056315" cy="426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124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22137"/>
          </a:xfrm>
        </p:spPr>
        <p:txBody>
          <a:bodyPr/>
          <a:lstStyle/>
          <a:p>
            <a:pPr algn="ctr" eaLnBrk="1" hangingPunct="1"/>
            <a:r>
              <a:rPr lang="cs-CZ" altLang="cs-CZ" dirty="0">
                <a:latin typeface="+mn-lt"/>
              </a:rPr>
              <a:t>Průběh nákazy HIV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35837"/>
            <a:ext cx="10515600" cy="4641126"/>
          </a:xfrm>
        </p:spPr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sz="3200" dirty="0"/>
              <a:t>Nákaza</a:t>
            </a:r>
          </a:p>
          <a:p>
            <a:pPr eaLnBrk="1" hangingPunct="1"/>
            <a:r>
              <a:rPr lang="cs-CZ" altLang="cs-CZ" sz="3200" dirty="0"/>
              <a:t>Akutní stádium = </a:t>
            </a:r>
            <a:r>
              <a:rPr lang="cs-CZ" altLang="cs-CZ" sz="3200" dirty="0" err="1"/>
              <a:t>primoinfekce</a:t>
            </a:r>
            <a:r>
              <a:rPr lang="cs-CZ" altLang="cs-CZ" sz="3200" dirty="0"/>
              <a:t> (inkubační doba 2 až 6 týdnů) </a:t>
            </a:r>
          </a:p>
          <a:p>
            <a:pPr eaLnBrk="1" hangingPunct="1"/>
            <a:r>
              <a:rPr lang="cs-CZ" altLang="cs-CZ" sz="3200" dirty="0"/>
              <a:t>Období latence – snižování imunity bez příznaků </a:t>
            </a:r>
          </a:p>
          <a:p>
            <a:pPr eaLnBrk="1" hangingPunct="1"/>
            <a:r>
              <a:rPr lang="cs-CZ" altLang="cs-CZ" sz="3200" dirty="0"/>
              <a:t>Onemocnění AIDS (poslední stádium)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88972"/>
          </a:xfrm>
        </p:spPr>
        <p:txBody>
          <a:bodyPr/>
          <a:lstStyle/>
          <a:p>
            <a:pPr algn="ctr" eaLnBrk="1" hangingPunct="1"/>
            <a:r>
              <a:rPr lang="cs-CZ" altLang="cs-CZ" dirty="0">
                <a:latin typeface="+mn-lt"/>
              </a:rPr>
              <a:t>3 kategorie klinických příznaků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54098"/>
            <a:ext cx="10515600" cy="502286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kategorie 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dirty="0"/>
              <a:t>- akutní infekce HIV, bezpříznaková nákaza, PGL (perzistující generalizovaná lymfadenopatie)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kategorie B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dirty="0"/>
              <a:t>- nespecifické příznaky trvající déle než 1 měsíc: horečky, průjem, úbytek hmotnosti, „malé oportunní infekce“ (kandidové, herpetické, HPV apod.)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 dirty="0"/>
              <a:t>kategorie C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dirty="0"/>
              <a:t>- „velké oportunní infekce“ (</a:t>
            </a:r>
            <a:r>
              <a:rPr lang="cs-CZ" altLang="cs-CZ" dirty="0" err="1"/>
              <a:t>pneumocystová</a:t>
            </a:r>
            <a:r>
              <a:rPr lang="cs-CZ" altLang="cs-CZ" dirty="0"/>
              <a:t> pneumonie, </a:t>
            </a:r>
            <a:r>
              <a:rPr lang="cs-CZ" altLang="cs-CZ" dirty="0" err="1"/>
              <a:t>toxoplasmová</a:t>
            </a:r>
            <a:r>
              <a:rPr lang="cs-CZ" altLang="cs-CZ" dirty="0"/>
              <a:t> encefalitis, TBC, kandidóza jícnu, kandidová bronchitis a pneumonie, </a:t>
            </a:r>
            <a:r>
              <a:rPr lang="cs-CZ" altLang="cs-CZ" dirty="0" err="1"/>
              <a:t>cytomegalovirová</a:t>
            </a:r>
            <a:r>
              <a:rPr lang="cs-CZ" altLang="cs-CZ" dirty="0"/>
              <a:t> retinitis); nádory (lymfom, </a:t>
            </a:r>
            <a:r>
              <a:rPr lang="cs-CZ" altLang="cs-CZ" dirty="0" err="1"/>
              <a:t>Kaposiho</a:t>
            </a:r>
            <a:r>
              <a:rPr lang="cs-CZ" altLang="cs-CZ" dirty="0"/>
              <a:t> sarkom, karcinom děl. hrdla); </a:t>
            </a:r>
            <a:r>
              <a:rPr lang="cs-CZ" altLang="cs-CZ" dirty="0" err="1"/>
              <a:t>wasting</a:t>
            </a:r>
            <a:r>
              <a:rPr lang="cs-CZ" altLang="cs-CZ" dirty="0"/>
              <a:t> syndrom; HIV encefalopatie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851116"/>
          </a:xfrm>
        </p:spPr>
        <p:txBody>
          <a:bodyPr/>
          <a:lstStyle/>
          <a:p>
            <a:pPr algn="ctr" eaLnBrk="1" hangingPunct="1"/>
            <a:r>
              <a:rPr lang="cs-CZ" altLang="cs-CZ" dirty="0"/>
              <a:t>3 laboratorní kategorie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82571"/>
            <a:ext cx="10515600" cy="469439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pl-PL" altLang="cs-CZ" dirty="0"/>
              <a:t>Podle počtu CD4+ lymfocytů: </a:t>
            </a:r>
          </a:p>
          <a:p>
            <a:pPr eaLnBrk="1" hangingPunct="1"/>
            <a:r>
              <a:rPr lang="pl-PL" altLang="cs-CZ" b="1" dirty="0"/>
              <a:t>kategorie 1</a:t>
            </a:r>
            <a:r>
              <a:rPr lang="pl-PL" altLang="cs-CZ" dirty="0"/>
              <a:t>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pl-PL" altLang="cs-CZ" dirty="0"/>
              <a:t>				nad 500/µl</a:t>
            </a:r>
          </a:p>
          <a:p>
            <a:pPr eaLnBrk="1" hangingPunct="1"/>
            <a:r>
              <a:rPr lang="pl-PL" altLang="cs-CZ" b="1" dirty="0"/>
              <a:t>kategorie 2</a:t>
            </a:r>
            <a:r>
              <a:rPr lang="pl-PL" altLang="cs-CZ" dirty="0"/>
              <a:t>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pl-PL" altLang="cs-CZ" dirty="0"/>
              <a:t>				200-500/µl</a:t>
            </a:r>
          </a:p>
          <a:p>
            <a:pPr eaLnBrk="1" hangingPunct="1"/>
            <a:r>
              <a:rPr lang="pl-PL" altLang="cs-CZ" b="1" dirty="0"/>
              <a:t>kategorie 3</a:t>
            </a:r>
            <a:r>
              <a:rPr lang="pl-PL" altLang="cs-CZ" dirty="0"/>
              <a:t>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pl-PL" altLang="cs-CZ" dirty="0"/>
              <a:t>				pod 200/µl</a:t>
            </a:r>
            <a:endParaRPr lang="cs-CZ" altLang="cs-CZ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285227"/>
            <a:ext cx="10515600" cy="55815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dirty="0">
                <a:latin typeface="+mn-lt"/>
              </a:rPr>
              <a:t>Zdroj nákazy HIV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09710"/>
            <a:ext cx="10515600" cy="5463063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cs-CZ" altLang="cs-CZ" sz="2400" dirty="0"/>
              <a:t>bezpříznakový nosič HIV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cs-CZ" altLang="cs-CZ" sz="2400" dirty="0"/>
              <a:t>nemocný ve všech klinických stádiích – </a:t>
            </a:r>
            <a:r>
              <a:rPr lang="cs-CZ" altLang="cs-CZ" sz="2400" b="1" dirty="0"/>
              <a:t>pokud není léčen!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cs-CZ" sz="2400" dirty="0"/>
              <a:t>Míra rizika nákazy závisí </a:t>
            </a:r>
            <a:r>
              <a:rPr lang="cs-CZ" altLang="cs-CZ" sz="2400" b="1" dirty="0"/>
              <a:t>na aktuální koncentraci viru (tzv. virová nálož) </a:t>
            </a:r>
            <a:r>
              <a:rPr lang="cs-CZ" altLang="cs-CZ" sz="2400" dirty="0"/>
              <a:t>v tělesných tekutinách zdroje a na způsobu přenosu viru na vnímavou osobu.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cs-CZ" altLang="cs-CZ" sz="2400" dirty="0"/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cs-CZ" sz="2400" dirty="0"/>
              <a:t>Virus v tělních tekutinách: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cs-CZ" altLang="cs-CZ" sz="2400" b="1" dirty="0"/>
              <a:t>krev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cs-CZ" altLang="cs-CZ" sz="2400" b="1" dirty="0"/>
              <a:t>sperma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cs-CZ" altLang="cs-CZ" sz="2400" b="1" dirty="0"/>
              <a:t>poševní sekret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cs-CZ" altLang="cs-CZ" sz="2400" b="1" dirty="0"/>
              <a:t>mateřské mléko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cs-CZ" sz="2400" dirty="0"/>
              <a:t>v ostatních (</a:t>
            </a:r>
            <a:r>
              <a:rPr lang="cs-CZ" altLang="cs-CZ" sz="2400" u="sng" dirty="0"/>
              <a:t>sliny</a:t>
            </a:r>
            <a:r>
              <a:rPr lang="cs-CZ" altLang="cs-CZ" sz="2400" dirty="0"/>
              <a:t>, moč, slzy, lymfa) – velmi malé množství viru, pro přenos nevýznamné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274321"/>
            <a:ext cx="8229600" cy="922019"/>
          </a:xfrm>
          <a:custGeom>
            <a:avLst/>
            <a:gdLst/>
            <a:ahLst/>
            <a:cxnLst/>
            <a:rect l="l" t="t" r="r" b="b"/>
            <a:pathLst>
              <a:path w="8229600" h="922019">
                <a:moveTo>
                  <a:pt x="8229600" y="0"/>
                </a:moveTo>
                <a:lnTo>
                  <a:pt x="0" y="0"/>
                </a:lnTo>
                <a:lnTo>
                  <a:pt x="0" y="922019"/>
                </a:lnTo>
                <a:lnTo>
                  <a:pt x="8229600" y="922019"/>
                </a:lnTo>
                <a:lnTo>
                  <a:pt x="82296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95832" y="274321"/>
            <a:ext cx="3800334" cy="69659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+mn-lt"/>
              </a:rPr>
              <a:t>Gonorrhoea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0" y="1196339"/>
            <a:ext cx="9144000" cy="5661660"/>
          </a:xfrm>
          <a:custGeom>
            <a:avLst/>
            <a:gdLst/>
            <a:ahLst/>
            <a:cxnLst/>
            <a:rect l="l" t="t" r="r" b="b"/>
            <a:pathLst>
              <a:path w="9144000" h="5661659">
                <a:moveTo>
                  <a:pt x="9144000" y="0"/>
                </a:moveTo>
                <a:lnTo>
                  <a:pt x="0" y="0"/>
                </a:lnTo>
                <a:lnTo>
                  <a:pt x="0" y="5661660"/>
                </a:lnTo>
                <a:lnTo>
                  <a:pt x="9144000" y="5661660"/>
                </a:lnTo>
                <a:lnTo>
                  <a:pt x="914400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8697" y="1129978"/>
            <a:ext cx="10354605" cy="50865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Rizikové skupiny obyvatel: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spc="-5" dirty="0">
                <a:solidFill>
                  <a:prstClr val="black"/>
                </a:solidFill>
                <a:latin typeface="Calibri" panose="020F0502020204030204"/>
                <a:cs typeface="Arial"/>
              </a:rPr>
              <a:t>MSM, promiskuitní, sex. pracovníci, anamnéza pohlavně přenosného onemocnění</a:t>
            </a:r>
            <a:endParaRPr lang="cs-CZ" sz="2800" dirty="0">
              <a:solidFill>
                <a:prstClr val="black"/>
              </a:solidFill>
              <a:latin typeface="Calibri" panose="020F0502020204030204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spc="-5" dirty="0">
                <a:solidFill>
                  <a:prstClr val="black"/>
                </a:solidFill>
                <a:latin typeface="Calibri" panose="020F0502020204030204"/>
                <a:cs typeface="Arial"/>
              </a:rPr>
              <a:t>Diagnostika: mikroskopie, ev. kultivace (odběr na speciální půdu), PCR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spc="-5" dirty="0">
                <a:solidFill>
                  <a:prstClr val="black"/>
                </a:solidFill>
                <a:latin typeface="Calibri" panose="020F0502020204030204"/>
                <a:cs typeface="Arial"/>
              </a:rPr>
              <a:t>Léčba: antibiotika (doxycyklin, </a:t>
            </a:r>
            <a:r>
              <a:rPr lang="cs-CZ" sz="2800" spc="-5" dirty="0" err="1">
                <a:solidFill>
                  <a:prstClr val="black"/>
                </a:solidFill>
                <a:latin typeface="Calibri" panose="020F0502020204030204"/>
                <a:cs typeface="Arial"/>
              </a:rPr>
              <a:t>makrolidy</a:t>
            </a:r>
            <a:r>
              <a:rPr lang="cs-CZ" sz="2800" spc="-5" dirty="0">
                <a:solidFill>
                  <a:prstClr val="black"/>
                </a:solidFill>
                <a:latin typeface="Calibri" panose="020F0502020204030204"/>
                <a:cs typeface="Arial"/>
              </a:rPr>
              <a:t>, cefalosporiny, </a:t>
            </a:r>
            <a:r>
              <a:rPr lang="cs-CZ" sz="2800" spc="-5" dirty="0" err="1">
                <a:solidFill>
                  <a:prstClr val="black"/>
                </a:solidFill>
                <a:latin typeface="Calibri" panose="020F0502020204030204"/>
                <a:cs typeface="Arial"/>
              </a:rPr>
              <a:t>chinolony</a:t>
            </a:r>
            <a:r>
              <a:rPr lang="cs-CZ" sz="2800" spc="-5" dirty="0">
                <a:solidFill>
                  <a:prstClr val="black"/>
                </a:solidFill>
                <a:latin typeface="Calibri" panose="020F0502020204030204"/>
                <a:cs typeface="Arial"/>
              </a:rPr>
              <a:t>)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spc="-5" dirty="0">
                <a:solidFill>
                  <a:prstClr val="black"/>
                </a:solidFill>
                <a:latin typeface="Calibri" panose="020F0502020204030204"/>
                <a:cs typeface="Arial"/>
              </a:rPr>
              <a:t>Nutno léčit také sexuální partnery!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spc="-5" dirty="0">
                <a:solidFill>
                  <a:prstClr val="black"/>
                </a:solidFill>
                <a:latin typeface="Calibri" panose="020F0502020204030204"/>
                <a:cs typeface="Arial"/>
              </a:rPr>
              <a:t>Prevence: edukace, bariérová ochrana; u všech novorozenců – dezinfekce spojivkového vaku</a:t>
            </a:r>
            <a:endParaRPr kumimoji="0" lang="cs-CZ" sz="2800" b="0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355600" marR="5080" lvl="0" indent="0" algn="l" defTabSz="914400" rtl="0" eaLnBrk="1" fontAlgn="auto" latinLnBrk="0" hangingPunct="1">
              <a:lnSpc>
                <a:spcPct val="80000"/>
              </a:lnSpc>
              <a:spcBef>
                <a:spcPts val="2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771217"/>
          </a:xfrm>
        </p:spPr>
        <p:txBody>
          <a:bodyPr/>
          <a:lstStyle/>
          <a:p>
            <a:pPr algn="ctr" eaLnBrk="1" hangingPunct="1"/>
            <a:r>
              <a:rPr lang="cs-CZ" altLang="cs-CZ" dirty="0">
                <a:latin typeface="+mn-lt"/>
              </a:rPr>
              <a:t>Přenos HIV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6140"/>
            <a:ext cx="10515600" cy="4880823"/>
          </a:xfrm>
        </p:spPr>
        <p:txBody>
          <a:bodyPr/>
          <a:lstStyle/>
          <a:p>
            <a:pPr eaLnBrk="1" hangingPunct="1"/>
            <a:r>
              <a:rPr lang="cs-CZ" altLang="cs-CZ" dirty="0"/>
              <a:t>pohlavním stykem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krví</a:t>
            </a:r>
          </a:p>
          <a:p>
            <a:pPr lvl="1" eaLnBrk="1" hangingPunct="1"/>
            <a:r>
              <a:rPr lang="cs-CZ" altLang="cs-CZ" dirty="0"/>
              <a:t>sdílení stříkaček, roztoků a pomůcek k </a:t>
            </a:r>
            <a:r>
              <a:rPr lang="cs-CZ" altLang="cs-CZ" dirty="0" err="1"/>
              <a:t>i.v</a:t>
            </a:r>
            <a:r>
              <a:rPr lang="cs-CZ" altLang="cs-CZ" dirty="0"/>
              <a:t>. aplikaci drog</a:t>
            </a:r>
          </a:p>
          <a:p>
            <a:pPr lvl="1" eaLnBrk="1" hangingPunct="1"/>
            <a:r>
              <a:rPr lang="cs-CZ" altLang="cs-CZ" dirty="0"/>
              <a:t>sdílení žiletek apod. hygienických potřeb </a:t>
            </a:r>
          </a:p>
          <a:p>
            <a:pPr lvl="1" eaLnBrk="1" hangingPunct="1"/>
            <a:r>
              <a:rPr lang="cs-CZ" altLang="cs-CZ" dirty="0"/>
              <a:t>nesprávná manipulace s materiálem kontaminovaným krví HIV+</a:t>
            </a:r>
          </a:p>
          <a:p>
            <a:pPr lvl="1" eaLnBrk="1" hangingPunct="1"/>
            <a:r>
              <a:rPr lang="cs-CZ" altLang="cs-CZ" dirty="0"/>
              <a:t>v nemocničních zařízeních…</a:t>
            </a:r>
          </a:p>
          <a:p>
            <a:pPr lvl="1"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z HIV+ matky na dítě</a:t>
            </a:r>
          </a:p>
          <a:p>
            <a:pPr lvl="1" eaLnBrk="1" hangingPunct="1"/>
            <a:r>
              <a:rPr lang="cs-CZ" altLang="cs-CZ" dirty="0"/>
              <a:t>v těhotenství (</a:t>
            </a:r>
            <a:r>
              <a:rPr lang="cs-CZ" altLang="cs-CZ" dirty="0" err="1"/>
              <a:t>transplacentárně</a:t>
            </a:r>
            <a:r>
              <a:rPr lang="cs-CZ" altLang="cs-CZ" dirty="0"/>
              <a:t>), při porodu, mateřským mlékem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797B6-4083-40BE-9148-AE02B29A9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239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Vyberte správné tvrzení:</a:t>
            </a:r>
            <a:br>
              <a:rPr lang="cs-CZ" dirty="0"/>
            </a:br>
            <a:r>
              <a:rPr lang="cs-CZ" dirty="0"/>
              <a:t>HIV pozitivní jedinec -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71F2AF-C9D8-4112-BED5-0D9C77AE7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je už navždy infekční pro své okolí, bez ohledu na léčbu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je automaticky vyřazen z výkonu některých povolání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má výrazně horší kvalitu života a o desítky let kratší střední délku života*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je povinen o své nemoci informovat svého zaměstnavatele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je povinen o své nemoci informovat ošetřující zdravotnické pracovníky, svého praktického a zubního lékaře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pPr marL="0" indent="0">
              <a:buNone/>
            </a:pPr>
            <a:r>
              <a:rPr lang="cs-CZ" sz="1100" dirty="0"/>
              <a:t>* https://www.ncbi.nlm.nih.gov/pmc/articles/PMC7296391/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8477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29173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dirty="0"/>
              <a:t>HIV se </a:t>
            </a:r>
            <a:r>
              <a:rPr lang="cs-CZ" altLang="cs-CZ" b="1" dirty="0"/>
              <a:t>nepřenáší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3177" y="1189607"/>
            <a:ext cx="9721048" cy="530326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dirty="0"/>
              <a:t>polibkem</a:t>
            </a:r>
          </a:p>
          <a:p>
            <a:pPr>
              <a:defRPr/>
            </a:pPr>
            <a:r>
              <a:rPr lang="cs-CZ" altLang="cs-CZ" dirty="0"/>
              <a:t>běžným společenským kontaktem</a:t>
            </a:r>
          </a:p>
          <a:p>
            <a:pPr>
              <a:defRPr/>
            </a:pPr>
            <a:r>
              <a:rPr lang="cs-CZ" altLang="cs-CZ" dirty="0"/>
              <a:t>použitím hygienických zařízení (WC, sprch)</a:t>
            </a:r>
          </a:p>
          <a:p>
            <a:pPr>
              <a:defRPr/>
            </a:pPr>
            <a:r>
              <a:rPr lang="cs-CZ" altLang="cs-CZ" dirty="0"/>
              <a:t>krev sajícím hmyzem</a:t>
            </a:r>
          </a:p>
          <a:p>
            <a:pPr>
              <a:defRPr/>
            </a:pPr>
            <a:r>
              <a:rPr lang="cs-CZ" altLang="cs-CZ" dirty="0"/>
              <a:t>prostřednictvím potravin a nádobí </a:t>
            </a:r>
          </a:p>
          <a:p>
            <a:pPr marL="0" indent="0">
              <a:buNone/>
              <a:defRPr/>
            </a:pPr>
            <a:endParaRPr lang="cs-CZ" altLang="cs-CZ" dirty="0"/>
          </a:p>
          <a:p>
            <a:pPr marL="0" indent="0">
              <a:buNone/>
              <a:defRPr/>
            </a:pPr>
            <a:r>
              <a:rPr lang="cs-CZ" altLang="cs-CZ" dirty="0"/>
              <a:t>virus neproniká neporušenou kůží a v zaschlých tělesných tekutinách je brzy inaktivován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b="1" dirty="0"/>
              <a:t>                                                                                  </a:t>
            </a:r>
          </a:p>
          <a:p>
            <a:pPr marL="0" indent="0">
              <a:buNone/>
              <a:defRPr/>
            </a:pPr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237A58A-BF5F-425D-B611-E8505027C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788" y="4726805"/>
            <a:ext cx="1831759" cy="1883176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8400C1A2-CEDF-493F-AAF6-FDE36EE10A90}"/>
              </a:ext>
            </a:extLst>
          </p:cNvPr>
          <p:cNvCxnSpPr>
            <a:cxnSpLocks/>
          </p:cNvCxnSpPr>
          <p:nvPr/>
        </p:nvCxnSpPr>
        <p:spPr>
          <a:xfrm>
            <a:off x="9340787" y="4768417"/>
            <a:ext cx="1831759" cy="1841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5DD1EB81-C7B3-41BE-A82E-B1127CC470FA}"/>
              </a:ext>
            </a:extLst>
          </p:cNvPr>
          <p:cNvCxnSpPr>
            <a:cxnSpLocks/>
          </p:cNvCxnSpPr>
          <p:nvPr/>
        </p:nvCxnSpPr>
        <p:spPr>
          <a:xfrm flipV="1">
            <a:off x="9340787" y="4768418"/>
            <a:ext cx="1831759" cy="1841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24483"/>
          </a:xfrm>
        </p:spPr>
        <p:txBody>
          <a:bodyPr/>
          <a:lstStyle/>
          <a:p>
            <a:pPr algn="ctr" eaLnBrk="1" hangingPunct="1"/>
            <a:r>
              <a:rPr lang="cs-CZ" altLang="cs-CZ" dirty="0">
                <a:latin typeface="+mn-lt"/>
              </a:rPr>
              <a:t>Vyhledávání HIV pozitivních osob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38183"/>
            <a:ext cx="10515600" cy="4738780"/>
          </a:xfrm>
        </p:spPr>
        <p:txBody>
          <a:bodyPr/>
          <a:lstStyle/>
          <a:p>
            <a:r>
              <a:rPr lang="cs-CZ" altLang="cs-CZ" b="1" dirty="0"/>
              <a:t> </a:t>
            </a:r>
            <a:r>
              <a:rPr lang="cs-CZ" altLang="cs-CZ" dirty="0"/>
              <a:t>vyšetření protilátek anti-HIV-1, anti-HIV-2</a:t>
            </a:r>
          </a:p>
          <a:p>
            <a:r>
              <a:rPr lang="cs-CZ" altLang="cs-CZ" dirty="0"/>
              <a:t> vyšetření antigenu p24 HIV-1 (ELISA)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  <a:p>
            <a:pPr>
              <a:buNone/>
            </a:pPr>
            <a:r>
              <a:rPr lang="cs-CZ" altLang="cs-CZ" dirty="0"/>
              <a:t> Tzv. reaktivní (předchozími metodami „pozitivní“ ) vzorek nutno potvrdit konfirmačním testem (WB) v NRL SZÚ (Národní referenční laboratoř pro HIV/AIDS, Státní zdravotní ústav Praha)</a:t>
            </a:r>
          </a:p>
          <a:p>
            <a:pPr eaLnBrk="1" hangingPunct="1"/>
            <a:endParaRPr lang="cs-CZ" altLang="cs-CZ" b="1" dirty="0"/>
          </a:p>
          <a:p>
            <a:pPr eaLnBrk="1" hangingPunct="1"/>
            <a:r>
              <a:rPr lang="cs-CZ" altLang="cs-CZ" b="1" dirty="0"/>
              <a:t>Pozitivní výsledek sděluje lékař pacientovi až po konfirmaci!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buFont typeface="Wingdings" pitchFamily="2" charset="2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D6C7DE-97C9-4836-BD98-BD4AE218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8669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+mn-lt"/>
              </a:rPr>
              <a:t>Strategie 95-95-95 (UNAIDS, mezinárodní organizace při OSN)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4BC793-2C90-4820-8E7F-B18F2D0F8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7879"/>
            <a:ext cx="10515600" cy="481499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3600" dirty="0"/>
              <a:t>„</a:t>
            </a:r>
            <a:r>
              <a:rPr lang="en-US" sz="3600" b="0" i="0" dirty="0">
                <a:effectLst/>
              </a:rPr>
              <a:t>The updated UNAIDS targets for 20</a:t>
            </a:r>
            <a:r>
              <a:rPr lang="cs-CZ" sz="3600" b="0" i="0" dirty="0">
                <a:effectLst/>
              </a:rPr>
              <a:t>30</a:t>
            </a:r>
            <a:r>
              <a:rPr lang="en-US" sz="3600" b="0" i="0" dirty="0">
                <a:effectLst/>
              </a:rPr>
              <a:t> aim for </a:t>
            </a:r>
            <a:endParaRPr lang="cs-CZ" sz="3600" b="0" i="0" dirty="0">
              <a:effectLst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3600" b="1" i="0" dirty="0">
                <a:effectLst/>
              </a:rPr>
              <a:t>95</a:t>
            </a:r>
            <a:r>
              <a:rPr lang="cs-CZ" sz="3600" b="1" i="0" dirty="0">
                <a:effectLst/>
              </a:rPr>
              <a:t> </a:t>
            </a:r>
            <a:r>
              <a:rPr lang="en-US" sz="3600" b="1" i="0" dirty="0">
                <a:effectLst/>
              </a:rPr>
              <a:t>% of those living with HIV to know </a:t>
            </a:r>
            <a:r>
              <a:rPr lang="en-US" sz="3600" b="0" i="0" dirty="0">
                <a:effectLst/>
              </a:rPr>
              <a:t>their status</a:t>
            </a:r>
            <a:endParaRPr lang="cs-CZ" sz="3600" dirty="0"/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3600" b="1" i="0" dirty="0">
                <a:effectLst/>
              </a:rPr>
              <a:t>95</a:t>
            </a:r>
            <a:r>
              <a:rPr lang="cs-CZ" sz="3600" b="1" i="0" dirty="0">
                <a:effectLst/>
              </a:rPr>
              <a:t> </a:t>
            </a:r>
            <a:r>
              <a:rPr lang="en-US" sz="3600" b="1" i="0" dirty="0">
                <a:effectLst/>
              </a:rPr>
              <a:t>% of those who know their status to be on treatment</a:t>
            </a:r>
            <a:endParaRPr lang="cs-CZ" sz="3600" b="1" i="0" dirty="0">
              <a:effectLst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3600" b="1" i="0" dirty="0">
                <a:effectLst/>
              </a:rPr>
              <a:t>95</a:t>
            </a:r>
            <a:r>
              <a:rPr lang="cs-CZ" sz="3600" b="1" i="0" dirty="0">
                <a:effectLst/>
              </a:rPr>
              <a:t> </a:t>
            </a:r>
            <a:r>
              <a:rPr lang="en-US" sz="3600" b="1" i="0" dirty="0">
                <a:effectLst/>
              </a:rPr>
              <a:t>% of those on treatment to be virally suppressed.</a:t>
            </a:r>
            <a:r>
              <a:rPr lang="en-US" sz="3600" b="0" i="0" dirty="0">
                <a:effectLst/>
              </a:rPr>
              <a:t> </a:t>
            </a:r>
            <a:endParaRPr lang="cs-CZ" sz="3600" b="0" i="0" dirty="0">
              <a:effectLst/>
            </a:endParaRPr>
          </a:p>
          <a:p>
            <a:pPr>
              <a:lnSpc>
                <a:spcPct val="120000"/>
              </a:lnSpc>
              <a:buFontTx/>
              <a:buChar char="-"/>
            </a:pPr>
            <a:endParaRPr lang="cs-CZ" b="0" i="0" dirty="0"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0" i="0" dirty="0">
                <a:effectLst/>
              </a:rPr>
              <a:t>While the previous 90-90-90 targets for 2020 were met by some countries, they were not met globally…</a:t>
            </a:r>
            <a:r>
              <a:rPr lang="cs-CZ" b="0" i="0" dirty="0">
                <a:effectLst/>
              </a:rPr>
              <a:t>“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300" dirty="0"/>
              <a:t>Zdroj: https://www.croiconference.org/abstract/achieving-95-95-95-may-not-be-enough-to-end-the-aids-epidemic-in-south-africa/</a:t>
            </a:r>
          </a:p>
        </p:txBody>
      </p:sp>
    </p:spTree>
    <p:extLst>
      <p:ext uri="{BB962C8B-B14F-4D97-AF65-F5344CB8AC3E}">
        <p14:creationId xmlns:p14="http://schemas.microsoft.com/office/powerpoint/2010/main" val="23268200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93EAC-5AEA-45A3-A8C0-723E2AD84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091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Moderní léčba – HAART (</a:t>
            </a:r>
            <a:r>
              <a:rPr lang="cs-CZ" b="1" dirty="0" err="1"/>
              <a:t>highly-active</a:t>
            </a:r>
            <a:r>
              <a:rPr lang="cs-CZ" b="1" dirty="0"/>
              <a:t> </a:t>
            </a:r>
            <a:r>
              <a:rPr lang="cs-CZ" b="1" dirty="0" err="1"/>
              <a:t>antiretroviral</a:t>
            </a:r>
            <a:r>
              <a:rPr lang="cs-CZ" b="1" dirty="0"/>
              <a:t> </a:t>
            </a:r>
            <a:r>
              <a:rPr lang="cs-CZ" b="1" dirty="0" err="1"/>
              <a:t>therapy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9043A-3011-4DE6-BFD4-1CF038A70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nasazení léčby okamžitě při stanovení diagnózy</a:t>
            </a:r>
          </a:p>
          <a:p>
            <a:r>
              <a:rPr lang="cs-CZ" dirty="0"/>
              <a:t>cíl: potlačení množení viru pod detekovatelnou hodnotu virové nálože</a:t>
            </a:r>
          </a:p>
          <a:p>
            <a:endParaRPr lang="cs-CZ" dirty="0"/>
          </a:p>
          <a:p>
            <a:r>
              <a:rPr lang="cs-CZ" dirty="0"/>
              <a:t>snaha o snížení infekčnosti jedince</a:t>
            </a:r>
          </a:p>
          <a:p>
            <a:r>
              <a:rPr lang="cs-CZ" dirty="0"/>
              <a:t>ochrana imunitního systému</a:t>
            </a:r>
          </a:p>
          <a:p>
            <a:endParaRPr lang="cs-CZ" dirty="0"/>
          </a:p>
          <a:p>
            <a:r>
              <a:rPr lang="cs-CZ" dirty="0"/>
              <a:t>Kombinace min. 3 léčiv ze 2 různých skupin (2 různé mechanismy účinku).</a:t>
            </a:r>
          </a:p>
        </p:txBody>
      </p:sp>
    </p:spTree>
    <p:extLst>
      <p:ext uri="{BB962C8B-B14F-4D97-AF65-F5344CB8AC3E}">
        <p14:creationId xmlns:p14="http://schemas.microsoft.com/office/powerpoint/2010/main" val="42741143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7A2BD9-F37F-46C2-A3DC-FEA11F03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380"/>
            <a:ext cx="10515600" cy="341791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latin typeface="+mn-lt"/>
              </a:rPr>
              <a:t>Léčiva – některé úrovně působení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EB620B-C91E-4118-B04B-323AB8BC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3581"/>
            <a:ext cx="10515600" cy="5859262"/>
          </a:xfrm>
        </p:spPr>
        <p:txBody>
          <a:bodyPr/>
          <a:lstStyle/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r>
              <a:rPr lang="cs-CZ" sz="1100" dirty="0"/>
              <a:t>Zdroj: https://basicmedicalkey.com/antiretroviral-medications/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9A96EFC-32D5-45AE-9119-D1D84AACE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243" y="807727"/>
            <a:ext cx="8420861" cy="5246844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4778C5D3-176B-473F-B990-08FA75DAF550}"/>
              </a:ext>
            </a:extLst>
          </p:cNvPr>
          <p:cNvSpPr/>
          <p:nvPr/>
        </p:nvSpPr>
        <p:spPr>
          <a:xfrm>
            <a:off x="2601158" y="3258104"/>
            <a:ext cx="1526959" cy="497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BDC9EB-EE98-4344-B195-25D6D6F4B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033798" y="3755254"/>
            <a:ext cx="2702773" cy="304345"/>
          </a:xfrm>
          <a:prstGeom prst="rect">
            <a:avLst/>
          </a:prstGeom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0C35D1E-B5DB-4003-8CA0-5FCFDEFAA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243" y="4297646"/>
            <a:ext cx="1542422" cy="51820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346D3B1-3B95-4E72-B101-549C650DE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201" y="5069718"/>
            <a:ext cx="14163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566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59993"/>
          </a:xfrm>
        </p:spPr>
        <p:txBody>
          <a:bodyPr>
            <a:normAutofit/>
          </a:bodyPr>
          <a:lstStyle/>
          <a:p>
            <a:pPr algn="ctr"/>
            <a:r>
              <a:rPr lang="cs-CZ" altLang="sk-SK" dirty="0">
                <a:latin typeface="+mn-lt"/>
              </a:rPr>
              <a:t>Prevence přenosu HIV</a:t>
            </a:r>
            <a:endParaRPr lang="sk-SK" altLang="sk-SK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9911" y="1597981"/>
            <a:ext cx="9880846" cy="448849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bezpečnější sex („</a:t>
            </a:r>
            <a:r>
              <a:rPr lang="cs-CZ" dirty="0" err="1"/>
              <a:t>safer</a:t>
            </a:r>
            <a:r>
              <a:rPr lang="cs-CZ" dirty="0"/>
              <a:t> sex“)</a:t>
            </a:r>
          </a:p>
          <a:p>
            <a:pPr>
              <a:defRPr/>
            </a:pPr>
            <a:r>
              <a:rPr lang="cs-CZ" dirty="0" err="1"/>
              <a:t>harm</a:t>
            </a:r>
            <a:r>
              <a:rPr lang="cs-CZ" dirty="0"/>
              <a:t> </a:t>
            </a:r>
            <a:r>
              <a:rPr lang="cs-CZ" dirty="0" err="1"/>
              <a:t>reduction</a:t>
            </a:r>
            <a:r>
              <a:rPr lang="cs-CZ" dirty="0"/>
              <a:t> u </a:t>
            </a:r>
            <a:r>
              <a:rPr lang="cs-CZ" dirty="0" err="1"/>
              <a:t>i.v</a:t>
            </a:r>
            <a:r>
              <a:rPr lang="cs-CZ" dirty="0"/>
              <a:t>. uživatelů drog</a:t>
            </a:r>
          </a:p>
          <a:p>
            <a:pPr>
              <a:defRPr/>
            </a:pPr>
            <a:r>
              <a:rPr lang="cs-CZ" dirty="0"/>
              <a:t>vyloučit riziko přenosu krví a biologickým materiálem</a:t>
            </a:r>
          </a:p>
          <a:p>
            <a:pPr>
              <a:defRPr/>
            </a:pPr>
            <a:r>
              <a:rPr lang="cs-CZ" dirty="0"/>
              <a:t>vyloučit přenos transfuzí krve a krevními deriváty</a:t>
            </a:r>
          </a:p>
          <a:p>
            <a:pPr>
              <a:defRPr/>
            </a:pPr>
            <a:r>
              <a:rPr lang="cs-CZ" dirty="0"/>
              <a:t>screeningové testování</a:t>
            </a:r>
          </a:p>
          <a:p>
            <a:pPr marL="0" indent="0">
              <a:buNone/>
              <a:defRPr/>
            </a:pPr>
            <a:r>
              <a:rPr lang="cs-CZ" dirty="0"/>
              <a:t>/pro zájemce: https://www.hiv-prevence.cz/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Protilátky nemají virus-neutralizační efekt, neexistuje očkování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Grp="1" noChangeArrowheads="1"/>
          </p:cNvSpPr>
          <p:nvPr>
            <p:ph type="title"/>
          </p:nvPr>
        </p:nvSpPr>
        <p:spPr>
          <a:xfrm>
            <a:off x="900344" y="453384"/>
            <a:ext cx="10515600" cy="45530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dirty="0">
                <a:latin typeface="+mn-lt"/>
              </a:rPr>
              <a:t>Prevence, rutinní testování protilátek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80730"/>
            <a:ext cx="10515600" cy="4996233"/>
          </a:xfrm>
        </p:spPr>
        <p:txBody>
          <a:bodyPr>
            <a:normAutofit fontScale="85000" lnSpcReduction="20000"/>
          </a:bodyPr>
          <a:lstStyle/>
          <a:p>
            <a:pPr eaLnBrk="1" hangingPunct="1"/>
            <a:endParaRPr lang="cs-CZ" altLang="cs-CZ" sz="3200" dirty="0"/>
          </a:p>
          <a:p>
            <a:pPr eaLnBrk="1" hangingPunct="1"/>
            <a:r>
              <a:rPr lang="cs-CZ" altLang="cs-CZ" sz="3100" dirty="0"/>
              <a:t>dárci krve, plazmy a kostní dřeně</a:t>
            </a:r>
          </a:p>
          <a:p>
            <a:pPr eaLnBrk="1" hangingPunct="1"/>
            <a:r>
              <a:rPr lang="cs-CZ" altLang="cs-CZ" sz="3100" dirty="0"/>
              <a:t>dárci spermatu, dárkyně oocytů</a:t>
            </a:r>
          </a:p>
          <a:p>
            <a:pPr eaLnBrk="1" hangingPunct="1"/>
            <a:r>
              <a:rPr lang="cs-CZ" altLang="cs-CZ" sz="3100" dirty="0"/>
              <a:t>dárci orgánů</a:t>
            </a:r>
          </a:p>
          <a:p>
            <a:pPr eaLnBrk="1" hangingPunct="1"/>
            <a:r>
              <a:rPr lang="cs-CZ" altLang="cs-CZ" sz="3100" dirty="0"/>
              <a:t>osoby ve výkonu trestu</a:t>
            </a:r>
          </a:p>
          <a:p>
            <a:r>
              <a:rPr lang="cs-CZ" altLang="cs-CZ" sz="3100" dirty="0"/>
              <a:t>gravidní ženy*</a:t>
            </a:r>
          </a:p>
          <a:p>
            <a:pPr eaLnBrk="1" hangingPunct="1"/>
            <a:endParaRPr lang="cs-CZ" altLang="cs-CZ" sz="3100" dirty="0"/>
          </a:p>
          <a:p>
            <a:pPr eaLnBrk="1" hangingPunct="1"/>
            <a:endParaRPr lang="cs-CZ" altLang="cs-CZ" sz="31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3100" b="1" i="0" dirty="0">
                <a:solidFill>
                  <a:srgbClr val="111111"/>
                </a:solidFill>
                <a:effectLst/>
              </a:rPr>
              <a:t>* I bez jejich souhlasu: </a:t>
            </a:r>
            <a:r>
              <a:rPr lang="cs-CZ" sz="3100" i="0" dirty="0">
                <a:solidFill>
                  <a:srgbClr val="111111"/>
                </a:solidFill>
                <a:effectLst/>
              </a:rPr>
              <a:t>Zákon č. 258/2000 Sb.</a:t>
            </a:r>
            <a:r>
              <a:rPr lang="cs-CZ" sz="3100" dirty="0">
                <a:solidFill>
                  <a:srgbClr val="111111"/>
                </a:solidFill>
              </a:rPr>
              <a:t>, o ochraně veřejného zdraví…, </a:t>
            </a:r>
            <a:r>
              <a:rPr lang="cs-CZ" sz="3100" b="0" i="0" dirty="0">
                <a:solidFill>
                  <a:srgbClr val="000000"/>
                </a:solidFill>
                <a:effectLst/>
              </a:rPr>
              <a:t>§ 71;  další 3 výjimky: osoby s poruchou vědomí, </a:t>
            </a:r>
            <a:r>
              <a:rPr lang="cs-CZ" sz="3100" b="0" i="0" dirty="0" err="1">
                <a:solidFill>
                  <a:srgbClr val="000000"/>
                </a:solidFill>
                <a:effectLst/>
              </a:rPr>
              <a:t>fyz</a:t>
            </a:r>
            <a:r>
              <a:rPr lang="cs-CZ" sz="3100" b="0" i="0" dirty="0">
                <a:solidFill>
                  <a:srgbClr val="000000"/>
                </a:solidFill>
                <a:effectLst/>
              </a:rPr>
              <a:t>. osoby nuceně léčené pro pohlavní nemoc a fyzická osoba, které bylo sděleno obvinění z trestného činu ohrožování pohlavní nemocí</a:t>
            </a:r>
            <a:endParaRPr lang="cs-CZ" altLang="cs-CZ" sz="3100" dirty="0"/>
          </a:p>
          <a:p>
            <a:pPr eaLnBrk="1" hangingPunct="1">
              <a:buFont typeface="Wingdings" pitchFamily="2" charset="2"/>
              <a:buNone/>
            </a:pPr>
            <a:endParaRPr lang="cs-CZ" altLang="cs-CZ" b="1" dirty="0"/>
          </a:p>
          <a:p>
            <a:pPr eaLnBrk="1" hangingPunct="1">
              <a:buFont typeface="Wingdings" pitchFamily="2" charset="2"/>
              <a:buNone/>
            </a:pPr>
            <a:endParaRPr lang="cs-CZ" altLang="cs-CZ" b="1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6F1160-EB28-4772-9A34-1678AEBA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6727"/>
          </a:xfrm>
        </p:spPr>
        <p:txBody>
          <a:bodyPr/>
          <a:lstStyle/>
          <a:p>
            <a:pPr algn="ctr"/>
            <a:r>
              <a:rPr lang="cs-CZ" dirty="0" err="1">
                <a:latin typeface="+mn-lt"/>
              </a:rPr>
              <a:t>Postexpoziční</a:t>
            </a:r>
            <a:r>
              <a:rPr lang="cs-CZ" dirty="0">
                <a:latin typeface="+mn-lt"/>
              </a:rPr>
              <a:t> profylaxe HIV, PEP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8911E-6D10-4950-AEE9-4D6BB021D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168"/>
            <a:ext cx="10515600" cy="5132438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„</a:t>
            </a:r>
            <a:r>
              <a:rPr lang="cs-CZ" sz="3200" b="0" i="0" dirty="0">
                <a:solidFill>
                  <a:srgbClr val="000000"/>
                </a:solidFill>
                <a:effectLst/>
              </a:rPr>
              <a:t>Kontaminované poranění zdravotníků a podobné expozice HIV infikované krvi jsou </a:t>
            </a:r>
            <a:r>
              <a:rPr lang="cs-CZ" sz="3200" b="1" i="0" dirty="0">
                <a:solidFill>
                  <a:srgbClr val="000000"/>
                </a:solidFill>
                <a:effectLst/>
              </a:rPr>
              <a:t>za jistých okolností </a:t>
            </a:r>
            <a:r>
              <a:rPr lang="cs-CZ" sz="3200" b="0" i="0" dirty="0">
                <a:solidFill>
                  <a:srgbClr val="000000"/>
                </a:solidFill>
                <a:effectLst/>
              </a:rPr>
              <a:t>důvodem k </a:t>
            </a:r>
            <a:r>
              <a:rPr lang="cs-CZ" sz="3200" b="0" i="0" dirty="0" err="1">
                <a:solidFill>
                  <a:srgbClr val="000000"/>
                </a:solidFill>
                <a:effectLst/>
              </a:rPr>
              <a:t>PeP</a:t>
            </a:r>
            <a:r>
              <a:rPr lang="cs-CZ" sz="3200" b="0" i="0" dirty="0">
                <a:solidFill>
                  <a:srgbClr val="000000"/>
                </a:solidFill>
                <a:effectLst/>
              </a:rPr>
              <a:t>…“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200" b="0" i="0" dirty="0">
                <a:solidFill>
                  <a:srgbClr val="000000"/>
                </a:solidFill>
                <a:effectLst/>
              </a:rPr>
              <a:t>u vysoce rizikového poranění od zdrojové osoby HIV+ nebo podezřelé z infekce (jakmile je tato osoba potvrzena jako HIV-negativní, není PEP dále indikována a lze ji bezpečně ukončit)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200" b="0" i="0" dirty="0">
                <a:solidFill>
                  <a:srgbClr val="000000"/>
                </a:solidFill>
                <a:effectLst/>
              </a:rPr>
              <a:t>u méně rizikového poranění od zdrojové osoby HIV+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Zahájení co nejdříve (ideálně do 24-36 hodin, max. </a:t>
            </a:r>
            <a:r>
              <a:rPr lang="cs-CZ">
                <a:solidFill>
                  <a:srgbClr val="000000"/>
                </a:solidFill>
              </a:rPr>
              <a:t>72 h.), </a:t>
            </a:r>
            <a:r>
              <a:rPr lang="cs-CZ" dirty="0">
                <a:solidFill>
                  <a:srgbClr val="000000"/>
                </a:solidFill>
              </a:rPr>
              <a:t>28 dní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r>
              <a:rPr lang="cs-CZ" sz="1100" dirty="0">
                <a:solidFill>
                  <a:srgbClr val="000000"/>
                </a:solidFill>
              </a:rPr>
              <a:t>Pro zájemce: https://www.infekce.cz/DPHIV19.htm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042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37138" y="154653"/>
            <a:ext cx="7083378" cy="627736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+mn-lt"/>
              </a:rPr>
              <a:t>Syphilis</a:t>
            </a:r>
            <a:r>
              <a:rPr lang="cs-CZ" sz="4000" spc="-5" dirty="0">
                <a:latin typeface="+mn-lt"/>
              </a:rPr>
              <a:t>, lues </a:t>
            </a:r>
            <a:r>
              <a:rPr lang="cs-CZ" sz="4000" spc="-5" dirty="0" err="1">
                <a:latin typeface="+mn-lt"/>
              </a:rPr>
              <a:t>venerea</a:t>
            </a:r>
            <a:r>
              <a:rPr lang="cs-CZ" sz="4000" spc="-5" dirty="0">
                <a:latin typeface="+mn-lt"/>
              </a:rPr>
              <a:t>, příjice</a:t>
            </a:r>
            <a:endParaRPr sz="4000" dirty="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3345" y="817761"/>
            <a:ext cx="11106539" cy="5885586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139065" lvl="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kumimoji="0" lang="cs-CZ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Původce: </a:t>
            </a:r>
            <a:r>
              <a:rPr kumimoji="0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Treponema pallidum</a:t>
            </a:r>
            <a:r>
              <a:rPr kumimoji="0" lang="cs-CZ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cs-CZ" sz="28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subsp</a:t>
            </a:r>
            <a:r>
              <a:rPr kumimoji="0" lang="cs-CZ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. </a:t>
            </a:r>
            <a:r>
              <a:rPr lang="cs-CZ" sz="2800" i="1" dirty="0" err="1">
                <a:solidFill>
                  <a:prstClr val="black"/>
                </a:solidFill>
                <a:latin typeface="Calibri" panose="020F0502020204030204"/>
                <a:cs typeface="Arial"/>
              </a:rPr>
              <a:t>pallidum</a:t>
            </a:r>
            <a:r>
              <a:rPr kumimoji="0" lang="cs-CZ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, lidský patogen</a:t>
            </a:r>
            <a:r>
              <a:rPr kumimoji="0" sz="2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.</a:t>
            </a:r>
            <a:endParaRPr kumimoji="0" lang="cs-CZ" sz="2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12700" marR="139065" lvl="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Přenos: přímý kontakt; vertikálně</a:t>
            </a:r>
            <a:endParaRPr kumimoji="0" lang="cs-CZ" sz="2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12700" marR="139065" lvl="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Inkubační doba: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10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až 90 dní </a:t>
            </a:r>
          </a:p>
          <a:p>
            <a:pPr marL="12700" marR="139065" lvl="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tabLst>
                <a:tab pos="354965" algn="l"/>
                <a:tab pos="355600" algn="l"/>
              </a:tabLst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Klinický obraz: </a:t>
            </a:r>
          </a:p>
          <a:p>
            <a:pPr marL="355600" marR="139065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tzv. primární léze: tvrdý vřed (</a:t>
            </a:r>
            <a:r>
              <a:rPr lang="cs-CZ" sz="2800" dirty="0" err="1">
                <a:solidFill>
                  <a:prstClr val="black"/>
                </a:solidFill>
                <a:latin typeface="Calibri" panose="020F0502020204030204"/>
                <a:cs typeface="Arial"/>
              </a:rPr>
              <a:t>ulcus</a:t>
            </a: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 </a:t>
            </a:r>
            <a:r>
              <a:rPr lang="cs-CZ" sz="2800" dirty="0" err="1">
                <a:solidFill>
                  <a:prstClr val="black"/>
                </a:solidFill>
                <a:latin typeface="Calibri" panose="020F0502020204030204"/>
                <a:cs typeface="Arial"/>
              </a:rPr>
              <a:t>durum</a:t>
            </a: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): nebolestivý vřed na genitálu, často s regionální lymfadenitidou</a:t>
            </a:r>
          </a:p>
          <a:p>
            <a:pPr marL="355600" marR="139065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sekundární syfilis: </a:t>
            </a: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generalizovaný </a:t>
            </a:r>
            <a:r>
              <a:rPr lang="cs-CZ" sz="2800" dirty="0" err="1">
                <a:solidFill>
                  <a:prstClr val="black"/>
                </a:solidFill>
                <a:latin typeface="Calibri" panose="020F0502020204030204"/>
                <a:cs typeface="Arial"/>
              </a:rPr>
              <a:t>makulózní</a:t>
            </a: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 </a:t>
            </a:r>
            <a:r>
              <a:rPr lang="cs-CZ" sz="2800" dirty="0" err="1">
                <a:solidFill>
                  <a:prstClr val="black"/>
                </a:solidFill>
                <a:latin typeface="Calibri" panose="020F0502020204030204"/>
                <a:cs typeface="Arial"/>
              </a:rPr>
              <a:t>exantém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,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condylomata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lata, teplota, únava, lymfadenopatie;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následn</a:t>
            </a: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ě období latence.</a:t>
            </a:r>
          </a:p>
          <a:p>
            <a:pPr marL="355600" marR="139065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terciální syfilis</a:t>
            </a:r>
            <a:r>
              <a:rPr kumimoji="0" lang="cs-CZ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:</a:t>
            </a:r>
            <a:r>
              <a:rPr kumimoji="0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cs-CZ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různé druhy vyrážek, výrůstky (</a:t>
            </a:r>
            <a:r>
              <a:rPr kumimoji="0" lang="cs-CZ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gummata</a:t>
            </a:r>
            <a:r>
              <a:rPr kumimoji="0" lang="cs-CZ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), postižení vnitřních orgánů, cévní (ischemické CMP) a nervové změny (meningoencefalitida, parézy)</a:t>
            </a:r>
          </a:p>
          <a:p>
            <a:pPr marL="355600" marR="139065" lvl="0" indent="-34290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  <a:defRPr/>
            </a:pPr>
            <a:r>
              <a:rPr lang="cs-CZ" sz="2800" dirty="0">
                <a:solidFill>
                  <a:prstClr val="black"/>
                </a:solidFill>
                <a:latin typeface="Calibri" panose="020F0502020204030204"/>
                <a:cs typeface="Arial"/>
              </a:rPr>
              <a:t>kvartérní syfilis (po 10 – 20 letech):</a:t>
            </a:r>
            <a:r>
              <a:rPr kumimoji="0" lang="cs-CZ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tabes dorsalis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60D3F-01AA-486B-91B8-417DF60F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421"/>
            <a:ext cx="10515600" cy="56473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>
                <a:latin typeface="+mn-lt"/>
              </a:rPr>
              <a:t>Postexpoziční</a:t>
            </a:r>
            <a:r>
              <a:rPr lang="cs-CZ" dirty="0">
                <a:latin typeface="+mn-lt"/>
              </a:rPr>
              <a:t> profylaxe HIV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C5E791-8518-462B-8ED2-0D95665F2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1884"/>
            <a:ext cx="10515600" cy="5796116"/>
          </a:xfrm>
        </p:spPr>
        <p:txBody>
          <a:bodyPr>
            <a:normAutofit fontScale="92500" lnSpcReduction="10000"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</a:rPr>
              <a:t>Různé režimy, kombinace min. 3 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antiretrovirotik</a:t>
            </a:r>
            <a:r>
              <a:rPr lang="cs-CZ" b="0" i="0" dirty="0">
                <a:solidFill>
                  <a:srgbClr val="000000"/>
                </a:solidFill>
                <a:effectLst/>
              </a:rPr>
              <a:t>, léčba 28 dní</a:t>
            </a:r>
          </a:p>
          <a:p>
            <a:pPr marL="0" indent="0">
              <a:buNone/>
            </a:pPr>
            <a:r>
              <a:rPr lang="cs-CZ" b="0" i="0" dirty="0">
                <a:solidFill>
                  <a:srgbClr val="000000"/>
                </a:solidFill>
                <a:effectLst/>
              </a:rPr>
              <a:t> </a:t>
            </a:r>
          </a:p>
          <a:p>
            <a:pPr>
              <a:buFontTx/>
              <a:buChar char="-"/>
            </a:pPr>
            <a:r>
              <a:rPr lang="cs-CZ" b="0" i="0" dirty="0">
                <a:solidFill>
                  <a:srgbClr val="000000"/>
                </a:solidFill>
                <a:effectLst/>
              </a:rPr>
              <a:t>např. 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tenofovir</a:t>
            </a:r>
            <a:r>
              <a:rPr lang="cs-CZ" dirty="0" err="1">
                <a:solidFill>
                  <a:srgbClr val="000000"/>
                </a:solidFill>
              </a:rPr>
              <a:t>+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emtricitabin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(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Truvada</a:t>
            </a:r>
            <a:r>
              <a:rPr lang="cs-CZ" dirty="0"/>
              <a:t>®)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1x denně a tomu 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lopinavir+ritonavir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(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Kaletra</a:t>
            </a:r>
            <a:r>
              <a:rPr lang="cs-CZ" dirty="0"/>
              <a:t>®)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</a:rPr>
              <a:t>2x denně</a:t>
            </a:r>
          </a:p>
          <a:p>
            <a:pPr>
              <a:buFontTx/>
              <a:buChar char="-"/>
            </a:pPr>
            <a:r>
              <a:rPr lang="cs-CZ" dirty="0">
                <a:solidFill>
                  <a:srgbClr val="000000"/>
                </a:solidFill>
              </a:rPr>
              <a:t>nebo </a:t>
            </a:r>
            <a:r>
              <a:rPr lang="cs-CZ" dirty="0" err="1">
                <a:solidFill>
                  <a:srgbClr val="000000"/>
                </a:solidFill>
              </a:rPr>
              <a:t>Truvada</a:t>
            </a:r>
            <a:r>
              <a:rPr lang="cs-CZ" dirty="0"/>
              <a:t>®</a:t>
            </a:r>
            <a:r>
              <a:rPr lang="cs-CZ" dirty="0">
                <a:solidFill>
                  <a:srgbClr val="000000"/>
                </a:solidFill>
              </a:rPr>
              <a:t> 1x denně a </a:t>
            </a:r>
            <a:r>
              <a:rPr lang="cs-CZ" dirty="0" err="1">
                <a:solidFill>
                  <a:srgbClr val="000000"/>
                </a:solidFill>
              </a:rPr>
              <a:t>raltegravir</a:t>
            </a:r>
            <a:r>
              <a:rPr lang="cs-CZ" dirty="0">
                <a:solidFill>
                  <a:srgbClr val="000000"/>
                </a:solidFill>
              </a:rPr>
              <a:t> (</a:t>
            </a:r>
            <a:r>
              <a:rPr lang="cs-CZ" dirty="0" err="1">
                <a:solidFill>
                  <a:srgbClr val="000000"/>
                </a:solidFill>
              </a:rPr>
              <a:t>Isentress</a:t>
            </a:r>
            <a:r>
              <a:rPr lang="cs-CZ" dirty="0"/>
              <a:t>®) </a:t>
            </a:r>
            <a:r>
              <a:rPr lang="cs-CZ" dirty="0">
                <a:solidFill>
                  <a:srgbClr val="000000"/>
                </a:solidFill>
              </a:rPr>
              <a:t>2x denně</a:t>
            </a:r>
            <a:endParaRPr lang="cs-CZ" b="0" i="0" dirty="0">
              <a:solidFill>
                <a:srgbClr val="000000"/>
              </a:solidFill>
              <a:effectLst/>
            </a:endParaRPr>
          </a:p>
          <a:p>
            <a:endParaRPr lang="cs-CZ" b="0" i="0" dirty="0">
              <a:solidFill>
                <a:srgbClr val="000000"/>
              </a:solidFill>
              <a:effectLst/>
            </a:endParaRPr>
          </a:p>
          <a:p>
            <a:endParaRPr lang="cs-CZ" dirty="0">
              <a:solidFill>
                <a:srgbClr val="000000"/>
              </a:solidFill>
            </a:endParaRPr>
          </a:p>
          <a:p>
            <a:endParaRPr lang="cs-CZ" b="0" i="0" dirty="0">
              <a:solidFill>
                <a:srgbClr val="000000"/>
              </a:solidFill>
              <a:effectLst/>
            </a:endParaRPr>
          </a:p>
          <a:p>
            <a:endParaRPr lang="cs-CZ" b="0" i="0" dirty="0">
              <a:solidFill>
                <a:srgbClr val="000000"/>
              </a:solidFill>
              <a:effectLst/>
            </a:endParaRPr>
          </a:p>
          <a:p>
            <a:endParaRPr lang="cs-CZ" b="0" i="0" dirty="0">
              <a:solidFill>
                <a:srgbClr val="000000"/>
              </a:solidFill>
              <a:effectLst/>
            </a:endParaRPr>
          </a:p>
          <a:p>
            <a:endParaRPr lang="cs-CZ" b="0" i="0" dirty="0">
              <a:solidFill>
                <a:srgbClr val="000000"/>
              </a:solidFill>
              <a:effectLst/>
            </a:endParaRPr>
          </a:p>
          <a:p>
            <a:endParaRPr lang="cs-CZ" b="0" i="0" dirty="0">
              <a:solidFill>
                <a:srgbClr val="000000"/>
              </a:solidFill>
              <a:effectLst/>
            </a:endParaRPr>
          </a:p>
          <a:p>
            <a:pPr marL="0" indent="0" algn="just">
              <a:buNone/>
            </a:pPr>
            <a:r>
              <a:rPr lang="cs-CZ" sz="1200" dirty="0">
                <a:solidFill>
                  <a:srgbClr val="000000"/>
                </a:solidFill>
              </a:rPr>
              <a:t>Pro zájemce: </a:t>
            </a:r>
            <a:r>
              <a:rPr lang="cs-CZ" sz="1200" dirty="0">
                <a:solidFill>
                  <a:srgbClr val="000000"/>
                </a:solidFill>
                <a:hlinkClick r:id="rId2"/>
              </a:rPr>
              <a:t>https://www.infekce.cz/DPHIV19.htm</a:t>
            </a:r>
            <a:endParaRPr lang="cs-CZ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200" dirty="0">
                <a:solidFill>
                  <a:srgbClr val="000000"/>
                </a:solidFill>
              </a:rPr>
              <a:t>Zdroje obr.: https://www.thevillagepharmacy.ca/hiv-medications-fact-sheets</a:t>
            </a:r>
            <a:endParaRPr lang="cs-CZ" sz="1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FA2C49-4655-4CDC-8BB5-187576908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29" t="5458" r="13665" b="9278"/>
          <a:stretch/>
        </p:blipFill>
        <p:spPr>
          <a:xfrm>
            <a:off x="8171991" y="3243418"/>
            <a:ext cx="2043725" cy="28588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170FE4-580C-47CC-B2E5-5016C4B36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01" t="13333" r="8534" b="9821"/>
          <a:stretch/>
        </p:blipFill>
        <p:spPr>
          <a:xfrm>
            <a:off x="2643492" y="3243418"/>
            <a:ext cx="2420122" cy="28495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A039FAF-7E56-4268-8409-ADECD35176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42" t="10909" r="14157" b="13979"/>
          <a:stretch/>
        </p:blipFill>
        <p:spPr>
          <a:xfrm>
            <a:off x="5551003" y="3243418"/>
            <a:ext cx="2133599" cy="28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4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8244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dirty="0">
                <a:latin typeface="+mn-lt"/>
              </a:rPr>
              <a:t>Právní povinnosti nosiče HIV (také </a:t>
            </a:r>
            <a:r>
              <a:rPr lang="cs-CZ" altLang="cs-CZ" dirty="0" err="1">
                <a:latin typeface="+mn-lt"/>
              </a:rPr>
              <a:t>hep</a:t>
            </a:r>
            <a:r>
              <a:rPr lang="cs-CZ" altLang="cs-CZ" dirty="0">
                <a:latin typeface="+mn-lt"/>
              </a:rPr>
              <a:t>. B a C)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790" y="1216240"/>
            <a:ext cx="9570127" cy="527663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itchFamily="2" charset="2"/>
              <a:buNone/>
            </a:pPr>
            <a:r>
              <a:rPr lang="cs-CZ" i="0">
                <a:effectLst/>
              </a:rPr>
              <a:t>§53 </a:t>
            </a:r>
            <a:r>
              <a:rPr lang="cs-CZ" altLang="cs-CZ" dirty="0"/>
              <a:t>zákon č. 258/2000 Sb., Zákon o ochraně veřejného zdraví…</a:t>
            </a:r>
          </a:p>
          <a:p>
            <a:pPr>
              <a:lnSpc>
                <a:spcPct val="100000"/>
              </a:lnSpc>
              <a:buFont typeface="Wingdings" pitchFamily="2" charset="2"/>
              <a:buNone/>
            </a:pPr>
            <a:endParaRPr lang="cs-CZ" altLang="cs-CZ" dirty="0"/>
          </a:p>
          <a:p>
            <a:pPr>
              <a:lnSpc>
                <a:spcPct val="100000"/>
              </a:lnSpc>
            </a:pPr>
            <a:r>
              <a:rPr lang="cs-CZ" altLang="cs-CZ" dirty="0"/>
              <a:t>podrobit se lékařskému dohledu, laboratorním vyšetřením a léčbě…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chránit před nákazou druhé osoby…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nevykonávat činnosti ohrožující jiné osoby (např. prostituci)…</a:t>
            </a:r>
          </a:p>
          <a:p>
            <a:pPr>
              <a:lnSpc>
                <a:spcPct val="100000"/>
              </a:lnSpc>
            </a:pPr>
            <a:r>
              <a:rPr lang="cs-CZ" altLang="cs-CZ" b="1" dirty="0"/>
              <a:t>informovat </a:t>
            </a:r>
            <a:r>
              <a:rPr lang="cs-CZ" b="1" dirty="0"/>
              <a:t>lékaře </a:t>
            </a:r>
            <a:r>
              <a:rPr lang="cs-CZ" dirty="0"/>
              <a:t>před vyšetřovacím nebo léčebným výkonem a při přijetí do ústavní péče…</a:t>
            </a:r>
          </a:p>
          <a:p>
            <a:pPr marL="0" indent="0">
              <a:lnSpc>
                <a:spcPct val="100000"/>
              </a:lnSpc>
              <a:buNone/>
            </a:pPr>
            <a:endParaRPr lang="cs-CZ" altLang="cs-CZ" sz="2400" b="1" dirty="0"/>
          </a:p>
          <a:p>
            <a:pPr marL="0" indent="0">
              <a:lnSpc>
                <a:spcPct val="100000"/>
              </a:lnSpc>
              <a:buNone/>
            </a:pPr>
            <a:endParaRPr lang="cs-CZ" altLang="cs-CZ" sz="2400" b="1" dirty="0"/>
          </a:p>
          <a:p>
            <a:pPr marL="0" indent="0">
              <a:lnSpc>
                <a:spcPct val="100000"/>
              </a:lnSpc>
              <a:buNone/>
            </a:pPr>
            <a:r>
              <a:rPr lang="cs-CZ" altLang="cs-CZ" sz="1100" dirty="0"/>
              <a:t>Plné znění: https://www.zakonyprolidi.cz/cs/2000-258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889997" y="6279897"/>
            <a:ext cx="16637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34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239FEF19-923F-463D-B88A-E9F5E80F9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27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200" dirty="0"/>
              <a:t>Zdroj: http://shtfsurvivalsecrets.com/wp-content/uploads/2016/04/Screen-Shot-2016-04-15-at-2.03.11-PM.png</a:t>
            </a:r>
          </a:p>
        </p:txBody>
      </p:sp>
      <p:sp>
        <p:nvSpPr>
          <p:cNvPr id="18" name="Nadpis 17">
            <a:extLst>
              <a:ext uri="{FF2B5EF4-FFF2-40B4-BE49-F238E27FC236}">
                <a16:creationId xmlns:a16="http://schemas.microsoft.com/office/drawing/2014/main" id="{DA02A83E-8157-484B-A28A-7A6003A7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573" y="349646"/>
            <a:ext cx="9770615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+mn-lt"/>
              </a:rPr>
              <a:t>Syfilis 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0DB24F6-3FDE-4D2C-951B-E8CE86CBE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19" b="1424"/>
          <a:stretch/>
        </p:blipFill>
        <p:spPr>
          <a:xfrm>
            <a:off x="1771650" y="1115362"/>
            <a:ext cx="8648700" cy="47710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D0D4F8-F351-415D-8F14-F2EC7BC3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920"/>
          </a:xfrm>
        </p:spPr>
        <p:txBody>
          <a:bodyPr/>
          <a:lstStyle/>
          <a:p>
            <a:pPr algn="ctr"/>
            <a:r>
              <a:rPr lang="cs-CZ" dirty="0"/>
              <a:t>Přenos z matky na dítě, vrozená syfilis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E953B1-FA66-4461-87D8-70EC857EE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1443"/>
            <a:ext cx="10515600" cy="5191431"/>
          </a:xfrm>
        </p:spPr>
        <p:txBody>
          <a:bodyPr>
            <a:normAutofit/>
          </a:bodyPr>
          <a:lstStyle/>
          <a:p>
            <a:r>
              <a:rPr lang="cs-CZ" dirty="0"/>
              <a:t>potrat, perinatální úmrtí nebo vrozená syfilis (hydrocefalus, </a:t>
            </a:r>
            <a:r>
              <a:rPr lang="cs-CZ" dirty="0" err="1"/>
              <a:t>Parrotovy</a:t>
            </a:r>
            <a:r>
              <a:rPr lang="cs-CZ" dirty="0"/>
              <a:t> jizvy, coryza </a:t>
            </a:r>
            <a:r>
              <a:rPr lang="cs-CZ" dirty="0" err="1"/>
              <a:t>syphilitica</a:t>
            </a:r>
            <a:r>
              <a:rPr lang="cs-CZ" dirty="0"/>
              <a:t>, </a:t>
            </a:r>
            <a:r>
              <a:rPr lang="cs-CZ" dirty="0" err="1"/>
              <a:t>exantém</a:t>
            </a:r>
            <a:r>
              <a:rPr lang="cs-CZ" dirty="0"/>
              <a:t>, </a:t>
            </a:r>
            <a:r>
              <a:rPr lang="cs-CZ" dirty="0" err="1"/>
              <a:t>pneumonia</a:t>
            </a:r>
            <a:r>
              <a:rPr lang="cs-CZ" dirty="0"/>
              <a:t> alba, deformity kostí)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nebo asymptomatická infekce, rozvoj tzv. stigmat až později (</a:t>
            </a:r>
            <a:r>
              <a:rPr lang="cs-CZ" dirty="0" err="1"/>
              <a:t>Syphilis</a:t>
            </a:r>
            <a:r>
              <a:rPr lang="cs-CZ" dirty="0"/>
              <a:t> </a:t>
            </a:r>
            <a:r>
              <a:rPr lang="cs-CZ" dirty="0" err="1"/>
              <a:t>congenita</a:t>
            </a:r>
            <a:r>
              <a:rPr lang="cs-CZ" dirty="0"/>
              <a:t> </a:t>
            </a:r>
            <a:r>
              <a:rPr lang="cs-CZ" dirty="0" err="1"/>
              <a:t>tarda</a:t>
            </a:r>
            <a:r>
              <a:rPr lang="cs-CZ" dirty="0"/>
              <a:t>) </a:t>
            </a:r>
          </a:p>
          <a:p>
            <a:pPr marL="0" indent="0">
              <a:buNone/>
            </a:pPr>
            <a:r>
              <a:rPr lang="cs-CZ" dirty="0" err="1"/>
              <a:t>Hutchinsonova</a:t>
            </a:r>
            <a:r>
              <a:rPr lang="cs-CZ" dirty="0"/>
              <a:t> trias: </a:t>
            </a:r>
          </a:p>
          <a:p>
            <a:pPr>
              <a:buFontTx/>
              <a:buChar char="-"/>
            </a:pPr>
            <a:r>
              <a:rPr lang="cs-CZ" dirty="0"/>
              <a:t>intersticiální keratitida</a:t>
            </a:r>
          </a:p>
          <a:p>
            <a:pPr>
              <a:buFontTx/>
              <a:buChar char="-"/>
            </a:pPr>
            <a:r>
              <a:rPr lang="cs-CZ" dirty="0"/>
              <a:t>hluchota</a:t>
            </a:r>
          </a:p>
          <a:p>
            <a:pPr>
              <a:buFontTx/>
              <a:buChar char="-"/>
            </a:pPr>
            <a:r>
              <a:rPr lang="cs-CZ" dirty="0"/>
              <a:t>soudkovité řezáky</a:t>
            </a:r>
          </a:p>
          <a:p>
            <a:pPr marL="0" indent="0">
              <a:buNone/>
            </a:pPr>
            <a:r>
              <a:rPr lang="cs-CZ" dirty="0"/>
              <a:t>+ ev. další (sedlovitý nos, šavlovité </a:t>
            </a:r>
            <a:r>
              <a:rPr lang="cs-CZ" dirty="0" err="1"/>
              <a:t>tibie</a:t>
            </a:r>
            <a:r>
              <a:rPr lang="cs-CZ" dirty="0"/>
              <a:t>…)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40320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3913</Words>
  <Application>Microsoft Office PowerPoint</Application>
  <PresentationFormat>Širokoúhlá obrazovka</PresentationFormat>
  <Paragraphs>813</Paragraphs>
  <Slides>71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71</vt:i4>
      </vt:variant>
    </vt:vector>
  </HeadingPairs>
  <TitlesOfParts>
    <vt:vector size="83" baseType="lpstr">
      <vt:lpstr>Arial</vt:lpstr>
      <vt:lpstr>Calibri</vt:lpstr>
      <vt:lpstr>Calibri Light</vt:lpstr>
      <vt:lpstr>Liberation Serif</vt:lpstr>
      <vt:lpstr>Times New Roman</vt:lpstr>
      <vt:lpstr>Wingdings</vt:lpstr>
      <vt:lpstr>Motiv Office</vt:lpstr>
      <vt:lpstr>1_Motiv Office</vt:lpstr>
      <vt:lpstr>2_Motiv Office</vt:lpstr>
      <vt:lpstr>3_Motiv Office</vt:lpstr>
      <vt:lpstr>4_Motiv Office</vt:lpstr>
      <vt:lpstr>5_Motiv Office</vt:lpstr>
      <vt:lpstr>Sexuálně a parenterálně přenosné nemoci </vt:lpstr>
      <vt:lpstr>Sexuálně přenosné infekce (STI, STD), souhrn</vt:lpstr>
      <vt:lpstr>Kapavka a syfilis v ČR</vt:lpstr>
      <vt:lpstr>Gonorrhoea, Evropa</vt:lpstr>
      <vt:lpstr>Gonorrhoea</vt:lpstr>
      <vt:lpstr>Gonorrhoea</vt:lpstr>
      <vt:lpstr>Syphilis, lues venerea, příjice</vt:lpstr>
      <vt:lpstr>Syfilis </vt:lpstr>
      <vt:lpstr>Přenos z matky na dítě, vrozená syfilis</vt:lpstr>
      <vt:lpstr>Vrozená syfilis</vt:lpstr>
      <vt:lpstr>Syfilis congenita tarda</vt:lpstr>
      <vt:lpstr>Syphilis, Evropa</vt:lpstr>
      <vt:lpstr>Syfilis</vt:lpstr>
      <vt:lpstr>HPV (Human papillomavirus)</vt:lpstr>
      <vt:lpstr>HPV</vt:lpstr>
      <vt:lpstr>HR HPV způsobuje: </vt:lpstr>
      <vt:lpstr>HR HPV se spolupodílí na: </vt:lpstr>
      <vt:lpstr>Různé klinické projevy HPV</vt:lpstr>
      <vt:lpstr>Diagnostika HPV infekce</vt:lpstr>
      <vt:lpstr>Terapie HPV infekce</vt:lpstr>
      <vt:lpstr>Konizace děložního čípku</vt:lpstr>
      <vt:lpstr>Prevence HPV infekce</vt:lpstr>
      <vt:lpstr>Vakcíny proti HPV - srovnání</vt:lpstr>
      <vt:lpstr>Hepatitida B, C, D</vt:lpstr>
      <vt:lpstr>HBsAg</vt:lpstr>
      <vt:lpstr>Výskyt hepatitidy B a C v ČR </vt:lpstr>
      <vt:lpstr>Virová hepatitida B (DNA virus)</vt:lpstr>
      <vt:lpstr>  Virová hepatitida B         </vt:lpstr>
      <vt:lpstr>Výskyt hepatitidy B ve světě</vt:lpstr>
      <vt:lpstr>Hepatitida B</vt:lpstr>
      <vt:lpstr>Očkování proti virové hepatitidě B</vt:lpstr>
      <vt:lpstr>HBsAg+ nově zjištěná v těhotenství?</vt:lpstr>
      <vt:lpstr>Virová hepatitida C (RNA virus)</vt:lpstr>
      <vt:lpstr>Výskyt hepatitidy C ve světě</vt:lpstr>
      <vt:lpstr>  Virová hepatitida C         </vt:lpstr>
      <vt:lpstr>Prezentace aplikace PowerPoint</vt:lpstr>
      <vt:lpstr>Podíl VHC na jaterních onemocněních</vt:lpstr>
      <vt:lpstr>Virová hepatitida C</vt:lpstr>
      <vt:lpstr>Virová hepatitida C</vt:lpstr>
      <vt:lpstr>Virová hepatitida D (RNA, Delta agens)</vt:lpstr>
      <vt:lpstr>Výskyt hepatitidy D ve světě</vt:lpstr>
      <vt:lpstr>HIV, trocha historie</vt:lpstr>
      <vt:lpstr>Kaposiho sarkom, AIDS</vt:lpstr>
      <vt:lpstr>Wasting syndrom, AIDS</vt:lpstr>
      <vt:lpstr>HIV-1,2 (Human Immunodeficiency Virus, 1986)</vt:lpstr>
      <vt:lpstr>Nobelova cena za fyziologii a medicínu 2008</vt:lpstr>
      <vt:lpstr>HIV</vt:lpstr>
      <vt:lpstr>Životní cyklus HIV</vt:lpstr>
      <vt:lpstr>Srovnání kontagiozity virů při expozici infikované krvi</vt:lpstr>
      <vt:lpstr>Globální epidemie HIV</vt:lpstr>
      <vt:lpstr>Výskyt HIV/AIDS v ČR (SZÚ)</vt:lpstr>
      <vt:lpstr>Prezentace aplikace PowerPoint</vt:lpstr>
      <vt:lpstr>Charakteristika nákazy:</vt:lpstr>
      <vt:lpstr>Prezentace aplikace PowerPoint</vt:lpstr>
      <vt:lpstr>HIV – přenos v Africe</vt:lpstr>
      <vt:lpstr>Průběh nákazy HIV</vt:lpstr>
      <vt:lpstr>3 kategorie klinických příznaků</vt:lpstr>
      <vt:lpstr>3 laboratorní kategorie</vt:lpstr>
      <vt:lpstr>Zdroj nákazy HIV</vt:lpstr>
      <vt:lpstr>Přenos HIV</vt:lpstr>
      <vt:lpstr>Vyberte správné tvrzení: HIV pozitivní jedinec -</vt:lpstr>
      <vt:lpstr>HIV se nepřenáší</vt:lpstr>
      <vt:lpstr>Vyhledávání HIV pozitivních osob</vt:lpstr>
      <vt:lpstr>Strategie 95-95-95 (UNAIDS, mezinárodní organizace při OSN)</vt:lpstr>
      <vt:lpstr>Moderní léčba – HAART (highly-active antiretroviral therapy)</vt:lpstr>
      <vt:lpstr>Léčiva – některé úrovně působení</vt:lpstr>
      <vt:lpstr>Prevence přenosu HIV</vt:lpstr>
      <vt:lpstr>Prevence, rutinní testování protilátek</vt:lpstr>
      <vt:lpstr>Postexpoziční profylaxe HIV, PEP</vt:lpstr>
      <vt:lpstr>Postexpoziční profylaxe HIV</vt:lpstr>
      <vt:lpstr>Právní povinnosti nosiče HIV (také hep. B a C)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 / AIDS</dc:title>
  <dc:creator>xavik@post.cz</dc:creator>
  <cp:lastModifiedBy>xavik@post.cz</cp:lastModifiedBy>
  <cp:revision>110</cp:revision>
  <cp:lastPrinted>2021-10-06T18:57:22Z</cp:lastPrinted>
  <dcterms:created xsi:type="dcterms:W3CDTF">2021-08-21T06:39:45Z</dcterms:created>
  <dcterms:modified xsi:type="dcterms:W3CDTF">2021-10-07T17:54:53Z</dcterms:modified>
</cp:coreProperties>
</file>