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8" r:id="rId3"/>
    <p:sldId id="257" r:id="rId4"/>
    <p:sldId id="289" r:id="rId5"/>
    <p:sldId id="290" r:id="rId6"/>
    <p:sldId id="291" r:id="rId7"/>
    <p:sldId id="292" r:id="rId8"/>
    <p:sldId id="293" r:id="rId9"/>
    <p:sldId id="258" r:id="rId10"/>
    <p:sldId id="259" r:id="rId11"/>
    <p:sldId id="260" r:id="rId12"/>
    <p:sldId id="261" r:id="rId13"/>
    <p:sldId id="262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02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118" d="100"/>
          <a:sy n="118" d="100"/>
        </p:scale>
        <p:origin x="132" y="3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0"/>
            <a:ext cx="11361600" cy="339371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5000" dirty="0">
                <a:latin typeface="Arial" panose="020B0604020202020204" pitchFamily="34" charset="0"/>
              </a:rPr>
              <a:t>Základy imunologie</a:t>
            </a: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r>
              <a:rPr lang="cs-CZ" altLang="cs-CZ" sz="2500" dirty="0"/>
              <a:t>Anatomie a fyziologie</a:t>
            </a:r>
            <a:br>
              <a:rPr lang="cs-CZ" altLang="cs-CZ" sz="2500" dirty="0"/>
            </a:br>
            <a:r>
              <a:rPr lang="cs-CZ" altLang="cs-CZ" sz="2500" dirty="0"/>
              <a:t>Vyšetřovací metody</a:t>
            </a:r>
            <a:br>
              <a:rPr lang="cs-CZ" altLang="cs-CZ" sz="2500" dirty="0"/>
            </a:br>
            <a:r>
              <a:rPr lang="cs-CZ" altLang="cs-CZ" sz="2500" dirty="0"/>
              <a:t>Imunodeficity</a:t>
            </a:r>
            <a:br>
              <a:rPr lang="cs-CZ" altLang="cs-CZ" sz="2500" dirty="0"/>
            </a:br>
            <a:r>
              <a:rPr lang="cs-CZ" altLang="cs-CZ" sz="2500" dirty="0"/>
              <a:t>Imunopatologické stavy</a:t>
            </a:r>
            <a:br>
              <a:rPr lang="cs-CZ" altLang="cs-CZ" sz="2500" dirty="0"/>
            </a:br>
            <a:r>
              <a:rPr lang="cs-CZ" altLang="cs-CZ" sz="2500" dirty="0"/>
              <a:t>Imunosupresivní léčba</a:t>
            </a:r>
            <a:br>
              <a:rPr lang="cs-CZ" altLang="cs-CZ" sz="2500" dirty="0"/>
            </a:br>
            <a:r>
              <a:rPr lang="cs-CZ" altLang="cs-CZ" sz="2500" dirty="0"/>
              <a:t>Alergické reakce</a:t>
            </a:r>
            <a:br>
              <a:rPr lang="cs-CZ" altLang="cs-CZ" sz="5400" dirty="0"/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3464F0C-21E6-4FE7-9BDC-EDBD9B9D9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Protilátková imunita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38ED25-A587-4E29-8CC0-422BFA190F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B-lymfocyty se po kontaktu s antigenem mění na </a:t>
            </a:r>
            <a:r>
              <a:rPr lang="cs-CZ" altLang="cs-CZ" sz="2200" dirty="0" err="1"/>
              <a:t>plazmocyty</a:t>
            </a:r>
            <a:r>
              <a:rPr lang="cs-CZ" altLang="cs-CZ" sz="2200" dirty="0"/>
              <a:t> a produkují </a:t>
            </a:r>
            <a:r>
              <a:rPr lang="cs-CZ" altLang="cs-CZ" sz="2200" dirty="0" err="1"/>
              <a:t>IgM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IgA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IgG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IgD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IgE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molekula </a:t>
            </a:r>
            <a:r>
              <a:rPr lang="cs-CZ" altLang="cs-CZ" sz="2200" dirty="0" err="1"/>
              <a:t>Ig</a:t>
            </a:r>
            <a:r>
              <a:rPr lang="cs-CZ" altLang="cs-CZ" sz="2200" dirty="0"/>
              <a:t> má dva lehké a dva těžké řetězce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produkci podporují CD 4 – </a:t>
            </a:r>
            <a:r>
              <a:rPr lang="cs-CZ" altLang="cs-CZ" sz="2200" dirty="0" err="1"/>
              <a:t>helpery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protilátková imunita odpovídá za obranu proti bakteriálním infekcím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51ECFA-A489-45F4-96E8-A101DFEEA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6E50B8-4CAA-4661-A836-E92BFE105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B2058C8-0D6E-4CC0-B323-3AC57E95B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jednotlivých tříd </a:t>
            </a:r>
            <a:r>
              <a:rPr lang="cs-CZ" altLang="cs-CZ" dirty="0" err="1"/>
              <a:t>Ig</a:t>
            </a:r>
            <a:r>
              <a:rPr lang="cs-CZ" altLang="cs-CZ" dirty="0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9BB9A10-32DE-4831-AAD9-E575D82847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 err="1">
                <a:solidFill>
                  <a:schemeClr val="tx2"/>
                </a:solidFill>
              </a:rPr>
              <a:t>IgA</a:t>
            </a:r>
            <a:r>
              <a:rPr lang="cs-CZ" altLang="cs-CZ" sz="2200" dirty="0"/>
              <a:t> – v séru i sekretech trávicího, dýchacího, urogenitálního systému, čím vyšší lokální tvorba, tím vyšší imunita, poločas 5-7 dní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 err="1">
                <a:solidFill>
                  <a:schemeClr val="tx2"/>
                </a:solidFill>
              </a:rPr>
              <a:t>IgM</a:t>
            </a:r>
            <a:r>
              <a:rPr lang="cs-CZ" altLang="cs-CZ" sz="2200" dirty="0"/>
              <a:t> – přítomen intravaskulárně, reaguje jako první, likviduje bakterie, jejich části, endotoxiny, aktivuje komplement, poločas 5 dní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 err="1">
                <a:solidFill>
                  <a:schemeClr val="tx2"/>
                </a:solidFill>
              </a:rPr>
              <a:t>IgG</a:t>
            </a:r>
            <a:r>
              <a:rPr lang="cs-CZ" altLang="cs-CZ" sz="2200" dirty="0"/>
              <a:t> – nejvíce zastoupený, přítomen extravaskulárně i intravaskulárně, likviduje bakterie, toxiny, inaktivuje viry, aktivuje komplement, </a:t>
            </a:r>
            <a:r>
              <a:rPr lang="cs-CZ" altLang="cs-CZ" sz="2200" dirty="0" err="1"/>
              <a:t>opsonizuje</a:t>
            </a:r>
            <a:r>
              <a:rPr lang="cs-CZ" altLang="cs-CZ" sz="2200" dirty="0"/>
              <a:t> – usnadňuje fagocytózu, poločas 21 dní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656BEB-7733-4A79-97C9-55B580A258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F07B26-9A8D-4306-B521-4A384B793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60529F-8717-4588-8D89-9354A8511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jednotlivých tříd </a:t>
            </a:r>
            <a:r>
              <a:rPr lang="cs-CZ" altLang="cs-CZ" dirty="0" err="1"/>
              <a:t>Ig</a:t>
            </a:r>
            <a:endParaRPr lang="cs-CZ" altLang="cs-CZ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96A2FEF-8298-4C0B-891D-3F7566EDCA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 err="1">
                <a:solidFill>
                  <a:schemeClr val="tx2"/>
                </a:solidFill>
              </a:rPr>
              <a:t>IgD</a:t>
            </a:r>
            <a:r>
              <a:rPr lang="cs-CZ" altLang="cs-CZ" sz="2200" dirty="0"/>
              <a:t> – přítomen v séru ve velmi nízkých koncentracích, řídí imunitní děje na membránách B lymfocytů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b="1" dirty="0" err="1">
                <a:solidFill>
                  <a:schemeClr val="tx2"/>
                </a:solidFill>
              </a:rPr>
              <a:t>IgE</a:t>
            </a:r>
            <a:r>
              <a:rPr lang="cs-CZ" altLang="cs-CZ" sz="2200" dirty="0"/>
              <a:t> – přítomen v séru ve velmi nízkých koncentracích, aktivní při alergiích a parazitózách, váže se na mastocyty, uvolňují se mediátory alergie, poločas 3 dny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BCF2499-7A3A-4636-A19D-7E07DF344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749783-E1CE-445B-933E-DE8F61DB3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5DB6EC2-43F9-45D5-BEC3-62B3358FD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Komplementový systém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125B16B-AE2E-4699-BAD1-79AEC0FC54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devítistupňová kaskáda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aktivizuje se po kontaktu s antigenem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výsledkem aktivizace je lytický komplex C5-C9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zajišťuje </a:t>
            </a:r>
            <a:r>
              <a:rPr lang="cs-CZ" altLang="cs-CZ" sz="2200" dirty="0" err="1"/>
              <a:t>opsonizaci</a:t>
            </a:r>
            <a:r>
              <a:rPr lang="cs-CZ" altLang="cs-CZ" sz="2200" dirty="0"/>
              <a:t> – usnadnění pohlcení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zajišťuje chemotaxi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uvolnění </a:t>
            </a:r>
            <a:r>
              <a:rPr lang="cs-CZ" altLang="cs-CZ" sz="2200" dirty="0" err="1"/>
              <a:t>anafylaktoidních</a:t>
            </a:r>
            <a:r>
              <a:rPr lang="cs-CZ" altLang="cs-CZ" sz="2200" dirty="0"/>
              <a:t> látek způsobuje zvýšení permeability kapilár - edém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151158-F02A-4F69-B799-C498C85F11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302BD9-33ED-4B57-8373-EF749FD69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9552F95-1807-48D5-B633-E9227C6FC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Fagocytární systém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A4F2A8B-9DB2-4004-9CB2-4E0F8B8D7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9999" y="1692002"/>
            <a:ext cx="10964899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nejvýznamnější faktor nespecifické imunity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makrofágy, </a:t>
            </a:r>
            <a:r>
              <a:rPr lang="cs-CZ" altLang="cs-CZ" sz="2200" dirty="0" err="1"/>
              <a:t>polymorfonukleáry</a:t>
            </a:r>
            <a:r>
              <a:rPr lang="cs-CZ" altLang="cs-CZ" sz="2200" dirty="0"/>
              <a:t>, monocyty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pohlcené elementy způsobí změny na povrchu buňky – navázání PL, chemotaxe atd.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změny uvnitř buňky – aktivace lytických enzymů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421134-3923-490A-83D9-36834595CA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EEF56-C641-438E-9D6F-2DF1959FE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747A9AE-144B-488C-B151-77EE3E950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Další výkonné složky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C2C0124-803D-4D16-A58F-A22BD9849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natural </a:t>
            </a:r>
            <a:r>
              <a:rPr lang="cs-CZ" altLang="cs-CZ" sz="2200" dirty="0" err="1"/>
              <a:t>killers</a:t>
            </a:r>
            <a:r>
              <a:rPr lang="cs-CZ" altLang="cs-CZ" sz="2200" dirty="0"/>
              <a:t> – přirození zabíječi – nemají specifické receptory, ničí rychle si množící elementy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TNF – tumor </a:t>
            </a:r>
            <a:r>
              <a:rPr lang="cs-CZ" altLang="cs-CZ" sz="2200" dirty="0" err="1"/>
              <a:t>necrosis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factor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LAK – lymfocyty aktivovaní zabíječi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cytokiny</a:t>
            </a:r>
            <a:r>
              <a:rPr lang="cs-CZ" altLang="cs-CZ" sz="2200" dirty="0"/>
              <a:t> – buněčné produkty zajišťující přenos informace dalším buňkám – růstové faktory, </a:t>
            </a:r>
            <a:r>
              <a:rPr lang="cs-CZ" altLang="cs-CZ" sz="2200" dirty="0" err="1"/>
              <a:t>interleukiny</a:t>
            </a:r>
            <a:r>
              <a:rPr lang="cs-CZ" altLang="cs-CZ" sz="2200" dirty="0"/>
              <a:t>, interferony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AADAB5-C7D8-4072-B87A-D6C45882A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C11115-F151-4976-AEF4-00F47279B0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EEF8747-2AA4-4373-8437-A58AB8C2B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Imunopatologické mechanizmy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C3B3103-F9C5-4754-859A-D26F1BA03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I. anafylaxe </a:t>
            </a:r>
            <a:r>
              <a:rPr lang="cs-CZ" altLang="cs-CZ" sz="2200" dirty="0"/>
              <a:t>– časná přecitlivělost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II. cytotoxický typ </a:t>
            </a:r>
            <a:r>
              <a:rPr lang="cs-CZ" altLang="cs-CZ" sz="2200" dirty="0"/>
              <a:t>– PL navázány na membrány buněk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III. </a:t>
            </a:r>
            <a:r>
              <a:rPr lang="cs-CZ" altLang="cs-CZ" sz="2200" b="1" dirty="0" err="1">
                <a:solidFill>
                  <a:schemeClr val="tx2"/>
                </a:solidFill>
              </a:rPr>
              <a:t>imunokomplexový</a:t>
            </a:r>
            <a:r>
              <a:rPr lang="cs-CZ" altLang="cs-CZ" sz="2200" b="1" dirty="0">
                <a:solidFill>
                  <a:schemeClr val="tx2"/>
                </a:solidFill>
              </a:rPr>
              <a:t> typ </a:t>
            </a:r>
            <a:r>
              <a:rPr lang="cs-CZ" altLang="cs-CZ" sz="2200" dirty="0"/>
              <a:t>– komplexy se ukládají do cév – vaskulitida – revmatoidní artritida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IV. poškození zprostředkované buňkami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Hashimotova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tyreoiditida</a:t>
            </a:r>
            <a:r>
              <a:rPr lang="cs-CZ" altLang="cs-CZ" sz="2200" dirty="0"/>
              <a:t>, Crohnova choroba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V. poškození </a:t>
            </a:r>
            <a:r>
              <a:rPr lang="cs-CZ" altLang="cs-CZ" sz="2200" b="1" dirty="0" err="1">
                <a:solidFill>
                  <a:schemeClr val="tx2"/>
                </a:solidFill>
              </a:rPr>
              <a:t>antireceptorovými</a:t>
            </a:r>
            <a:r>
              <a:rPr lang="cs-CZ" altLang="cs-CZ" sz="2200" b="1" dirty="0">
                <a:solidFill>
                  <a:schemeClr val="tx2"/>
                </a:solidFill>
              </a:rPr>
              <a:t> protilátkami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Basedowa</a:t>
            </a:r>
            <a:r>
              <a:rPr lang="cs-CZ" altLang="cs-CZ" sz="2200" dirty="0"/>
              <a:t> choroba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VI. poškození lymfoidními </a:t>
            </a:r>
            <a:r>
              <a:rPr lang="cs-CZ" altLang="cs-CZ" sz="2200" b="1" dirty="0" err="1">
                <a:solidFill>
                  <a:schemeClr val="tx2"/>
                </a:solidFill>
              </a:rPr>
              <a:t>bb</a:t>
            </a:r>
            <a:r>
              <a:rPr lang="cs-CZ" altLang="cs-CZ" sz="2200" b="1" dirty="0">
                <a:solidFill>
                  <a:schemeClr val="tx2"/>
                </a:solidFill>
              </a:rPr>
              <a:t> s receptorem pro </a:t>
            </a:r>
            <a:r>
              <a:rPr lang="cs-CZ" altLang="cs-CZ" sz="2200" b="1" dirty="0" err="1">
                <a:solidFill>
                  <a:schemeClr val="tx2"/>
                </a:solidFill>
              </a:rPr>
              <a:t>Ig</a:t>
            </a:r>
            <a:r>
              <a:rPr lang="cs-CZ" altLang="cs-CZ" sz="2200" b="1" dirty="0">
                <a:solidFill>
                  <a:schemeClr val="tx2"/>
                </a:solidFill>
              </a:rPr>
              <a:t> i pro C3 komplement </a:t>
            </a:r>
            <a:r>
              <a:rPr lang="cs-CZ" altLang="cs-CZ" sz="2200" dirty="0"/>
              <a:t>– aktivní chronická hepatitida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F84CD4-E527-4939-9FEC-F9E64A6CA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1759BE-07F8-4C09-A160-56853DC5F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09156A6-0490-47C6-9B09-34DF2CB09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Protinádorová imunita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63E630C-60AD-4F88-AD64-B4ADBCB0B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nerozpoznání změněné buňky imunitním systémem umožní růst nádoru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reparační mechanizmy již na úrovni DNA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další stupeň je na úrovni buňky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předpokladem pro reakci imunitního systému s nádorovou buňkou je její odlišná konfigurace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dirty="0"/>
              <a:t>na likvidaci se podílí všechny imunitní </a:t>
            </a:r>
            <a:r>
              <a:rPr lang="cs-CZ" altLang="cs-CZ" sz="2200" dirty="0" err="1"/>
              <a:t>mechanimy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9F625C-F1FD-4FE3-8A0B-C29B53932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3AC6EE-BAD8-49DD-BB25-837539258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9E7C903-9D0B-440F-BF73-87B39386C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Transplantační imunita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2D49F4E-38E6-461C-8AC3-99851595CA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autologní, allogenní, xenogenní, </a:t>
            </a:r>
            <a:r>
              <a:rPr lang="cs-CZ" altLang="cs-CZ" sz="2200" dirty="0" err="1"/>
              <a:t>syngenní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kompatibilita ABO, HLA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rejekce</a:t>
            </a:r>
            <a:r>
              <a:rPr lang="cs-CZ" altLang="cs-CZ" sz="2200" dirty="0"/>
              <a:t> </a:t>
            </a:r>
            <a:r>
              <a:rPr lang="cs-CZ" altLang="cs-CZ" sz="2200" dirty="0" err="1"/>
              <a:t>hyperakutní</a:t>
            </a:r>
            <a:r>
              <a:rPr lang="cs-CZ" altLang="cs-CZ" sz="2200" dirty="0"/>
              <a:t>, akcelerovaná, akutní chronická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hostitelský organismus musí být ovlivněn </a:t>
            </a:r>
            <a:r>
              <a:rPr lang="cs-CZ" altLang="cs-CZ" sz="2200" dirty="0" err="1"/>
              <a:t>imunosupresivy</a:t>
            </a: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D7BC5C-67B3-40CB-997E-06BED63AA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F81AE3-F63C-4B93-BF33-AB4C783FD4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77228E7-D658-49AE-A1B9-858A6BC62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Vyšetřovací metody v imunologii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8BBE595-3361-4915-91CD-30DCA9E9EA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anamnéza</a:t>
            </a:r>
            <a:r>
              <a:rPr lang="cs-CZ" altLang="cs-CZ" sz="2200" dirty="0"/>
              <a:t> – časté infekce, druhy infekcí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fyzikální vyšetření </a:t>
            </a:r>
            <a:r>
              <a:rPr lang="cs-CZ" altLang="cs-CZ" sz="2200" dirty="0"/>
              <a:t>– stav kůže, stav tonsil, sliznic, oční víčka, spojivky, mízní uzliny, hybnost kloubů, páteře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laboratorní vyšetření</a:t>
            </a:r>
            <a:r>
              <a:rPr lang="cs-CZ" altLang="cs-CZ" sz="2200" dirty="0"/>
              <a:t> – FW, CRP, KO, diferenciální bílý obraz, </a:t>
            </a:r>
            <a:r>
              <a:rPr lang="cs-CZ" altLang="cs-CZ" sz="2200" dirty="0" err="1"/>
              <a:t>imunofenotypizace</a:t>
            </a:r>
            <a:r>
              <a:rPr lang="cs-CZ" altLang="cs-CZ" sz="2200" dirty="0"/>
              <a:t>, hladiny </a:t>
            </a:r>
            <a:r>
              <a:rPr lang="cs-CZ" altLang="cs-CZ" sz="2200" dirty="0" err="1"/>
              <a:t>Ig</a:t>
            </a:r>
            <a:r>
              <a:rPr lang="cs-CZ" altLang="cs-CZ" sz="2200" dirty="0"/>
              <a:t>, CIK, hladiny komplementu, ANF, ENA, anti </a:t>
            </a:r>
            <a:r>
              <a:rPr lang="cs-CZ" altLang="cs-CZ" sz="2200" dirty="0" err="1"/>
              <a:t>dsDNA</a:t>
            </a:r>
            <a:r>
              <a:rPr lang="cs-CZ" altLang="cs-CZ" sz="2200" dirty="0"/>
              <a:t>, AMA, ASMA, ANCA, ACLA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specifické testy </a:t>
            </a:r>
            <a:r>
              <a:rPr lang="cs-CZ" altLang="cs-CZ" sz="2200" dirty="0"/>
              <a:t>– kvalita, kvantita fagocytózy, funkce lymfocytů, HLA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zobrazovací metody </a:t>
            </a:r>
            <a:r>
              <a:rPr lang="cs-CZ" altLang="cs-CZ" sz="2200" dirty="0"/>
              <a:t>– RTG P+S, sonografie, CT uzlin, mediastina, sleziny, plic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8A3BC4-E747-4DA6-A8E3-6E6E3646EE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03225A-5403-44B5-B3A9-EA88C4A0DC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lištička">
            <a:extLst>
              <a:ext uri="{FF2B5EF4-FFF2-40B4-BE49-F238E27FC236}">
                <a16:creationId xmlns:a16="http://schemas.microsoft.com/office/drawing/2014/main" id="{090B9660-7A80-431B-83D3-97FDA1BC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5011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834425-F797-467E-B9FC-646C21130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5B05DC-3E73-45C2-9BF1-D200BA50D0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A649093-CF4B-493C-BF1D-3E2030B6B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Deficit protilátkové imunity 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88C5D58-0AE5-4AB9-A558-2166C85E4B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stavy spojené s nedostatečnou tvorbou nebo nedostatečným působením </a:t>
            </a:r>
            <a:r>
              <a:rPr lang="cs-CZ" altLang="cs-CZ" sz="2200" dirty="0" err="1"/>
              <a:t>Ig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primární </a:t>
            </a:r>
            <a:r>
              <a:rPr lang="cs-CZ" altLang="cs-CZ" sz="2200" dirty="0"/>
              <a:t>– vrozený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>
                <a:solidFill>
                  <a:schemeClr val="tx2"/>
                </a:solidFill>
              </a:rPr>
              <a:t>sekundární</a:t>
            </a:r>
            <a:r>
              <a:rPr lang="cs-CZ" altLang="cs-CZ" sz="2200" dirty="0"/>
              <a:t> – získaný (virové infekce, </a:t>
            </a:r>
            <a:r>
              <a:rPr lang="cs-CZ" altLang="cs-CZ" sz="2200" dirty="0" err="1"/>
              <a:t>hypoproteinémie</a:t>
            </a:r>
            <a:r>
              <a:rPr lang="cs-CZ" altLang="cs-CZ" sz="2200" dirty="0"/>
              <a:t>, polékové, </a:t>
            </a:r>
            <a:r>
              <a:rPr lang="cs-CZ" altLang="cs-CZ" sz="2200" dirty="0" err="1"/>
              <a:t>dysgamaglobulinémie</a:t>
            </a:r>
            <a:r>
              <a:rPr lang="cs-CZ" altLang="cs-CZ" sz="22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časté </a:t>
            </a:r>
            <a:r>
              <a:rPr lang="cs-CZ" altLang="cs-CZ" sz="2200" dirty="0" err="1"/>
              <a:t>infekty</a:t>
            </a:r>
            <a:r>
              <a:rPr lang="cs-CZ" altLang="cs-CZ" sz="2200" dirty="0"/>
              <a:t> HCD, otitidy, sinusitidy, odolnost proti plísním a virům zachována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vyšetření hladin </a:t>
            </a:r>
            <a:r>
              <a:rPr lang="cs-CZ" altLang="cs-CZ" sz="2200" dirty="0" err="1"/>
              <a:t>Ig</a:t>
            </a:r>
            <a:r>
              <a:rPr lang="cs-CZ" altLang="cs-CZ" sz="2200" dirty="0"/>
              <a:t>, cílené pátrání po </a:t>
            </a:r>
            <a:r>
              <a:rPr lang="cs-CZ" altLang="cs-CZ" sz="2200" dirty="0" err="1"/>
              <a:t>infektech</a:t>
            </a:r>
            <a:endParaRPr lang="cs-CZ" altLang="cs-CZ" sz="2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0ABA5-E1D1-45E3-948D-87A369D7F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CF5E69-34A9-462F-A982-369754E56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F5738A4-1590-4134-9DF9-F756E6210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Deficit protilátkové imunity II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35E67C8-D0DD-48DF-8A41-354CBCA043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druhy deficitu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selektivní </a:t>
            </a:r>
            <a:r>
              <a:rPr lang="cs-CZ" altLang="cs-CZ" sz="2200" dirty="0" err="1"/>
              <a:t>IgA</a:t>
            </a:r>
            <a:r>
              <a:rPr lang="cs-CZ" altLang="cs-CZ" sz="2200" dirty="0"/>
              <a:t> – slizniční záněty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vrozená </a:t>
            </a:r>
            <a:r>
              <a:rPr lang="cs-CZ" altLang="cs-CZ" sz="2200" dirty="0" err="1"/>
              <a:t>agamaglobulinémie</a:t>
            </a:r>
            <a:r>
              <a:rPr lang="cs-CZ" altLang="cs-CZ" sz="2200" dirty="0"/>
              <a:t> – časté bronchitidy, pneumonie až vývoj bronchiektázií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běžný variabilní imunodeficit (CVID) – od třetí dekády života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substituce, symptomatická terapie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9DBA12-87B8-47CC-896B-AF94221FC8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1735D9-0380-48C1-A393-2A7D9B85A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E9E9E26-26FF-465E-8D63-329EBAF47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Deficit buněčné imunity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D1F718B-579D-4780-9FFF-9FC141427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snížení počtu nebo zhoršení funkce lymfocytů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alergie, nádory, polékové, chronické choroby jater a ledvin, metabolické poruchy, nedostatek proteinů, vitaminů,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Zn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recidivující virové, plísňové, parazitární choroby, náchylnost k nádorům zvláště </a:t>
            </a:r>
            <a:r>
              <a:rPr lang="cs-CZ" altLang="cs-CZ" sz="2200" dirty="0" err="1"/>
              <a:t>lymfoproliferativním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imunofenotypizace</a:t>
            </a:r>
            <a:r>
              <a:rPr lang="cs-CZ" altLang="cs-CZ" sz="2200" dirty="0"/>
              <a:t>, vyšetření funkce lymfocytů, hladiny vitaminů, iontů, mikrobiologie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imunomodulační</a:t>
            </a:r>
            <a:r>
              <a:rPr lang="cs-CZ" altLang="cs-CZ" sz="2200" dirty="0"/>
              <a:t> terapie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3B03B03-89F7-4325-9BB0-3D4C2570DF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1E7250-19EE-4562-BEDF-BAE8493BF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7FE684F-DCB1-457F-9D98-48D1E6DC8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AIDS 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69540C8-11C1-4A09-A4BB-49C519C2B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acquired</a:t>
            </a:r>
            <a:r>
              <a:rPr lang="cs-CZ" altLang="cs-CZ" sz="2200" dirty="0"/>
              <a:t> </a:t>
            </a:r>
            <a:r>
              <a:rPr lang="cs-CZ" altLang="cs-CZ" sz="2200" dirty="0" err="1"/>
              <a:t>immunodeficiency</a:t>
            </a:r>
            <a:r>
              <a:rPr lang="cs-CZ" altLang="cs-CZ" sz="2200" dirty="0"/>
              <a:t> syndrome, získaný imunodeficit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retroviry – obrácení </a:t>
            </a:r>
            <a:r>
              <a:rPr lang="cs-CZ" altLang="cs-CZ" sz="2200" dirty="0" err="1"/>
              <a:t>imunoregulačního</a:t>
            </a:r>
            <a:r>
              <a:rPr lang="cs-CZ" altLang="cs-CZ" sz="2200" dirty="0"/>
              <a:t> indexu pod 1,0, přenos krví, sekrety, </a:t>
            </a:r>
            <a:r>
              <a:rPr lang="cs-CZ" altLang="cs-CZ" sz="2200" dirty="0" err="1"/>
              <a:t>trnasplacentárně</a:t>
            </a:r>
            <a:r>
              <a:rPr lang="cs-CZ" altLang="cs-CZ" sz="2200" dirty="0"/>
              <a:t>, perinatálně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pozitivita HIV 2-16 týdnů po infekci, ARC – AIDS </a:t>
            </a:r>
            <a:r>
              <a:rPr lang="cs-CZ" altLang="cs-CZ" sz="2200" dirty="0" err="1"/>
              <a:t>related</a:t>
            </a:r>
            <a:r>
              <a:rPr lang="cs-CZ" altLang="cs-CZ" sz="2200" dirty="0"/>
              <a:t> </a:t>
            </a:r>
            <a:r>
              <a:rPr lang="cs-CZ" altLang="cs-CZ" sz="2200" dirty="0" err="1"/>
              <a:t>complex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subfebrilie</a:t>
            </a:r>
            <a:r>
              <a:rPr lang="cs-CZ" altLang="cs-CZ" sz="2200" dirty="0"/>
              <a:t>, lymfadenopatie, bolesti kloubů, svalů, hubnutí, průjmy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AIDS plně rozvinutý – oportunní infekce, recidivující pneumonie, plísňové infekce, dřeňový útlum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A01A421-128B-470D-A6AB-6E10EE0C5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08AC97-87C2-4251-9568-8026A98E9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CC43B02-FD12-4BAF-BC1D-5AE2B9BE2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AIDS II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762CE32-185C-43DC-9428-4EF279DE7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KO, CD 4, CD 8, </a:t>
            </a:r>
            <a:r>
              <a:rPr lang="cs-CZ" altLang="cs-CZ" sz="2200" dirty="0" err="1"/>
              <a:t>mikrobiolgická</a:t>
            </a:r>
            <a:r>
              <a:rPr lang="cs-CZ" altLang="cs-CZ" sz="2200" dirty="0"/>
              <a:t> vyšetření, RTG P+S, BAL, CT mozku, lumbální punkce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diff</a:t>
            </a:r>
            <a:r>
              <a:rPr lang="cs-CZ" altLang="cs-CZ" sz="2200" b="1" dirty="0">
                <a:solidFill>
                  <a:schemeClr val="tx2"/>
                </a:solidFill>
              </a:rPr>
              <a:t>. dg.</a:t>
            </a:r>
            <a:r>
              <a:rPr lang="cs-CZ" altLang="cs-CZ" sz="2200" dirty="0"/>
              <a:t> – buněčné deficity jiného typu, malignity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antiretrovirová</a:t>
            </a:r>
            <a:r>
              <a:rPr lang="cs-CZ" altLang="cs-CZ" sz="2200" dirty="0"/>
              <a:t> </a:t>
            </a:r>
            <a:r>
              <a:rPr lang="cs-CZ" altLang="cs-CZ" sz="2200" dirty="0" err="1"/>
              <a:t>virostatika</a:t>
            </a:r>
            <a:r>
              <a:rPr lang="cs-CZ" altLang="cs-CZ" sz="2200" dirty="0"/>
              <a:t>, léčba oportunních infekcí, podpora výživy, psychologická podpora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prevence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screening</a:t>
            </a:r>
            <a:r>
              <a:rPr lang="cs-CZ" altLang="cs-CZ" sz="2200" dirty="0"/>
              <a:t> dárců krve, výchova k bezpečnému sexu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C94E7F-2816-4E44-8805-C1D5B3224C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31FA4D-8B06-43FD-BDBB-F25F2F440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5969956-84B0-42FC-835F-44E2E9DA5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Deficit komplementového systému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2434BED-B342-4CFC-8C0E-52BAF8E603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hereditární </a:t>
            </a:r>
            <a:r>
              <a:rPr lang="cs-CZ" altLang="cs-CZ" sz="2200" dirty="0" err="1"/>
              <a:t>angioedém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deficit inhibitoru C1, komplementový systém se aktivuje o na neadekvátní podněty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vzniká lokální edém kdekoli, v laryngu </a:t>
            </a:r>
            <a:r>
              <a:rPr lang="cs-CZ" altLang="cs-CZ" sz="2200" dirty="0" err="1"/>
              <a:t>Quinckeho</a:t>
            </a:r>
            <a:r>
              <a:rPr lang="cs-CZ" altLang="cs-CZ" sz="2200" dirty="0"/>
              <a:t> edém – nebezpečí dušení, v břiše NPB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hladina C1 inhibitoru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danazol</a:t>
            </a:r>
            <a:r>
              <a:rPr lang="cs-CZ" altLang="cs-CZ" sz="2200" dirty="0"/>
              <a:t> – anabolikum, v těžších případech dodávka přímo inhibitoru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44A70B-1F0D-4218-8E60-B74E38A24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87A54C-C9C7-483D-B089-16917C9DB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306666F-6FAF-406A-B078-E9864F989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Defekty fagocytárního systému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E9E407E-E34C-4FB1-9784-EAF2BB8C0A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nedostatek fagocytujících buněk nebo porucha fagocytózy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při </a:t>
            </a:r>
            <a:r>
              <a:rPr lang="cs-CZ" altLang="cs-CZ" sz="2200" dirty="0" err="1"/>
              <a:t>neutropenii</a:t>
            </a:r>
            <a:r>
              <a:rPr lang="cs-CZ" altLang="cs-CZ" sz="2200" dirty="0"/>
              <a:t>, poruše NK, defekt enzymatického vybavení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recidivující flegmonózní záněty kůže, septické stavy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testování fagocytózy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imunomodulační</a:t>
            </a:r>
            <a:r>
              <a:rPr lang="cs-CZ" altLang="cs-CZ" sz="2200" dirty="0"/>
              <a:t> léčba, dodávky vitaminů, iontů, stopových prvků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10A086-6233-48D3-B49A-903F1678D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85D2E9-D4C7-41F5-A792-C6963869C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C3742E4-0982-46A6-82C7-EA43BC1BD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Chronický únavový syndrom I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E106E5A-EC02-446E-A4BF-F5548503B3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stav s těžkou chronickou únavou a funkční nemohoucností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zatím nebylo definováno infekční agens, obvykle jako pokračování virózy, v anamnéze obvykle údaj o depresi a úzkosti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těžká únava, poruchy spánku, zapomnětlivost, neschopnost koncentrace, </a:t>
            </a:r>
            <a:r>
              <a:rPr lang="cs-CZ" altLang="cs-CZ" sz="2200" dirty="0" err="1"/>
              <a:t>muskuloskeletální</a:t>
            </a:r>
            <a:r>
              <a:rPr lang="cs-CZ" altLang="cs-CZ" sz="2200" dirty="0"/>
              <a:t> bolest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861960-9CA8-44CC-9FA3-7CAD657239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D880DC-33CF-4F0A-8373-33741B6EE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05F7DDF-7AEE-4199-9563-3241E5EFB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Chronický únavový syndrom II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C3076E0-F0F9-4420-8952-13F9E4C1F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zatím není specifický test, nutno vyloučit organické příčiny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velká kritéria </a:t>
            </a:r>
            <a:r>
              <a:rPr lang="cs-CZ" altLang="cs-CZ" sz="2200" dirty="0"/>
              <a:t>– únava snižující výkonnost o více než 50%, déle než 6 měsíců, vyloučení jiných příčin únavy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malá kritéria </a:t>
            </a:r>
            <a:r>
              <a:rPr lang="cs-CZ" altLang="cs-CZ" sz="2200" dirty="0"/>
              <a:t>– TT v ústech 37.6-38.6, slabost, bolesti v krku, </a:t>
            </a:r>
            <a:r>
              <a:rPr lang="cs-CZ" altLang="cs-CZ" sz="2200" dirty="0" err="1"/>
              <a:t>dyskomfort</a:t>
            </a:r>
            <a:r>
              <a:rPr lang="cs-CZ" altLang="cs-CZ" sz="2200" dirty="0"/>
              <a:t>, bolest svalů, únava po práci trvající déle než 24 hodin, poruchy spánku, neuropsychické poruchy, bolestivost uzlin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k diagnóze jsou potřebná velká kritéria 6 malých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neúspěšná, psychoterapie, antirevmatika 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476367-3AB7-49EC-8C4F-C885C6EFB6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E4A580-69F7-45EC-A372-77770A5B2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08B6019-52CB-4F2F-8759-4373FC9DF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Imunopatologické stavy I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1A878FB-D23F-42BC-8CC9-554F2BFFE0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nadměrná </a:t>
            </a:r>
            <a:r>
              <a:rPr lang="cs-CZ" altLang="cs-CZ" sz="2200" dirty="0" err="1"/>
              <a:t>autoreaktivita</a:t>
            </a:r>
            <a:r>
              <a:rPr lang="cs-CZ" altLang="cs-CZ" sz="2200" dirty="0"/>
              <a:t> imunitního systému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– neznámá, mohou se podílet virové  infekce, nádory, jaterní choroby, chronická zánětlivá onemocnění, organizmus tvoří nežádoucí produkty – alergie, autoagresivní choroby, tvorba </a:t>
            </a:r>
            <a:r>
              <a:rPr lang="cs-CZ" altLang="cs-CZ" sz="2200" dirty="0" err="1"/>
              <a:t>paraproteinu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kryoglobulinémie</a:t>
            </a:r>
            <a:r>
              <a:rPr lang="cs-CZ" altLang="cs-CZ" sz="2200" dirty="0"/>
              <a:t>, systémová onemocnění pojiva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AC6D5E3-E08B-49AC-A2D2-1B8E8516E5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9AA228-406C-408F-9695-43B564877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FF3A845-3A0F-44C9-99E4-7A58E17D7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Anatomie a fyziologie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74473F3-C22D-4FCE-8E1E-4271079C7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nespecifická imunita </a:t>
            </a:r>
            <a:r>
              <a:rPr lang="cs-CZ" altLang="cs-CZ" sz="2200" dirty="0"/>
              <a:t>– neporušenost kožního a slizničního krytu, </a:t>
            </a:r>
            <a:r>
              <a:rPr lang="cs-CZ" altLang="cs-CZ" sz="2200" dirty="0" err="1"/>
              <a:t>neutrofily</a:t>
            </a:r>
            <a:r>
              <a:rPr lang="cs-CZ" altLang="cs-CZ" sz="2200" dirty="0"/>
              <a:t>, makrofágy, dendritické buňky, mastocyty, komplementový systém, fagocytóza, NK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specifická imunita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lymfocyty T,B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rozpustné složky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imunoglobuliny, komplementový systém, </a:t>
            </a:r>
            <a:r>
              <a:rPr lang="cs-CZ" altLang="cs-CZ" sz="2200" dirty="0" err="1"/>
              <a:t>cytokiny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primární lymfatické orgány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kostní dřeň, </a:t>
            </a:r>
            <a:r>
              <a:rPr lang="cs-CZ" altLang="cs-CZ" sz="2200" dirty="0" err="1"/>
              <a:t>thymus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i="1" dirty="0">
                <a:solidFill>
                  <a:schemeClr val="tx2"/>
                </a:solidFill>
              </a:rPr>
              <a:t>sekundární lymfatické orgány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slezina, mízní uzliny, difuzní lymfatická tkáň sliznic (MALT)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396311-B834-4C1A-BE24-AE0D2ABD0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E55A3E-EF30-453D-96A1-5CFD3673A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C4341F4-243B-43CC-82F2-C3D6C1E98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Imunopatologické stavy II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0B1C32D-1D29-4C1A-B1D8-EEB9EB11BF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detekce autoprotilátek, biopsie, vyšetření hladin imunoglobulinů, sternální punkce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podle choroby, společným znakem je imunosuprese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A12D1D-BCCE-427C-9441-279EA1EBD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142241-2C6E-43FD-93DC-A42E5A079C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263F3A4-93C6-4068-9D8D-EF52D5726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Imunosupresivní terapie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CBCB54-F29C-489E-8863-D6811DC819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glukokortikoidy</a:t>
            </a:r>
            <a:r>
              <a:rPr lang="cs-CZ" altLang="cs-CZ" sz="2200" dirty="0"/>
              <a:t> – působí úbytek lymfocytů a monocytů, omezují </a:t>
            </a:r>
            <a:r>
              <a:rPr lang="cs-CZ" altLang="cs-CZ" sz="2200" dirty="0" err="1"/>
              <a:t>fygocytózu</a:t>
            </a:r>
            <a:r>
              <a:rPr lang="cs-CZ" altLang="cs-CZ" sz="2200" dirty="0"/>
              <a:t>, snižují produkci </a:t>
            </a:r>
            <a:r>
              <a:rPr lang="cs-CZ" altLang="cs-CZ" sz="2200" dirty="0" err="1"/>
              <a:t>cytokinů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cyklofosfamid, </a:t>
            </a:r>
            <a:r>
              <a:rPr lang="cs-CZ" altLang="cs-CZ" sz="2200" b="1" dirty="0" err="1">
                <a:solidFill>
                  <a:schemeClr val="tx2"/>
                </a:solidFill>
              </a:rPr>
              <a:t>azatioprim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podávají se dlouhodobě, denně současně s kortikoidy, ovlivňují syntézu buněčných komponent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cyklosporin</a:t>
            </a:r>
            <a:r>
              <a:rPr lang="cs-CZ" altLang="cs-CZ" sz="2200" dirty="0"/>
              <a:t> – účinkuje jen na lymfocyty, blokuje receptory pro </a:t>
            </a:r>
            <a:r>
              <a:rPr lang="cs-CZ" altLang="cs-CZ" sz="2200" dirty="0" err="1"/>
              <a:t>cytokiny</a:t>
            </a:r>
            <a:r>
              <a:rPr lang="cs-CZ" altLang="cs-CZ" sz="2200" dirty="0"/>
              <a:t>, jeho zavedení do </a:t>
            </a:r>
            <a:r>
              <a:rPr lang="cs-CZ" altLang="cs-CZ" sz="2200" dirty="0" err="1"/>
              <a:t>transplantologie</a:t>
            </a:r>
            <a:r>
              <a:rPr lang="cs-CZ" altLang="cs-CZ" sz="2200" dirty="0"/>
              <a:t> zlepšilo prognózu orgánových transplantací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059B52-ED73-48D0-94D7-F2EF44386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8BC6BB-AEC0-48A8-91E1-4455B0986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43313B0-D37F-4555-8D3C-04EB8C50B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Alergická onemocnění I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E59E294-A016-4537-83D4-981531783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přecitlivělost k různým antigenům spouštějící specifickou reakci organizmu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etiologie</a:t>
            </a:r>
            <a:r>
              <a:rPr lang="cs-CZ" altLang="cs-CZ" sz="2200" dirty="0"/>
              <a:t> – dědičnost, alergizující prostředí, kouření, absence kojení, fyzická a psychická zátěž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nejčastější alergeny </a:t>
            </a:r>
            <a:r>
              <a:rPr lang="cs-CZ" altLang="cs-CZ" sz="2200" dirty="0"/>
              <a:t>– pyly, srst, peří, včelí, vosí jed, potraviny, prací prášky, jód, léky, anestetika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8F291F-F64C-4E85-921D-FA12D63532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9F2CEB-4F45-4E86-8B5D-06BC26E14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ECB7E6D-E959-48E9-BA14-185F37E96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Alergická onemocnění II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3A89AE0-CCB9-4328-A8EF-E1C6CD9148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dirty="0"/>
              <a:t> – astma, kožní příznaky, anafylaxe, trávicí obtíže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diagnostika</a:t>
            </a:r>
            <a:r>
              <a:rPr lang="cs-CZ" altLang="cs-CZ" sz="2200" dirty="0"/>
              <a:t> – anamnéza, </a:t>
            </a:r>
            <a:r>
              <a:rPr lang="cs-CZ" altLang="cs-CZ" sz="2200" dirty="0" err="1"/>
              <a:t>prick</a:t>
            </a:r>
            <a:r>
              <a:rPr lang="cs-CZ" altLang="cs-CZ" sz="2200" dirty="0"/>
              <a:t> test – vtlačování alergenu do pokožka, intradermální test – podkožní aplikace, hladina </a:t>
            </a:r>
            <a:r>
              <a:rPr lang="cs-CZ" altLang="cs-CZ" sz="2200" dirty="0" err="1"/>
              <a:t>IgE</a:t>
            </a:r>
            <a:r>
              <a:rPr lang="cs-CZ" altLang="cs-CZ" sz="2200" dirty="0"/>
              <a:t> v séru, počet </a:t>
            </a:r>
            <a:r>
              <a:rPr lang="cs-CZ" altLang="cs-CZ" sz="2200" dirty="0" err="1"/>
              <a:t>eosinofilů</a:t>
            </a:r>
            <a:r>
              <a:rPr lang="cs-CZ" altLang="cs-CZ" sz="2200" dirty="0"/>
              <a:t> v </a:t>
            </a:r>
            <a:r>
              <a:rPr lang="cs-CZ" altLang="cs-CZ" sz="2200" dirty="0" err="1"/>
              <a:t>diff</a:t>
            </a:r>
            <a:r>
              <a:rPr lang="cs-CZ" altLang="cs-CZ" sz="2200" dirty="0"/>
              <a:t>. KO, detekce PL proti alergenům někdy neadekvátně citlivá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DF3855-77AB-424E-BA4B-7F177A2C8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76C937-30A2-4D6C-90CC-CAFC43CF6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206CE76-D340-4601-BFDE-BCE9E20C4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Alergická onemocnění III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D2059E6-FA9C-49A7-BEFC-36F4CFA998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</a:t>
            </a:r>
            <a:r>
              <a:rPr lang="cs-CZ" altLang="cs-CZ" sz="2200" dirty="0"/>
              <a:t> – eliminace alergenu, specifická terapie u alergie na hmyz, u alergické konjunktivitidy a bronchiálního astmatu,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antihistaminika – </a:t>
            </a:r>
            <a:r>
              <a:rPr lang="cs-CZ" altLang="cs-CZ" sz="2200" dirty="0" err="1"/>
              <a:t>loratadin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cetirizin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dithiaden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stabilizátory žírných  buněk – </a:t>
            </a:r>
            <a:r>
              <a:rPr lang="cs-CZ" altLang="cs-CZ" sz="2200" dirty="0" err="1"/>
              <a:t>cromoglykát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ketotifen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200" dirty="0"/>
              <a:t>lokální steroidy – spreje, masti, </a:t>
            </a:r>
            <a:r>
              <a:rPr lang="cs-CZ" altLang="cs-CZ" sz="2200" dirty="0" err="1"/>
              <a:t>lotia</a:t>
            </a:r>
            <a:r>
              <a:rPr lang="cs-CZ" altLang="cs-CZ" sz="2200" dirty="0"/>
              <a:t>, celkové podání steroidů jen v těžkých stavech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A92EB-1E43-4B5D-B812-B0E254FE40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374E47-1E01-4A0B-9B63-1137D1B9F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CC290F1-6480-445F-B847-AC636D4BC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Léčba anafylaxe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27D21E5-0CCB-4457-A102-0A94B888A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steroidy ve vysoké dávce – až 1000 mg HCT </a:t>
            </a:r>
            <a:r>
              <a:rPr lang="cs-CZ" altLang="cs-CZ" sz="2200" dirty="0" err="1"/>
              <a:t>i.v</a:t>
            </a:r>
            <a:r>
              <a:rPr lang="cs-CZ" altLang="cs-CZ" sz="2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betamimetika</a:t>
            </a:r>
            <a:r>
              <a:rPr lang="cs-CZ" altLang="cs-CZ" sz="2200" dirty="0"/>
              <a:t> – inhalační spreje – </a:t>
            </a:r>
            <a:r>
              <a:rPr lang="cs-CZ" altLang="cs-CZ" sz="2200" dirty="0" err="1"/>
              <a:t>Berotec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Ventolin</a:t>
            </a:r>
            <a:endParaRPr lang="cs-CZ" altLang="cs-CZ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adrenalin </a:t>
            </a:r>
            <a:r>
              <a:rPr lang="cs-CZ" altLang="cs-CZ" sz="2200" dirty="0" err="1"/>
              <a:t>s.c</a:t>
            </a:r>
            <a:r>
              <a:rPr lang="cs-CZ" altLang="cs-CZ" sz="2200" dirty="0"/>
              <a:t>., pokud </a:t>
            </a:r>
            <a:r>
              <a:rPr lang="cs-CZ" altLang="cs-CZ" sz="2200" dirty="0" err="1"/>
              <a:t>i.v</a:t>
            </a:r>
            <a:r>
              <a:rPr lang="cs-CZ" altLang="cs-CZ" sz="2200" dirty="0"/>
              <a:t>., nutno ředit, protože způsobí lokální vasokonstrikci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kalcium </a:t>
            </a:r>
            <a:r>
              <a:rPr lang="cs-CZ" altLang="cs-CZ" sz="2200" dirty="0" err="1"/>
              <a:t>i.v</a:t>
            </a:r>
            <a:r>
              <a:rPr lang="cs-CZ" altLang="cs-CZ" sz="2200" dirty="0"/>
              <a:t>.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602464-2A32-49CA-9687-0D6AADB4C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DA9476-393D-4AC2-A70B-B6973CB13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F0005">
            <a:extLst>
              <a:ext uri="{FF2B5EF4-FFF2-40B4-BE49-F238E27FC236}">
                <a16:creationId xmlns:a16="http://schemas.microsoft.com/office/drawing/2014/main" id="{4E4257BC-04D9-4E8C-A8A3-9AFAB607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8205" y="555811"/>
            <a:ext cx="7215589" cy="54125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AEFC740-89B6-4222-B6BF-C294FC44F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Složky imunitního systému</a:t>
            </a:r>
          </a:p>
        </p:txBody>
      </p:sp>
      <p:pic>
        <p:nvPicPr>
          <p:cNvPr id="39940" name="Picture 4" descr="immune3">
            <a:extLst>
              <a:ext uri="{FF2B5EF4-FFF2-40B4-BE49-F238E27FC236}">
                <a16:creationId xmlns:a16="http://schemas.microsoft.com/office/drawing/2014/main" id="{85BE0A31-34C0-4CDA-B107-85EB68188A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88150"/>
            <a:ext cx="4417295" cy="48498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1F4832-1C5E-4005-B2D4-5988146AF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8E494B-FA78-4EB9-89A9-5864F27898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68FCDE4-BD33-44CF-B4D6-1473AEDB7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Mandle </a:t>
            </a:r>
          </a:p>
        </p:txBody>
      </p:sp>
      <p:pic>
        <p:nvPicPr>
          <p:cNvPr id="43012" name="Picture 4" descr="mandle">
            <a:extLst>
              <a:ext uri="{FF2B5EF4-FFF2-40B4-BE49-F238E27FC236}">
                <a16:creationId xmlns:a16="http://schemas.microsoft.com/office/drawing/2014/main" id="{28BEDFA3-72CD-45D4-9EA5-728EC98BCA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94" y="720000"/>
            <a:ext cx="5428265" cy="51386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4A2EE6-D7E9-4E2B-9FDB-DC6B1357DA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C0CCE9-E0A4-49DF-ABCD-6F10DEB12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D230BD4-14D5-4283-BB32-F5BD52877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Slezina</a:t>
            </a:r>
          </a:p>
        </p:txBody>
      </p:sp>
      <p:pic>
        <p:nvPicPr>
          <p:cNvPr id="46084" name="Picture 4" descr="slezina celk">
            <a:extLst>
              <a:ext uri="{FF2B5EF4-FFF2-40B4-BE49-F238E27FC236}">
                <a16:creationId xmlns:a16="http://schemas.microsoft.com/office/drawing/2014/main" id="{4D459893-0323-4E9E-8111-09109D7C78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31" y="720000"/>
            <a:ext cx="4495530" cy="525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10789C-E725-4EA6-8C62-AE5620702E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465734-319E-4455-9B88-316178DBF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0F9DF77-2370-42C3-8D99-FF945AEF0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Řez slezinou</a:t>
            </a:r>
          </a:p>
        </p:txBody>
      </p:sp>
      <p:pic>
        <p:nvPicPr>
          <p:cNvPr id="49156" name="Picture 4" descr="slezina">
            <a:extLst>
              <a:ext uri="{FF2B5EF4-FFF2-40B4-BE49-F238E27FC236}">
                <a16:creationId xmlns:a16="http://schemas.microsoft.com/office/drawing/2014/main" id="{F3DA12A7-9CFE-4C92-A0AB-7807121FC1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87025"/>
            <a:ext cx="6190598" cy="46313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510374-6398-4ACC-B719-ED81B4C47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C770C-81D8-4AC7-8CA2-C6958C7DA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>
            <a:extLst>
              <a:ext uri="{FF2B5EF4-FFF2-40B4-BE49-F238E27FC236}">
                <a16:creationId xmlns:a16="http://schemas.microsoft.com/office/drawing/2014/main" id="{BFA2D6B4-9986-4F89-A9FF-2436831C1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Uzlina</a:t>
            </a:r>
          </a:p>
        </p:txBody>
      </p:sp>
      <p:pic>
        <p:nvPicPr>
          <p:cNvPr id="52229" name="Picture 5" descr="uzlina">
            <a:extLst>
              <a:ext uri="{FF2B5EF4-FFF2-40B4-BE49-F238E27FC236}">
                <a16:creationId xmlns:a16="http://schemas.microsoft.com/office/drawing/2014/main" id="{3E868D39-AA1C-496B-B56D-BD2025FB66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04" y="720000"/>
            <a:ext cx="6960792" cy="49282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E67E52-2D47-4ABB-B144-503BCA1C7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06CD5C-579D-4A3A-88F6-F4487F802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478DCA-0FD5-430D-8E9F-042F73D76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Imunita zprostředkovaná buňkami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08ED94A-1963-4420-B746-3C0427952B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odpovídá za obranu proti virům, plísním, TBC, nádorům, transplantační imunitu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lymfocyty T – CD 3 - efektory, CD 4 - </a:t>
            </a:r>
            <a:r>
              <a:rPr lang="cs-CZ" altLang="cs-CZ" sz="2200" dirty="0" err="1"/>
              <a:t>helpery</a:t>
            </a:r>
            <a:r>
              <a:rPr lang="cs-CZ" altLang="cs-CZ" sz="2200" dirty="0"/>
              <a:t>, CD 8 – supresory (CD1-CD166)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/>
              <a:t>natural </a:t>
            </a:r>
            <a:r>
              <a:rPr lang="cs-CZ" altLang="cs-CZ" sz="2200" dirty="0" err="1"/>
              <a:t>killers</a:t>
            </a:r>
            <a:r>
              <a:rPr lang="cs-CZ" altLang="cs-CZ" sz="2200" dirty="0"/>
              <a:t> – NK – aktivovány efektory, působí přímou destrukci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imunoregulační</a:t>
            </a:r>
            <a:r>
              <a:rPr lang="cs-CZ" altLang="cs-CZ" sz="2200" dirty="0"/>
              <a:t> index – CD4:CD8 nad 2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492DC2-B9AA-4FBA-98D6-9C271F954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A4AAB5-566A-4A4F-8CEC-6ED98BCC93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1760</TotalTime>
  <Words>2060</Words>
  <Application>Microsoft Office PowerPoint</Application>
  <PresentationFormat>Širokoúhlá obrazovka</PresentationFormat>
  <Paragraphs>221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Tahoma</vt:lpstr>
      <vt:lpstr>Wingdings</vt:lpstr>
      <vt:lpstr>Prezentace_MU_CZ</vt:lpstr>
      <vt:lpstr>Základy imunologie  Anatomie a fyziologie Vyšetřovací metody Imunodeficity Imunopatologické stavy Imunosupresivní léčba Alergické reakce  </vt:lpstr>
      <vt:lpstr>Prezentace aplikace PowerPoint</vt:lpstr>
      <vt:lpstr>Anatomie a fyziologie</vt:lpstr>
      <vt:lpstr>Složky imunitního systému</vt:lpstr>
      <vt:lpstr>Mandle </vt:lpstr>
      <vt:lpstr>Slezina</vt:lpstr>
      <vt:lpstr>Řez slezinou</vt:lpstr>
      <vt:lpstr>Uzlina</vt:lpstr>
      <vt:lpstr>Imunita zprostředkovaná buňkami</vt:lpstr>
      <vt:lpstr>Protilátková imunita</vt:lpstr>
      <vt:lpstr>Funkce jednotlivých tříd Ig </vt:lpstr>
      <vt:lpstr>Funkce jednotlivých tříd Ig</vt:lpstr>
      <vt:lpstr>Komplementový systém</vt:lpstr>
      <vt:lpstr>Fagocytární systém</vt:lpstr>
      <vt:lpstr>Další výkonné složky</vt:lpstr>
      <vt:lpstr>Imunopatologické mechanizmy</vt:lpstr>
      <vt:lpstr>Protinádorová imunita</vt:lpstr>
      <vt:lpstr>Transplantační imunita</vt:lpstr>
      <vt:lpstr>Vyšetřovací metody v imunologii</vt:lpstr>
      <vt:lpstr>Deficit protilátkové imunity I</vt:lpstr>
      <vt:lpstr>Deficit protilátkové imunity II</vt:lpstr>
      <vt:lpstr>Deficit buněčné imunity </vt:lpstr>
      <vt:lpstr>AIDS I</vt:lpstr>
      <vt:lpstr>AIDS II</vt:lpstr>
      <vt:lpstr>Deficit komplementového systému</vt:lpstr>
      <vt:lpstr>Defekty fagocytárního systému</vt:lpstr>
      <vt:lpstr>Chronický únavový syndrom I</vt:lpstr>
      <vt:lpstr>Chronický únavový syndrom II</vt:lpstr>
      <vt:lpstr>Imunopatologické stavy I</vt:lpstr>
      <vt:lpstr>Imunopatologické stavy II</vt:lpstr>
      <vt:lpstr>Imunosupresivní terapie</vt:lpstr>
      <vt:lpstr>Alergická onemocnění I</vt:lpstr>
      <vt:lpstr>Alergická onemocnění II</vt:lpstr>
      <vt:lpstr>Alergická onemocnění III</vt:lpstr>
      <vt:lpstr>Léčba anafylaxe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Jitka Skládaná</cp:lastModifiedBy>
  <cp:revision>117</cp:revision>
  <cp:lastPrinted>1601-01-01T00:00:00Z</cp:lastPrinted>
  <dcterms:created xsi:type="dcterms:W3CDTF">2021-04-27T07:29:37Z</dcterms:created>
  <dcterms:modified xsi:type="dcterms:W3CDTF">2021-05-12T08:33:05Z</dcterms:modified>
</cp:coreProperties>
</file>