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  <p:sldId id="278" r:id="rId21"/>
    <p:sldId id="277" r:id="rId22"/>
    <p:sldId id="306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341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809E-85C0-4EC5-9C65-B10E4DE8C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248158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FA3DD2-493D-4E49-8AC6-80A98D94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EBAB3F-FBC8-4A4D-9708-B3C455BA8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09A210-E386-43D2-A6C5-190C32FE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BCAA-507D-49C7-8460-D29138F736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32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6" r:id="rId16"/>
    <p:sldLayoutId id="2147483697" r:id="rId17"/>
    <p:sldLayoutId id="2147483698" r:id="rId18"/>
    <p:sldLayoutId id="2147483699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Z1-1HVclAw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t3NZRcXgOQ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5000" dirty="0"/>
              <a:t>Diferenciální diagnostika</a:t>
            </a:r>
            <a:br>
              <a:rPr lang="cs-CZ" altLang="cs-CZ" sz="5000" dirty="0">
                <a:latin typeface="Arial" panose="020B0604020202020204" pitchFamily="34" charset="0"/>
              </a:rPr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ABAD6-DA04-4722-BCDF-2C6752D4C4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2169068"/>
          </a:xfrm>
        </p:spPr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Dušnosti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Bolestí na hrudi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Bolestí břicha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Bolestí hlavy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Bolestí zad</a:t>
            </a:r>
          </a:p>
          <a:p>
            <a:r>
              <a:rPr lang="cs-CZ" altLang="cs-CZ" b="1" dirty="0">
                <a:solidFill>
                  <a:schemeClr val="tx2"/>
                </a:solidFill>
              </a:rPr>
              <a:t>Bolestí kloubů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365935-D526-4C3B-B947-B451889312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3A9633-256F-48A9-830E-97B6EAC373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81BBA2AF-81FC-43E6-B269-7F6E2A67E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/>
              <a:t>Diff</a:t>
            </a:r>
            <a:r>
              <a:rPr lang="cs-CZ" altLang="cs-CZ" dirty="0"/>
              <a:t>. dg. bolestí na hrudi - postup vyšetření II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3DB26A0-AF92-4D39-9DF4-BAED454B98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efekt NTG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RTG P+S, žeber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EKG – změny ST-T, arytmie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ECHO srdce, sonografie žlučníku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scintigrafie plic, štítnice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 err="1"/>
              <a:t>koronarografie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angiografie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dirty="0"/>
              <a:t>ortopedie, neurologie</a:t>
            </a:r>
          </a:p>
        </p:txBody>
      </p:sp>
      <p:pic>
        <p:nvPicPr>
          <p:cNvPr id="17412" name="Obrázek 1">
            <a:extLst>
              <a:ext uri="{FF2B5EF4-FFF2-40B4-BE49-F238E27FC236}">
                <a16:creationId xmlns:a16="http://schemas.microsoft.com/office/drawing/2014/main" id="{FFCFB202-6056-4A51-AFDC-47D4AF3CC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973" y="2403932"/>
            <a:ext cx="5313703" cy="3428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1E4DD4-BCFB-4B32-9F8E-D2031424E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B6CD22-2B06-4D68-BEDE-E6A0BB17F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B647C15-505D-4A49-92E9-2DE865D98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břicha 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7BFB89B-621F-4289-9AB8-B9B54DBF0E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epigastrium 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akutní gastritida, perforovaný vřed, časná fáze </a:t>
            </a:r>
            <a:r>
              <a:rPr lang="cs-CZ" altLang="cs-CZ" sz="2200" dirty="0" err="1"/>
              <a:t>appendicitidy</a:t>
            </a:r>
            <a:r>
              <a:rPr lang="cs-CZ" altLang="cs-CZ" sz="2200" dirty="0"/>
              <a:t>, refluxní ezofagitida, </a:t>
            </a:r>
            <a:r>
              <a:rPr lang="cs-CZ" altLang="cs-CZ" sz="2200" dirty="0" err="1"/>
              <a:t>kardiospasmus</a:t>
            </a:r>
            <a:r>
              <a:rPr lang="cs-CZ" altLang="cs-CZ" sz="2200" dirty="0"/>
              <a:t>, onemocnění kolon </a:t>
            </a:r>
            <a:r>
              <a:rPr lang="cs-CZ" altLang="cs-CZ" sz="2200" dirty="0" err="1"/>
              <a:t>transversum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pravé hypochondrium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žlučníková kolika, akutní cholecystitida, akutní pyelonefritida, akutní pankreatitida, hepatitida, jaterní - </a:t>
            </a:r>
            <a:r>
              <a:rPr lang="cs-CZ" altLang="cs-CZ" sz="2200" dirty="0" err="1"/>
              <a:t>subfrenický</a:t>
            </a:r>
            <a:r>
              <a:rPr lang="cs-CZ" altLang="cs-CZ" sz="2200" dirty="0"/>
              <a:t> absces, pleuritida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19136F-6529-4C8F-8E24-65F606D58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8AE6BE-A8F0-40E9-8152-01FA890272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38EAC423-A1EF-481E-B92B-0297DDD98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břicha II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86FF81C-94D5-41F3-A02E-98110300FB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levé </a:t>
            </a:r>
            <a:r>
              <a:rPr lang="cs-CZ" altLang="cs-CZ" sz="2200" b="1" dirty="0" err="1">
                <a:solidFill>
                  <a:schemeClr val="tx2"/>
                </a:solidFill>
              </a:rPr>
              <a:t>hypochodrium</a:t>
            </a:r>
            <a:endParaRPr lang="cs-CZ" altLang="cs-CZ" sz="2200" b="1" dirty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infarkt sleziny, pankreatitida v kaudě, IM, pleuritida, ledvinná kolika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okolí pupku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dvanáctníkové vředy, pankreatitida hlavy, </a:t>
            </a:r>
            <a:r>
              <a:rPr lang="cs-CZ" altLang="cs-CZ" sz="2200" dirty="0" err="1"/>
              <a:t>inkarcerovaná</a:t>
            </a:r>
            <a:r>
              <a:rPr lang="cs-CZ" altLang="cs-CZ" sz="2200" dirty="0"/>
              <a:t> hernie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pravé hypogastrium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appendicitida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adnexitida</a:t>
            </a:r>
            <a:r>
              <a:rPr lang="cs-CZ" altLang="cs-CZ" sz="2200" dirty="0"/>
              <a:t>, renální kolika, </a:t>
            </a:r>
            <a:r>
              <a:rPr lang="cs-CZ" altLang="cs-CZ" sz="2200" dirty="0" err="1"/>
              <a:t>torkvovaná</a:t>
            </a:r>
            <a:r>
              <a:rPr lang="cs-CZ" altLang="cs-CZ" sz="2200" dirty="0"/>
              <a:t> ovariální cysta, torze varlete, M. Crohn, nádor </a:t>
            </a:r>
            <a:r>
              <a:rPr lang="cs-CZ" altLang="cs-CZ" sz="2200" dirty="0" err="1"/>
              <a:t>colon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6281B4-0B10-4E28-97ED-958AA497C6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A248A8-2102-4286-9A8E-570FE784CF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A3043F73-678C-4C99-A83A-09B55411D9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břicha III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7265FD4-DFC5-4BF2-AC81-4A7F01559F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levé hypogastrium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divertikulitida, dráždivé kolon, nádor kolon, ovariální cysta, torze varlete, M. Crohn, ulcerózní kolitida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bolesti v celém břiše</a:t>
            </a:r>
          </a:p>
          <a:p>
            <a:pPr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ileus, peritonitida, gastroenteritida, diabetické </a:t>
            </a:r>
            <a:r>
              <a:rPr lang="cs-CZ" altLang="cs-CZ" sz="2200" dirty="0" err="1"/>
              <a:t>prekoma</a:t>
            </a:r>
            <a:r>
              <a:rPr lang="cs-CZ" altLang="cs-CZ" sz="2200" dirty="0"/>
              <a:t>, uremie, intoxikace, tyreotoxikóza, </a:t>
            </a:r>
            <a:r>
              <a:rPr lang="cs-CZ" altLang="cs-CZ" sz="2200" dirty="0" err="1"/>
              <a:t>Addisonská</a:t>
            </a:r>
            <a:r>
              <a:rPr lang="cs-CZ" altLang="cs-CZ" sz="2200" dirty="0"/>
              <a:t> krize, herpes </a:t>
            </a:r>
            <a:r>
              <a:rPr lang="cs-CZ" altLang="cs-CZ" sz="2200" dirty="0" err="1"/>
              <a:t>zoster</a:t>
            </a:r>
            <a:r>
              <a:rPr lang="cs-CZ" altLang="cs-CZ" sz="2200" dirty="0"/>
              <a:t>, stav předcházející pneumonii, abdominální angina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464E9BD-AADA-4D33-BD33-9D9B9A9531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0C996B-E3FC-4322-81B5-3D1D90F22A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DD8843B8-FC89-4014-9BE7-E6199C9F0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/>
              <a:t>Postup vyšetření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7BC92AD-DEFE-4988-8E1D-954E7D4C39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anamnéza</a:t>
            </a: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dirty="0"/>
              <a:t>-</a:t>
            </a:r>
            <a:r>
              <a:rPr lang="cs-CZ" altLang="cs-CZ" sz="2200" b="1" dirty="0">
                <a:solidFill>
                  <a:schemeClr val="tx1"/>
                </a:solidFill>
              </a:rPr>
              <a:t> </a:t>
            </a:r>
            <a:r>
              <a:rPr lang="cs-CZ" altLang="cs-CZ" sz="2200" dirty="0"/>
              <a:t>bolest - charakter, vyzařování, intenzita, předchorobí, doprovodné příznaky, teplota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fyzikálně</a:t>
            </a:r>
            <a:r>
              <a:rPr lang="cs-CZ" altLang="cs-CZ" sz="2200" b="1" dirty="0"/>
              <a:t> </a:t>
            </a:r>
            <a:r>
              <a:rPr lang="cs-CZ" altLang="cs-CZ" sz="2200" dirty="0"/>
              <a:t>- poloha, palpační nález, vyšetření per </a:t>
            </a:r>
            <a:r>
              <a:rPr lang="cs-CZ" altLang="cs-CZ" sz="2200" dirty="0" err="1"/>
              <a:t>rectum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laboratorně</a:t>
            </a:r>
            <a:r>
              <a:rPr lang="cs-CZ" altLang="cs-CZ" sz="2200" b="1" dirty="0"/>
              <a:t> - </a:t>
            </a:r>
            <a:r>
              <a:rPr lang="cs-CZ" altLang="cs-CZ" sz="2200" dirty="0"/>
              <a:t>KO, moč + sed, biochemie, amyláza, koagulace, Ca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pomocná vyšetření </a:t>
            </a:r>
            <a:r>
              <a:rPr lang="cs-CZ" altLang="cs-CZ" sz="2200" b="1" dirty="0"/>
              <a:t>- </a:t>
            </a:r>
            <a:r>
              <a:rPr lang="cs-CZ" altLang="cs-CZ" sz="2200" dirty="0"/>
              <a:t>EKG, RTG hrudníku + břicha, sonografie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při dlouhodobém průběhu </a:t>
            </a:r>
            <a:r>
              <a:rPr lang="cs-CZ" altLang="cs-CZ" sz="2200" b="1" dirty="0"/>
              <a:t>- </a:t>
            </a:r>
            <a:r>
              <a:rPr lang="cs-CZ" altLang="cs-CZ" sz="2200" dirty="0"/>
              <a:t>rektoskopie, kolonoskopie, </a:t>
            </a:r>
            <a:r>
              <a:rPr lang="cs-CZ" altLang="cs-CZ" sz="2200" dirty="0" err="1"/>
              <a:t>enteroklýza</a:t>
            </a:r>
            <a:r>
              <a:rPr lang="cs-CZ" altLang="cs-CZ" sz="2200" dirty="0"/>
              <a:t>, funkční vyšetření jater a žlučových cest – EHIDA, vyšetření na parazity, ERCP, angiografie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89719F-5831-4669-8E07-17ACE4754A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2037F9-23E5-4407-9CC6-559A6AB962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838813F-285F-4DB2-91A0-C494767969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hlavy I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5B59B3D-63BC-42AE-9DE8-A4F5C16CB3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difuzní somatické bolesti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hypertenze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meningeální dráždění – záněty, krvácení, teploty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intrakraniální zvýšení tlaku – nádory, edém, trombóza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vaskulární bolesti – </a:t>
            </a:r>
            <a:r>
              <a:rPr lang="cs-CZ" altLang="cs-CZ" sz="2200" dirty="0" err="1"/>
              <a:t>cefalea</a:t>
            </a:r>
            <a:r>
              <a:rPr lang="cs-CZ" altLang="cs-CZ" sz="2200" dirty="0"/>
              <a:t> </a:t>
            </a:r>
            <a:r>
              <a:rPr lang="cs-CZ" altLang="cs-CZ" sz="2200" dirty="0" err="1"/>
              <a:t>vasomotorica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bolesti pocházející z </a:t>
            </a:r>
            <a:r>
              <a:rPr lang="cs-CZ" altLang="cs-CZ" sz="2200" dirty="0" err="1"/>
              <a:t>kalvy</a:t>
            </a:r>
            <a:r>
              <a:rPr lang="cs-CZ" altLang="cs-CZ" sz="2200" dirty="0"/>
              <a:t> – myelom, metastázy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564024-F897-4FDD-AB44-D9ADFC510A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C772B5-6A1D-48A8-9EC0-9414D948E8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1935FA87-E8C5-4EE3-9882-3551F98591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hlavy II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69B2D4B-1810-44D0-A2FE-484B4BFDD6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difuzní neorganické bolesti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psychózy, neurózy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lokalizované bolesti hlavy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hemikranie - migréna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lokalizace do očí a tváří - </a:t>
            </a:r>
            <a:r>
              <a:rPr lang="cs-CZ" altLang="cs-CZ" sz="2200" dirty="0" err="1"/>
              <a:t>arteriitis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cranialis</a:t>
            </a:r>
            <a:endParaRPr lang="cs-CZ" altLang="cs-CZ" sz="2200" dirty="0"/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oftalmologické bolesti hlavy – refrakční vady, glaukom, </a:t>
            </a:r>
            <a:r>
              <a:rPr lang="cs-CZ" altLang="cs-CZ" sz="2200" dirty="0" err="1"/>
              <a:t>iridocyklitida</a:t>
            </a:r>
            <a:r>
              <a:rPr lang="cs-CZ" altLang="cs-CZ" sz="2200" dirty="0"/>
              <a:t>, herpes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lokalizace do obličeje - sinusitidy, neuralgie, bolesti zubů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lokalizace do šíje a záhlaví - </a:t>
            </a:r>
            <a:r>
              <a:rPr lang="cs-CZ" altLang="cs-CZ" sz="2200" dirty="0" err="1"/>
              <a:t>vertebrogenní</a:t>
            </a:r>
            <a:r>
              <a:rPr lang="cs-CZ" altLang="cs-CZ" sz="2200" dirty="0"/>
              <a:t>, z napětí, ze staženého účesu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16A889-EE76-4689-9C55-91F9D51A3F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E92B02-9963-4C4C-8280-B42836282C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C9DB332A-E021-4E54-9810-E1BFA79E4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/>
              <a:t>Postup vyšetření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62D187A-3C57-4857-9955-99CF418A9B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RTG</a:t>
            </a:r>
            <a:r>
              <a:rPr lang="cs-CZ" altLang="cs-CZ" sz="2200" dirty="0"/>
              <a:t> - lebky, PND, C páteře, srdce a plic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laboratorně</a:t>
            </a:r>
            <a:r>
              <a:rPr lang="cs-CZ" altLang="cs-CZ" sz="2200" dirty="0"/>
              <a:t> – KO, biochemie, </a:t>
            </a:r>
            <a:r>
              <a:rPr lang="cs-CZ" altLang="cs-CZ" sz="2200" dirty="0" err="1"/>
              <a:t>Fe</a:t>
            </a:r>
            <a:r>
              <a:rPr lang="cs-CZ" altLang="cs-CZ" sz="2200" dirty="0"/>
              <a:t>, odpady Ca, Mg do moči, PL proti herpetické infekci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neurologie </a:t>
            </a:r>
            <a:r>
              <a:rPr lang="cs-CZ" altLang="cs-CZ" sz="2200" dirty="0"/>
              <a:t>–</a:t>
            </a:r>
            <a:r>
              <a:rPr lang="cs-CZ" altLang="cs-CZ" sz="2200" b="1" dirty="0"/>
              <a:t> </a:t>
            </a:r>
            <a:r>
              <a:rPr lang="cs-CZ" altLang="cs-CZ" sz="2200" dirty="0"/>
              <a:t>EEG, CT mozku, vyšetření </a:t>
            </a:r>
            <a:r>
              <a:rPr lang="cs-CZ" altLang="cs-CZ" sz="2200" dirty="0" err="1"/>
              <a:t>likvoru</a:t>
            </a:r>
            <a:r>
              <a:rPr lang="cs-CZ" altLang="cs-CZ" sz="2200" b="1" dirty="0"/>
              <a:t>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oční vyšetření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zraková ostrost, nitrooční tlak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ORL</a:t>
            </a:r>
            <a:r>
              <a:rPr lang="cs-CZ" altLang="cs-CZ" sz="2200" dirty="0"/>
              <a:t> vyšetření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stomatologické</a:t>
            </a:r>
            <a:r>
              <a:rPr lang="cs-CZ" altLang="cs-CZ" sz="2200" dirty="0"/>
              <a:t> vyšetření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dirty="0"/>
              <a:t>angiografie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psychiatrické</a:t>
            </a:r>
            <a:r>
              <a:rPr lang="cs-CZ" altLang="cs-CZ" sz="2200" dirty="0"/>
              <a:t> vyšetření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723AB1-6AB6-4C88-8C79-248C21CEF1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227F16-4ACF-4538-BF66-A0E454E59F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99C1CF0-7EB2-429A-B48E-58EDAF18D2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zad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025E9BF7-717C-491C-971F-A5C04858E8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lokální příčiny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lumbago, </a:t>
            </a:r>
            <a:r>
              <a:rPr lang="cs-CZ" altLang="cs-CZ" sz="2200" dirty="0" err="1"/>
              <a:t>spondylóza</a:t>
            </a:r>
            <a:r>
              <a:rPr lang="cs-CZ" altLang="cs-CZ" sz="2200" dirty="0"/>
              <a:t> páteře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osteoporóza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interkostální neuralgie, herpes </a:t>
            </a:r>
            <a:r>
              <a:rPr lang="cs-CZ" altLang="cs-CZ" sz="2200" dirty="0" err="1"/>
              <a:t>zoster</a:t>
            </a:r>
            <a:endParaRPr lang="cs-CZ" altLang="cs-CZ" sz="22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M. </a:t>
            </a:r>
            <a:r>
              <a:rPr lang="cs-CZ" altLang="cs-CZ" sz="2200" dirty="0" err="1"/>
              <a:t>Bechtěrev</a:t>
            </a:r>
            <a:endParaRPr lang="cs-CZ" altLang="cs-CZ" sz="2200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nádory páteře, meta postižení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TBC </a:t>
            </a:r>
            <a:r>
              <a:rPr lang="cs-CZ" altLang="cs-CZ" sz="2200" dirty="0" err="1"/>
              <a:t>pateře</a:t>
            </a:r>
            <a:endParaRPr lang="cs-CZ" altLang="cs-CZ" sz="2200" dirty="0"/>
          </a:p>
          <a:p>
            <a:pPr marL="457200" indent="-342900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200" b="1" dirty="0"/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sekundární bolesti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onemocnění ledvin a močových cest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gynekologická onemocnění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D27D343-2B76-4200-B8E6-B7B0DAE977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316D75-A7E3-4D11-8151-AB0EEF2AA1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282F05BD-64DD-476A-9F6F-F1CDD08A2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/>
              <a:t>Postup vyšetření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097DF9F-4FEE-433B-8669-906AFFAE6B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fyzikální vyšetření </a:t>
            </a:r>
            <a:r>
              <a:rPr lang="cs-CZ" altLang="cs-CZ" sz="2200" dirty="0"/>
              <a:t>- páteř, neurologie, onemocnění ledvin, gynekologie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laboratorně</a:t>
            </a:r>
            <a:r>
              <a:rPr lang="cs-CZ" altLang="cs-CZ" sz="2200" b="1" dirty="0"/>
              <a:t> </a:t>
            </a:r>
            <a:r>
              <a:rPr lang="cs-CZ" altLang="cs-CZ" sz="2200" dirty="0"/>
              <a:t>- FW, KO, biochemie, </a:t>
            </a:r>
            <a:r>
              <a:rPr lang="cs-CZ" altLang="cs-CZ" sz="2200" dirty="0" err="1"/>
              <a:t>Ig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moč+sed</a:t>
            </a:r>
            <a:r>
              <a:rPr lang="cs-CZ" altLang="cs-CZ" sz="2200" dirty="0"/>
              <a:t>, moč </a:t>
            </a:r>
            <a:r>
              <a:rPr lang="cs-CZ" altLang="cs-CZ" sz="2200" dirty="0" err="1"/>
              <a:t>bakt</a:t>
            </a:r>
            <a:r>
              <a:rPr lang="cs-CZ" altLang="cs-CZ" sz="2200" dirty="0"/>
              <a:t>., </a:t>
            </a:r>
            <a:r>
              <a:rPr lang="cs-CZ" altLang="cs-CZ" sz="2200" dirty="0" err="1"/>
              <a:t>Mantoux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zobrazovací metody </a:t>
            </a:r>
            <a:r>
              <a:rPr lang="cs-CZ" altLang="cs-CZ" sz="2200" b="1" dirty="0"/>
              <a:t>- </a:t>
            </a:r>
            <a:r>
              <a:rPr lang="cs-CZ" altLang="cs-CZ" sz="2200" dirty="0"/>
              <a:t>RTG páteře, SI, pánve, G-D, IVU, kolonoskopie, lumbální punkce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E2120A-F93F-4AAB-A22A-2B91DDA810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1E9BAD-F0B1-4F74-9A8D-63E755EADB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F080BD15-C52E-43E6-8729-DA562783B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dušnosti 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AB3587E-50E6-4442-AA97-9AAB4EFFAB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None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Dušnost = subjektivní příznak popisován pacienty jako pocit nedostatku vzduchu nebo ztíženého dýchání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Kardiální 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 err="1">
                <a:solidFill>
                  <a:schemeClr val="tx2"/>
                </a:solidFill>
              </a:rPr>
              <a:t>stáza</a:t>
            </a:r>
            <a:r>
              <a:rPr lang="cs-CZ" altLang="cs-CZ" sz="2200" dirty="0">
                <a:solidFill>
                  <a:schemeClr val="tx2"/>
                </a:solidFill>
              </a:rPr>
              <a:t> v plících </a:t>
            </a:r>
            <a:r>
              <a:rPr lang="cs-CZ" altLang="cs-CZ" sz="2200" dirty="0"/>
              <a:t>– srdeční vady, hypertenze, IM, endokarditida, KMP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zvýšený průtok plícemi </a:t>
            </a:r>
            <a:r>
              <a:rPr lang="cs-CZ" altLang="cs-CZ" sz="2200" dirty="0"/>
              <a:t>– defekt sept, komplexní vady srdce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snížený průtok plícemi </a:t>
            </a:r>
            <a:r>
              <a:rPr lang="cs-CZ" altLang="cs-CZ" sz="2200" dirty="0"/>
              <a:t>– perikarditida, </a:t>
            </a:r>
            <a:r>
              <a:rPr lang="cs-CZ" altLang="cs-CZ" sz="2200" dirty="0" err="1"/>
              <a:t>perikardiální</a:t>
            </a:r>
            <a:r>
              <a:rPr lang="cs-CZ" altLang="cs-CZ" sz="2200" dirty="0"/>
              <a:t> výpotek, stenóza plicnice, plicní hypertenze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DB00014-DB54-47B5-A89E-E2D40EF56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255F18-108E-40B5-8281-D393087C9E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027A11C6-93F0-4D56-AE1E-8FD3949840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kloubů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C877373-009A-4113-AF53-9928DF7921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akutní kloubní příznaky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arthritis </a:t>
            </a:r>
            <a:r>
              <a:rPr lang="cs-CZ" altLang="cs-CZ" sz="2200" dirty="0" err="1"/>
              <a:t>urica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febris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reumatica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parainfekční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postinfekční</a:t>
            </a:r>
            <a:r>
              <a:rPr lang="cs-CZ" altLang="cs-CZ" sz="2200" dirty="0"/>
              <a:t> artritida, hnisavá artritida, </a:t>
            </a:r>
            <a:r>
              <a:rPr lang="cs-CZ" altLang="cs-CZ" sz="2200" dirty="0" err="1"/>
              <a:t>reumatoidní</a:t>
            </a:r>
            <a:r>
              <a:rPr lang="cs-CZ" altLang="cs-CZ" sz="2200" dirty="0"/>
              <a:t> artritida, aktivovaná artróza, </a:t>
            </a:r>
            <a:r>
              <a:rPr lang="cs-CZ" altLang="cs-CZ" sz="2200" dirty="0" err="1"/>
              <a:t>Schoenlein-Henochova</a:t>
            </a:r>
            <a:r>
              <a:rPr lang="cs-CZ" altLang="cs-CZ" sz="2200" dirty="0"/>
              <a:t> purpura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chronické kloubní příznaky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artrózy, chronická </a:t>
            </a:r>
            <a:r>
              <a:rPr lang="cs-CZ" altLang="cs-CZ" sz="2200" dirty="0" err="1"/>
              <a:t>polyartritida</a:t>
            </a:r>
            <a:r>
              <a:rPr lang="cs-CZ" altLang="cs-CZ" sz="2200" dirty="0"/>
              <a:t>, psoriatická artritida, </a:t>
            </a:r>
          </a:p>
          <a:p>
            <a:pPr marL="114300" indent="0">
              <a:lnSpc>
                <a:spcPct val="110000"/>
              </a:lnSpc>
              <a:buClr>
                <a:srgbClr val="FF0000"/>
              </a:buClr>
              <a:buNone/>
              <a:defRPr/>
            </a:pPr>
            <a:r>
              <a:rPr lang="cs-CZ" altLang="cs-CZ" sz="2200" dirty="0"/>
              <a:t>  dnavá artritida, Reiterův syndrom, M. </a:t>
            </a:r>
            <a:r>
              <a:rPr lang="cs-CZ" altLang="cs-CZ" sz="2200" dirty="0" err="1"/>
              <a:t>Bechtěrev</a:t>
            </a:r>
            <a:r>
              <a:rPr lang="cs-CZ" altLang="cs-CZ" sz="2200" dirty="0"/>
              <a:t>, </a:t>
            </a:r>
          </a:p>
          <a:p>
            <a:pPr marL="114300" indent="0">
              <a:lnSpc>
                <a:spcPct val="110000"/>
              </a:lnSpc>
              <a:buClr>
                <a:srgbClr val="FF0000"/>
              </a:buClr>
              <a:buNone/>
              <a:defRPr/>
            </a:pPr>
            <a:r>
              <a:rPr lang="cs-CZ" altLang="cs-CZ" sz="2200" dirty="0"/>
              <a:t>  artritida při kolagenózách</a:t>
            </a:r>
          </a:p>
        </p:txBody>
      </p:sp>
      <p:pic>
        <p:nvPicPr>
          <p:cNvPr id="27652" name="Obrázek 1">
            <a:extLst>
              <a:ext uri="{FF2B5EF4-FFF2-40B4-BE49-F238E27FC236}">
                <a16:creationId xmlns:a16="http://schemas.microsoft.com/office/drawing/2014/main" id="{ECE215DD-9B9E-4E8A-90D4-6F429F95C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592" y="2799508"/>
            <a:ext cx="3964670" cy="3156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17B82-6AE8-4338-BAC3-8C320FF5BE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01A2AD-8E8C-43FC-AEDD-E0D7124C1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E84579D8-76E9-4550-AE79-3C1C92CB5D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/>
              <a:t>Postup vyšetření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C4A354B-F4E6-4D0E-8565-CE15F005AF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anamnéza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fyzikální vyšetření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laboratorně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FW, KO, </a:t>
            </a:r>
            <a:r>
              <a:rPr lang="cs-CZ" altLang="cs-CZ" sz="2200" dirty="0" err="1"/>
              <a:t>moč+sed</a:t>
            </a:r>
            <a:r>
              <a:rPr lang="cs-CZ" altLang="cs-CZ" sz="2200" dirty="0"/>
              <a:t>, biochemie, KM, Ca, ALP, PSA, RF, ASLO, imunologie – </a:t>
            </a:r>
            <a:r>
              <a:rPr lang="cs-CZ" altLang="cs-CZ" sz="2200" dirty="0" err="1"/>
              <a:t>antinukleární</a:t>
            </a:r>
            <a:r>
              <a:rPr lang="cs-CZ" altLang="cs-CZ" sz="2200" dirty="0"/>
              <a:t> PL – ENA, HLA B 27, kultivace </a:t>
            </a:r>
            <a:r>
              <a:rPr lang="cs-CZ" altLang="cs-CZ" sz="2200" dirty="0" err="1"/>
              <a:t>gonorhey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RTG kloubu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scintigrafie skeletu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BF46DE0F-60D5-4EA2-95F6-4AF649C4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5000" dirty="0"/>
            </a:br>
            <a:r>
              <a:rPr lang="cs-CZ" altLang="cs-CZ" sz="5000" dirty="0"/>
              <a:t>Děkuji za pozornost!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AD5B6-51BA-4EA8-AD08-F30A8BBBA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F7A1A7-9DE5-4BAC-BEE9-731BE7FB0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pic>
        <p:nvPicPr>
          <p:cNvPr id="8" name="Zástupný symbol pro obsah 2">
            <a:extLst>
              <a:ext uri="{FF2B5EF4-FFF2-40B4-BE49-F238E27FC236}">
                <a16:creationId xmlns:a16="http://schemas.microsoft.com/office/drawing/2014/main" id="{C2FDDEF6-8252-4232-BF6D-35B62B180D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285" y="1890708"/>
            <a:ext cx="3133547" cy="4140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157CDC-3970-4133-9870-4CBF3EC549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09C6E7-1CC8-4D8A-BCFE-0708FE9A0F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37B8687-A24B-4A90-B571-E738D9D211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dušnosti II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052FDB-2E3B-45C5-91AE-3ADDD44825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Plicní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zvýšení </a:t>
            </a:r>
            <a:r>
              <a:rPr lang="cs-CZ" altLang="cs-CZ" sz="2200" dirty="0" err="1">
                <a:solidFill>
                  <a:schemeClr val="tx2"/>
                </a:solidFill>
              </a:rPr>
              <a:t>endobronchiálního</a:t>
            </a:r>
            <a:r>
              <a:rPr lang="cs-CZ" altLang="cs-CZ" sz="2200" dirty="0">
                <a:solidFill>
                  <a:schemeClr val="tx2"/>
                </a:solidFill>
              </a:rPr>
              <a:t> odporu </a:t>
            </a:r>
            <a:r>
              <a:rPr lang="cs-CZ" altLang="cs-CZ" sz="2200" dirty="0"/>
              <a:t>– CHOPN, astma </a:t>
            </a:r>
            <a:r>
              <a:rPr lang="cs-CZ" altLang="cs-CZ" sz="2200" dirty="0" err="1"/>
              <a:t>bronchiale</a:t>
            </a:r>
            <a:r>
              <a:rPr lang="cs-CZ" altLang="cs-CZ" sz="2200" dirty="0"/>
              <a:t>, aspirace, stenózy trachey, </a:t>
            </a:r>
            <a:r>
              <a:rPr lang="cs-CZ" altLang="cs-CZ" sz="2200" dirty="0" err="1"/>
              <a:t>substernální</a:t>
            </a:r>
            <a:r>
              <a:rPr lang="cs-CZ" altLang="cs-CZ" sz="2200" dirty="0"/>
              <a:t> struma, choroby jícnu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>
                <a:solidFill>
                  <a:schemeClr val="tx2"/>
                </a:solidFill>
              </a:rPr>
              <a:t>snížení roztažitelnosti plic </a:t>
            </a:r>
            <a:r>
              <a:rPr lang="cs-CZ" altLang="cs-CZ" sz="2200" dirty="0"/>
              <a:t>– plicní embolizace, PNO, pleurální výpotek, fibróza, karcinomatózní lymfangoitida, miliární TBC, autoagresivní choroby, pneumokoniózy, šoková plíce</a:t>
            </a:r>
          </a:p>
          <a:p>
            <a:pPr marL="114300" indent="0" fontAlgn="auto"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cs-CZ" altLang="cs-CZ" sz="2200" dirty="0">
              <a:solidFill>
                <a:srgbClr val="FF0000"/>
              </a:solidFill>
            </a:endParaRPr>
          </a:p>
          <a:p>
            <a:pPr marL="114300" indent="0" fontAlgn="auto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Video – astmatický záchvat </a:t>
            </a:r>
            <a:r>
              <a:rPr lang="cs-CZ" altLang="cs-CZ" sz="2200" dirty="0">
                <a:solidFill>
                  <a:schemeClr val="tx2"/>
                </a:solidFill>
              </a:rPr>
              <a:t>- </a:t>
            </a:r>
            <a:r>
              <a:rPr lang="cs-CZ" sz="2200" dirty="0">
                <a:hlinkClick r:id="rId2"/>
              </a:rPr>
              <a:t>https://www.youtube.com/watch?v=PZ1-1HVclAw</a:t>
            </a:r>
            <a:endParaRPr lang="cs-CZ" altLang="cs-CZ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045695-FB4F-4661-A843-F7815AFD19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A68870-7948-46B2-995E-4A659180D9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F915992A-C9AE-46EC-AFFF-502E24D99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dušnosti III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B3E79AB-EEA4-4DF6-87BA-3F47657EE2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Jiného původu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chemeClr val="tx2"/>
                </a:solidFill>
              </a:rPr>
              <a:t>anémie</a:t>
            </a:r>
            <a:r>
              <a:rPr lang="cs-CZ" altLang="cs-CZ" sz="2200" dirty="0"/>
              <a:t> – pokles počtu </a:t>
            </a:r>
            <a:r>
              <a:rPr lang="cs-CZ" altLang="cs-CZ" sz="2200" dirty="0" err="1"/>
              <a:t>ery</a:t>
            </a:r>
            <a:r>
              <a:rPr lang="cs-CZ" altLang="cs-CZ" sz="2200" dirty="0"/>
              <a:t>, koncentrace </a:t>
            </a:r>
            <a:r>
              <a:rPr lang="cs-CZ" altLang="cs-CZ" sz="2200" dirty="0" err="1"/>
              <a:t>Hb</a:t>
            </a:r>
            <a:endParaRPr lang="cs-CZ" altLang="cs-CZ" sz="2200" dirty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>
                <a:solidFill>
                  <a:schemeClr val="tx2"/>
                </a:solidFill>
              </a:rPr>
              <a:t>neurastenická</a:t>
            </a:r>
            <a:r>
              <a:rPr lang="cs-CZ" altLang="cs-CZ" sz="2200" dirty="0"/>
              <a:t> – pocit nemožnosti úplně naplnit plíce vzduchem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5967A64-E5FA-424A-BFBA-85E4B10D8A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37ABEB-FD28-40BB-B1B5-0952264AC8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4DD85CF-80DC-4B5E-BFC7-6D9F059EA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/>
              <a:t>Diff</a:t>
            </a:r>
            <a:r>
              <a:rPr lang="cs-CZ" altLang="cs-CZ" dirty="0"/>
              <a:t>. dg. dušnosti – postup vyšetření 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42EC119-9B29-4A12-808C-67DB36C5BB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anamnéza </a:t>
            </a:r>
            <a:r>
              <a:rPr lang="cs-CZ" altLang="cs-CZ" sz="2200" dirty="0"/>
              <a:t>– okolnosti dušnosti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fyzikální vyšetření </a:t>
            </a:r>
            <a:r>
              <a:rPr lang="cs-CZ" altLang="cs-CZ" sz="2200" dirty="0"/>
              <a:t>– suché, vlhké fenomény,  srdeční selhávání, šelesty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laboratorní vyšetření </a:t>
            </a:r>
            <a:r>
              <a:rPr lang="cs-CZ" altLang="cs-CZ" sz="2200" dirty="0"/>
              <a:t>– KO, FW, biochemie, koagulace, imunologie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EKG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ST, QS, </a:t>
            </a:r>
            <a:r>
              <a:rPr lang="cs-CZ" altLang="cs-CZ" sz="2200" dirty="0" err="1"/>
              <a:t>hyLK</a:t>
            </a:r>
            <a:r>
              <a:rPr lang="cs-CZ" altLang="cs-CZ" sz="2200" dirty="0"/>
              <a:t>, arytmie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RTG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transparence, velikost srdečního stínu, výpotky, infiltrace, PNO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sonografie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výpotky, funkční stav LK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alergologie, mikrobiologie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439543-82B4-41E5-8D1A-9B27800FAC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B1240A-69AB-4CD9-81F2-6ED3FD9E5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F70A78A9-34A3-42DB-AAA5-D374741EE0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/>
              <a:t>Diff</a:t>
            </a:r>
            <a:r>
              <a:rPr lang="cs-CZ" altLang="cs-CZ" dirty="0"/>
              <a:t>. dg. dušnosti – postup vyšetření II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3035F9D-98F7-44D0-8B30-F7A29EB68A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endoskopická vyšetření </a:t>
            </a:r>
            <a:r>
              <a:rPr lang="cs-CZ" altLang="cs-CZ" sz="2200" dirty="0"/>
              <a:t>– bronchoskopie, BAL, biopsie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analýza krevních plynů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spirometrie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obstrukce, restrikce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srdeční katetrizace </a:t>
            </a:r>
            <a:r>
              <a:rPr lang="cs-CZ" altLang="cs-CZ" sz="2200" dirty="0"/>
              <a:t>– pravostranná, levostranná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vyšetření izotopy </a:t>
            </a:r>
            <a:r>
              <a:rPr lang="cs-CZ" altLang="cs-CZ" sz="2200" dirty="0"/>
              <a:t>– scintigrafie plic, </a:t>
            </a:r>
            <a:r>
              <a:rPr lang="cs-CZ" altLang="cs-CZ" sz="2200" dirty="0" err="1"/>
              <a:t>perfuze</a:t>
            </a:r>
            <a:r>
              <a:rPr lang="cs-CZ" altLang="cs-CZ" sz="2200" dirty="0"/>
              <a:t> myokardu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3C868E-CCA4-4403-9E56-889A969715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CB8EC0-0909-4794-9DA5-BEA5A55648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C0B4AABA-001F-4971-B390-06C48167C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na hrudi I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16A12AD-99E5-4964-AC45-045CF091CD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kardiální příčiny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ICHS, syndrom X, myokarditida, kongestivní KMP, perikarditida, tamponáda perikardu, </a:t>
            </a:r>
            <a:r>
              <a:rPr lang="cs-CZ" altLang="cs-CZ" sz="2200" dirty="0" err="1"/>
              <a:t>disekující</a:t>
            </a:r>
            <a:r>
              <a:rPr lang="cs-CZ" altLang="cs-CZ" sz="2200" dirty="0"/>
              <a:t> aneuryzma, </a:t>
            </a:r>
            <a:r>
              <a:rPr lang="cs-CZ" altLang="cs-CZ" sz="2200" dirty="0" err="1"/>
              <a:t>cor</a:t>
            </a:r>
            <a:r>
              <a:rPr lang="cs-CZ" altLang="cs-CZ" sz="2200" dirty="0"/>
              <a:t> </a:t>
            </a:r>
            <a:r>
              <a:rPr lang="cs-CZ" altLang="cs-CZ" sz="2200" dirty="0" err="1"/>
              <a:t>pulmonale</a:t>
            </a:r>
            <a:endParaRPr lang="cs-CZ" altLang="cs-CZ" sz="2200" dirty="0"/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plicní příčiny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200" dirty="0"/>
              <a:t>pleuritida, pleurodynie, periferní nádory plic, PNO, embolizace</a:t>
            </a:r>
          </a:p>
          <a:p>
            <a:pPr marL="114300" indent="0" fontAlgn="auto"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cs-CZ" altLang="cs-CZ" dirty="0">
              <a:solidFill>
                <a:srgbClr val="FF0000"/>
              </a:solidFill>
            </a:endParaRPr>
          </a:p>
          <a:p>
            <a:pPr marL="114300" indent="0" fontAlgn="auto">
              <a:spcAft>
                <a:spcPts val="0"/>
              </a:spcAft>
              <a:buClr>
                <a:srgbClr val="FF0000"/>
              </a:buClr>
              <a:buNone/>
              <a:defRPr/>
            </a:pPr>
            <a:endParaRPr lang="cs-CZ" altLang="cs-CZ" dirty="0">
              <a:solidFill>
                <a:srgbClr val="FF0000"/>
              </a:solidFill>
            </a:endParaRPr>
          </a:p>
          <a:p>
            <a:pPr marL="114300" indent="0" fontAlgn="auto">
              <a:spcAft>
                <a:spcPts val="0"/>
              </a:spcAft>
              <a:buClr>
                <a:srgbClr val="FF0000"/>
              </a:buClr>
              <a:buNone/>
              <a:defRPr/>
            </a:pPr>
            <a:r>
              <a:rPr lang="cs-CZ" altLang="cs-CZ" sz="2200" b="1" dirty="0">
                <a:solidFill>
                  <a:schemeClr val="tx2"/>
                </a:solidFill>
              </a:rPr>
              <a:t>Video – infarkt myokardu - </a:t>
            </a:r>
            <a:r>
              <a:rPr lang="cs-CZ" sz="2200" dirty="0">
                <a:hlinkClick r:id="rId2"/>
              </a:rPr>
              <a:t>https://www.youtube.com/watch?v=It3NZRcXgOQ</a:t>
            </a:r>
            <a:endParaRPr lang="cs-CZ" altLang="cs-CZ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50E9CD-5BE5-4229-9099-EEAD460BA9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4F908B-08C7-4E20-AA00-7BAD19A2E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4CF2E36-5824-4BEC-8ED5-4B5934D69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err="1"/>
              <a:t>Diff</a:t>
            </a:r>
            <a:r>
              <a:rPr lang="cs-CZ" altLang="cs-CZ" b="1" dirty="0"/>
              <a:t>. dg. bolestí na hrudi II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8C14DA6-F250-411F-9A60-BA4FCA115C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gastrointestinální příčiny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hiátová hernie, ezofagitida, divertikly jícnu,  perforace žaludku, cholecystitida, pankreatitida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pohybový aparát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spondylóza</a:t>
            </a:r>
            <a:r>
              <a:rPr lang="cs-CZ" altLang="cs-CZ" sz="2200" dirty="0"/>
              <a:t> C páteře, artróza ramenního kloubu, </a:t>
            </a:r>
            <a:r>
              <a:rPr lang="cs-CZ" altLang="cs-CZ" sz="2200" dirty="0" err="1"/>
              <a:t>Tietzův</a:t>
            </a:r>
            <a:r>
              <a:rPr lang="cs-CZ" altLang="cs-CZ" sz="2200" dirty="0"/>
              <a:t> syndrom, interkostální neuralgie, </a:t>
            </a:r>
            <a:r>
              <a:rPr lang="cs-CZ" altLang="cs-CZ" sz="2200" dirty="0" err="1"/>
              <a:t>plazmocytom</a:t>
            </a:r>
            <a:r>
              <a:rPr lang="cs-CZ" altLang="cs-CZ" sz="2200" dirty="0"/>
              <a:t>, postižení kloubu </a:t>
            </a:r>
            <a:r>
              <a:rPr lang="cs-CZ" altLang="cs-CZ" sz="2200" dirty="0" err="1"/>
              <a:t>sternoklavikulárního</a:t>
            </a:r>
            <a:r>
              <a:rPr lang="cs-CZ" altLang="cs-CZ" sz="2200" dirty="0"/>
              <a:t>, fraktury žeber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záněty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před erupcí Herpes </a:t>
            </a:r>
            <a:r>
              <a:rPr lang="cs-CZ" altLang="cs-CZ" sz="2200" dirty="0" err="1"/>
              <a:t>zoster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mediastinitida</a:t>
            </a:r>
            <a:endParaRPr lang="cs-CZ" altLang="cs-CZ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26E7D8-FEC5-4D70-88BD-458ABC9BB6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29176C-38EE-4088-8A8E-B48DC98077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59F9A50-1222-4B5C-8E22-4946BD88E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err="1"/>
              <a:t>Diff</a:t>
            </a:r>
            <a:r>
              <a:rPr lang="cs-CZ" altLang="cs-CZ" dirty="0"/>
              <a:t>. dg. bolestí na hrudi - postup vyšetření 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5FA9380-5AA4-4DA4-A090-1247FF4DB7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anamnéza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okolnosti bolesti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fyzikální vyšetření</a:t>
            </a:r>
            <a:r>
              <a:rPr lang="cs-CZ" altLang="cs-CZ" sz="2200" b="1" dirty="0"/>
              <a:t> </a:t>
            </a:r>
            <a:r>
              <a:rPr lang="cs-CZ" altLang="cs-CZ" sz="2200" dirty="0"/>
              <a:t>– pohmatová bolestivost žeber, </a:t>
            </a:r>
            <a:r>
              <a:rPr lang="cs-CZ" altLang="cs-CZ" sz="2200" dirty="0" err="1"/>
              <a:t>paravertebrálních</a:t>
            </a:r>
            <a:r>
              <a:rPr lang="cs-CZ" altLang="cs-CZ" sz="2200" dirty="0"/>
              <a:t> svalů, </a:t>
            </a:r>
            <a:r>
              <a:rPr lang="cs-CZ" altLang="cs-CZ" sz="2200" dirty="0" err="1"/>
              <a:t>perikardiální</a:t>
            </a:r>
            <a:r>
              <a:rPr lang="cs-CZ" altLang="cs-CZ" sz="2200" dirty="0"/>
              <a:t> třecí šelest, pleurální třecí šelest, bolestivost žlučníku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200" b="1" dirty="0">
                <a:solidFill>
                  <a:schemeClr val="tx2"/>
                </a:solidFill>
              </a:rPr>
              <a:t>laboratorní vyšetření</a:t>
            </a:r>
            <a:r>
              <a:rPr lang="cs-CZ" altLang="cs-CZ" sz="2200" b="1" dirty="0"/>
              <a:t> </a:t>
            </a:r>
            <a:r>
              <a:rPr lang="cs-CZ" altLang="cs-CZ" sz="2200" dirty="0"/>
              <a:t>- FW, KO, biochemie, CK, CK-MB, troponin, myoglobin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2734</TotalTime>
  <Words>1415</Words>
  <Application>Microsoft Office PowerPoint</Application>
  <PresentationFormat>Širokoúhlá obrazovka</PresentationFormat>
  <Paragraphs>185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Diferenciální diagnostika </vt:lpstr>
      <vt:lpstr>Diff. dg. dušnosti I</vt:lpstr>
      <vt:lpstr>Diff. dg. dušnosti II</vt:lpstr>
      <vt:lpstr>Diff. dg. dušnosti III</vt:lpstr>
      <vt:lpstr>Diff. dg. dušnosti – postup vyšetření I</vt:lpstr>
      <vt:lpstr>Diff. dg. dušnosti – postup vyšetření II</vt:lpstr>
      <vt:lpstr>Diff. dg. bolestí na hrudi I</vt:lpstr>
      <vt:lpstr>Diff. dg. bolestí na hrudi II</vt:lpstr>
      <vt:lpstr>Diff. dg. bolestí na hrudi - postup vyšetření I</vt:lpstr>
      <vt:lpstr>Diff. dg. bolestí na hrudi - postup vyšetření II</vt:lpstr>
      <vt:lpstr>Diff. dg. bolestí břicha I</vt:lpstr>
      <vt:lpstr>Diff. dg. bolestí břicha II</vt:lpstr>
      <vt:lpstr>Diff. dg. bolestí břicha III</vt:lpstr>
      <vt:lpstr>Postup vyšetření </vt:lpstr>
      <vt:lpstr>Diff. dg. bolestí hlavy I</vt:lpstr>
      <vt:lpstr>Diff. dg. bolestí hlavy II</vt:lpstr>
      <vt:lpstr>Postup vyšetření</vt:lpstr>
      <vt:lpstr>Diff. dg. bolestí zad</vt:lpstr>
      <vt:lpstr>Postup vyšetření</vt:lpstr>
      <vt:lpstr>Diff. dg. bolestí kloubů</vt:lpstr>
      <vt:lpstr>Postup vyšetření</vt:lpstr>
      <vt:lpstr> Děkuji za pozornost!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234</cp:revision>
  <cp:lastPrinted>1601-01-01T00:00:00Z</cp:lastPrinted>
  <dcterms:created xsi:type="dcterms:W3CDTF">2021-04-27T07:29:37Z</dcterms:created>
  <dcterms:modified xsi:type="dcterms:W3CDTF">2021-09-04T16:40:10Z</dcterms:modified>
</cp:coreProperties>
</file>