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323" r:id="rId2"/>
    <p:sldId id="324" r:id="rId3"/>
    <p:sldId id="325" r:id="rId4"/>
    <p:sldId id="327" r:id="rId5"/>
    <p:sldId id="326" r:id="rId6"/>
    <p:sldId id="328" r:id="rId7"/>
    <p:sldId id="330" r:id="rId8"/>
    <p:sldId id="329" r:id="rId9"/>
    <p:sldId id="331" r:id="rId10"/>
    <p:sldId id="332" r:id="rId11"/>
    <p:sldId id="334" r:id="rId12"/>
    <p:sldId id="335" r:id="rId13"/>
    <p:sldId id="336" r:id="rId14"/>
    <p:sldId id="337" r:id="rId15"/>
    <p:sldId id="274" r:id="rId16"/>
    <p:sldId id="319" r:id="rId17"/>
    <p:sldId id="264" r:id="rId18"/>
  </p:sldIdLst>
  <p:sldSz cx="12192000" cy="6858000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291" autoAdjust="0"/>
  </p:normalViewPr>
  <p:slideViewPr>
    <p:cSldViewPr snapToGrid="0">
      <p:cViewPr varScale="1">
        <p:scale>
          <a:sx n="110" d="100"/>
          <a:sy n="110" d="100"/>
        </p:scale>
        <p:origin x="666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Odběr krve na hemokultivaci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Odběr krve na hemokultivaci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hyperlink" Target="https://is.muni.cz/do/rect/el/estud/lf/js19/osetrovatelske_postupy/web/index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Odběr krve na </a:t>
            </a:r>
            <a:r>
              <a:rPr lang="cs-CZ" dirty="0" err="1"/>
              <a:t>hemokultivaci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0203146-06C9-4338-89C5-E96AFA8C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451475"/>
            <a:ext cx="11361600" cy="698497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Mgr. et Mgr. Andrea Menšíková, Mgr. Marta Šenkyříková, PhD.</a:t>
            </a:r>
          </a:p>
          <a:p>
            <a:r>
              <a:rPr lang="cs-CZ" sz="1000" dirty="0">
                <a:latin typeface="+mn-lt"/>
              </a:rPr>
              <a:t>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78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BD1A37-8D29-45A3-9BBC-9E8A4E32E6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657E7D-EAC3-4865-B4B3-6EA8B97F6E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61EFAC92-1E58-482D-B223-8C9CC99D3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000" y="731521"/>
            <a:ext cx="5417439" cy="505691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017623D-911D-4B51-9B0C-EE3074B5F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318" y="366966"/>
            <a:ext cx="4307824" cy="323662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5C96834-B564-417C-991F-289024176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946" y="3351593"/>
            <a:ext cx="4221196" cy="3139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1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D10C09-D4D5-4D9A-A23D-792642008E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D3F027-7B93-4C23-9B17-ED7B861CA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161DD1-76C2-4E2D-B908-18189E191D1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Zásady odběru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92CFA6A-F526-489D-8517-F0A52420C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667286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/>
              <a:t>Dezinfekce kůže – 70% alkoholový dezinfekční prostředek, nechat zaschnout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Dezinfekce gumové zátky – nepoužívat jodové preparáty, použít 70% alkoholový přípravek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Po dezinfekci kůže před odběrem v některých případech prováděn stěr z kůže – pro identifikaci kontaminace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Kontrola lahviček – celistvost, exspirace, účel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Odběr krve otevřeným způsobem (</a:t>
            </a:r>
            <a:r>
              <a:rPr lang="cs-CZ" sz="2000" dirty="0" err="1"/>
              <a:t>Luer</a:t>
            </a:r>
            <a:r>
              <a:rPr lang="cs-CZ" sz="2000" dirty="0"/>
              <a:t> stříkačka, jehla) 20 ml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Vzorek krve rovnoměrně rozdělit do anaerobní a aerobní lahvičky (nová jehla)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První plnit nádobu pro anaeroby (pozor na aplikaci vzduchu do nádoby)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Vzorky uchovávat při pokojové teplotě – nesmí do lednice, co nejdříve do laboratoře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V případě, že je odebráno méně než 10 ml krve přednostně naplnit lahvičku s aerobní půdou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C2AC13-A893-48E9-BA56-95C66941A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8481" y="2735980"/>
            <a:ext cx="1182727" cy="208501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B07D15-9D45-49BF-AC71-6058E3C9C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714" y="337604"/>
            <a:ext cx="2042337" cy="93276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F3CC0C-CC84-4F51-A75D-141012A97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585" y="2776887"/>
            <a:ext cx="2048434" cy="85351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0CB927A-2BCA-4A2B-A440-20793A5D8A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636150">
            <a:off x="10828401" y="1471807"/>
            <a:ext cx="957319" cy="93385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6991340-076E-4680-B788-2080832930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9518389" y="2578534"/>
            <a:ext cx="487722" cy="12132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93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011124-158D-4A49-A1F1-5E1A6A4E45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8A00BD-BB1E-4232-A8CC-E04AADE3F0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3215C7-1BFA-45BF-9B4D-04531F588DD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Chyby při odběru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5EF8F3-EC45-4AED-AD1E-D52B978B9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Nedostatečné množství odebrané krve</a:t>
            </a:r>
          </a:p>
          <a:p>
            <a:r>
              <a:rPr lang="cs-CZ" dirty="0"/>
              <a:t>Nesprávný čas odběru</a:t>
            </a:r>
          </a:p>
          <a:p>
            <a:r>
              <a:rPr lang="cs-CZ" dirty="0"/>
              <a:t>Při aplikaci krve do nádobek kontakt jehly s nezaschnutou dezinfekcí</a:t>
            </a:r>
          </a:p>
          <a:p>
            <a:r>
              <a:rPr lang="cs-CZ" dirty="0"/>
              <a:t>Aplikace vzduchu do anaerobní nádobky</a:t>
            </a:r>
          </a:p>
          <a:p>
            <a:r>
              <a:rPr lang="cs-CZ" dirty="0"/>
              <a:t>Nedodržení aseptického způsobu odběru</a:t>
            </a:r>
          </a:p>
          <a:p>
            <a:r>
              <a:rPr lang="cs-CZ" dirty="0"/>
              <a:t>Plnění nádobek stejnou jehlou, kterou se brala krev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77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2DE430-5F95-43F2-9FDA-B0165D9E89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CFB84E-1507-4123-96B9-E5F8DA9B4C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724B8E-4F25-46CA-A915-933D7D9711A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Pomůcky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E73ED51-F3AF-4550-AA6C-1ED2E540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Jehla, stříkačka 20 ml</a:t>
            </a:r>
          </a:p>
          <a:p>
            <a:r>
              <a:rPr lang="cs-CZ" dirty="0"/>
              <a:t>Turniket</a:t>
            </a:r>
          </a:p>
          <a:p>
            <a:r>
              <a:rPr lang="cs-CZ" dirty="0"/>
              <a:t>Alkoholová dezinfekce</a:t>
            </a:r>
          </a:p>
          <a:p>
            <a:r>
              <a:rPr lang="cs-CZ" dirty="0"/>
              <a:t>Sterilní tampony</a:t>
            </a:r>
          </a:p>
          <a:p>
            <a:r>
              <a:rPr lang="cs-CZ" dirty="0"/>
              <a:t>Lahvičky na </a:t>
            </a:r>
            <a:r>
              <a:rPr lang="cs-CZ" dirty="0" err="1"/>
              <a:t>hemokultivaci</a:t>
            </a:r>
            <a:r>
              <a:rPr lang="cs-CZ" dirty="0"/>
              <a:t> a nové jehly</a:t>
            </a:r>
          </a:p>
          <a:p>
            <a:r>
              <a:rPr lang="cs-CZ" dirty="0"/>
              <a:t>Emitní miska</a:t>
            </a:r>
          </a:p>
          <a:p>
            <a:r>
              <a:rPr lang="cs-CZ" dirty="0"/>
              <a:t>Nádoba na ostrý materiál</a:t>
            </a:r>
          </a:p>
          <a:p>
            <a:r>
              <a:rPr lang="cs-CZ" dirty="0"/>
              <a:t>Buničitá vata na podložení ruky</a:t>
            </a:r>
          </a:p>
          <a:p>
            <a:r>
              <a:rPr lang="cs-CZ" dirty="0"/>
              <a:t>Náplast na vpich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83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1B8BBE-6680-45F5-9E42-D93059DBE2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6A1748-616E-4397-94BE-6DAB7BA6E8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651EED-FA09-41E1-8938-C8AE738B721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81222FD-21DC-4C89-9CFE-64D9B5C67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Odpovědný přístup sestry a správný postup při odběru krve na </a:t>
            </a:r>
            <a:r>
              <a:rPr lang="cs-CZ" dirty="0" err="1"/>
              <a:t>hemokultivaci</a:t>
            </a:r>
            <a:r>
              <a:rPr lang="cs-CZ" dirty="0"/>
              <a:t>, ovlivní adekvátní výsledek vyšetření.</a:t>
            </a:r>
          </a:p>
          <a:p>
            <a:endParaRPr lang="cs-CZ" dirty="0"/>
          </a:p>
          <a:p>
            <a:r>
              <a:rPr lang="cs-CZ" dirty="0"/>
              <a:t>Určení původce septického stavu je nezbytné pro adekvátní ATB léčbu a má zásadní význam pro další prognózu pacienta.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40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9429B4-2F6B-407E-9CBA-5165B0525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659C37-4DE9-427D-9C29-84FF4DFABA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58C102-2080-4914-A44C-A855F7237AA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Literatura,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B0ECDE6-35E6-4A82-BD9C-4F01E6075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Pokorná, A., Komínková, A.,</a:t>
            </a:r>
            <a:r>
              <a:rPr lang="cs-CZ" dirty="0"/>
              <a:t> Menšíková A., Šenkyříková M</a:t>
            </a:r>
            <a:r>
              <a:rPr lang="cs-CZ" altLang="cs-CZ" dirty="0"/>
              <a:t> : Ošetřovatelské postupy založené na důkazech. Brno, Masarykova univerzita 2019.</a:t>
            </a:r>
          </a:p>
          <a:p>
            <a:r>
              <a:rPr lang="cs-CZ" altLang="cs-CZ" dirty="0"/>
              <a:t>Beharková, N., Soldánová, D. : Základy ošetřovatelských postupů a intervencí. </a:t>
            </a:r>
            <a:r>
              <a:rPr lang="cs-CZ" altLang="cs-CZ" dirty="0" err="1"/>
              <a:t>Elportál</a:t>
            </a:r>
            <a:r>
              <a:rPr lang="cs-CZ" altLang="cs-CZ" dirty="0"/>
              <a:t> Brno, Masarykova univerzita 2019. </a:t>
            </a:r>
            <a:r>
              <a:rPr lang="cs-CZ" dirty="0">
                <a:hlinkClick r:id="rId4"/>
              </a:rPr>
              <a:t>Základy ošetřovatelských postupů a intervencí | Lékařská fakulta Masarykovy univerzity (muni.cz)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099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59E1C5-26E7-4DA4-AEB4-2D9EBC4C6C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89ADFB-23DE-403A-AF9D-24F4E212F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CED2049-7D00-4D16-B59B-07BEB58DC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35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77108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94494E-1A55-448D-8A6D-73ACCAD6F8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C52456-6709-46F8-B39D-ED763C8FB5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C2602D-7A89-40E8-8370-D543781610B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err="1"/>
              <a:t>Hemokultivační</a:t>
            </a:r>
            <a:r>
              <a:rPr lang="cs-CZ" dirty="0"/>
              <a:t> vyšetření – indikace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8B19E54-0607-470E-96F9-5DCD53C7C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60996"/>
            <a:ext cx="10753200" cy="4139998"/>
          </a:xfrm>
        </p:spPr>
        <p:txBody>
          <a:bodyPr/>
          <a:lstStyle/>
          <a:p>
            <a:r>
              <a:rPr lang="cs-CZ" dirty="0"/>
              <a:t>klinické známky přítomnosti mikroorganismů v krvi</a:t>
            </a:r>
          </a:p>
          <a:p>
            <a:pPr marL="0" indent="0">
              <a:buNone/>
            </a:pPr>
            <a:r>
              <a:rPr lang="cs-CZ" dirty="0"/>
              <a:t>   – horečka nebo hypotermie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   – třesavka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   – zimnice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   – tachykardie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   – tachypnoe </a:t>
            </a:r>
          </a:p>
          <a:p>
            <a:endParaRPr lang="cs-CZ" dirty="0"/>
          </a:p>
          <a:p>
            <a:r>
              <a:rPr lang="cs-CZ" dirty="0"/>
              <a:t>horečka a hypotenze nevysvětlitelná neinfekční příčinou</a:t>
            </a:r>
          </a:p>
          <a:p>
            <a:pPr>
              <a:lnSpc>
                <a:spcPct val="100000"/>
              </a:lnSpc>
            </a:pPr>
            <a:r>
              <a:rPr lang="cs-CZ" dirty="0"/>
              <a:t>bez horečky – pacient s infekcí, s renální insuficiencí, neprospívající dítě či dospělý, celkově zhoršený stav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81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D60CA6-DC46-4A8E-8145-C164BB2DC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7EF534-D6B0-444F-A6E9-64CD8565AC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069C4F-BB50-46A1-A530-5C80CDBE6AF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err="1"/>
              <a:t>Hemokultivační</a:t>
            </a:r>
            <a:r>
              <a:rPr lang="cs-CZ" dirty="0"/>
              <a:t> vyšetření – základní pojmy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BA38C7C-2549-4A1D-85B4-F44D80F4D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hemokultura</a:t>
            </a:r>
            <a:r>
              <a:rPr lang="cs-CZ" dirty="0"/>
              <a:t> – jeden vzorek krve optimálního objemu, odebraný asepticky nemocnému v určitém čase z určitého místa </a:t>
            </a:r>
          </a:p>
          <a:p>
            <a:r>
              <a:rPr lang="cs-CZ" dirty="0" err="1">
                <a:solidFill>
                  <a:srgbClr val="0000DC"/>
                </a:solidFill>
              </a:rPr>
              <a:t>hemokultivační</a:t>
            </a:r>
            <a:r>
              <a:rPr lang="cs-CZ" dirty="0">
                <a:solidFill>
                  <a:srgbClr val="0000DC"/>
                </a:solidFill>
              </a:rPr>
              <a:t> lahvička </a:t>
            </a:r>
            <a:r>
              <a:rPr lang="cs-CZ" dirty="0"/>
              <a:t>– diagnostická souprava s kultivačním médiem a atmosférou definovaného složení a vlastností, vybavená detekčním systémem </a:t>
            </a:r>
          </a:p>
          <a:p>
            <a:r>
              <a:rPr lang="cs-CZ" dirty="0" err="1">
                <a:solidFill>
                  <a:srgbClr val="0000DC"/>
                </a:solidFill>
              </a:rPr>
              <a:t>hemokultivace</a:t>
            </a:r>
            <a:r>
              <a:rPr lang="cs-CZ" dirty="0"/>
              <a:t> – standardizovaný laboratorní postup zaměřený na průkaz – mikroorganismů v krvi pacienta za definovaných podmínek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84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85F67B-6490-4258-BB61-2468DA8C0B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A3CD95-FBE6-47C4-85A6-5121820D99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7EF347-F4D2-4677-843A-4E77B58FD16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5739" y="574424"/>
            <a:ext cx="11715840" cy="451576"/>
          </a:xfrm>
        </p:spPr>
        <p:txBody>
          <a:bodyPr/>
          <a:lstStyle/>
          <a:p>
            <a:r>
              <a:rPr lang="cs-CZ" dirty="0" err="1"/>
              <a:t>Hemokultivační</a:t>
            </a:r>
            <a:r>
              <a:rPr lang="cs-CZ" dirty="0"/>
              <a:t> vyšetření – optimální parametry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8EB019F-C15B-4843-A8AA-13D7A9B0E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optimální </a:t>
            </a:r>
            <a:r>
              <a:rPr lang="cs-CZ" dirty="0">
                <a:solidFill>
                  <a:srgbClr val="0000DC"/>
                </a:solidFill>
              </a:rPr>
              <a:t>načasování </a:t>
            </a:r>
            <a:r>
              <a:rPr lang="cs-CZ" dirty="0"/>
              <a:t>odběru hemokultur </a:t>
            </a:r>
          </a:p>
          <a:p>
            <a:r>
              <a:rPr lang="cs-CZ" dirty="0"/>
              <a:t>optimální</a:t>
            </a:r>
            <a:r>
              <a:rPr lang="cs-CZ" dirty="0">
                <a:solidFill>
                  <a:srgbClr val="0000DC"/>
                </a:solidFill>
              </a:rPr>
              <a:t> počet </a:t>
            </a:r>
            <a:r>
              <a:rPr lang="cs-CZ" dirty="0"/>
              <a:t>hemokultur </a:t>
            </a:r>
          </a:p>
          <a:p>
            <a:r>
              <a:rPr lang="cs-CZ" dirty="0"/>
              <a:t>optimální </a:t>
            </a:r>
            <a:r>
              <a:rPr lang="cs-CZ" dirty="0">
                <a:solidFill>
                  <a:srgbClr val="0000DC"/>
                </a:solidFill>
              </a:rPr>
              <a:t>objem</a:t>
            </a:r>
            <a:r>
              <a:rPr lang="cs-CZ" dirty="0"/>
              <a:t> vzorku krve </a:t>
            </a:r>
          </a:p>
          <a:p>
            <a:r>
              <a:rPr lang="cs-CZ" dirty="0"/>
              <a:t>optimální </a:t>
            </a:r>
            <a:r>
              <a:rPr lang="cs-CZ" dirty="0">
                <a:solidFill>
                  <a:srgbClr val="0000DC"/>
                </a:solidFill>
              </a:rPr>
              <a:t>místo odběru </a:t>
            </a:r>
            <a:r>
              <a:rPr lang="cs-CZ" dirty="0"/>
              <a:t>hemokultury </a:t>
            </a:r>
          </a:p>
          <a:p>
            <a:r>
              <a:rPr lang="cs-CZ" dirty="0"/>
              <a:t>odběr hemokultur a podávání </a:t>
            </a:r>
            <a:r>
              <a:rPr lang="cs-CZ" dirty="0">
                <a:solidFill>
                  <a:srgbClr val="0000DC"/>
                </a:solidFill>
              </a:rPr>
              <a:t>antibiotik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94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D8881E-4DA0-45D9-BF7F-2479BBC62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CD2073-BA4C-4B91-AAF0-39E33D5C95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133556-837F-498D-A4CA-5350A6FB638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Optimální načasování odběru hemokultur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8F58E40-D707-41D6-82F3-63D5B2836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7499" y="1850340"/>
            <a:ext cx="5812216" cy="32935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9FDCEEE-84E3-4F2A-95D1-5B1BE6EA3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839611"/>
            <a:ext cx="5968501" cy="3304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81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CBF968-3357-4BB9-813F-CACCCAA9F9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CB99CB-E03A-41EC-8F98-8DAA7BA96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012404-0891-4A2B-9F28-FA2B818BEAA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Optimální počet hemokultur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13EB948-28F8-4C6A-975A-8C278099F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 hemokultura denně zcela výjimečně (v ambulanci)  </a:t>
            </a:r>
          </a:p>
          <a:p>
            <a:r>
              <a:rPr lang="cs-CZ" dirty="0"/>
              <a:t>2 – 3 hemokultury denně optimum </a:t>
            </a:r>
          </a:p>
          <a:p>
            <a:r>
              <a:rPr lang="cs-CZ" dirty="0"/>
              <a:t>4 hemokultury denně maximum (2 epizody)  </a:t>
            </a:r>
          </a:p>
          <a:p>
            <a:endParaRPr lang="cs-CZ" dirty="0"/>
          </a:p>
          <a:p>
            <a:r>
              <a:rPr lang="cs-CZ" dirty="0"/>
              <a:t>95% bakteriémií je detekováno 2 až 3 hemokulturami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93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5722A6-E5ED-4EF6-87C2-B09740DE22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55ADBC-1E62-4659-A9D7-E4F8AD1DE3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5EEDD3-D0F9-4969-B4E3-0F892274FF4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Optimální objem odebrané krve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3773303-2814-4EDD-AEC9-D34202C36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koncentrace mikrobiálního inokula* v periferní krvi: </a:t>
            </a:r>
          </a:p>
          <a:p>
            <a:pPr marL="72000" indent="0">
              <a:buNone/>
            </a:pPr>
            <a:r>
              <a:rPr lang="cs-CZ" dirty="0"/>
              <a:t>  – </a:t>
            </a:r>
            <a:r>
              <a:rPr lang="cs-CZ" sz="2800" dirty="0"/>
              <a:t>u dospělých obvykle do 1 CFU na 1ml odebrané krve </a:t>
            </a:r>
          </a:p>
          <a:p>
            <a:pPr marL="252000" lvl="1" indent="0">
              <a:buNone/>
            </a:pPr>
            <a:r>
              <a:rPr lang="cs-CZ" sz="2800" dirty="0"/>
              <a:t>– u malých dětí je obvykle koncentrace inokula vyšší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děti 1 až 5 ml na jeden odběr (podle věku) </a:t>
            </a:r>
          </a:p>
          <a:p>
            <a:r>
              <a:rPr lang="cs-CZ" dirty="0"/>
              <a:t>dospělí 20 až 30 ml na jeden odběr (40 až 60 ml celkem)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800" dirty="0"/>
              <a:t>*inokulum – materiál obsahující určitý počet mikroorganismů, kultura mikrobů přenesená na živnou půdu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17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5722A6-E5ED-4EF6-87C2-B09740DE22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55ADBC-1E62-4659-A9D7-E4F8AD1DE3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5EEDD3-D0F9-4969-B4E3-0F892274FF4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Optimální místo pro odběr hemokultury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3773303-2814-4EDD-AEC9-D34202C36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odběr venepunkcí periferní žíly </a:t>
            </a:r>
            <a:endParaRPr lang="cs-CZ" dirty="0"/>
          </a:p>
          <a:p>
            <a:r>
              <a:rPr lang="cs-CZ" dirty="0"/>
              <a:t>standardní způsob odběru</a:t>
            </a:r>
          </a:p>
          <a:p>
            <a:r>
              <a:rPr lang="cs-CZ" dirty="0"/>
              <a:t>opakované odběry se provádějí optimálně z různých míst</a:t>
            </a:r>
          </a:p>
          <a:p>
            <a:r>
              <a:rPr lang="cs-CZ" dirty="0"/>
              <a:t>neodebírat z periferních žilních kanyl (kontaminace !!!) </a:t>
            </a:r>
          </a:p>
          <a:p>
            <a:endParaRPr lang="cs-CZ" dirty="0">
              <a:solidFill>
                <a:srgbClr val="0000DC"/>
              </a:solidFill>
            </a:endParaRPr>
          </a:p>
          <a:p>
            <a:r>
              <a:rPr lang="cs-CZ" dirty="0">
                <a:solidFill>
                  <a:srgbClr val="0000DC"/>
                </a:solidFill>
              </a:rPr>
              <a:t>odběr z cévního katétru</a:t>
            </a:r>
          </a:p>
          <a:p>
            <a:r>
              <a:rPr lang="cs-CZ" dirty="0"/>
              <a:t>pouze při </a:t>
            </a:r>
            <a:r>
              <a:rPr lang="cs-CZ" dirty="0" err="1"/>
              <a:t>suspekci</a:t>
            </a:r>
            <a:r>
              <a:rPr lang="cs-CZ" dirty="0"/>
              <a:t> na katétrovou infekci – jinak pouze v případě, není-li možná venepunkce (nouzové řešení!!!)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264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753238-93C4-48AC-9530-939CE227F5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 krve na hemokultivaci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DE3AED-B339-4C69-A525-75156BC6D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1C56E6-3BC9-4814-A2CE-6AA7419D2A5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Odběr hemokultury a používání antibiotik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6AFA48-AC65-481E-A20D-E5BA4AAE0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optimálně odběr </a:t>
            </a:r>
            <a:r>
              <a:rPr lang="cs-CZ" sz="2400" dirty="0">
                <a:solidFill>
                  <a:srgbClr val="0000DC"/>
                </a:solidFill>
              </a:rPr>
              <a:t>před zahájením antibiotické léčby </a:t>
            </a:r>
          </a:p>
          <a:p>
            <a:pPr lvl="1"/>
            <a:r>
              <a:rPr lang="cs-CZ" sz="2400" dirty="0"/>
              <a:t>vždy u nemocného s klinickou </a:t>
            </a:r>
            <a:r>
              <a:rPr lang="cs-CZ" sz="2400" dirty="0" err="1"/>
              <a:t>suspekcí</a:t>
            </a:r>
            <a:r>
              <a:rPr lang="cs-CZ" sz="2400" dirty="0"/>
              <a:t> na infekci krevního řečiště</a:t>
            </a:r>
          </a:p>
          <a:p>
            <a:pPr lvl="1"/>
            <a:r>
              <a:rPr lang="cs-CZ" sz="2400" dirty="0"/>
              <a:t>optimální způsob odběru bez negativního ovlivnění růstu inokula</a:t>
            </a:r>
          </a:p>
          <a:p>
            <a:pPr lvl="1"/>
            <a:r>
              <a:rPr lang="cs-CZ" sz="2400" dirty="0"/>
              <a:t>vysoká pravděpodobnost průkazu bakteriemie </a:t>
            </a:r>
          </a:p>
          <a:p>
            <a:r>
              <a:rPr lang="cs-CZ" sz="2400" dirty="0"/>
              <a:t>odběr </a:t>
            </a:r>
            <a:r>
              <a:rPr lang="cs-CZ" sz="2400" dirty="0">
                <a:solidFill>
                  <a:srgbClr val="0000DC"/>
                </a:solidFill>
              </a:rPr>
              <a:t>v průběhu antibiotické léčby</a:t>
            </a:r>
          </a:p>
          <a:p>
            <a:pPr lvl="1"/>
            <a:r>
              <a:rPr lang="cs-CZ" sz="2400" dirty="0"/>
              <a:t>odběr načasovat před podáním další dávky ATB (je-li to možné) </a:t>
            </a:r>
          </a:p>
          <a:p>
            <a:pPr marL="252000" lvl="1" indent="0">
              <a:buNone/>
            </a:pPr>
            <a:r>
              <a:rPr lang="cs-CZ" sz="2400" dirty="0"/>
              <a:t>– při klinicky selhávající léčbě odebrat hemokultury před změnou ATB </a:t>
            </a:r>
          </a:p>
          <a:p>
            <a:pPr marL="252000" lvl="1" indent="0">
              <a:buNone/>
            </a:pPr>
            <a:r>
              <a:rPr lang="cs-CZ" sz="2400" dirty="0"/>
              <a:t>– použít média s inhibitory antibiotik</a:t>
            </a:r>
          </a:p>
          <a:p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0000DC"/>
                </a:solidFill>
              </a:rPr>
              <a:t>antibiotické „okno“</a:t>
            </a:r>
          </a:p>
          <a:p>
            <a:pPr lvl="1"/>
            <a:r>
              <a:rPr lang="cs-CZ" sz="2400" dirty="0"/>
              <a:t>krátkodobé vysazení aplikace antibiotik k provedení </a:t>
            </a:r>
            <a:r>
              <a:rPr lang="cs-CZ" sz="2400" dirty="0" err="1"/>
              <a:t>hemokultivace</a:t>
            </a:r>
            <a:endParaRPr lang="cs-CZ" sz="2400" dirty="0"/>
          </a:p>
          <a:p>
            <a:endParaRPr lang="cs-CZ" dirty="0">
              <a:solidFill>
                <a:srgbClr val="FF0000"/>
              </a:solidFill>
            </a:endParaRPr>
          </a:p>
          <a:p>
            <a:pPr marL="252000" lvl="1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0102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Odběry biologického materiálu - krev[2021102511402413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528</TotalTime>
  <Words>774</Words>
  <Application>Microsoft Office PowerPoint</Application>
  <PresentationFormat>Širokoúhlá obrazovka</PresentationFormat>
  <Paragraphs>125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Prezentace_MU_CZ</vt:lpstr>
      <vt:lpstr>Odběr krve na hemokultivaci</vt:lpstr>
      <vt:lpstr>Hemokultivační vyšetření – indikace </vt:lpstr>
      <vt:lpstr>Hemokultivační vyšetření – základní pojmy </vt:lpstr>
      <vt:lpstr>Hemokultivační vyšetření – optimální parametry </vt:lpstr>
      <vt:lpstr>Optimální načasování odběru hemokultur</vt:lpstr>
      <vt:lpstr>Optimální počet hemokultur</vt:lpstr>
      <vt:lpstr>Optimální objem odebrané krve</vt:lpstr>
      <vt:lpstr>Optimální místo pro odběr hemokultury</vt:lpstr>
      <vt:lpstr>Odběr hemokultury a používání antibiotik</vt:lpstr>
      <vt:lpstr>Prezentace aplikace PowerPoint</vt:lpstr>
      <vt:lpstr>Zásady odběru</vt:lpstr>
      <vt:lpstr>Chyby při odběru</vt:lpstr>
      <vt:lpstr>Pomůcky</vt:lpstr>
      <vt:lpstr>Závěr</vt:lpstr>
      <vt:lpstr>Literatura,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99</cp:revision>
  <cp:lastPrinted>2021-09-09T08:11:12Z</cp:lastPrinted>
  <dcterms:created xsi:type="dcterms:W3CDTF">2021-02-15T10:37:16Z</dcterms:created>
  <dcterms:modified xsi:type="dcterms:W3CDTF">2021-10-27T07:39:24Z</dcterms:modified>
</cp:coreProperties>
</file>