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6"/>
  </p:notesMasterIdLst>
  <p:handoutMasterIdLst>
    <p:handoutMasterId r:id="rId57"/>
  </p:handoutMasterIdLst>
  <p:sldIdLst>
    <p:sldId id="257" r:id="rId2"/>
    <p:sldId id="266" r:id="rId3"/>
    <p:sldId id="265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5" r:id="rId12"/>
    <p:sldId id="277" r:id="rId13"/>
    <p:sldId id="278" r:id="rId14"/>
    <p:sldId id="279" r:id="rId15"/>
    <p:sldId id="280" r:id="rId16"/>
    <p:sldId id="320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2" r:id="rId27"/>
    <p:sldId id="294" r:id="rId28"/>
    <p:sldId id="295" r:id="rId29"/>
    <p:sldId id="296" r:id="rId30"/>
    <p:sldId id="318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22" r:id="rId52"/>
    <p:sldId id="274" r:id="rId53"/>
    <p:sldId id="319" r:id="rId54"/>
    <p:sldId id="264" r:id="rId55"/>
  </p:sldIdLst>
  <p:sldSz cx="12192000" cy="6858000"/>
  <p:notesSz cx="6858000" cy="9144000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hyperlink" Target="https://is.muni.cz/do/rect/el/estud/lf/js19/osetrovatelske_postupy/web/index.html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Soběstačnost, </a:t>
            </a:r>
            <a:r>
              <a:rPr lang="cs-CZ" dirty="0" err="1"/>
              <a:t>sebepéče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0203146-06C9-4338-89C5-E96AFA8C1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451475"/>
            <a:ext cx="11361600" cy="698497"/>
          </a:xfrm>
        </p:spPr>
        <p:txBody>
          <a:bodyPr/>
          <a:lstStyle/>
          <a:p>
            <a:r>
              <a:rPr lang="cs-CZ" sz="1000" dirty="0">
                <a:latin typeface="+mn-lt"/>
              </a:rPr>
              <a:t>Mgr. et Mgr. Andrea Menšíková, Mgr. Marta Šenkyříková, PhD.</a:t>
            </a:r>
          </a:p>
          <a:p>
            <a:r>
              <a:rPr lang="cs-CZ" sz="1000" dirty="0">
                <a:latin typeface="+mn-lt"/>
              </a:rPr>
              <a:t>Ústav zdravotnických věd, LF MU Brno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67CA38-F10C-4387-A6F8-6A722E113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AE8002-547D-4466-ACE1-DED2C12DE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9EF6B0-26C4-4D88-910D-E19E27ABCCF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Vyhodnocení - </a:t>
            </a:r>
            <a:r>
              <a:rPr lang="cs-CZ" dirty="0" err="1">
                <a:sym typeface="+mn-ea"/>
              </a:rPr>
              <a:t>Barthelův</a:t>
            </a:r>
            <a:r>
              <a:rPr lang="cs-CZ" dirty="0">
                <a:sym typeface="+mn-ea"/>
              </a:rPr>
              <a:t> test (ADL, IADL)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19A36FD-FF22-4157-89FE-ABF6A3D48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i="1" dirty="0">
                <a:solidFill>
                  <a:schemeClr val="tx2"/>
                </a:solidFill>
                <a:sym typeface="+mn-ea"/>
              </a:rPr>
              <a:t>ADL </a:t>
            </a:r>
            <a:endParaRPr lang="cs-CZ" b="1" i="1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cs-CZ" dirty="0">
                <a:sym typeface="+mn-ea"/>
              </a:rPr>
              <a:t>0 – 45 bodů = vysoce závislý</a:t>
            </a:r>
          </a:p>
          <a:p>
            <a:pPr>
              <a:buNone/>
            </a:pPr>
            <a:r>
              <a:rPr lang="cs-CZ" dirty="0">
                <a:sym typeface="+mn-ea"/>
              </a:rPr>
              <a:t>46 – 65 bodů = závislost středního stupně</a:t>
            </a:r>
          </a:p>
          <a:p>
            <a:pPr>
              <a:buNone/>
            </a:pPr>
            <a:r>
              <a:rPr lang="cs-CZ" dirty="0">
                <a:sym typeface="+mn-ea"/>
              </a:rPr>
              <a:t>66 – 95 bodů = lehká závislost</a:t>
            </a:r>
          </a:p>
          <a:p>
            <a:pPr>
              <a:buNone/>
            </a:pPr>
            <a:r>
              <a:rPr lang="cs-CZ" dirty="0">
                <a:sym typeface="+mn-ea"/>
              </a:rPr>
              <a:t>96 – 100 bodů = nezávislý</a:t>
            </a:r>
          </a:p>
          <a:p>
            <a:pPr>
              <a:buNone/>
            </a:pPr>
            <a:r>
              <a:rPr lang="cs-CZ" b="1" i="1" dirty="0">
                <a:solidFill>
                  <a:schemeClr val="tx2"/>
                </a:solidFill>
                <a:sym typeface="+mn-ea"/>
              </a:rPr>
              <a:t>IADL </a:t>
            </a:r>
            <a:endParaRPr lang="cs-CZ" b="1" i="1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cs-CZ" dirty="0">
                <a:sym typeface="+mn-ea"/>
              </a:rPr>
              <a:t>0 – 40 bodů = závislý</a:t>
            </a:r>
            <a:endParaRPr lang="cs-CZ" dirty="0"/>
          </a:p>
          <a:p>
            <a:pPr>
              <a:buNone/>
            </a:pPr>
            <a:r>
              <a:rPr lang="cs-CZ" dirty="0">
                <a:sym typeface="+mn-ea"/>
              </a:rPr>
              <a:t>41 – 75 bodů = částečně závislý</a:t>
            </a:r>
            <a:endParaRPr lang="cs-CZ" dirty="0"/>
          </a:p>
          <a:p>
            <a:pPr>
              <a:buNone/>
            </a:pPr>
            <a:r>
              <a:rPr lang="cs-CZ" dirty="0">
                <a:sym typeface="+mn-ea"/>
              </a:rPr>
              <a:t>76 – 80 bodů = nezávislý</a:t>
            </a:r>
            <a:endParaRPr lang="cs-CZ" sz="1800" dirty="0">
              <a:sym typeface="+mn-ea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687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B6ACBA-C800-41AE-9C77-DACFD05C7F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B84520-EC66-4DEC-8BB8-1F41DE650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5187F0-81CF-4920-B166-18D2F7F9C19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Prevence dekubitů – polohování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465A523-CF76-4531-BC13-498055FE6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Jedná se o systematické a řízené změny polohy pacienta dle časového rozpisu. </a:t>
            </a:r>
          </a:p>
          <a:p>
            <a:r>
              <a:rPr lang="cs-CZ" altLang="cs-CZ" dirty="0"/>
              <a:t>Základní a nejúčinnější preventivní metoda</a:t>
            </a:r>
          </a:p>
          <a:p>
            <a:r>
              <a:rPr lang="cs-CZ" altLang="cs-CZ" dirty="0"/>
              <a:t>Změnami polohy blokujeme nadměrné působení tlaku na jedno místo</a:t>
            </a:r>
          </a:p>
          <a:p>
            <a:r>
              <a:rPr lang="cs-CZ" altLang="cs-CZ" dirty="0"/>
              <a:t>Intervaly mezi změnami polohy se řídí dle stavu nemocného (od půl do čtyř hodin)</a:t>
            </a:r>
          </a:p>
          <a:p>
            <a:r>
              <a:rPr lang="cs-CZ" altLang="cs-CZ" dirty="0"/>
              <a:t>Objeví-li se při daném intervalu příznaky vznikajícího dekubitu, je nutné interval zkrátit</a:t>
            </a:r>
          </a:p>
          <a:p>
            <a:endParaRPr lang="cs-CZ" alt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57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D7E04B-DF94-4D39-AC89-A0467DF2E8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636A82-2222-4897-8292-E953A0712E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2F6FCDC-EFFC-44A7-9639-BDDE98C4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Změny poloh nemocného na lůžku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7345418-68FF-4FC9-BE83-19AFD1DE5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Posouvání nemocného</a:t>
            </a:r>
          </a:p>
          <a:p>
            <a:r>
              <a:rPr lang="cs-CZ" altLang="cs-CZ" dirty="0"/>
              <a:t>Otáčení nemocného</a:t>
            </a:r>
          </a:p>
          <a:p>
            <a:r>
              <a:rPr lang="cs-CZ" altLang="cs-CZ" dirty="0"/>
              <a:t>Přenášení nemocného</a:t>
            </a:r>
          </a:p>
          <a:p>
            <a:r>
              <a:rPr lang="cs-CZ" altLang="cs-CZ" dirty="0"/>
              <a:t>Posazování nemocného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963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D01700-F09C-4971-978F-E896E970E4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2E6043-FEE8-4AEE-AA00-D9A32D77F5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8AED91-AFDA-4BCE-B318-7DEE7A75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Polohování a její význam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BE51C89-1C7C-416A-A7A5-34181C1AB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pasivní forma </a:t>
            </a:r>
            <a:r>
              <a:rPr lang="cs-CZ" alt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rhb</a:t>
            </a:r>
            <a:endParaRPr lang="cs-CZ" altLang="cs-CZ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ovlivnění svalového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tonusu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příjem senzorických informací z různých poloh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prevence nebo snížení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spasticity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prevence dekubitů, kontraktur a ankylóz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zachování funkčních rezerv klienta</a:t>
            </a:r>
            <a:endParaRPr lang="cs-CZ" altLang="cs-CZ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198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65E870B-7688-4DAE-B179-3E21233F6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BC5FED-EEF6-4CC6-8DCC-01DE4E054F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3DBDEC-F362-448B-9B92-2A44A604AD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948BA3C-67F5-4C5F-853D-A2B9F6563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171576"/>
            <a:ext cx="10753200" cy="4139998"/>
          </a:xfrm>
        </p:spPr>
        <p:txBody>
          <a:bodyPr/>
          <a:lstStyle/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řídí se plánem polohování – stanoví sestra na základě zhodnocení stavu nemocného a rizika vzniku dekubitů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polohujeme celých 24 hodin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 dne po 2. hodinách (v akutní fázi interval kratší), v noci po 3. – 4. hodinách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vedeme záznam o polohování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respektujeme fyziologické postavení kloubů – střední poloha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místě styku kožních ploch či kloubů – vypodložit</a:t>
            </a:r>
          </a:p>
          <a:p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plosky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nohou zafixovat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šetrná manipulace – nutná spolupráce více osob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střídají se polohy: </a:t>
            </a:r>
            <a:r>
              <a:rPr lang="pl-PL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leh na zádech, na boku, na břiše, na druhém boku a mezipolohy</a:t>
            </a:r>
            <a:endParaRPr lang="cs-CZ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132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9054A2-4883-45D0-A43C-65FCD045D8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DB6842-55ED-4515-A4E1-068E378D1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1608C6-022D-407D-A63A-B658E3143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51C0B97-E139-4E2E-9759-436044C24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Při každé změně polohy provádíme: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úpravu lůžka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péči o kůži - hodnotíme změny, vzhled kůže, prokrvení, bolest, pocity klienta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ošetření kůže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859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5280EA-447E-49C5-8406-3CD4716838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0D5F7E-7D27-4A22-BEF5-AC9BC9109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BD8145-6095-47DD-8ADF-6436F396975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FA0B91D-26D7-4CDD-9639-55E3945C9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supinační poloha na zádech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A07F757-B1C7-4FA1-AA17-5B980B49B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758" y="2488014"/>
            <a:ext cx="2756003" cy="33234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2A68F9-597E-46C0-AEC6-C7F1BF1C0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88"/>
          <a:stretch/>
        </p:blipFill>
        <p:spPr>
          <a:xfrm>
            <a:off x="5202003" y="2488015"/>
            <a:ext cx="4707142" cy="3343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81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4DE825-4C95-4C47-BBCC-6FD7AFA233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EB8085-3342-4320-A687-0744168E04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F4033-F923-4C40-B795-E2C767994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FEA569B-E4B4-4984-913C-5917566DC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laterální poloha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>
                <a:solidFill>
                  <a:srgbClr val="0000DC"/>
                </a:solidFill>
              </a:rPr>
              <a:t>simsova</a:t>
            </a:r>
            <a:r>
              <a:rPr lang="cs-CZ" dirty="0">
                <a:solidFill>
                  <a:srgbClr val="0000DC"/>
                </a:solidFill>
              </a:rPr>
              <a:t> poloha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421116C-14F7-4234-868C-E702673E1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0" y="1567576"/>
            <a:ext cx="4968671" cy="13717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CE31D7-14BE-4FEC-8EA7-092BFB5BF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350" y="4444903"/>
            <a:ext cx="2395936" cy="15850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B92EAE-A6BA-4618-9BC2-98289A2F3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301" y="3524698"/>
            <a:ext cx="4035902" cy="3029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773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7894CD-0B23-432E-886F-A6D976F826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7F14D0-5CB1-447F-9814-A2614397AF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BE6722-3A7B-4F62-B76D-ADF2944D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434FF78-019B-4BA7-8CAB-4CE90C491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002076" cy="4139998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Abdukční poloha horní končetiny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/>
              <a:t>lze aplikovat na boku i na zádech</a:t>
            </a:r>
          </a:p>
          <a:p>
            <a:r>
              <a:rPr lang="cs-CZ" dirty="0"/>
              <a:t>možno obměňovat polohy předloktí a dlaně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končetina do 90</a:t>
            </a:r>
            <a:r>
              <a:rPr lang="cs-CZ" alt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v rameni (úhel mezi paží a trupem)</a:t>
            </a:r>
            <a:endParaRPr lang="cs-CZ" altLang="cs-CZ" sz="7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263E5C-FCDD-4346-98BC-64B034D96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246" y="1825852"/>
            <a:ext cx="3232209" cy="2906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863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B776F9-7EED-48E4-872F-72BBA4CF18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C092A7-C39E-4493-B881-D8FD98ADE4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7B20B7-24E6-4E6A-993D-E5D6CAC1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F2781DA-8642-4CF1-B07C-08A7DF223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elevační poloha horní končetiny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možno na zádech i boku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končetina ve flexi nad 90</a:t>
            </a:r>
            <a:r>
              <a:rPr lang="cs-CZ" alt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 rameni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tato poloha výrazně zlepšuje ventilaci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pozor na subluxační postavení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7FF7AF-8D4A-42F5-BE14-3B570BD0C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483" y="1692002"/>
            <a:ext cx="2139881" cy="3212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58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EEC9BB-E759-4B77-A582-5378979E2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38CF94-E151-48C0-B498-B9081CF07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442FA5-8B03-4BE1-B08C-F6EEEF64F3E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9400" y="684883"/>
            <a:ext cx="10753200" cy="451576"/>
          </a:xfrm>
        </p:spPr>
        <p:txBody>
          <a:bodyPr/>
          <a:lstStyle/>
          <a:p>
            <a:r>
              <a:rPr lang="cs-CZ" altLang="en-US" dirty="0"/>
              <a:t>Vymezení pojmů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ADB4FCA-742F-4ED8-B721-EF946AB72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647849" cy="4139998"/>
          </a:xfrm>
        </p:spPr>
        <p:txBody>
          <a:bodyPr/>
          <a:lstStyle/>
          <a:p>
            <a:r>
              <a:rPr lang="cs-CZ" altLang="en-US" dirty="0">
                <a:solidFill>
                  <a:srgbClr val="0000DC"/>
                </a:solidFill>
              </a:rPr>
              <a:t>SOBĚSTAČNOST</a:t>
            </a:r>
            <a:r>
              <a:rPr lang="cs-CZ" altLang="en-US" dirty="0"/>
              <a:t> - míra samostatnosti vlastní </a:t>
            </a:r>
            <a:r>
              <a:rPr lang="cs-CZ" altLang="en-US" dirty="0" err="1"/>
              <a:t>sebepéče</a:t>
            </a:r>
            <a:endParaRPr lang="cs-CZ" altLang="en-US" dirty="0"/>
          </a:p>
          <a:p>
            <a:endParaRPr lang="cs-CZ" altLang="en-US" dirty="0"/>
          </a:p>
          <a:p>
            <a:r>
              <a:rPr lang="cs-CZ" altLang="en-US" dirty="0">
                <a:solidFill>
                  <a:srgbClr val="0000DC"/>
                </a:solidFill>
              </a:rPr>
              <a:t>SEBEPÉČE</a:t>
            </a:r>
            <a:r>
              <a:rPr lang="cs-CZ" altLang="en-US" dirty="0"/>
              <a:t> - samostatné vykonávání denních aktivit vlastními silami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B032B6-1BF2-40AC-839D-19AA11D6D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460" y="1692002"/>
            <a:ext cx="2847079" cy="3426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1795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42E2C6-DF39-4F98-A6CA-5BB5B22EBB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719486-D228-4CA1-9AA2-A6CCD0B38F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B62F71-5FDC-4330-85A9-C0C317E3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8B6CE5F-20DF-4620-9AF5-324DDD1C9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608454" cy="4139998"/>
          </a:xfrm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poloha DKK v poloze na zádech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paty bez kontaktu s podložkou</a:t>
            </a:r>
          </a:p>
          <a:p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plosky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chodidel podloženy do flexe 90</a:t>
            </a:r>
            <a:r>
              <a:rPr lang="cs-CZ" alt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celé končetiny jsou v základním fyziologickém postavení nebo v lehké zevní rotaci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kolena nesmí být prověšena</a:t>
            </a:r>
            <a:endParaRPr lang="cs-CZ" altLang="cs-CZ" sz="7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982FF9-761C-4B5F-9745-C38286490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105" y="1627691"/>
            <a:ext cx="2115495" cy="3322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142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70310A-604C-4C69-98F1-ED27B2A321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863716-A704-4255-B295-4C2D374759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2E9572-E955-49F7-8E9E-D1C9FD08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AD53692-BC7B-422E-B66B-02B3CE547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6908237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r>
              <a:rPr lang="cs-CZ" dirty="0">
                <a:solidFill>
                  <a:srgbClr val="0000DC"/>
                </a:solidFill>
              </a:rPr>
              <a:t>:</a:t>
            </a:r>
          </a:p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poloha na paretickém boku</a:t>
            </a:r>
          </a:p>
          <a:p>
            <a:endParaRPr lang="cs-CZ" altLang="cs-CZ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je nejvýhodnější polohou pro nemocného z důvodu povzbuzování vnímání ochrnuté části těla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dbáme na to, aby nemocný neležel na paretickém ramenním kloubu, aby měl podložené předloktí, koleno, kotník, záda a pohodlně uloženou hlavu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32282F-E0CD-46CC-ABE2-297F5B7AC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388" y="1692002"/>
            <a:ext cx="3972901" cy="2287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643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5378D5-C753-4737-9311-578952A5A5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449313-97D2-4892-B55B-42ED81EB0B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8BE71B-1363-4923-B8F9-90917468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54" y="362805"/>
            <a:ext cx="10753200" cy="451576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40D8E18-1C78-45F4-B038-8369FD3D4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238921"/>
            <a:ext cx="7188324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r>
              <a:rPr lang="cs-CZ" dirty="0">
                <a:solidFill>
                  <a:srgbClr val="0000DC"/>
                </a:solidFill>
              </a:rPr>
              <a:t>:</a:t>
            </a: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</a:rPr>
              <a:t>  poloha na zádech</a:t>
            </a:r>
          </a:p>
          <a:p>
            <a:endParaRPr lang="cs-CZ" dirty="0">
              <a:solidFill>
                <a:srgbClr val="0000DC"/>
              </a:solidFill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není příliš vhodnou polohou z důvodu vyššího rizika vzniku dekubitů a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spasticity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hlava a ramena leží na polštáři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paretická horní končetina je podložená, v mírném upažení 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extendovanými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prsty ruky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dolní paretická končetina a bok jsou též podložené v extenzi.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A577C44-8F94-43C1-952C-668BBF6D4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929" y="1367481"/>
            <a:ext cx="3279071" cy="3748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680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1BFB66-7727-4186-8CE6-8E80E445B2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9E00D2-1788-4296-AF88-E0908D2804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A80A14-A6EE-4AAB-BF23-FF0D404CB8E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A29BB36-EDC9-4D11-B473-78299D185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311" y="1171576"/>
            <a:ext cx="7426531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</a:rPr>
              <a:t>  poloha na zdravém boku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nemocného přetáčíme ze zad na zdravý bok s trupem mírně navaleným vpřed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paretická horní končetina je uložená na polštáři v předpažení 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extendovanými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prsty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paretická dolní končetina je v mírné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semiflexi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(mírně pokrčená) na polštáři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hlavu stabilizujeme na malém polštářku, aby byla krční páteř v ose těla.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E1FEDA-AE2D-4D2B-B006-FDE6F8147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842" y="1171576"/>
            <a:ext cx="3750772" cy="2738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430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D19148-69CB-45BD-94BA-E4AEC7C0E4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8B7C07-2A0F-4F5C-AD2D-799A3767D5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BA3E7A-36C4-4116-B6F9-8BF3A5830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06F228C-C764-441E-86FA-F7C11EEA8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138897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r>
              <a:rPr lang="cs-CZ" dirty="0">
                <a:solidFill>
                  <a:srgbClr val="0000DC"/>
                </a:solidFill>
              </a:rPr>
              <a:t>: s</a:t>
            </a:r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horní část lůžka zvedneme do úhlu 90°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bedra nemocného podložíme polštářem.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paretická horní končetina je předpažená, natažená 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extendovanými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prsty na příručním stolku, podložená polštářem.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75B9C4C-820E-4AAA-AC38-5E1D1D5A0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344" y="1772836"/>
            <a:ext cx="2705143" cy="309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561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E58E8F-606E-4866-AED2-EC6FE5AC0A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1B11F9-BFE7-43EE-8426-A59C98E62A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94C9D4-E729-4C9B-8EDA-568E8D7C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8938020-BF80-4FFC-8EF4-FA0E53647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064757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endParaRPr lang="cs-CZ" dirty="0">
              <a:solidFill>
                <a:srgbClr val="0000DC"/>
              </a:solidFill>
            </a:endParaRPr>
          </a:p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uspořádání pokoje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uspořádání předmětů – v maximální míře na straně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hemipareticky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postižené.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nemocný je tak nucen k otáčení hlavy, navazování zrakového kontaktu na poškozenou stranu těla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sestra provádí též všechny úkony z postižené strany. Klienta pobízíme k aktivní spolupráci</a:t>
            </a:r>
            <a:endParaRPr lang="cs-CZ" altLang="cs-CZ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6313E00-4A79-42A7-AE41-F4351BDC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399" y="1171576"/>
            <a:ext cx="4009033" cy="2749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436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9C637F-984F-487C-AB86-B4FDDD505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E21CEC-E148-4B83-BA1F-2B08AA5991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9122E7-704B-48C4-8029-14635024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Prevence dekubitů – blokování nepříznivých mechanických vlivů vnějšího prostředí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6BA808A-46C5-4885-B747-144D49576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02" y="2088002"/>
            <a:ext cx="10753200" cy="4139998"/>
          </a:xfrm>
        </p:spPr>
        <p:txBody>
          <a:bodyPr/>
          <a:lstStyle/>
          <a:p>
            <a:r>
              <a:rPr lang="cs-CZ" altLang="cs-CZ" dirty="0"/>
              <a:t>dokonale upravené, suché lůžko</a:t>
            </a:r>
          </a:p>
          <a:p>
            <a:r>
              <a:rPr lang="cs-CZ" altLang="cs-CZ" dirty="0"/>
              <a:t>tvarované podložky a chrániče tlakových bodů (pat, kotníků, kolen, loktů atd.)</a:t>
            </a:r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A5727F-03AF-4E1C-AAD5-07C143058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8" y="3707294"/>
            <a:ext cx="2255102" cy="19275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8E30AA-932E-4948-A0CD-D2B98B8E6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02" y="3707294"/>
            <a:ext cx="5986791" cy="19813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E12B167-5BAF-4767-A2AF-D02822652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595" y="3707294"/>
            <a:ext cx="1447397" cy="1927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839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E281AB-AD23-4D56-9362-996532E266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9F5713-CA48-4CA7-99AC-2A7995E900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F52CF6-66A3-462F-9AE6-03741226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Prevence dekubitů – blokování nepříznivých mechanických vlivů vnějšího prostředí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489E222-8D02-4D24-91A8-B0A58D847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významnou složkou v prevenci jsou matrace: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</a:rPr>
              <a:t>molitanové matrace 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polyuretanové matrace sendvičového typu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vodní lůžka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vzduchová lůžka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151729-3DA2-42B1-BDB0-0155785D2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083" y="4328110"/>
            <a:ext cx="3092196" cy="208330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4F020E-5790-495C-804F-6D8E9DF72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986" y="4565594"/>
            <a:ext cx="2372026" cy="15724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5A4DBC-4042-4B11-82F5-8CCE9A0F3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238" y="4408585"/>
            <a:ext cx="2432515" cy="1713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3887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271D2-2C0D-4271-88CE-40AB949B41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696597-F356-4AA2-A896-9A017C6A51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89B3E2-6E1B-409E-81EA-DA114BAF32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Prevence dekubitů – hygiena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7222001-8747-48B9-91D0-DFB994DFE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zamezení nepříznivého vlivu moči, stolice </a:t>
            </a:r>
            <a:br>
              <a:rPr lang="cs-CZ" altLang="cs-CZ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a  potu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udržování čistoty blízkého i vzdálenějšího prostředí (výměna osobního, ložního prádla,  plen, omývání, koupele, sprchování atd.) 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kůži netřeme, sušíme mírným tlakem, udržujeme vláčnou  (promašťujeme)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027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1C16981-6D5E-4919-B09A-861FA5F80F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899EC0-7899-403E-8B9D-0E25EEB222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09F667-423A-4223-8ED1-4F47946332A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Prevence dekubitů – normalizace celkového stavu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3E4D5F9-D478-4FF4-BCC8-B957E234D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korekce anémie, </a:t>
            </a:r>
            <a:r>
              <a:rPr lang="cs-CZ" altLang="cs-CZ" dirty="0" err="1">
                <a:latin typeface="Arial" panose="020B0604020202020204" pitchFamily="34" charset="0"/>
              </a:rPr>
              <a:t>hypoproteinémie</a:t>
            </a:r>
            <a:r>
              <a:rPr lang="cs-CZ" altLang="cs-CZ" dirty="0">
                <a:latin typeface="Arial" panose="020B0604020202020204" pitchFamily="34" charset="0"/>
              </a:rPr>
              <a:t>, rovnováhy vnitřního prostředí, bolesti, diabetu, blokování infekce, léčba základních a přidružených chorob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strava bohatá na vitaminy a bílkoviny, dostatečný přísun tekutin </a:t>
            </a:r>
            <a:br>
              <a:rPr lang="cs-CZ" altLang="cs-CZ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(enterální nebo parenterální výživa)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60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0C692F-6626-44A7-89DB-5B47C069D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AD6A73-A9CF-41D1-A3EE-F873B0742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C92280-0890-41F7-8A55-97253B84E4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pl-PL" dirty="0">
                <a:sym typeface="+mn-ea"/>
              </a:rPr>
              <a:t>Význam a vliv mobility na soběstačnost pacienta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196F83E-CEEF-4371-9FB9-0E259017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/>
          <a:lstStyle/>
          <a:p>
            <a:pPr>
              <a:buNone/>
            </a:pPr>
            <a:r>
              <a:rPr lang="cs-CZ" dirty="0">
                <a:sym typeface="+mn-ea"/>
              </a:rPr>
              <a:t>Přiměřená tělesná aktivita:</a:t>
            </a:r>
          </a:p>
          <a:p>
            <a:pPr>
              <a:buNone/>
            </a:pP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zlepšuje zdravotní stav</a:t>
            </a:r>
          </a:p>
          <a:p>
            <a:r>
              <a:rPr lang="cs-CZ" dirty="0">
                <a:sym typeface="+mn-ea"/>
              </a:rPr>
              <a:t>chrání před nemocemi</a:t>
            </a:r>
          </a:p>
          <a:p>
            <a:r>
              <a:rPr lang="cs-CZ" dirty="0">
                <a:sym typeface="+mn-ea"/>
              </a:rPr>
              <a:t>zvyšuje výkonnost orgánů</a:t>
            </a:r>
          </a:p>
          <a:p>
            <a:r>
              <a:rPr lang="cs-CZ" dirty="0">
                <a:sym typeface="+mn-ea"/>
              </a:rPr>
              <a:t>zlepšuje duševní zdraví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879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6AD18B-3268-42A0-965A-01CC84421C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841B8E-F39B-4EAF-AFED-54AB6CB12B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34C5F8-0AF3-43F4-BC7F-39155DD2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Prevence dekubitů - rehabilitace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6DFB1AE-E9F1-491D-A3D5-9A9031680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zahájit co nejdříve</a:t>
            </a:r>
          </a:p>
          <a:p>
            <a:r>
              <a:rPr lang="cs-CZ" altLang="cs-CZ" dirty="0"/>
              <a:t>podporuje návrat hybnosti  </a:t>
            </a:r>
            <a:br>
              <a:rPr lang="cs-CZ" altLang="cs-CZ" dirty="0"/>
            </a:br>
            <a:r>
              <a:rPr lang="cs-CZ" altLang="cs-CZ" dirty="0"/>
              <a:t>a soběstačnost</a:t>
            </a:r>
          </a:p>
          <a:p>
            <a:r>
              <a:rPr lang="cs-CZ" altLang="cs-CZ" dirty="0"/>
              <a:t>zlepšuje prokrvení </a:t>
            </a:r>
          </a:p>
          <a:p>
            <a:r>
              <a:rPr lang="cs-CZ" altLang="cs-CZ" dirty="0"/>
              <a:t>přizpůsobit individuálním potřebám</a:t>
            </a:r>
          </a:p>
          <a:p>
            <a:r>
              <a:rPr lang="cs-CZ" altLang="cs-CZ" dirty="0"/>
              <a:t>nemasírovat ohrožená místa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214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C2D383-05BE-47C9-9B8F-325374CCC1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FF3713-1475-4BE0-A6B6-A2787C8AD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D1D6534-CD62-4A5D-95D2-AE3B3CAD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Kinestetika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B3CA8C4-3545-4E54-B978-602A1624F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pohybový a komunikační koncept </a:t>
            </a:r>
          </a:p>
          <a:p>
            <a:r>
              <a:rPr lang="cs-CZ" altLang="cs-CZ" dirty="0"/>
              <a:t>analýza pohybu – pochopení základů lidského pohybu – využití  pohybových rezerv pacienta</a:t>
            </a:r>
          </a:p>
          <a:p>
            <a:r>
              <a:rPr lang="cs-CZ" altLang="cs-CZ" dirty="0"/>
              <a:t>předchází vzniku komplikací z imobility</a:t>
            </a:r>
          </a:p>
          <a:p>
            <a:r>
              <a:rPr lang="cs-CZ" altLang="cs-CZ" dirty="0"/>
              <a:t>preventivní a rehabilitační podpora pohybu</a:t>
            </a:r>
          </a:p>
          <a:p>
            <a:r>
              <a:rPr lang="cs-CZ" altLang="cs-CZ" dirty="0"/>
              <a:t>podporuje fyziologický pohyb, mobilizuje klouby a svaly</a:t>
            </a:r>
          </a:p>
          <a:p>
            <a:r>
              <a:rPr lang="cs-CZ" altLang="cs-CZ" dirty="0"/>
              <a:t>chrání </a:t>
            </a:r>
            <a:r>
              <a:rPr lang="cs-CZ" altLang="cs-CZ" dirty="0" err="1"/>
              <a:t>oš</a:t>
            </a:r>
            <a:r>
              <a:rPr lang="cs-CZ" altLang="cs-CZ" dirty="0"/>
              <a:t>. personál před přetížením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244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FFFB9D-1907-44C8-966C-69809EFDB3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8DF7F9-69D8-4F4E-A6F3-EE1E6EC5A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B55045-504C-428E-9876-20E3E062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Vhodné uspořádání pokoje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942338-C991-42A8-888E-FF6457CCA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Pacient co nejvíce stimulován na ochrnuté straně těla</a:t>
            </a:r>
          </a:p>
          <a:p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činnosti sestry by měly probíhat z  pac. ochrnuté strany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2A12DA-9790-4389-B53E-EB9FC132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48" y="2699558"/>
            <a:ext cx="6425741" cy="3438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041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A058C2C-1CB8-4BB7-B0B3-6DCB77271D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129D63-8517-46D6-ACD0-CF6F81EA96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33AAF9-1D1F-4285-8129-49D03CB4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Zásady taktně-kinestetické léčby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366A6CB-E088-41D2-AF84-688A18BB6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problémy řešit společně s pacientem</a:t>
            </a:r>
          </a:p>
          <a:p>
            <a:r>
              <a:rPr lang="cs-CZ" altLang="cs-CZ" dirty="0"/>
              <a:t>předkládat smysluplné úkoly</a:t>
            </a:r>
          </a:p>
          <a:p>
            <a:r>
              <a:rPr lang="cs-CZ" altLang="cs-CZ" dirty="0"/>
              <a:t>asistent drží pac. ruce až po konečky prstů, komunikuje s pac.</a:t>
            </a:r>
          </a:p>
          <a:p>
            <a:r>
              <a:rPr lang="cs-CZ" altLang="cs-CZ" dirty="0"/>
              <a:t>asistent užívá obě ruce, vede celé tělo pac.</a:t>
            </a:r>
          </a:p>
          <a:p>
            <a:r>
              <a:rPr lang="cs-CZ" altLang="cs-CZ" dirty="0"/>
              <a:t>pac. nejprve dotkne předmětu rukou, poté mu terapeut pomůže předmět uchopit</a:t>
            </a:r>
          </a:p>
          <a:p>
            <a:r>
              <a:rPr lang="cs-CZ" altLang="cs-CZ" dirty="0"/>
              <a:t>terapeut stabilizuje tělo pacienta, teprve poté vede pohyb</a:t>
            </a:r>
          </a:p>
          <a:p>
            <a:r>
              <a:rPr lang="cs-CZ" altLang="cs-CZ" dirty="0"/>
              <a:t>pacient se vždy rukama dotýká pracovní plochy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343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0A210A-6E2F-41F1-ABDC-7357D42AA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CAE8FA-8A80-4E54-A12B-1D4F4DEA2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069B61-3E18-4C94-B9D9-3F2EE4F3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54E28D4-6189-4F0E-B05E-50C80B9F6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</a:rPr>
              <a:t>převracení na nepostižený bok – pasivně </a:t>
            </a:r>
          </a:p>
          <a:p>
            <a:r>
              <a:rPr lang="cs-CZ" dirty="0"/>
              <a:t>asistent </a:t>
            </a:r>
            <a:r>
              <a:rPr lang="cs-CZ" altLang="cs-CZ" dirty="0"/>
              <a:t>pokrčí koleno ochrnuté DK</a:t>
            </a:r>
          </a:p>
          <a:p>
            <a:r>
              <a:rPr lang="cs-CZ" altLang="cs-CZ" dirty="0"/>
              <a:t>spojení dlaní pacienta </a:t>
            </a:r>
          </a:p>
          <a:p>
            <a:r>
              <a:rPr lang="cs-CZ" altLang="cs-CZ" dirty="0"/>
              <a:t>otáčíme za bok a ramena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914EAD-B696-474C-95AF-B3238B4EF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187" y="3596342"/>
            <a:ext cx="4901609" cy="28836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E53EC6-F4A6-42DA-8DAE-A1FCDA6EF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195" y="3596342"/>
            <a:ext cx="1793328" cy="274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340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2F610B-5D61-4C87-B624-6338CC2E5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02695B-703A-4D51-A9BD-447EE61E2D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136247-BAD9-4066-B9A5-007867020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F1D801F-EF93-490B-849E-27C563404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</a:rPr>
              <a:t>převracení na nepostižený bok – aktivně </a:t>
            </a:r>
          </a:p>
          <a:p>
            <a:r>
              <a:rPr lang="cs-CZ" dirty="0"/>
              <a:t>pacient: spojí dlaně, aktivní pohyb</a:t>
            </a:r>
          </a:p>
          <a:p>
            <a:r>
              <a:rPr lang="cs-CZ" dirty="0"/>
              <a:t>asistent: </a:t>
            </a:r>
            <a:r>
              <a:rPr lang="cs-CZ" altLang="cs-CZ" dirty="0"/>
              <a:t>pomáhá pohybu ochrnuté DK (přidržuje hýždě a chodidlo)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4F6E349-2F1C-4D2D-9AC8-DFD5F52C9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554" y="3184652"/>
            <a:ext cx="4502960" cy="3353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361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60BF3E-3D80-49FB-A7F3-26491DD4A2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C079AD-8CBD-4280-92EC-5C5C06811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0C91BC-60A4-4868-8E4C-63239A11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FD2F5C9-A277-45C8-B4A4-4C94C4BEF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</a:rPr>
              <a:t>převracení na ochrnutý bok</a:t>
            </a:r>
          </a:p>
          <a:p>
            <a:r>
              <a:rPr lang="cs-CZ" dirty="0"/>
              <a:t>pacient: </a:t>
            </a:r>
            <a:r>
              <a:rPr lang="cs-CZ" altLang="cs-CZ" dirty="0"/>
              <a:t>nepostižené koleno a rameno přetáčí pacient sám, aktivní pohyb</a:t>
            </a:r>
          </a:p>
          <a:p>
            <a:r>
              <a:rPr lang="cs-CZ" dirty="0"/>
              <a:t>asistent: </a:t>
            </a:r>
            <a:r>
              <a:rPr lang="cs-CZ" altLang="cs-CZ" dirty="0"/>
              <a:t>pomáhá přidržováním ramene a kolena ochrnuté strany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72093F-1B2D-4A1D-88C9-5AD28DCCA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809" y="3762001"/>
            <a:ext cx="5011024" cy="2430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34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A0EB4F-CE3D-4A64-B444-2A20D75858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BB8F7B-5AA3-4B31-966A-59BCBA08F8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7E96B57-CD05-4D32-BA04-673F7C3C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1C9785F-9068-41B0-BD11-8B812A9E6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DC"/>
                </a:solidFill>
              </a:rPr>
              <a:t>z lehu do sedu – pasivní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asistent: </a:t>
            </a:r>
            <a:r>
              <a:rPr lang="cs-CZ" altLang="cs-CZ" sz="2400" dirty="0"/>
              <a:t>pacienta uložit na bok ochrnuté strany, pokrčit kolena DKK, rukou blíž k hlavě uchopí pacienta pod ramenem dolní HK, rukou blíž k nohám uchopí pacienta pod koleny DKK</a:t>
            </a:r>
          </a:p>
          <a:p>
            <a:r>
              <a:rPr lang="cs-CZ" altLang="cs-CZ" sz="2400" dirty="0"/>
              <a:t>pacient: se zdravou HK přidržuje okraje lůžka</a:t>
            </a:r>
          </a:p>
          <a:p>
            <a:pPr lvl="1"/>
            <a:endParaRPr lang="cs-CZ" altLang="cs-CZ" sz="2400" dirty="0"/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DC"/>
                </a:solidFill>
              </a:rPr>
              <a:t>z lehu do sedu – aktivní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pacient: </a:t>
            </a:r>
            <a:r>
              <a:rPr lang="cs-CZ" altLang="cs-CZ" sz="2400" dirty="0"/>
              <a:t>leží na boku ochrnuté strany, pacient se zdravou HK opírá o okraj lůžka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asistent: </a:t>
            </a:r>
            <a:r>
              <a:rPr lang="cs-CZ" altLang="cs-CZ" sz="2400" dirty="0"/>
              <a:t>usměrňuje pohyb podepíráním kyčle zdravé strany, vede pohyb zdravého ramena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613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3FB7E1-BC17-43EF-9AD4-A5059D4071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C9ADED-CF35-44BE-B142-6242E5CD70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E9DF27-5E5E-4F79-B47A-E40827537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5E3A7C5-3126-4420-B24A-FBC7AD954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posun na lůžku vsedě</a:t>
            </a:r>
          </a:p>
          <a:p>
            <a:r>
              <a:rPr lang="cs-CZ" dirty="0"/>
              <a:t>pacient: </a:t>
            </a:r>
            <a:r>
              <a:rPr lang="cs-CZ" altLang="cs-CZ" dirty="0"/>
              <a:t>sed na lůžku, svěšené DKK, přenáší váhu z jedné hýždě na druhou, zdravou rukou drží ochrnutou HK v předpažení</a:t>
            </a:r>
          </a:p>
          <a:p>
            <a:r>
              <a:rPr lang="cs-CZ" dirty="0"/>
              <a:t>asistent: </a:t>
            </a:r>
            <a:r>
              <a:rPr lang="cs-CZ" altLang="cs-CZ" dirty="0"/>
              <a:t>koordinuje pohyb hýždí směrem v před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229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BE6EAD-2BEC-484D-A1AA-906513F936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012866-0E98-41FB-AF0B-2702A5C4E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C6DB3F-97D6-4B02-B72A-17DFDBF1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C40EE50-7BF5-440B-A8CE-F6BD65A21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posun v lůžku</a:t>
            </a:r>
          </a:p>
          <a:p>
            <a:r>
              <a:rPr lang="cs-CZ" dirty="0"/>
              <a:t>pacient: </a:t>
            </a:r>
            <a:r>
              <a:rPr lang="cs-CZ" altLang="cs-CZ" dirty="0"/>
              <a:t>leží na znak, pokrčené DKK, paty blízko hýždí</a:t>
            </a:r>
          </a:p>
          <a:p>
            <a:r>
              <a:rPr lang="cs-CZ" dirty="0"/>
              <a:t>asistent: </a:t>
            </a:r>
            <a:r>
              <a:rPr lang="cs-CZ" altLang="cs-CZ" dirty="0"/>
              <a:t>tlačí kolena k patám, zvedá pánev a tlačí ji do strany, srovná hlavu a ramena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418C6B-E456-4546-8A90-1F3BCFEC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417" y="3521801"/>
            <a:ext cx="5058032" cy="3126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584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1CD0F1-9644-4890-9121-FE6926CAFC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1226B5-CDF8-4068-BFA7-4731A8016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2C78F6-56B6-4E85-A391-35E9D859464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en-US" dirty="0"/>
              <a:t>Soběstačnost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3F03D39-C638-4B8D-9AFF-581AD2DCC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69580"/>
            <a:ext cx="10753200" cy="4139998"/>
          </a:xfrm>
        </p:spPr>
        <p:txBody>
          <a:bodyPr/>
          <a:lstStyle/>
          <a:p>
            <a:pPr algn="ctr">
              <a:buNone/>
            </a:pPr>
            <a:r>
              <a:rPr lang="cs-CZ" u="sng" dirty="0">
                <a:sym typeface="+mn-ea"/>
              </a:rPr>
              <a:t>Základním cílem moderního ošetřovatelství je pomoc nemocnému zůstat soběstačný.</a:t>
            </a:r>
          </a:p>
          <a:p>
            <a:pPr algn="ctr">
              <a:buNone/>
            </a:pPr>
            <a:endParaRPr lang="cs-CZ" u="sng" dirty="0"/>
          </a:p>
          <a:p>
            <a:pPr>
              <a:lnSpc>
                <a:spcPct val="100000"/>
              </a:lnSpc>
            </a:pPr>
            <a:r>
              <a:rPr lang="cs-CZ" dirty="0">
                <a:sym typeface="+mn-ea"/>
              </a:rPr>
              <a:t>lékař vyšetřuje hybnost pacienta a přiděluje mu příslušný pohybový režim</a:t>
            </a:r>
          </a:p>
          <a:p>
            <a:pPr>
              <a:lnSpc>
                <a:spcPct val="100000"/>
              </a:lnSpc>
            </a:pPr>
            <a:r>
              <a:rPr lang="cs-CZ" dirty="0">
                <a:sym typeface="+mn-ea"/>
              </a:rPr>
              <a:t>definuje míru doporučeného a povoleného pohybu pacienta během hospitalizace</a:t>
            </a:r>
          </a:p>
          <a:p>
            <a:pPr>
              <a:lnSpc>
                <a:spcPct val="100000"/>
              </a:lnSpc>
            </a:pPr>
            <a:r>
              <a:rPr lang="cs-CZ" dirty="0">
                <a:sym typeface="+mn-ea"/>
              </a:rPr>
              <a:t>udává maximální míru soběstačnosti pacienta pro zachování  jeho bezpečnosti </a:t>
            </a:r>
          </a:p>
          <a:p>
            <a:pPr>
              <a:lnSpc>
                <a:spcPct val="100000"/>
              </a:lnSpc>
            </a:pPr>
            <a:r>
              <a:rPr lang="cs-CZ" dirty="0">
                <a:sym typeface="+mn-ea"/>
              </a:rPr>
              <a:t>záznam do zdrav. dokumentace, </a:t>
            </a:r>
            <a:r>
              <a:rPr lang="cs-CZ" dirty="0" err="1">
                <a:sym typeface="+mn-ea"/>
              </a:rPr>
              <a:t>info</a:t>
            </a:r>
            <a:r>
              <a:rPr lang="cs-CZ" dirty="0">
                <a:sym typeface="+mn-ea"/>
              </a:rPr>
              <a:t> sestra</a:t>
            </a: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650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CFA75B-EE3D-4E2D-B059-0931D7DFF9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2C7DFF-ED0A-4F57-99DE-FE099BDB0C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530F65-BB5F-4F7E-AA26-EEEA74DA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Poloha na boku ochrnuté strany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6A56203-BC60-4930-AE6D-1B5D36C0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291486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lůžko vodorovně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trup – mírně zakloněný, podložený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ochrnutá HK směřuje do předu v úhlu 90°, loket natažený, dlaní na horu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ochrnutá DK v kyčli natažená, v koleni mírně pokrčená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nepostižená HK volně leží na těle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nepostižená DK mírný ohyb v kyčli, kolenu, podložení polštářem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EAA064-0411-4828-B590-F5EBECF6F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006" y="1418782"/>
            <a:ext cx="2832000" cy="4144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615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547D8F-083B-4615-8BF4-4FF609CEC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D1F3A9-753E-49FC-90B2-9D0313F803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03018F-1BE2-4DD9-AA59-1FC8B211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r>
              <a:rPr lang="cs-CZ" altLang="cs-CZ" dirty="0"/>
              <a:t>Poloha na boku zdravé strany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53DD9D2-8E8A-428A-BDD0-5146DBA80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38997"/>
            <a:ext cx="667909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lůžko vodorovně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trup mírně předkloněn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ochrnutá HK – rameno předsunuto, směřuje do předu v úhlu 100°, končetina je podložená, loket natažený, dlaní dolů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ochrnutá DK v kyčli a koleni mírně pokrčená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nepostižená HK – dle preferencí pacienta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nepostižená DK – flexe kyčle, koleno nataženo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8D10424-C4CE-47FF-902C-0371F7EA4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466" y="1002581"/>
            <a:ext cx="3956647" cy="4852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985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B6E4C3-A4A4-4907-A3E6-AC78FE1EF7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4B0342-66E5-4475-9E91-5FE9108111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3AF7BD-1167-4B7F-92A2-0D50F1F90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Poloha na zádech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596B70-BD01-4C6D-A216-7EB9C2A7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77086" cy="4139998"/>
          </a:xfrm>
        </p:spPr>
        <p:txBody>
          <a:bodyPr/>
          <a:lstStyle/>
          <a:p>
            <a:r>
              <a:rPr lang="cs-CZ" altLang="cs-CZ" dirty="0"/>
              <a:t>lůžko vodorovně</a:t>
            </a:r>
          </a:p>
          <a:p>
            <a:r>
              <a:rPr lang="cs-CZ" altLang="cs-CZ" dirty="0"/>
              <a:t>hlava nesmí být předkloněná, ramena i hlava na polštáři, </a:t>
            </a:r>
          </a:p>
          <a:p>
            <a:r>
              <a:rPr lang="cs-CZ" altLang="cs-CZ" dirty="0"/>
              <a:t>ochrnutá HK mírně upažená, uložená na polštáři, loket, zápěstí, prsty, nataženy</a:t>
            </a:r>
          </a:p>
          <a:p>
            <a:r>
              <a:rPr lang="cs-CZ" altLang="cs-CZ" dirty="0"/>
              <a:t>ochrnutá DK v kyčli natažená, podložená stejným polštářem jako HK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27C3814-7874-425E-92EA-ADB37DD2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525" y="706588"/>
            <a:ext cx="3103133" cy="577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629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018142-D9FA-41D8-9E53-48026A24A6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F55035-1199-480F-ABBD-4DF2EA1F6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2A4BCF-7CB9-4BEF-89F6-DA071C81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Sezení v lůžku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7FC9E3A-0D6E-48B7-B002-A085CD287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286356" cy="4139998"/>
          </a:xfrm>
        </p:spPr>
        <p:txBody>
          <a:bodyPr/>
          <a:lstStyle/>
          <a:p>
            <a:r>
              <a:rPr lang="cs-CZ" dirty="0"/>
              <a:t>lůžko – </a:t>
            </a:r>
            <a:r>
              <a:rPr lang="cs-CZ" altLang="cs-CZ" dirty="0"/>
              <a:t>čelo lůžka maximálně zvednuto</a:t>
            </a:r>
          </a:p>
          <a:p>
            <a:r>
              <a:rPr lang="cs-CZ" dirty="0"/>
              <a:t>trup </a:t>
            </a:r>
            <a:r>
              <a:rPr lang="cs-CZ" altLang="cs-CZ" dirty="0"/>
              <a:t>vzpřímený, polštář v bederní oblasti zad nemocného </a:t>
            </a:r>
          </a:p>
          <a:p>
            <a:r>
              <a:rPr lang="cs-CZ" dirty="0"/>
              <a:t>DKK  </a:t>
            </a:r>
            <a:r>
              <a:rPr lang="cs-CZ" altLang="cs-CZ" dirty="0"/>
              <a:t>v kyčlích úhel 90 ° </a:t>
            </a:r>
          </a:p>
          <a:p>
            <a:r>
              <a:rPr lang="cs-CZ" dirty="0"/>
              <a:t>HKK  </a:t>
            </a:r>
            <a:r>
              <a:rPr lang="cs-CZ" altLang="cs-CZ" dirty="0"/>
              <a:t>předpaženy, lokty spočívají na stolečku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3C4D2D-CFCC-45CC-9C02-56868AD28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925" y="3429000"/>
            <a:ext cx="4570150" cy="2981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840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A975B0-6A93-4CE5-BEE0-60E603C38D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04D63E-B0B8-4E8F-B008-E81061D222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422BE5-7F25-44A8-B8EE-44F2CED22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Chůze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396F9D-E63E-431F-84DE-715D2BA6C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762980" cy="41399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pacient: ochrnutá HK na rameni asistenta, pokrčené DKK, paty blízko hýždí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asistent: stojí před pacientem, ruku pod ramenem ochrnuté HK, druhou rukou přidržuje pánev pacienta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8933EF5-047A-44AA-A236-77A1DCC5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273" y="1171576"/>
            <a:ext cx="3369711" cy="4287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8090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2F8838-F18C-4F4A-9E87-F337A24BD1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81F0B1-2C6D-4453-B79B-0589665408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7DF86C-CDD8-4A23-B5EB-BB32C8160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Chůze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3AEF58D-4520-4A2E-B0DB-50F7C4C01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796536" cy="4139998"/>
          </a:xfrm>
        </p:spPr>
        <p:txBody>
          <a:bodyPr/>
          <a:lstStyle/>
          <a:p>
            <a:r>
              <a:rPr lang="cs-CZ" altLang="cs-CZ" dirty="0"/>
              <a:t>asistent stojí na ochrnuté straně pacienta, ruku pod ramenem ochrnuté HK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848729-B837-4FBA-86AC-F5E4A3651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633" y="3405582"/>
            <a:ext cx="3237257" cy="24264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DA6A3F-013A-4CFA-A91F-81DEA3513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536" y="720000"/>
            <a:ext cx="2869884" cy="5276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682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25239F-68BA-4C04-94F1-FA28CF17D6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9DFD9B-54D8-46D3-985A-E1F9F13D6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0FB6C4-7436-4F8C-B9D9-D5C73888F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Svlékání košile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5585712-3246-437A-B8A5-7476B18ED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930760" cy="41399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pacient: sedí, ochrnutá HK svěšena mezi koleny, zdravou HK přetáhne oděv přes hlavu, vytáhne postiženou HK z rukávu, vytáhne zdravou HK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asistent kontroluje rovnováhu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72BCE1-405B-418C-8D52-967C43706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888" y="1171576"/>
            <a:ext cx="3170195" cy="4407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419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D9726D-6165-485C-B3BE-903F9ECD43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0A3591-1A0D-4D50-9E24-DB2D3998D3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267D3B-88BD-4D78-B285-09DD5F2E7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Oblékání kalhot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011AA64-F4AB-4374-9951-A3946458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150583" cy="4139998"/>
          </a:xfrm>
        </p:spPr>
        <p:txBody>
          <a:bodyPr/>
          <a:lstStyle/>
          <a:p>
            <a:r>
              <a:rPr lang="cs-CZ" altLang="cs-CZ" sz="2000" dirty="0"/>
              <a:t>pacient sedí, ochrnutá DK překřížená přes zdravou DK, zdravou HK natáhne nohavici na postiženou DK, rozkříží DKK, navlékne nohavici na zdravou DK</a:t>
            </a:r>
          </a:p>
          <a:p>
            <a:r>
              <a:rPr lang="cs-CZ" altLang="cs-CZ" sz="2000" dirty="0"/>
              <a:t>asistent kontroluje rovnováhu, vede ruce nemocného, přidržuje postiženou DK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478F76-9E11-45B8-B058-D36E50A93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204" y="291104"/>
            <a:ext cx="2261812" cy="25178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274D5A-AFE9-4477-B379-4D1AC932B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025" y="2110588"/>
            <a:ext cx="1969179" cy="25178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3B31AF8-AB4B-4780-B00E-DADC7C4C9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424" y="3762001"/>
            <a:ext cx="1731414" cy="2517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137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86150C-BF67-4E01-B377-77C8F236C2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228000"/>
            <a:ext cx="7920000" cy="252000"/>
          </a:xfrm>
        </p:spPr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196CF7-CAB4-4F53-A057-DC8858ED54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FF7569-0B09-4E53-B82F-7381FE24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Oblékání košile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E086E40-E0DC-41C1-8EBC-03EA885BF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628756" cy="413999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pacient sedí, košile na kolenu zdravé DK, vnitřní strana a límec dál od těla, ochrnutá HK svěšená mezi koleny, zdravou HK obleče rukáv na postiženou HK až po rameno, doobleče druhý rukáv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asistent pomáhá navlékat rukáv na postižené straně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70D808-5C27-4D4E-9E16-DF39325B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090" y="1760178"/>
            <a:ext cx="3294371" cy="4003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915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201CC0-51ED-4F60-801A-3509CB891E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61D36F-8F81-4CC9-B00F-3FEDB37050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277340-3134-480C-945E-47651BFA9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Oblékání trička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1637B55-7992-4D3F-ACF4-AABFEED9D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922371" cy="413999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pacient sedí, triko na kolenu zdravé DK, záda na horu a výstřih dál, ochrnutá HK svěšená mezi koleny, zdravou HK obleče rukáv na postiženou HK po loket, přetáhne triko přes hlavu, doobleče druhý rukáv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asistent pomáhá navlékat rukáv na postižené straně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C3C750-96DE-423E-8A52-EE45F43C1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686" y="1567576"/>
            <a:ext cx="3495325" cy="4030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690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7DB416-240D-48AD-8EE4-EC718B8B9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49D3BD-6A98-4109-8F5E-A161A21EED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6E38FE-9AB4-4B5B-AF30-0AD689E8ECB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en-US" dirty="0"/>
              <a:t>Označení pohybového režimu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D3D0EF6-F085-4094-A4DC-7BC675625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>
                <a:solidFill>
                  <a:srgbClr val="FFFF00"/>
                </a:solidFill>
                <a:sym typeface="+mn-ea"/>
              </a:rPr>
              <a:t>A – 1</a:t>
            </a:r>
            <a:r>
              <a:rPr lang="cs-CZ" dirty="0">
                <a:sym typeface="+mn-ea"/>
              </a:rPr>
              <a:t>		pacient zcela soběstačný, chodící po celém areálu </a:t>
            </a:r>
          </a:p>
          <a:p>
            <a:pPr marL="72000" indent="0">
              <a:buNone/>
            </a:pPr>
            <a:r>
              <a:rPr lang="cs-CZ" dirty="0">
                <a:sym typeface="+mn-ea"/>
              </a:rPr>
              <a:t>                  nemocnice</a:t>
            </a:r>
          </a:p>
          <a:p>
            <a:pPr marL="72000" indent="0">
              <a:buNone/>
            </a:pPr>
            <a:endParaRPr lang="cs-CZ" dirty="0">
              <a:sym typeface="+mn-ea"/>
            </a:endParaRPr>
          </a:p>
          <a:p>
            <a:pPr marL="72000" indent="0">
              <a:buNone/>
            </a:pPr>
            <a:r>
              <a:rPr lang="cs-CZ" dirty="0">
                <a:solidFill>
                  <a:srgbClr val="00CC00"/>
                </a:solidFill>
                <a:sym typeface="+mn-ea"/>
              </a:rPr>
              <a:t>B – 2</a:t>
            </a:r>
            <a:r>
              <a:rPr lang="cs-CZ" dirty="0">
                <a:sym typeface="+mn-ea"/>
              </a:rPr>
              <a:t>		pacient soběstačný, chodící po odd.</a:t>
            </a:r>
          </a:p>
          <a:p>
            <a:endParaRPr lang="cs-CZ" dirty="0">
              <a:sym typeface="+mn-ea"/>
            </a:endParaRP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  <a:sym typeface="+mn-ea"/>
              </a:rPr>
              <a:t>C – 3</a:t>
            </a:r>
            <a:r>
              <a:rPr lang="cs-CZ" dirty="0">
                <a:sym typeface="+mn-ea"/>
              </a:rPr>
              <a:t>	částečně soběstačný v rámci lůžka, nutná dopomoc,              </a:t>
            </a:r>
          </a:p>
          <a:p>
            <a:pPr marL="72000" indent="0">
              <a:buNone/>
            </a:pPr>
            <a:r>
              <a:rPr lang="cs-CZ" dirty="0">
                <a:sym typeface="+mn-ea"/>
              </a:rPr>
              <a:t>                  neopouští pokoj</a:t>
            </a:r>
          </a:p>
          <a:p>
            <a:pPr marL="72000" indent="0">
              <a:buNone/>
            </a:pPr>
            <a:endParaRPr lang="cs-CZ" dirty="0">
              <a:sym typeface="+mn-ea"/>
            </a:endParaRPr>
          </a:p>
          <a:p>
            <a:pPr marL="72000" indent="0">
              <a:buNone/>
            </a:pPr>
            <a:r>
              <a:rPr lang="cs-CZ" dirty="0">
                <a:solidFill>
                  <a:srgbClr val="FF3300"/>
                </a:solidFill>
                <a:sym typeface="+mn-ea"/>
              </a:rPr>
              <a:t>D – 4</a:t>
            </a:r>
            <a:r>
              <a:rPr lang="cs-CZ" dirty="0">
                <a:sym typeface="+mn-ea"/>
              </a:rPr>
              <a:t>	nesoběstačný pacient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0787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9D4811-D725-46A5-87ED-497FDA4CBE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3802B7-DBF6-44FE-B5A7-2AAFCE716F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8E7A15-2F81-456A-B470-17E407C9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Oblékání ponožek, obouvání-dopomoc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D87FCE-1B8E-453C-85F1-6B9F8A28D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pacient sedí, ochrnutá DK překřížená přes zdravou DK, ukazovákem, palcem, prostředníkem roztahuje a navléká ponožku, botu navléci na prsty nohy, nohy rozkřížit, tlakem nohy </a:t>
            </a:r>
            <a:r>
              <a:rPr lang="cs-CZ" altLang="cs-CZ" dirty="0" err="1"/>
              <a:t>doobout</a:t>
            </a:r>
            <a:r>
              <a:rPr lang="cs-CZ" altLang="cs-CZ" dirty="0"/>
              <a:t> botu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asistent tlak na nohu při obouvání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C62CCE7-71ED-4D8A-B05B-E3040240C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636" y="3595138"/>
            <a:ext cx="3572667" cy="22368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F0DAF3F-3263-480C-A194-63FE28C9A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407" y="3595138"/>
            <a:ext cx="3078444" cy="2236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7636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0A7D491F-6E4F-467C-8717-55EA5D4B9A29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cs-CZ" altLang="cs-CZ" dirty="0"/>
              <a:t>Aktivní pohyb na lůžku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5CF0C96-CED8-4A6A-93BF-B1A09CF005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B281AC-E9B7-44AC-8FD1-436270E3DA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8F4ACEAE-9AAF-46C4-9DD1-53A30550FE5A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cs-CZ" altLang="cs-CZ" dirty="0"/>
              <a:t>Pohyb mimo lůžko</a:t>
            </a:r>
          </a:p>
          <a:p>
            <a:endParaRPr lang="cs-CZ" dirty="0"/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83E59892-A0A1-4C14-B4D5-54BB7D139836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altLang="cs-CZ" dirty="0"/>
              <a:t>Pasivní pohyb na lůžku</a:t>
            </a:r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85B93B10-ECF7-46E0-BE66-1970933039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Kompenzační pomůcky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65B7B35-5C69-4AA2-8A87-C888901CF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84" y="2445872"/>
            <a:ext cx="1469263" cy="179847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C4CAE79-4F2A-4166-A6C6-EF269023A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008" y="3998214"/>
            <a:ext cx="1916877" cy="179847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B9BBAC5-048D-47F8-9FF2-0484DBC5C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885" y="2728596"/>
            <a:ext cx="1713124" cy="171312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17B1F0A-5D03-4355-BDED-1E2B21FB5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4837" y="4478298"/>
            <a:ext cx="1719221" cy="171312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D62A40D-CEA8-4DD9-A4F9-BE1ED4517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521" y="2666488"/>
            <a:ext cx="2603218" cy="171312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52C0F40-0BEF-4804-ACEB-B3F16359AF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7155" y="4760696"/>
            <a:ext cx="2512753" cy="1313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9834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9429B4-2F6B-407E-9CBA-5165B0525A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659C37-4DE9-427D-9C29-84FF4DFABA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58C102-2080-4914-A44C-A855F7237AA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Literatura, zdroje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B0ECDE6-35E6-4A82-BD9C-4F01E6075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Trachtová, E. a kol. : Potřeby nemocného v ošetřovatelském procesu. Brno, IDVPZ 2013.</a:t>
            </a:r>
          </a:p>
          <a:p>
            <a:r>
              <a:rPr lang="cs-CZ" altLang="cs-CZ" dirty="0"/>
              <a:t>Pokorná, A., Komínková, A.,</a:t>
            </a:r>
            <a:r>
              <a:rPr lang="cs-CZ" dirty="0"/>
              <a:t> Menšíková A., Šenkyříková M</a:t>
            </a:r>
            <a:r>
              <a:rPr lang="cs-CZ" altLang="cs-CZ" dirty="0"/>
              <a:t> : Ošetřovatelské postupy založené na důkazech. Brno, Masarykova univerzita 2019.</a:t>
            </a:r>
          </a:p>
          <a:p>
            <a:r>
              <a:rPr lang="cs-CZ" altLang="cs-CZ" dirty="0"/>
              <a:t>Beharková, N., Soldánová, D. : Základy ošetřovatelských postupů a intervencí. </a:t>
            </a:r>
            <a:r>
              <a:rPr lang="cs-CZ" altLang="cs-CZ" dirty="0" err="1"/>
              <a:t>Elportál</a:t>
            </a:r>
            <a:r>
              <a:rPr lang="cs-CZ" altLang="cs-CZ" dirty="0"/>
              <a:t> Brno, Masarykova univerzita 2019. </a:t>
            </a:r>
            <a:r>
              <a:rPr lang="cs-CZ" dirty="0">
                <a:hlinkClick r:id="rId4"/>
              </a:rPr>
              <a:t>Základy ošetřovatelských postupů a intervencí | Lékařská fakulta Masarykovy univerzity (muni.cz)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099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59E1C5-26E7-4DA4-AEB4-2D9EBC4C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89ADFB-23DE-403A-AF9D-24F4E212F6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CED2049-7D00-4D16-B59B-07BEB58DC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725" y="2144335"/>
            <a:ext cx="10752138" cy="3236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6358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7710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C10496-759F-46ED-8860-7E85176DF0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E73121-23A1-4267-BF96-3D1050AD4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C14257-20B7-4311-B412-C2107066255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ym typeface="+mn-ea"/>
              </a:rPr>
              <a:t>Kategorie pacientů podle soběstačnosti – legislativně stanovené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ACA7868-CF9D-4B1C-957B-45BE97DE4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89710"/>
            <a:ext cx="10753200" cy="4139998"/>
          </a:xfrm>
        </p:spPr>
        <p:txBody>
          <a:bodyPr/>
          <a:lstStyle/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0 	na propustce</a:t>
            </a:r>
            <a:endParaRPr lang="cs-CZ" altLang="cs-CZ" dirty="0">
              <a:solidFill>
                <a:srgbClr val="0000DC"/>
              </a:solidFill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1 	soběstačný </a:t>
            </a:r>
            <a:r>
              <a:rPr lang="cs-CZ" altLang="cs-CZ" dirty="0">
                <a:latin typeface="+mn-ea"/>
                <a:cs typeface="+mn-ea"/>
                <a:sym typeface="+mn-ea"/>
              </a:rPr>
              <a:t>– nezávislý na základní ošetřovatelské péči/dítě nad 10 let</a:t>
            </a:r>
            <a:endParaRPr lang="cs-CZ" altLang="cs-CZ" dirty="0"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2 	částečně soběstačný </a:t>
            </a:r>
            <a:r>
              <a:rPr lang="cs-CZ" altLang="cs-CZ" dirty="0">
                <a:latin typeface="+mn-ea"/>
                <a:cs typeface="+mn-ea"/>
                <a:sym typeface="+mn-ea"/>
              </a:rPr>
              <a:t>– s dopomocí je  schopen pohybu mimo lůžko, sám se obslouží/spolupracující dítě od 6-10 let</a:t>
            </a:r>
            <a:endParaRPr lang="cs-CZ" altLang="cs-CZ" dirty="0"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3 	vyžadující zvýšený dohled </a:t>
            </a:r>
            <a:r>
              <a:rPr lang="cs-CZ" altLang="cs-CZ" dirty="0">
                <a:latin typeface="+mn-ea"/>
                <a:cs typeface="+mn-ea"/>
                <a:sym typeface="+mn-ea"/>
              </a:rPr>
              <a:t>– lucidní, neschopný pohybu mimo lůžko, vyžaduje téměř úplnou obsluhu/dítě od 2-6 let</a:t>
            </a:r>
            <a:endParaRPr lang="cs-CZ" altLang="cs-CZ" dirty="0"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4 	imobilní </a:t>
            </a:r>
            <a:r>
              <a:rPr lang="cs-CZ" altLang="cs-CZ" dirty="0">
                <a:latin typeface="+mn-ea"/>
                <a:cs typeface="+mn-ea"/>
                <a:sym typeface="+mn-ea"/>
              </a:rPr>
              <a:t>– lucidní, vyžaduje </a:t>
            </a:r>
            <a:r>
              <a:rPr lang="cs-CZ" altLang="cs-CZ" dirty="0" err="1">
                <a:latin typeface="+mn-ea"/>
                <a:cs typeface="+mn-ea"/>
                <a:sym typeface="+mn-ea"/>
              </a:rPr>
              <a:t>oš</a:t>
            </a:r>
            <a:r>
              <a:rPr lang="cs-CZ" altLang="cs-CZ" dirty="0">
                <a:latin typeface="+mn-ea"/>
                <a:cs typeface="+mn-ea"/>
                <a:sym typeface="+mn-ea"/>
              </a:rPr>
              <a:t>. pomoc při všech výkonech/dítě od 0-2 let</a:t>
            </a:r>
            <a:endParaRPr lang="cs-CZ" altLang="cs-CZ" dirty="0"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5 	v bezvědomí</a:t>
            </a:r>
            <a:endParaRPr lang="cs-CZ" altLang="cs-CZ" dirty="0">
              <a:solidFill>
                <a:srgbClr val="0000DC"/>
              </a:solidFill>
              <a:latin typeface="+mn-ea"/>
              <a:cs typeface="+mn-ea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702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B9A6DB-07FA-4BEA-AAD3-593EA88F67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11CF83-D3DC-4482-8EFD-4192EFC7FF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383827-D73E-4236-B6C7-030A1D38FAC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en-US" dirty="0"/>
              <a:t>Hodnocení soběstačnosti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FA46BA-FA0A-4832-A3A5-6B12B2EF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u="sng" dirty="0">
                <a:sym typeface="+mn-ea"/>
              </a:rPr>
              <a:t>Výchozí moment pro plánování </a:t>
            </a:r>
            <a:r>
              <a:rPr lang="cs-CZ" u="sng" dirty="0" err="1">
                <a:sym typeface="+mn-ea"/>
              </a:rPr>
              <a:t>oš</a:t>
            </a:r>
            <a:r>
              <a:rPr lang="cs-CZ" u="sng" dirty="0">
                <a:sym typeface="+mn-ea"/>
              </a:rPr>
              <a:t>. péče, špatně stanovená soběstačnost může vést k rozvinutí imobilizačního syndromu.</a:t>
            </a:r>
            <a:endParaRPr lang="cs-CZ" u="sng" dirty="0"/>
          </a:p>
          <a:p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orientační pohledem, pozorováním</a:t>
            </a:r>
            <a:endParaRPr lang="cs-CZ" dirty="0"/>
          </a:p>
          <a:p>
            <a:r>
              <a:rPr lang="cs-CZ" dirty="0">
                <a:sym typeface="+mn-ea"/>
              </a:rPr>
              <a:t>dle standardizovaných testů – </a:t>
            </a:r>
            <a:r>
              <a:rPr lang="cs-CZ" dirty="0" err="1">
                <a:sym typeface="+mn-ea"/>
              </a:rPr>
              <a:t>Barthelův</a:t>
            </a:r>
            <a:r>
              <a:rPr lang="cs-CZ" dirty="0">
                <a:sym typeface="+mn-ea"/>
              </a:rPr>
              <a:t> test základních všedních činností (ADL, IADL)</a:t>
            </a:r>
          </a:p>
          <a:p>
            <a:r>
              <a:rPr lang="cs-CZ" altLang="en-US" dirty="0"/>
              <a:t>soběstačnost z ošetřovatelského hlediska hodnotíme: </a:t>
            </a:r>
            <a:endParaRPr lang="cs-CZ" dirty="0">
              <a:sym typeface="+mn-ea"/>
            </a:endParaRPr>
          </a:p>
          <a:p>
            <a:pPr marL="5377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Palatino Linotype" panose="02040502050505030304" pitchFamily="18" charset="0"/>
                <a:sym typeface="+mn-ea"/>
              </a:rPr>
              <a:t>v hygieně</a:t>
            </a:r>
            <a:endParaRPr lang="cs-CZ" altLang="cs-CZ" dirty="0">
              <a:latin typeface="Palatino Linotype" panose="02040502050505030304" pitchFamily="18" charset="0"/>
            </a:endParaRPr>
          </a:p>
          <a:p>
            <a:pPr marL="5377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Palatino Linotype" panose="02040502050505030304" pitchFamily="18" charset="0"/>
                <a:sym typeface="+mn-ea"/>
              </a:rPr>
              <a:t>ve výživě</a:t>
            </a:r>
            <a:endParaRPr lang="cs-CZ" altLang="cs-CZ" dirty="0">
              <a:latin typeface="Palatino Linotype" panose="02040502050505030304" pitchFamily="18" charset="0"/>
            </a:endParaRPr>
          </a:p>
          <a:p>
            <a:pPr marL="5377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Palatino Linotype" panose="02040502050505030304" pitchFamily="18" charset="0"/>
                <a:sym typeface="+mn-ea"/>
              </a:rPr>
              <a:t>ve stravování</a:t>
            </a:r>
            <a:endParaRPr lang="cs-CZ" altLang="cs-CZ" dirty="0">
              <a:latin typeface="Palatino Linotype" panose="02040502050505030304" pitchFamily="18" charset="0"/>
            </a:endParaRPr>
          </a:p>
          <a:p>
            <a:pPr marL="5377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Palatino Linotype" panose="02040502050505030304" pitchFamily="18" charset="0"/>
                <a:sym typeface="+mn-ea"/>
              </a:rPr>
              <a:t>v oblékání</a:t>
            </a:r>
            <a:endParaRPr lang="cs-CZ" altLang="cs-CZ" dirty="0">
              <a:latin typeface="Palatino Linotype" panose="020405020505050303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77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E481BA-0A9D-4DD8-A725-D72DA7A42E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4D01E6-6715-4F50-8C2D-FE90AC7667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8B1EB2-3AF0-4D03-8051-F9ED170493F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ADL – </a:t>
            </a:r>
            <a:r>
              <a:rPr lang="cs-CZ" dirty="0" err="1">
                <a:sym typeface="+mn-ea"/>
              </a:rPr>
              <a:t>Activity</a:t>
            </a:r>
            <a:r>
              <a:rPr lang="cs-CZ" dirty="0">
                <a:sym typeface="+mn-ea"/>
              </a:rPr>
              <a:t> </a:t>
            </a:r>
            <a:r>
              <a:rPr lang="cs-CZ" dirty="0" err="1">
                <a:sym typeface="+mn-ea"/>
              </a:rPr>
              <a:t>Daily</a:t>
            </a:r>
            <a:r>
              <a:rPr lang="cs-CZ" dirty="0">
                <a:sym typeface="+mn-ea"/>
              </a:rPr>
              <a:t> </a:t>
            </a:r>
            <a:r>
              <a:rPr lang="cs-CZ" dirty="0" err="1">
                <a:sym typeface="+mn-ea"/>
              </a:rPr>
              <a:t>Living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5B1385B-04A1-45A8-8932-FF3CD40D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69628" y="1295143"/>
            <a:ext cx="5524372" cy="5345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1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6611EB-9BEE-43D3-BD45-318170D5C7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67910A-A187-4BC9-887A-DFB1322A44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075755-7519-424E-B32A-F4B27D3288C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IADL – Instrumental Activity Daily Living</a:t>
            </a:r>
            <a:br>
              <a:rPr lang="en-US" dirty="0"/>
            </a:b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253CF31-0422-4392-8294-176E16822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0493" y="1440275"/>
            <a:ext cx="6236296" cy="4787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4680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Soběstačnost, sebepéče, polohování, kinestetika[202109161454555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422</TotalTime>
  <Words>2187</Words>
  <Application>Microsoft Office PowerPoint</Application>
  <PresentationFormat>Širokoúhlá obrazovka</PresentationFormat>
  <Paragraphs>391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9" baseType="lpstr">
      <vt:lpstr>Arial</vt:lpstr>
      <vt:lpstr>Palatino Linotype</vt:lpstr>
      <vt:lpstr>Tahoma</vt:lpstr>
      <vt:lpstr>Wingdings</vt:lpstr>
      <vt:lpstr>Prezentace_MU_CZ</vt:lpstr>
      <vt:lpstr>Soběstačnost, sebepéče</vt:lpstr>
      <vt:lpstr>Vymezení pojmů</vt:lpstr>
      <vt:lpstr>Význam a vliv mobility na soběstačnost pacienta</vt:lpstr>
      <vt:lpstr>Soběstačnost</vt:lpstr>
      <vt:lpstr>Označení pohybového režimu</vt:lpstr>
      <vt:lpstr>Kategorie pacientů podle soběstačnosti – legislativně stanovené</vt:lpstr>
      <vt:lpstr>Hodnocení soběstačnosti</vt:lpstr>
      <vt:lpstr>ADL – Activity Daily Living </vt:lpstr>
      <vt:lpstr>IADL – Instrumental Activity Daily Living </vt:lpstr>
      <vt:lpstr>Vyhodnocení - Barthelův test (ADL, IADL)</vt:lpstr>
      <vt:lpstr>Prevence dekubitů – polohování </vt:lpstr>
      <vt:lpstr>Změny poloh nemocného na lůžku</vt:lpstr>
      <vt:lpstr>Polohování a její význam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Prevence dekubitů – blokování nepříznivých mechanických vlivů vnějšího prostředí</vt:lpstr>
      <vt:lpstr>Prevence dekubitů – blokování nepříznivých mechanických vlivů vnějšího prostředí</vt:lpstr>
      <vt:lpstr>Prevence dekubitů – hygiena </vt:lpstr>
      <vt:lpstr>Prevence dekubitů – normalizace celkového stavu</vt:lpstr>
      <vt:lpstr>Prevence dekubitů - rehabilitace</vt:lpstr>
      <vt:lpstr>Kinestetika</vt:lpstr>
      <vt:lpstr>Vhodné uspořádání pokoje</vt:lpstr>
      <vt:lpstr>Zásady taktně-kinestetické léčby </vt:lpstr>
      <vt:lpstr>Pohyb na lůžku - dopomoc</vt:lpstr>
      <vt:lpstr>Pohyb na lůžku - dopomoc</vt:lpstr>
      <vt:lpstr>Pohyb na lůžku - dopomoc</vt:lpstr>
      <vt:lpstr>Pohyb na lůžku - dopomoc</vt:lpstr>
      <vt:lpstr>Pohyb na lůžku - dopomoc</vt:lpstr>
      <vt:lpstr>Pohyb na lůžku - dopomoc</vt:lpstr>
      <vt:lpstr>Poloha na boku ochrnuté strany</vt:lpstr>
      <vt:lpstr>Poloha na boku zdravé strany</vt:lpstr>
      <vt:lpstr>Poloha na zádech</vt:lpstr>
      <vt:lpstr>Sezení v lůžku</vt:lpstr>
      <vt:lpstr>Chůze - dopomoc</vt:lpstr>
      <vt:lpstr>Chůze - dopomoc</vt:lpstr>
      <vt:lpstr>Svlékání košile - dopomoc</vt:lpstr>
      <vt:lpstr>Oblékání kalhot - dopomoc</vt:lpstr>
      <vt:lpstr>Oblékání košile - dopomoc</vt:lpstr>
      <vt:lpstr>Oblékání trička - dopomoc</vt:lpstr>
      <vt:lpstr>Oblékání ponožek, obouvání-dopomoc</vt:lpstr>
      <vt:lpstr>Kompenzační pomůcky</vt:lpstr>
      <vt:lpstr>Literatura, zdroje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Jiří Šišma</cp:lastModifiedBy>
  <cp:revision>88</cp:revision>
  <cp:lastPrinted>2021-09-09T08:11:12Z</cp:lastPrinted>
  <dcterms:created xsi:type="dcterms:W3CDTF">2021-02-15T10:37:16Z</dcterms:created>
  <dcterms:modified xsi:type="dcterms:W3CDTF">2021-09-20T07:41:59Z</dcterms:modified>
</cp:coreProperties>
</file>