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33"/>
  </p:notesMasterIdLst>
  <p:handoutMasterIdLst>
    <p:handoutMasterId r:id="rId34"/>
  </p:handoutMasterIdLst>
  <p:sldIdLst>
    <p:sldId id="257" r:id="rId2"/>
    <p:sldId id="392" r:id="rId3"/>
    <p:sldId id="395" r:id="rId4"/>
    <p:sldId id="393" r:id="rId5"/>
    <p:sldId id="394" r:id="rId6"/>
    <p:sldId id="418" r:id="rId7"/>
    <p:sldId id="396" r:id="rId8"/>
    <p:sldId id="397" r:id="rId9"/>
    <p:sldId id="398" r:id="rId10"/>
    <p:sldId id="399" r:id="rId11"/>
    <p:sldId id="400" r:id="rId12"/>
    <p:sldId id="401" r:id="rId13"/>
    <p:sldId id="402" r:id="rId14"/>
    <p:sldId id="403" r:id="rId15"/>
    <p:sldId id="405" r:id="rId16"/>
    <p:sldId id="404" r:id="rId17"/>
    <p:sldId id="406" r:id="rId18"/>
    <p:sldId id="407" r:id="rId19"/>
    <p:sldId id="408" r:id="rId20"/>
    <p:sldId id="409" r:id="rId21"/>
    <p:sldId id="410" r:id="rId22"/>
    <p:sldId id="411" r:id="rId23"/>
    <p:sldId id="412" r:id="rId24"/>
    <p:sldId id="413" r:id="rId25"/>
    <p:sldId id="414" r:id="rId26"/>
    <p:sldId id="415" r:id="rId27"/>
    <p:sldId id="416" r:id="rId28"/>
    <p:sldId id="417" r:id="rId29"/>
    <p:sldId id="391" r:id="rId30"/>
    <p:sldId id="382" r:id="rId31"/>
    <p:sldId id="264" r:id="rId32"/>
  </p:sldIdLst>
  <p:sldSz cx="12192000" cy="6858000"/>
  <p:notesSz cx="6858000" cy="9144000"/>
  <p:custDataLst>
    <p:tags r:id="rId35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DC"/>
    <a:srgbClr val="F01928"/>
    <a:srgbClr val="9100DC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5768" autoAdjust="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25122"/>
    </p:cViewPr>
  </p:sorterViewPr>
  <p:notesViewPr>
    <p:cSldViewPr snapToGrid="0">
      <p:cViewPr varScale="1">
        <p:scale>
          <a:sx n="56" d="100"/>
          <a:sy n="56" d="100"/>
        </p:scale>
        <p:origin x="180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gs" Target="tags/tag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25F2CA9-8F56-4522-A8A2-BBD469C826E4}" type="doc">
      <dgm:prSet loTypeId="urn:microsoft.com/office/officeart/2005/8/layout/cycle4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3EB4803D-0740-4985-A2B6-1673CC9295EC}">
      <dgm:prSet phldrT="[Text]"/>
      <dgm:spPr/>
      <dgm:t>
        <a:bodyPr/>
        <a:lstStyle/>
        <a:p>
          <a:r>
            <a:rPr lang="cs-CZ" dirty="0"/>
            <a:t>Faktory </a:t>
          </a:r>
          <a:r>
            <a:rPr lang="cs-CZ" dirty="0" err="1"/>
            <a:t>fyziologicko</a:t>
          </a:r>
          <a:r>
            <a:rPr lang="cs-CZ" dirty="0"/>
            <a:t> - biologické</a:t>
          </a:r>
        </a:p>
      </dgm:t>
    </dgm:pt>
    <dgm:pt modelId="{174F9C77-BCFC-4059-B6EC-EE3057846BCB}" type="parTrans" cxnId="{3D945FCC-7EF8-46BB-A3E0-2D724F42320A}">
      <dgm:prSet/>
      <dgm:spPr/>
      <dgm:t>
        <a:bodyPr/>
        <a:lstStyle/>
        <a:p>
          <a:endParaRPr lang="cs-CZ"/>
        </a:p>
      </dgm:t>
    </dgm:pt>
    <dgm:pt modelId="{683B6B1E-BCF4-4988-9D08-D06D671B9669}" type="sibTrans" cxnId="{3D945FCC-7EF8-46BB-A3E0-2D724F42320A}">
      <dgm:prSet/>
      <dgm:spPr/>
      <dgm:t>
        <a:bodyPr/>
        <a:lstStyle/>
        <a:p>
          <a:endParaRPr lang="cs-CZ"/>
        </a:p>
      </dgm:t>
    </dgm:pt>
    <dgm:pt modelId="{11695C4B-EEE6-412C-97F7-21754A9079FF}">
      <dgm:prSet phldrT="[Text]" custT="1"/>
      <dgm:spPr/>
      <dgm:t>
        <a:bodyPr/>
        <a:lstStyle/>
        <a:p>
          <a:r>
            <a:rPr lang="cs-CZ" sz="1200" dirty="0"/>
            <a:t> věk</a:t>
          </a:r>
        </a:p>
      </dgm:t>
    </dgm:pt>
    <dgm:pt modelId="{78FA170A-3941-438E-92AE-7C4B07DB25BE}" type="parTrans" cxnId="{0D508542-76AB-4752-9A70-233440E6AF65}">
      <dgm:prSet/>
      <dgm:spPr/>
      <dgm:t>
        <a:bodyPr/>
        <a:lstStyle/>
        <a:p>
          <a:endParaRPr lang="cs-CZ"/>
        </a:p>
      </dgm:t>
    </dgm:pt>
    <dgm:pt modelId="{688DDD89-2551-4613-8245-921D5371AB52}" type="sibTrans" cxnId="{0D508542-76AB-4752-9A70-233440E6AF65}">
      <dgm:prSet/>
      <dgm:spPr/>
      <dgm:t>
        <a:bodyPr/>
        <a:lstStyle/>
        <a:p>
          <a:endParaRPr lang="cs-CZ"/>
        </a:p>
      </dgm:t>
    </dgm:pt>
    <dgm:pt modelId="{4080D667-9381-426E-A9A7-C96EAD0C5BE6}">
      <dgm:prSet phldrT="[Text]"/>
      <dgm:spPr/>
      <dgm:t>
        <a:bodyPr/>
        <a:lstStyle/>
        <a:p>
          <a:r>
            <a:rPr lang="cs-CZ" dirty="0"/>
            <a:t>Faktory </a:t>
          </a:r>
          <a:r>
            <a:rPr lang="cs-CZ" dirty="0" err="1"/>
            <a:t>psychicko</a:t>
          </a:r>
          <a:r>
            <a:rPr lang="cs-CZ" dirty="0"/>
            <a:t> – duchovní </a:t>
          </a:r>
        </a:p>
      </dgm:t>
    </dgm:pt>
    <dgm:pt modelId="{207D545C-D264-429E-A09B-5B303041C45F}" type="parTrans" cxnId="{9BD4A948-AB71-4C24-BE45-4651668A75E6}">
      <dgm:prSet/>
      <dgm:spPr/>
      <dgm:t>
        <a:bodyPr/>
        <a:lstStyle/>
        <a:p>
          <a:endParaRPr lang="cs-CZ"/>
        </a:p>
      </dgm:t>
    </dgm:pt>
    <dgm:pt modelId="{CC30617B-786E-4BB8-84C3-208AF33F01DF}" type="sibTrans" cxnId="{9BD4A948-AB71-4C24-BE45-4651668A75E6}">
      <dgm:prSet/>
      <dgm:spPr/>
      <dgm:t>
        <a:bodyPr/>
        <a:lstStyle/>
        <a:p>
          <a:endParaRPr lang="cs-CZ"/>
        </a:p>
      </dgm:t>
    </dgm:pt>
    <dgm:pt modelId="{96AF0743-DFB4-4E33-88A2-D79A60EAE597}">
      <dgm:prSet phldrT="[Text]" custT="1"/>
      <dgm:spPr/>
      <dgm:t>
        <a:bodyPr/>
        <a:lstStyle/>
        <a:p>
          <a:r>
            <a:rPr lang="cs-CZ" sz="1200" dirty="0"/>
            <a:t> úzkost, strach, nejistota</a:t>
          </a:r>
        </a:p>
      </dgm:t>
    </dgm:pt>
    <dgm:pt modelId="{1520B3EB-221C-4676-BAE9-008BF2DECE48}" type="parTrans" cxnId="{8DD538FA-FBF4-4DEB-9415-168D628C024F}">
      <dgm:prSet/>
      <dgm:spPr/>
      <dgm:t>
        <a:bodyPr/>
        <a:lstStyle/>
        <a:p>
          <a:endParaRPr lang="cs-CZ"/>
        </a:p>
      </dgm:t>
    </dgm:pt>
    <dgm:pt modelId="{8C766AB4-421F-411A-AA1E-897D081BE6C1}" type="sibTrans" cxnId="{8DD538FA-FBF4-4DEB-9415-168D628C024F}">
      <dgm:prSet/>
      <dgm:spPr/>
      <dgm:t>
        <a:bodyPr/>
        <a:lstStyle/>
        <a:p>
          <a:endParaRPr lang="cs-CZ"/>
        </a:p>
      </dgm:t>
    </dgm:pt>
    <dgm:pt modelId="{FA2AC66F-8401-4EDB-A8D3-4E9604E97422}">
      <dgm:prSet phldrT="[Text]" custT="1"/>
      <dgm:spPr/>
      <dgm:t>
        <a:bodyPr/>
        <a:lstStyle/>
        <a:p>
          <a:r>
            <a:rPr lang="cs-CZ" sz="1100" dirty="0"/>
            <a:t> </a:t>
          </a:r>
          <a:r>
            <a:rPr lang="cs-CZ" sz="1200" dirty="0"/>
            <a:t>mezilidské vztahy</a:t>
          </a:r>
        </a:p>
      </dgm:t>
    </dgm:pt>
    <dgm:pt modelId="{09065F77-CE5E-41C7-991C-74628E56AFD6}" type="parTrans" cxnId="{89D69AC2-247D-4FF3-B863-230FAB52A2E9}">
      <dgm:prSet/>
      <dgm:spPr/>
      <dgm:t>
        <a:bodyPr/>
        <a:lstStyle/>
        <a:p>
          <a:endParaRPr lang="cs-CZ"/>
        </a:p>
      </dgm:t>
    </dgm:pt>
    <dgm:pt modelId="{498B786E-079F-44D3-A950-25B7C4D4BB22}" type="sibTrans" cxnId="{89D69AC2-247D-4FF3-B863-230FAB52A2E9}">
      <dgm:prSet/>
      <dgm:spPr/>
      <dgm:t>
        <a:bodyPr/>
        <a:lstStyle/>
        <a:p>
          <a:endParaRPr lang="cs-CZ"/>
        </a:p>
      </dgm:t>
    </dgm:pt>
    <dgm:pt modelId="{4202C213-C78C-4475-8461-1FCD65011951}">
      <dgm:prSet phldrT="[Text]"/>
      <dgm:spPr/>
      <dgm:t>
        <a:bodyPr/>
        <a:lstStyle/>
        <a:p>
          <a:r>
            <a:rPr lang="cs-CZ" dirty="0"/>
            <a:t>Faktory životního prostředí</a:t>
          </a:r>
        </a:p>
      </dgm:t>
    </dgm:pt>
    <dgm:pt modelId="{DDCBDF3A-1A24-4E9D-937F-C5AB587139A3}" type="parTrans" cxnId="{6E6BB89F-1DD8-4A00-9CAC-8FD89F394A95}">
      <dgm:prSet/>
      <dgm:spPr/>
      <dgm:t>
        <a:bodyPr/>
        <a:lstStyle/>
        <a:p>
          <a:endParaRPr lang="cs-CZ"/>
        </a:p>
      </dgm:t>
    </dgm:pt>
    <dgm:pt modelId="{F34FADF8-B046-4935-9813-84A7C0EF28BE}" type="sibTrans" cxnId="{6E6BB89F-1DD8-4A00-9CAC-8FD89F394A95}">
      <dgm:prSet/>
      <dgm:spPr/>
      <dgm:t>
        <a:bodyPr/>
        <a:lstStyle/>
        <a:p>
          <a:endParaRPr lang="cs-CZ"/>
        </a:p>
      </dgm:t>
    </dgm:pt>
    <dgm:pt modelId="{8229A7EA-2795-4E02-BE43-66E17C7C479A}">
      <dgm:prSet phldrT="[Text]" custT="1"/>
      <dgm:spPr/>
      <dgm:t>
        <a:bodyPr/>
        <a:lstStyle/>
        <a:p>
          <a:r>
            <a:rPr lang="cs-CZ" sz="1200" dirty="0"/>
            <a:t> nadměrný hluk</a:t>
          </a:r>
        </a:p>
      </dgm:t>
    </dgm:pt>
    <dgm:pt modelId="{98EDB1BB-C4D0-4865-A25B-F540602649E7}" type="parTrans" cxnId="{258D949D-6B4A-49C6-A1EB-F7D2DB35374B}">
      <dgm:prSet/>
      <dgm:spPr/>
      <dgm:t>
        <a:bodyPr/>
        <a:lstStyle/>
        <a:p>
          <a:endParaRPr lang="cs-CZ"/>
        </a:p>
      </dgm:t>
    </dgm:pt>
    <dgm:pt modelId="{9A836FDB-FBE7-46E6-87CE-45D09CC89FC4}" type="sibTrans" cxnId="{258D949D-6B4A-49C6-A1EB-F7D2DB35374B}">
      <dgm:prSet/>
      <dgm:spPr/>
      <dgm:t>
        <a:bodyPr/>
        <a:lstStyle/>
        <a:p>
          <a:endParaRPr lang="cs-CZ"/>
        </a:p>
      </dgm:t>
    </dgm:pt>
    <dgm:pt modelId="{EAB865A5-C755-4EEF-9BD8-E7FB49C7DEBD}">
      <dgm:prSet phldrT="[Text]" custT="1"/>
      <dgm:spPr/>
      <dgm:t>
        <a:bodyPr/>
        <a:lstStyle/>
        <a:p>
          <a:r>
            <a:rPr lang="cs-CZ" sz="1200" dirty="0"/>
            <a:t> nemoc, bolest</a:t>
          </a:r>
        </a:p>
      </dgm:t>
    </dgm:pt>
    <dgm:pt modelId="{48D0B5E2-DB4E-4748-9674-9CF0A209B8AF}" type="parTrans" cxnId="{1F5794A8-B1A1-4162-9CD8-2122BDD077A9}">
      <dgm:prSet/>
      <dgm:spPr/>
      <dgm:t>
        <a:bodyPr/>
        <a:lstStyle/>
        <a:p>
          <a:endParaRPr lang="cs-CZ"/>
        </a:p>
      </dgm:t>
    </dgm:pt>
    <dgm:pt modelId="{1401CF8C-6182-4953-BBE4-FBB3B6811C77}" type="sibTrans" cxnId="{1F5794A8-B1A1-4162-9CD8-2122BDD077A9}">
      <dgm:prSet/>
      <dgm:spPr/>
      <dgm:t>
        <a:bodyPr/>
        <a:lstStyle/>
        <a:p>
          <a:endParaRPr lang="cs-CZ"/>
        </a:p>
      </dgm:t>
    </dgm:pt>
    <dgm:pt modelId="{9A4A63ED-7EF4-4E55-AD70-AFCF9BA1FCDD}">
      <dgm:prSet phldrT="[Text]" custT="1"/>
      <dgm:spPr/>
      <dgm:t>
        <a:bodyPr/>
        <a:lstStyle/>
        <a:p>
          <a:r>
            <a:rPr lang="cs-CZ" sz="1200" dirty="0"/>
            <a:t> strava, tekutiny</a:t>
          </a:r>
        </a:p>
      </dgm:t>
    </dgm:pt>
    <dgm:pt modelId="{F06B7681-B2D9-4848-B304-0C9E5F7EDFA6}" type="parTrans" cxnId="{1D65E592-C54F-4BB0-A7B7-9ABAE842E27C}">
      <dgm:prSet/>
      <dgm:spPr/>
      <dgm:t>
        <a:bodyPr/>
        <a:lstStyle/>
        <a:p>
          <a:endParaRPr lang="cs-CZ"/>
        </a:p>
      </dgm:t>
    </dgm:pt>
    <dgm:pt modelId="{96F8CA24-EB47-4254-B028-DB0BDC6D5F05}" type="sibTrans" cxnId="{1D65E592-C54F-4BB0-A7B7-9ABAE842E27C}">
      <dgm:prSet/>
      <dgm:spPr/>
      <dgm:t>
        <a:bodyPr/>
        <a:lstStyle/>
        <a:p>
          <a:endParaRPr lang="cs-CZ"/>
        </a:p>
      </dgm:t>
    </dgm:pt>
    <dgm:pt modelId="{AAACB244-5ED6-4772-A7C2-7756A43F4320}">
      <dgm:prSet phldrT="[Text]" custT="1"/>
      <dgm:spPr/>
      <dgm:t>
        <a:bodyPr/>
        <a:lstStyle/>
        <a:p>
          <a:r>
            <a:rPr lang="cs-CZ" sz="1200" dirty="0"/>
            <a:t> pohyb, aktivita</a:t>
          </a:r>
        </a:p>
      </dgm:t>
    </dgm:pt>
    <dgm:pt modelId="{36530531-4F54-4620-9BF7-F4047D21FAD9}" type="parTrans" cxnId="{E6DD98AB-3514-438A-899A-198D9C65035B}">
      <dgm:prSet/>
      <dgm:spPr/>
      <dgm:t>
        <a:bodyPr/>
        <a:lstStyle/>
        <a:p>
          <a:endParaRPr lang="cs-CZ"/>
        </a:p>
      </dgm:t>
    </dgm:pt>
    <dgm:pt modelId="{4C861767-C65C-44E6-85B5-9E56A813696C}" type="sibTrans" cxnId="{E6DD98AB-3514-438A-899A-198D9C65035B}">
      <dgm:prSet/>
      <dgm:spPr/>
      <dgm:t>
        <a:bodyPr/>
        <a:lstStyle/>
        <a:p>
          <a:endParaRPr lang="cs-CZ"/>
        </a:p>
      </dgm:t>
    </dgm:pt>
    <dgm:pt modelId="{6F090C34-9FDF-4F06-AF50-FBC43BCBAE7F}">
      <dgm:prSet phldrT="[Text]" custT="1"/>
      <dgm:spPr/>
      <dgm:t>
        <a:bodyPr/>
        <a:lstStyle/>
        <a:p>
          <a:r>
            <a:rPr lang="cs-CZ" sz="1200" dirty="0"/>
            <a:t> změna způsobu života</a:t>
          </a:r>
        </a:p>
      </dgm:t>
    </dgm:pt>
    <dgm:pt modelId="{0CD0FF9C-8626-41B8-8456-89875A68B0C8}" type="parTrans" cxnId="{C0889A4F-FB00-41D0-A175-EAE629E02E9F}">
      <dgm:prSet/>
      <dgm:spPr/>
      <dgm:t>
        <a:bodyPr/>
        <a:lstStyle/>
        <a:p>
          <a:endParaRPr lang="cs-CZ"/>
        </a:p>
      </dgm:t>
    </dgm:pt>
    <dgm:pt modelId="{4C344F86-4E72-429E-9888-F218BCDED9E6}" type="sibTrans" cxnId="{C0889A4F-FB00-41D0-A175-EAE629E02E9F}">
      <dgm:prSet/>
      <dgm:spPr/>
      <dgm:t>
        <a:bodyPr/>
        <a:lstStyle/>
        <a:p>
          <a:endParaRPr lang="cs-CZ"/>
        </a:p>
      </dgm:t>
    </dgm:pt>
    <dgm:pt modelId="{1B0A9D4E-7B15-43AF-85ED-2EDF597857F5}">
      <dgm:prSet phldrT="[Text]"/>
      <dgm:spPr/>
      <dgm:t>
        <a:bodyPr/>
        <a:lstStyle/>
        <a:p>
          <a:r>
            <a:rPr lang="cs-CZ" dirty="0"/>
            <a:t>Faktory sociálně – kulturní </a:t>
          </a:r>
        </a:p>
      </dgm:t>
    </dgm:pt>
    <dgm:pt modelId="{9AE612B2-EE50-4C67-8996-149B60C8E89E}" type="sibTrans" cxnId="{2AA421C8-8528-4C0F-AC53-994419B1807A}">
      <dgm:prSet/>
      <dgm:spPr/>
      <dgm:t>
        <a:bodyPr/>
        <a:lstStyle/>
        <a:p>
          <a:endParaRPr lang="cs-CZ"/>
        </a:p>
      </dgm:t>
    </dgm:pt>
    <dgm:pt modelId="{3479097F-C7E5-469C-8902-20E8C097664B}" type="parTrans" cxnId="{2AA421C8-8528-4C0F-AC53-994419B1807A}">
      <dgm:prSet/>
      <dgm:spPr/>
      <dgm:t>
        <a:bodyPr/>
        <a:lstStyle/>
        <a:p>
          <a:endParaRPr lang="cs-CZ"/>
        </a:p>
      </dgm:t>
    </dgm:pt>
    <dgm:pt modelId="{63A4EA61-0D0D-4E86-A49D-DE4C4FEF1D9A}">
      <dgm:prSet phldrT="[Text]" custT="1"/>
      <dgm:spPr/>
      <dgm:t>
        <a:bodyPr/>
        <a:lstStyle/>
        <a:p>
          <a:r>
            <a:rPr lang="cs-CZ" sz="1200" dirty="0"/>
            <a:t> nedostatek činnosti, nuda</a:t>
          </a:r>
        </a:p>
      </dgm:t>
    </dgm:pt>
    <dgm:pt modelId="{CBA195F8-F519-4087-9483-4449AB3FD81D}" type="parTrans" cxnId="{9020751D-A996-40FF-AB79-6FF83426F281}">
      <dgm:prSet/>
      <dgm:spPr/>
      <dgm:t>
        <a:bodyPr/>
        <a:lstStyle/>
        <a:p>
          <a:endParaRPr lang="cs-CZ"/>
        </a:p>
      </dgm:t>
    </dgm:pt>
    <dgm:pt modelId="{B5C41E9A-4A71-4ECF-9AFE-706B67820B28}" type="sibTrans" cxnId="{9020751D-A996-40FF-AB79-6FF83426F281}">
      <dgm:prSet/>
      <dgm:spPr/>
      <dgm:t>
        <a:bodyPr/>
        <a:lstStyle/>
        <a:p>
          <a:endParaRPr lang="cs-CZ"/>
        </a:p>
      </dgm:t>
    </dgm:pt>
    <dgm:pt modelId="{CBEE4400-FC24-4977-9B24-BA47365A96A6}">
      <dgm:prSet phldrT="[Text]" custT="1"/>
      <dgm:spPr/>
      <dgm:t>
        <a:bodyPr/>
        <a:lstStyle/>
        <a:p>
          <a:r>
            <a:rPr lang="cs-CZ" sz="1200" dirty="0"/>
            <a:t> ztráta smyslu života</a:t>
          </a:r>
        </a:p>
      </dgm:t>
    </dgm:pt>
    <dgm:pt modelId="{DCD60701-8A43-4E1D-AE32-88010CC510B1}" type="parTrans" cxnId="{A4988762-04B9-4055-BD85-5182623CB444}">
      <dgm:prSet/>
      <dgm:spPr/>
      <dgm:t>
        <a:bodyPr/>
        <a:lstStyle/>
        <a:p>
          <a:endParaRPr lang="cs-CZ"/>
        </a:p>
      </dgm:t>
    </dgm:pt>
    <dgm:pt modelId="{7401DA98-EA3F-44C9-A697-A815454DE4D1}" type="sibTrans" cxnId="{A4988762-04B9-4055-BD85-5182623CB444}">
      <dgm:prSet/>
      <dgm:spPr/>
      <dgm:t>
        <a:bodyPr/>
        <a:lstStyle/>
        <a:p>
          <a:endParaRPr lang="cs-CZ"/>
        </a:p>
      </dgm:t>
    </dgm:pt>
    <dgm:pt modelId="{85D20E80-8B97-43FF-A5E6-84057DA361E9}">
      <dgm:prSet phldrT="[Text]" custT="1"/>
      <dgm:spPr/>
      <dgm:t>
        <a:bodyPr/>
        <a:lstStyle/>
        <a:p>
          <a:r>
            <a:rPr lang="cs-CZ" sz="1200" dirty="0"/>
            <a:t> světlo</a:t>
          </a:r>
        </a:p>
      </dgm:t>
    </dgm:pt>
    <dgm:pt modelId="{E8D4AC3F-1BB8-4707-9624-2CFD0721E4B3}" type="parTrans" cxnId="{24A56594-FDBE-4266-B55A-0485E02FA599}">
      <dgm:prSet/>
      <dgm:spPr/>
      <dgm:t>
        <a:bodyPr/>
        <a:lstStyle/>
        <a:p>
          <a:endParaRPr lang="cs-CZ"/>
        </a:p>
      </dgm:t>
    </dgm:pt>
    <dgm:pt modelId="{66F48ADA-D234-46FA-9325-9BB0D359E50B}" type="sibTrans" cxnId="{24A56594-FDBE-4266-B55A-0485E02FA599}">
      <dgm:prSet/>
      <dgm:spPr/>
      <dgm:t>
        <a:bodyPr/>
        <a:lstStyle/>
        <a:p>
          <a:endParaRPr lang="cs-CZ"/>
        </a:p>
      </dgm:t>
    </dgm:pt>
    <dgm:pt modelId="{D8E24E24-1401-43C2-AA8A-8C151CF24284}">
      <dgm:prSet phldrT="[Text]" custT="1"/>
      <dgm:spPr/>
      <dgm:t>
        <a:bodyPr/>
        <a:lstStyle/>
        <a:p>
          <a:r>
            <a:rPr lang="cs-CZ" sz="1200" dirty="0"/>
            <a:t> stav ovzduší</a:t>
          </a:r>
        </a:p>
      </dgm:t>
    </dgm:pt>
    <dgm:pt modelId="{7D9584BB-6A47-462A-88A9-87915181A004}" type="parTrans" cxnId="{4F5EB797-8EF0-4A42-9A0B-8AFD5CF200B0}">
      <dgm:prSet/>
      <dgm:spPr/>
      <dgm:t>
        <a:bodyPr/>
        <a:lstStyle/>
        <a:p>
          <a:endParaRPr lang="cs-CZ"/>
        </a:p>
      </dgm:t>
    </dgm:pt>
    <dgm:pt modelId="{7B56C181-A18C-4F43-BC19-22D4C967CAFE}" type="sibTrans" cxnId="{4F5EB797-8EF0-4A42-9A0B-8AFD5CF200B0}">
      <dgm:prSet/>
      <dgm:spPr/>
      <dgm:t>
        <a:bodyPr/>
        <a:lstStyle/>
        <a:p>
          <a:endParaRPr lang="cs-CZ"/>
        </a:p>
      </dgm:t>
    </dgm:pt>
    <dgm:pt modelId="{BB49072E-7E75-4A5F-87EB-CED03551BB76}">
      <dgm:prSet phldrT="[Text]" custT="1"/>
      <dgm:spPr/>
      <dgm:t>
        <a:bodyPr/>
        <a:lstStyle/>
        <a:p>
          <a:r>
            <a:rPr lang="cs-CZ" sz="1200" dirty="0"/>
            <a:t> nevyhovující prostředí, zařízení místnosti ke spánku</a:t>
          </a:r>
        </a:p>
      </dgm:t>
    </dgm:pt>
    <dgm:pt modelId="{CB14BA5D-E87C-4756-8027-03D1895A519E}" type="parTrans" cxnId="{A748DB07-F72E-40E4-AD03-D76967DACE7E}">
      <dgm:prSet/>
      <dgm:spPr/>
      <dgm:t>
        <a:bodyPr/>
        <a:lstStyle/>
        <a:p>
          <a:endParaRPr lang="cs-CZ"/>
        </a:p>
      </dgm:t>
    </dgm:pt>
    <dgm:pt modelId="{6845D34E-22A0-403B-A495-F7203DCD3C04}" type="sibTrans" cxnId="{A748DB07-F72E-40E4-AD03-D76967DACE7E}">
      <dgm:prSet/>
      <dgm:spPr/>
      <dgm:t>
        <a:bodyPr/>
        <a:lstStyle/>
        <a:p>
          <a:endParaRPr lang="cs-CZ"/>
        </a:p>
      </dgm:t>
    </dgm:pt>
    <dgm:pt modelId="{6A3C7540-25FB-48E1-B33A-D84A6893817D}">
      <dgm:prSet phldrT="[Text]" custT="1"/>
      <dgm:spPr/>
      <dgm:t>
        <a:bodyPr/>
        <a:lstStyle/>
        <a:p>
          <a:r>
            <a:rPr lang="cs-CZ" sz="1200" dirty="0"/>
            <a:t> disharmonie v rodině</a:t>
          </a:r>
        </a:p>
      </dgm:t>
    </dgm:pt>
    <dgm:pt modelId="{41203853-6A53-42EB-A2A3-1879C002EF2E}" type="parTrans" cxnId="{7B45788E-6FEC-4F69-9285-B1F1D449FB3E}">
      <dgm:prSet/>
      <dgm:spPr/>
      <dgm:t>
        <a:bodyPr/>
        <a:lstStyle/>
        <a:p>
          <a:endParaRPr lang="cs-CZ"/>
        </a:p>
      </dgm:t>
    </dgm:pt>
    <dgm:pt modelId="{4E976D78-D7EB-409D-B546-EDA121EAB1B4}" type="sibTrans" cxnId="{7B45788E-6FEC-4F69-9285-B1F1D449FB3E}">
      <dgm:prSet/>
      <dgm:spPr/>
      <dgm:t>
        <a:bodyPr/>
        <a:lstStyle/>
        <a:p>
          <a:endParaRPr lang="cs-CZ"/>
        </a:p>
      </dgm:t>
    </dgm:pt>
    <dgm:pt modelId="{239C3BA8-AD59-439B-9AA3-55D40C8A1EA4}">
      <dgm:prSet phldrT="[Text]" custT="1"/>
      <dgm:spPr/>
      <dgm:t>
        <a:bodyPr/>
        <a:lstStyle/>
        <a:p>
          <a:r>
            <a:rPr lang="cs-CZ" sz="1200" dirty="0"/>
            <a:t> pracovní problémy</a:t>
          </a:r>
        </a:p>
      </dgm:t>
    </dgm:pt>
    <dgm:pt modelId="{B757D23A-F4AD-4157-B354-ABE90A2D78F4}" type="parTrans" cxnId="{0C206409-2303-42C6-A9E8-0E2AD61EA9A3}">
      <dgm:prSet/>
      <dgm:spPr/>
      <dgm:t>
        <a:bodyPr/>
        <a:lstStyle/>
        <a:p>
          <a:endParaRPr lang="cs-CZ"/>
        </a:p>
      </dgm:t>
    </dgm:pt>
    <dgm:pt modelId="{30A69386-9CD8-48B9-B44A-4E15AFC900DC}" type="sibTrans" cxnId="{0C206409-2303-42C6-A9E8-0E2AD61EA9A3}">
      <dgm:prSet/>
      <dgm:spPr/>
      <dgm:t>
        <a:bodyPr/>
        <a:lstStyle/>
        <a:p>
          <a:endParaRPr lang="cs-CZ"/>
        </a:p>
      </dgm:t>
    </dgm:pt>
    <dgm:pt modelId="{32D35BB9-457C-4D41-BBA2-70FEE5848A2B}">
      <dgm:prSet phldrT="[Text]" custT="1"/>
      <dgm:spPr/>
      <dgm:t>
        <a:bodyPr/>
        <a:lstStyle/>
        <a:p>
          <a:r>
            <a:rPr lang="cs-CZ" sz="1200" dirty="0"/>
            <a:t> finanční problémy</a:t>
          </a:r>
        </a:p>
      </dgm:t>
    </dgm:pt>
    <dgm:pt modelId="{C83939EA-156D-449B-A58F-9E93790DFCE0}" type="parTrans" cxnId="{695381AF-D9D0-44C9-94A1-193A8DD05415}">
      <dgm:prSet/>
      <dgm:spPr/>
      <dgm:t>
        <a:bodyPr/>
        <a:lstStyle/>
        <a:p>
          <a:endParaRPr lang="cs-CZ"/>
        </a:p>
      </dgm:t>
    </dgm:pt>
    <dgm:pt modelId="{EB85E190-BDBE-42D6-85CE-F920B7B76086}" type="sibTrans" cxnId="{695381AF-D9D0-44C9-94A1-193A8DD05415}">
      <dgm:prSet/>
      <dgm:spPr/>
      <dgm:t>
        <a:bodyPr/>
        <a:lstStyle/>
        <a:p>
          <a:endParaRPr lang="cs-CZ"/>
        </a:p>
      </dgm:t>
    </dgm:pt>
    <dgm:pt modelId="{C34C5A97-0595-4D8D-A6EC-840B69B43007}" type="pres">
      <dgm:prSet presAssocID="{325F2CA9-8F56-4522-A8A2-BBD469C826E4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</dgm:pt>
    <dgm:pt modelId="{9892CA49-6F72-4F07-8361-EE23E9B22506}" type="pres">
      <dgm:prSet presAssocID="{325F2CA9-8F56-4522-A8A2-BBD469C826E4}" presName="children" presStyleCnt="0"/>
      <dgm:spPr/>
    </dgm:pt>
    <dgm:pt modelId="{5810A4DF-D9B7-4F34-A372-01355B833750}" type="pres">
      <dgm:prSet presAssocID="{325F2CA9-8F56-4522-A8A2-BBD469C826E4}" presName="child1group" presStyleCnt="0"/>
      <dgm:spPr/>
    </dgm:pt>
    <dgm:pt modelId="{AF4B9FB3-1AED-4F8B-96FA-A4A34FF01D6E}" type="pres">
      <dgm:prSet presAssocID="{325F2CA9-8F56-4522-A8A2-BBD469C826E4}" presName="child1" presStyleLbl="bgAcc1" presStyleIdx="0" presStyleCnt="4" custScaleX="163474" custLinFactNeighborY="-2001"/>
      <dgm:spPr/>
    </dgm:pt>
    <dgm:pt modelId="{220244DB-FD9D-4904-AB67-5299C7B26013}" type="pres">
      <dgm:prSet presAssocID="{325F2CA9-8F56-4522-A8A2-BBD469C826E4}" presName="child1Text" presStyleLbl="bgAcc1" presStyleIdx="0" presStyleCnt="4">
        <dgm:presLayoutVars>
          <dgm:bulletEnabled val="1"/>
        </dgm:presLayoutVars>
      </dgm:prSet>
      <dgm:spPr/>
    </dgm:pt>
    <dgm:pt modelId="{43D03A96-7533-43AE-AD3F-DFE002E78C1A}" type="pres">
      <dgm:prSet presAssocID="{325F2CA9-8F56-4522-A8A2-BBD469C826E4}" presName="child2group" presStyleCnt="0"/>
      <dgm:spPr/>
    </dgm:pt>
    <dgm:pt modelId="{74A153DE-2336-415E-AE72-CBB168EEB9C0}" type="pres">
      <dgm:prSet presAssocID="{325F2CA9-8F56-4522-A8A2-BBD469C826E4}" presName="child2" presStyleLbl="bgAcc1" presStyleIdx="1" presStyleCnt="4" custScaleX="179733" custLinFactNeighborX="14989" custLinFactNeighborY="-2001"/>
      <dgm:spPr/>
    </dgm:pt>
    <dgm:pt modelId="{4983F91A-5324-464D-9F74-3940F20122CB}" type="pres">
      <dgm:prSet presAssocID="{325F2CA9-8F56-4522-A8A2-BBD469C826E4}" presName="child2Text" presStyleLbl="bgAcc1" presStyleIdx="1" presStyleCnt="4">
        <dgm:presLayoutVars>
          <dgm:bulletEnabled val="1"/>
        </dgm:presLayoutVars>
      </dgm:prSet>
      <dgm:spPr/>
    </dgm:pt>
    <dgm:pt modelId="{AA9A198F-C0F2-4581-AFC6-846A0115D24C}" type="pres">
      <dgm:prSet presAssocID="{325F2CA9-8F56-4522-A8A2-BBD469C826E4}" presName="child3group" presStyleCnt="0"/>
      <dgm:spPr/>
    </dgm:pt>
    <dgm:pt modelId="{D352E44F-718B-4B56-B05A-F6B5470A393F}" type="pres">
      <dgm:prSet presAssocID="{325F2CA9-8F56-4522-A8A2-BBD469C826E4}" presName="child3" presStyleLbl="bgAcc1" presStyleIdx="2" presStyleCnt="4" custScaleX="182929" custLinFactNeighborX="25713" custLinFactNeighborY="-2000"/>
      <dgm:spPr/>
    </dgm:pt>
    <dgm:pt modelId="{4F9DF631-95F5-440D-963D-55076CCD072E}" type="pres">
      <dgm:prSet presAssocID="{325F2CA9-8F56-4522-A8A2-BBD469C826E4}" presName="child3Text" presStyleLbl="bgAcc1" presStyleIdx="2" presStyleCnt="4">
        <dgm:presLayoutVars>
          <dgm:bulletEnabled val="1"/>
        </dgm:presLayoutVars>
      </dgm:prSet>
      <dgm:spPr/>
    </dgm:pt>
    <dgm:pt modelId="{F9650BD0-568E-414C-9881-C075615FCDB9}" type="pres">
      <dgm:prSet presAssocID="{325F2CA9-8F56-4522-A8A2-BBD469C826E4}" presName="child4group" presStyleCnt="0"/>
      <dgm:spPr/>
    </dgm:pt>
    <dgm:pt modelId="{E9E741CB-CCFE-45CE-A4D9-89A28DB58A4D}" type="pres">
      <dgm:prSet presAssocID="{325F2CA9-8F56-4522-A8A2-BBD469C826E4}" presName="child4" presStyleLbl="bgAcc1" presStyleIdx="3" presStyleCnt="4" custScaleX="163858" custLinFactNeighborX="448" custLinFactNeighborY="-4001"/>
      <dgm:spPr/>
    </dgm:pt>
    <dgm:pt modelId="{5EAA57EE-263E-42D4-B713-E42ECE99149D}" type="pres">
      <dgm:prSet presAssocID="{325F2CA9-8F56-4522-A8A2-BBD469C826E4}" presName="child4Text" presStyleLbl="bgAcc1" presStyleIdx="3" presStyleCnt="4">
        <dgm:presLayoutVars>
          <dgm:bulletEnabled val="1"/>
        </dgm:presLayoutVars>
      </dgm:prSet>
      <dgm:spPr/>
    </dgm:pt>
    <dgm:pt modelId="{BB2BF456-105D-4B4C-95B4-7F28B0CC5563}" type="pres">
      <dgm:prSet presAssocID="{325F2CA9-8F56-4522-A8A2-BBD469C826E4}" presName="childPlaceholder" presStyleCnt="0"/>
      <dgm:spPr/>
    </dgm:pt>
    <dgm:pt modelId="{3B6B3CE2-1816-4C27-B300-AFCD03F6FE45}" type="pres">
      <dgm:prSet presAssocID="{325F2CA9-8F56-4522-A8A2-BBD469C826E4}" presName="circle" presStyleCnt="0"/>
      <dgm:spPr/>
    </dgm:pt>
    <dgm:pt modelId="{06C9D27C-2C23-441F-B50C-5CF9E25A75EE}" type="pres">
      <dgm:prSet presAssocID="{325F2CA9-8F56-4522-A8A2-BBD469C826E4}" presName="quadrant1" presStyleLbl="node1" presStyleIdx="0" presStyleCnt="4">
        <dgm:presLayoutVars>
          <dgm:chMax val="1"/>
          <dgm:bulletEnabled val="1"/>
        </dgm:presLayoutVars>
      </dgm:prSet>
      <dgm:spPr/>
    </dgm:pt>
    <dgm:pt modelId="{E0EDE5B3-32EB-4F56-9F68-FF7EF8CF4E63}" type="pres">
      <dgm:prSet presAssocID="{325F2CA9-8F56-4522-A8A2-BBD469C826E4}" presName="quadrant2" presStyleLbl="node1" presStyleIdx="1" presStyleCnt="4">
        <dgm:presLayoutVars>
          <dgm:chMax val="1"/>
          <dgm:bulletEnabled val="1"/>
        </dgm:presLayoutVars>
      </dgm:prSet>
      <dgm:spPr/>
    </dgm:pt>
    <dgm:pt modelId="{2AD28C5F-72AC-4B31-A0DD-A205922B0FDB}" type="pres">
      <dgm:prSet presAssocID="{325F2CA9-8F56-4522-A8A2-BBD469C826E4}" presName="quadrant3" presStyleLbl="node1" presStyleIdx="2" presStyleCnt="4">
        <dgm:presLayoutVars>
          <dgm:chMax val="1"/>
          <dgm:bulletEnabled val="1"/>
        </dgm:presLayoutVars>
      </dgm:prSet>
      <dgm:spPr/>
    </dgm:pt>
    <dgm:pt modelId="{EB0260BB-E976-4D29-9D5E-39AFF9DC188F}" type="pres">
      <dgm:prSet presAssocID="{325F2CA9-8F56-4522-A8A2-BBD469C826E4}" presName="quadrant4" presStyleLbl="node1" presStyleIdx="3" presStyleCnt="4">
        <dgm:presLayoutVars>
          <dgm:chMax val="1"/>
          <dgm:bulletEnabled val="1"/>
        </dgm:presLayoutVars>
      </dgm:prSet>
      <dgm:spPr/>
    </dgm:pt>
    <dgm:pt modelId="{09B3B2BE-EDBE-475C-BD63-1169FAE2159E}" type="pres">
      <dgm:prSet presAssocID="{325F2CA9-8F56-4522-A8A2-BBD469C826E4}" presName="quadrantPlaceholder" presStyleCnt="0"/>
      <dgm:spPr/>
    </dgm:pt>
    <dgm:pt modelId="{9A53E7B7-C0C2-422E-A910-A60190F3384E}" type="pres">
      <dgm:prSet presAssocID="{325F2CA9-8F56-4522-A8A2-BBD469C826E4}" presName="center1" presStyleLbl="fgShp" presStyleIdx="0" presStyleCnt="2"/>
      <dgm:spPr/>
    </dgm:pt>
    <dgm:pt modelId="{2475BFCC-BEA4-4E74-A8BB-161070DAEA3A}" type="pres">
      <dgm:prSet presAssocID="{325F2CA9-8F56-4522-A8A2-BBD469C826E4}" presName="center2" presStyleLbl="fgShp" presStyleIdx="1" presStyleCnt="2"/>
      <dgm:spPr/>
    </dgm:pt>
  </dgm:ptLst>
  <dgm:cxnLst>
    <dgm:cxn modelId="{45326C07-80F1-4ACC-8862-8B673FD3AEE1}" type="presOf" srcId="{325F2CA9-8F56-4522-A8A2-BBD469C826E4}" destId="{C34C5A97-0595-4D8D-A6EC-840B69B43007}" srcOrd="0" destOrd="0" presId="urn:microsoft.com/office/officeart/2005/8/layout/cycle4"/>
    <dgm:cxn modelId="{A748DB07-F72E-40E4-AD03-D76967DACE7E}" srcId="{4202C213-C78C-4475-8461-1FCD65011951}" destId="{BB49072E-7E75-4A5F-87EB-CED03551BB76}" srcOrd="3" destOrd="0" parTransId="{CB14BA5D-E87C-4756-8027-03D1895A519E}" sibTransId="{6845D34E-22A0-403B-A495-F7203DCD3C04}"/>
    <dgm:cxn modelId="{0C206409-2303-42C6-A9E8-0E2AD61EA9A3}" srcId="{1B0A9D4E-7B15-43AF-85ED-2EDF597857F5}" destId="{239C3BA8-AD59-439B-9AA3-55D40C8A1EA4}" srcOrd="2" destOrd="0" parTransId="{B757D23A-F4AD-4157-B354-ABE90A2D78F4}" sibTransId="{30A69386-9CD8-48B9-B44A-4E15AFC900DC}"/>
    <dgm:cxn modelId="{D5EDE40D-2027-4E65-962C-AD7613E10F7F}" type="presOf" srcId="{1B0A9D4E-7B15-43AF-85ED-2EDF597857F5}" destId="{2AD28C5F-72AC-4B31-A0DD-A205922B0FDB}" srcOrd="0" destOrd="0" presId="urn:microsoft.com/office/officeart/2005/8/layout/cycle4"/>
    <dgm:cxn modelId="{01A1950F-AE97-48DC-B668-C921D585F5CB}" type="presOf" srcId="{85D20E80-8B97-43FF-A5E6-84057DA361E9}" destId="{5EAA57EE-263E-42D4-B713-E42ECE99149D}" srcOrd="1" destOrd="1" presId="urn:microsoft.com/office/officeart/2005/8/layout/cycle4"/>
    <dgm:cxn modelId="{8F749712-43F8-41A3-87AA-D21D89440BB6}" type="presOf" srcId="{4080D667-9381-426E-A9A7-C96EAD0C5BE6}" destId="{E0EDE5B3-32EB-4F56-9F68-FF7EF8CF4E63}" srcOrd="0" destOrd="0" presId="urn:microsoft.com/office/officeart/2005/8/layout/cycle4"/>
    <dgm:cxn modelId="{B8C45E1C-A51E-421C-97E1-4E796E15160A}" type="presOf" srcId="{6A3C7540-25FB-48E1-B33A-D84A6893817D}" destId="{4F9DF631-95F5-440D-963D-55076CCD072E}" srcOrd="1" destOrd="1" presId="urn:microsoft.com/office/officeart/2005/8/layout/cycle4"/>
    <dgm:cxn modelId="{9020751D-A996-40FF-AB79-6FF83426F281}" srcId="{4080D667-9381-426E-A9A7-C96EAD0C5BE6}" destId="{63A4EA61-0D0D-4E86-A49D-DE4C4FEF1D9A}" srcOrd="1" destOrd="0" parTransId="{CBA195F8-F519-4087-9483-4449AB3FD81D}" sibTransId="{B5C41E9A-4A71-4ECF-9AFE-706B67820B28}"/>
    <dgm:cxn modelId="{487D961E-DAC2-4E86-B63B-495A4E5E7AEF}" type="presOf" srcId="{CBEE4400-FC24-4977-9B24-BA47365A96A6}" destId="{74A153DE-2336-415E-AE72-CBB168EEB9C0}" srcOrd="0" destOrd="2" presId="urn:microsoft.com/office/officeart/2005/8/layout/cycle4"/>
    <dgm:cxn modelId="{AEA66323-26F6-48BC-808F-E685626BE39A}" type="presOf" srcId="{EAB865A5-C755-4EEF-9BD8-E7FB49C7DEBD}" destId="{AF4B9FB3-1AED-4F8B-96FA-A4A34FF01D6E}" srcOrd="0" destOrd="1" presId="urn:microsoft.com/office/officeart/2005/8/layout/cycle4"/>
    <dgm:cxn modelId="{0A439230-FE52-439A-A4DC-A1C4775586D9}" type="presOf" srcId="{63A4EA61-0D0D-4E86-A49D-DE4C4FEF1D9A}" destId="{4983F91A-5324-464D-9F74-3940F20122CB}" srcOrd="1" destOrd="1" presId="urn:microsoft.com/office/officeart/2005/8/layout/cycle4"/>
    <dgm:cxn modelId="{348FE130-3092-484B-8634-2F93FF23869A}" type="presOf" srcId="{6F090C34-9FDF-4F06-AF50-FBC43BCBAE7F}" destId="{AF4B9FB3-1AED-4F8B-96FA-A4A34FF01D6E}" srcOrd="0" destOrd="4" presId="urn:microsoft.com/office/officeart/2005/8/layout/cycle4"/>
    <dgm:cxn modelId="{39643331-EF99-45AB-9760-66F2A6920D05}" type="presOf" srcId="{11695C4B-EEE6-412C-97F7-21754A9079FF}" destId="{AF4B9FB3-1AED-4F8B-96FA-A4A34FF01D6E}" srcOrd="0" destOrd="0" presId="urn:microsoft.com/office/officeart/2005/8/layout/cycle4"/>
    <dgm:cxn modelId="{C6D16131-AACA-4E62-93C6-549D73F8CE6E}" type="presOf" srcId="{8229A7EA-2795-4E02-BE43-66E17C7C479A}" destId="{5EAA57EE-263E-42D4-B713-E42ECE99149D}" srcOrd="1" destOrd="0" presId="urn:microsoft.com/office/officeart/2005/8/layout/cycle4"/>
    <dgm:cxn modelId="{02796933-2D27-47E9-8EC5-D9F79AA82249}" type="presOf" srcId="{CBEE4400-FC24-4977-9B24-BA47365A96A6}" destId="{4983F91A-5324-464D-9F74-3940F20122CB}" srcOrd="1" destOrd="2" presId="urn:microsoft.com/office/officeart/2005/8/layout/cycle4"/>
    <dgm:cxn modelId="{CB364140-59A3-4DE5-9D48-698DC8FAB006}" type="presOf" srcId="{FA2AC66F-8401-4EDB-A8D3-4E9604E97422}" destId="{D352E44F-718B-4B56-B05A-F6B5470A393F}" srcOrd="0" destOrd="0" presId="urn:microsoft.com/office/officeart/2005/8/layout/cycle4"/>
    <dgm:cxn modelId="{BF3E6B5F-5799-4027-BC87-277B139D2650}" type="presOf" srcId="{EAB865A5-C755-4EEF-9BD8-E7FB49C7DEBD}" destId="{220244DB-FD9D-4904-AB67-5299C7B26013}" srcOrd="1" destOrd="1" presId="urn:microsoft.com/office/officeart/2005/8/layout/cycle4"/>
    <dgm:cxn modelId="{0D508542-76AB-4752-9A70-233440E6AF65}" srcId="{3EB4803D-0740-4985-A2B6-1673CC9295EC}" destId="{11695C4B-EEE6-412C-97F7-21754A9079FF}" srcOrd="0" destOrd="0" parTransId="{78FA170A-3941-438E-92AE-7C4B07DB25BE}" sibTransId="{688DDD89-2551-4613-8245-921D5371AB52}"/>
    <dgm:cxn modelId="{A4988762-04B9-4055-BD85-5182623CB444}" srcId="{4080D667-9381-426E-A9A7-C96EAD0C5BE6}" destId="{CBEE4400-FC24-4977-9B24-BA47365A96A6}" srcOrd="2" destOrd="0" parTransId="{DCD60701-8A43-4E1D-AE32-88010CC510B1}" sibTransId="{7401DA98-EA3F-44C9-A697-A815454DE4D1}"/>
    <dgm:cxn modelId="{37556147-E707-4995-9205-7552D0253764}" type="presOf" srcId="{8229A7EA-2795-4E02-BE43-66E17C7C479A}" destId="{E9E741CB-CCFE-45CE-A4D9-89A28DB58A4D}" srcOrd="0" destOrd="0" presId="urn:microsoft.com/office/officeart/2005/8/layout/cycle4"/>
    <dgm:cxn modelId="{69048347-BC2A-4882-91DC-345ED71D5D5D}" type="presOf" srcId="{96AF0743-DFB4-4E33-88A2-D79A60EAE597}" destId="{74A153DE-2336-415E-AE72-CBB168EEB9C0}" srcOrd="0" destOrd="0" presId="urn:microsoft.com/office/officeart/2005/8/layout/cycle4"/>
    <dgm:cxn modelId="{9BD4A948-AB71-4C24-BE45-4651668A75E6}" srcId="{325F2CA9-8F56-4522-A8A2-BBD469C826E4}" destId="{4080D667-9381-426E-A9A7-C96EAD0C5BE6}" srcOrd="1" destOrd="0" parTransId="{207D545C-D264-429E-A09B-5B303041C45F}" sibTransId="{CC30617B-786E-4BB8-84C3-208AF33F01DF}"/>
    <dgm:cxn modelId="{0B429F6C-BEDC-46E2-B198-E0ACC174454C}" type="presOf" srcId="{D8E24E24-1401-43C2-AA8A-8C151CF24284}" destId="{5EAA57EE-263E-42D4-B713-E42ECE99149D}" srcOrd="1" destOrd="2" presId="urn:microsoft.com/office/officeart/2005/8/layout/cycle4"/>
    <dgm:cxn modelId="{8013154E-9D1D-4214-91B9-F771B125D102}" type="presOf" srcId="{D8E24E24-1401-43C2-AA8A-8C151CF24284}" destId="{E9E741CB-CCFE-45CE-A4D9-89A28DB58A4D}" srcOrd="0" destOrd="2" presId="urn:microsoft.com/office/officeart/2005/8/layout/cycle4"/>
    <dgm:cxn modelId="{C0889A4F-FB00-41D0-A175-EAE629E02E9F}" srcId="{3EB4803D-0740-4985-A2B6-1673CC9295EC}" destId="{6F090C34-9FDF-4F06-AF50-FBC43BCBAE7F}" srcOrd="4" destOrd="0" parTransId="{0CD0FF9C-8626-41B8-8456-89875A68B0C8}" sibTransId="{4C344F86-4E72-429E-9888-F218BCDED9E6}"/>
    <dgm:cxn modelId="{83DB7E76-CBBD-4718-A53F-A7CCD6D185C5}" type="presOf" srcId="{9A4A63ED-7EF4-4E55-AD70-AFCF9BA1FCDD}" destId="{220244DB-FD9D-4904-AB67-5299C7B26013}" srcOrd="1" destOrd="2" presId="urn:microsoft.com/office/officeart/2005/8/layout/cycle4"/>
    <dgm:cxn modelId="{4E4B8656-4630-44BD-8F49-9395F9533121}" type="presOf" srcId="{11695C4B-EEE6-412C-97F7-21754A9079FF}" destId="{220244DB-FD9D-4904-AB67-5299C7B26013}" srcOrd="1" destOrd="0" presId="urn:microsoft.com/office/officeart/2005/8/layout/cycle4"/>
    <dgm:cxn modelId="{47053C57-1039-463D-B823-EDFC47A55868}" type="presOf" srcId="{63A4EA61-0D0D-4E86-A49D-DE4C4FEF1D9A}" destId="{74A153DE-2336-415E-AE72-CBB168EEB9C0}" srcOrd="0" destOrd="1" presId="urn:microsoft.com/office/officeart/2005/8/layout/cycle4"/>
    <dgm:cxn modelId="{016A4684-8706-4A94-A840-05D1AEA29B94}" type="presOf" srcId="{96AF0743-DFB4-4E33-88A2-D79A60EAE597}" destId="{4983F91A-5324-464D-9F74-3940F20122CB}" srcOrd="1" destOrd="0" presId="urn:microsoft.com/office/officeart/2005/8/layout/cycle4"/>
    <dgm:cxn modelId="{7B45788E-6FEC-4F69-9285-B1F1D449FB3E}" srcId="{1B0A9D4E-7B15-43AF-85ED-2EDF597857F5}" destId="{6A3C7540-25FB-48E1-B33A-D84A6893817D}" srcOrd="1" destOrd="0" parTransId="{41203853-6A53-42EB-A2A3-1879C002EF2E}" sibTransId="{4E976D78-D7EB-409D-B546-EDA121EAB1B4}"/>
    <dgm:cxn modelId="{EDB33D90-996E-490D-B608-90B96804C869}" type="presOf" srcId="{32D35BB9-457C-4D41-BBA2-70FEE5848A2B}" destId="{4F9DF631-95F5-440D-963D-55076CCD072E}" srcOrd="1" destOrd="3" presId="urn:microsoft.com/office/officeart/2005/8/layout/cycle4"/>
    <dgm:cxn modelId="{1D65E592-C54F-4BB0-A7B7-9ABAE842E27C}" srcId="{3EB4803D-0740-4985-A2B6-1673CC9295EC}" destId="{9A4A63ED-7EF4-4E55-AD70-AFCF9BA1FCDD}" srcOrd="2" destOrd="0" parTransId="{F06B7681-B2D9-4848-B304-0C9E5F7EDFA6}" sibTransId="{96F8CA24-EB47-4254-B028-DB0BDC6D5F05}"/>
    <dgm:cxn modelId="{24A56594-FDBE-4266-B55A-0485E02FA599}" srcId="{4202C213-C78C-4475-8461-1FCD65011951}" destId="{85D20E80-8B97-43FF-A5E6-84057DA361E9}" srcOrd="1" destOrd="0" parTransId="{E8D4AC3F-1BB8-4707-9624-2CFD0721E4B3}" sibTransId="{66F48ADA-D234-46FA-9325-9BB0D359E50B}"/>
    <dgm:cxn modelId="{FC35FF94-6523-41EB-9F1A-5B78C7654915}" type="presOf" srcId="{BB49072E-7E75-4A5F-87EB-CED03551BB76}" destId="{5EAA57EE-263E-42D4-B713-E42ECE99149D}" srcOrd="1" destOrd="3" presId="urn:microsoft.com/office/officeart/2005/8/layout/cycle4"/>
    <dgm:cxn modelId="{4F5EB797-8EF0-4A42-9A0B-8AFD5CF200B0}" srcId="{4202C213-C78C-4475-8461-1FCD65011951}" destId="{D8E24E24-1401-43C2-AA8A-8C151CF24284}" srcOrd="2" destOrd="0" parTransId="{7D9584BB-6A47-462A-88A9-87915181A004}" sibTransId="{7B56C181-A18C-4F43-BC19-22D4C967CAFE}"/>
    <dgm:cxn modelId="{7C55399C-8968-4668-AFDA-C5936C7D4581}" type="presOf" srcId="{3EB4803D-0740-4985-A2B6-1673CC9295EC}" destId="{06C9D27C-2C23-441F-B50C-5CF9E25A75EE}" srcOrd="0" destOrd="0" presId="urn:microsoft.com/office/officeart/2005/8/layout/cycle4"/>
    <dgm:cxn modelId="{258D949D-6B4A-49C6-A1EB-F7D2DB35374B}" srcId="{4202C213-C78C-4475-8461-1FCD65011951}" destId="{8229A7EA-2795-4E02-BE43-66E17C7C479A}" srcOrd="0" destOrd="0" parTransId="{98EDB1BB-C4D0-4865-A25B-F540602649E7}" sibTransId="{9A836FDB-FBE7-46E6-87CE-45D09CC89FC4}"/>
    <dgm:cxn modelId="{6E6BB89F-1DD8-4A00-9CAC-8FD89F394A95}" srcId="{325F2CA9-8F56-4522-A8A2-BBD469C826E4}" destId="{4202C213-C78C-4475-8461-1FCD65011951}" srcOrd="3" destOrd="0" parTransId="{DDCBDF3A-1A24-4E9D-937F-C5AB587139A3}" sibTransId="{F34FADF8-B046-4935-9813-84A7C0EF28BE}"/>
    <dgm:cxn modelId="{D60B76A1-80DB-4110-BB92-86DF263BDA0C}" type="presOf" srcId="{239C3BA8-AD59-439B-9AA3-55D40C8A1EA4}" destId="{4F9DF631-95F5-440D-963D-55076CCD072E}" srcOrd="1" destOrd="2" presId="urn:microsoft.com/office/officeart/2005/8/layout/cycle4"/>
    <dgm:cxn modelId="{0A6BA9A1-EE83-402F-A850-FAF38FFC8676}" type="presOf" srcId="{239C3BA8-AD59-439B-9AA3-55D40C8A1EA4}" destId="{D352E44F-718B-4B56-B05A-F6B5470A393F}" srcOrd="0" destOrd="2" presId="urn:microsoft.com/office/officeart/2005/8/layout/cycle4"/>
    <dgm:cxn modelId="{1F5794A8-B1A1-4162-9CD8-2122BDD077A9}" srcId="{3EB4803D-0740-4985-A2B6-1673CC9295EC}" destId="{EAB865A5-C755-4EEF-9BD8-E7FB49C7DEBD}" srcOrd="1" destOrd="0" parTransId="{48D0B5E2-DB4E-4748-9674-9CF0A209B8AF}" sibTransId="{1401CF8C-6182-4953-BBE4-FBB3B6811C77}"/>
    <dgm:cxn modelId="{E6DD98AB-3514-438A-899A-198D9C65035B}" srcId="{3EB4803D-0740-4985-A2B6-1673CC9295EC}" destId="{AAACB244-5ED6-4772-A7C2-7756A43F4320}" srcOrd="3" destOrd="0" parTransId="{36530531-4F54-4620-9BF7-F4047D21FAD9}" sibTransId="{4C861767-C65C-44E6-85B5-9E56A813696C}"/>
    <dgm:cxn modelId="{86F703AC-79A2-4811-9C31-E932A6D5E383}" type="presOf" srcId="{AAACB244-5ED6-4772-A7C2-7756A43F4320}" destId="{AF4B9FB3-1AED-4F8B-96FA-A4A34FF01D6E}" srcOrd="0" destOrd="3" presId="urn:microsoft.com/office/officeart/2005/8/layout/cycle4"/>
    <dgm:cxn modelId="{695381AF-D9D0-44C9-94A1-193A8DD05415}" srcId="{1B0A9D4E-7B15-43AF-85ED-2EDF597857F5}" destId="{32D35BB9-457C-4D41-BBA2-70FEE5848A2B}" srcOrd="3" destOrd="0" parTransId="{C83939EA-156D-449B-A58F-9E93790DFCE0}" sibTransId="{EB85E190-BDBE-42D6-85CE-F920B7B76086}"/>
    <dgm:cxn modelId="{12AF5CB0-E83B-4430-B810-E738C0B352F0}" type="presOf" srcId="{6F090C34-9FDF-4F06-AF50-FBC43BCBAE7F}" destId="{220244DB-FD9D-4904-AB67-5299C7B26013}" srcOrd="1" destOrd="4" presId="urn:microsoft.com/office/officeart/2005/8/layout/cycle4"/>
    <dgm:cxn modelId="{91A1C2B5-6B1B-408F-9F12-398E18EC2EDB}" type="presOf" srcId="{32D35BB9-457C-4D41-BBA2-70FEE5848A2B}" destId="{D352E44F-718B-4B56-B05A-F6B5470A393F}" srcOrd="0" destOrd="3" presId="urn:microsoft.com/office/officeart/2005/8/layout/cycle4"/>
    <dgm:cxn modelId="{A823B7BF-6A97-4B1F-BEB0-C8A09766FFCC}" type="presOf" srcId="{AAACB244-5ED6-4772-A7C2-7756A43F4320}" destId="{220244DB-FD9D-4904-AB67-5299C7B26013}" srcOrd="1" destOrd="3" presId="urn:microsoft.com/office/officeart/2005/8/layout/cycle4"/>
    <dgm:cxn modelId="{89D69AC2-247D-4FF3-B863-230FAB52A2E9}" srcId="{1B0A9D4E-7B15-43AF-85ED-2EDF597857F5}" destId="{FA2AC66F-8401-4EDB-A8D3-4E9604E97422}" srcOrd="0" destOrd="0" parTransId="{09065F77-CE5E-41C7-991C-74628E56AFD6}" sibTransId="{498B786E-079F-44D3-A950-25B7C4D4BB22}"/>
    <dgm:cxn modelId="{06AF63C4-FF20-4747-BB7D-E65DF3D4F02A}" type="presOf" srcId="{4202C213-C78C-4475-8461-1FCD65011951}" destId="{EB0260BB-E976-4D29-9D5E-39AFF9DC188F}" srcOrd="0" destOrd="0" presId="urn:microsoft.com/office/officeart/2005/8/layout/cycle4"/>
    <dgm:cxn modelId="{2AA421C8-8528-4C0F-AC53-994419B1807A}" srcId="{325F2CA9-8F56-4522-A8A2-BBD469C826E4}" destId="{1B0A9D4E-7B15-43AF-85ED-2EDF597857F5}" srcOrd="2" destOrd="0" parTransId="{3479097F-C7E5-469C-8902-20E8C097664B}" sibTransId="{9AE612B2-EE50-4C67-8996-149B60C8E89E}"/>
    <dgm:cxn modelId="{FDB594C9-3F4E-476F-AEED-818D49D1C763}" type="presOf" srcId="{FA2AC66F-8401-4EDB-A8D3-4E9604E97422}" destId="{4F9DF631-95F5-440D-963D-55076CCD072E}" srcOrd="1" destOrd="0" presId="urn:microsoft.com/office/officeart/2005/8/layout/cycle4"/>
    <dgm:cxn modelId="{3D945FCC-7EF8-46BB-A3E0-2D724F42320A}" srcId="{325F2CA9-8F56-4522-A8A2-BBD469C826E4}" destId="{3EB4803D-0740-4985-A2B6-1673CC9295EC}" srcOrd="0" destOrd="0" parTransId="{174F9C77-BCFC-4059-B6EC-EE3057846BCB}" sibTransId="{683B6B1E-BCF4-4988-9D08-D06D671B9669}"/>
    <dgm:cxn modelId="{35DC03D3-DE1E-4C27-B6C0-2CEE438D0780}" type="presOf" srcId="{85D20E80-8B97-43FF-A5E6-84057DA361E9}" destId="{E9E741CB-CCFE-45CE-A4D9-89A28DB58A4D}" srcOrd="0" destOrd="1" presId="urn:microsoft.com/office/officeart/2005/8/layout/cycle4"/>
    <dgm:cxn modelId="{6902DCD3-49AD-46C1-BD34-CCF6D41BCD11}" type="presOf" srcId="{6A3C7540-25FB-48E1-B33A-D84A6893817D}" destId="{D352E44F-718B-4B56-B05A-F6B5470A393F}" srcOrd="0" destOrd="1" presId="urn:microsoft.com/office/officeart/2005/8/layout/cycle4"/>
    <dgm:cxn modelId="{2F021BD4-E2D3-4B54-BB20-F546ED5A5ED1}" type="presOf" srcId="{BB49072E-7E75-4A5F-87EB-CED03551BB76}" destId="{E9E741CB-CCFE-45CE-A4D9-89A28DB58A4D}" srcOrd="0" destOrd="3" presId="urn:microsoft.com/office/officeart/2005/8/layout/cycle4"/>
    <dgm:cxn modelId="{D2126DDD-5D24-4B93-BF8A-0CAF91EEA61D}" type="presOf" srcId="{9A4A63ED-7EF4-4E55-AD70-AFCF9BA1FCDD}" destId="{AF4B9FB3-1AED-4F8B-96FA-A4A34FF01D6E}" srcOrd="0" destOrd="2" presId="urn:microsoft.com/office/officeart/2005/8/layout/cycle4"/>
    <dgm:cxn modelId="{8DD538FA-FBF4-4DEB-9415-168D628C024F}" srcId="{4080D667-9381-426E-A9A7-C96EAD0C5BE6}" destId="{96AF0743-DFB4-4E33-88A2-D79A60EAE597}" srcOrd="0" destOrd="0" parTransId="{1520B3EB-221C-4676-BAE9-008BF2DECE48}" sibTransId="{8C766AB4-421F-411A-AA1E-897D081BE6C1}"/>
    <dgm:cxn modelId="{37763C90-F94F-4F82-8CC9-C2303B305DCA}" type="presParOf" srcId="{C34C5A97-0595-4D8D-A6EC-840B69B43007}" destId="{9892CA49-6F72-4F07-8361-EE23E9B22506}" srcOrd="0" destOrd="0" presId="urn:microsoft.com/office/officeart/2005/8/layout/cycle4"/>
    <dgm:cxn modelId="{85A61362-7308-4B67-B11D-538844001ABD}" type="presParOf" srcId="{9892CA49-6F72-4F07-8361-EE23E9B22506}" destId="{5810A4DF-D9B7-4F34-A372-01355B833750}" srcOrd="0" destOrd="0" presId="urn:microsoft.com/office/officeart/2005/8/layout/cycle4"/>
    <dgm:cxn modelId="{FDE5C5A4-724B-4132-9BC6-E88C109B7711}" type="presParOf" srcId="{5810A4DF-D9B7-4F34-A372-01355B833750}" destId="{AF4B9FB3-1AED-4F8B-96FA-A4A34FF01D6E}" srcOrd="0" destOrd="0" presId="urn:microsoft.com/office/officeart/2005/8/layout/cycle4"/>
    <dgm:cxn modelId="{AF21455A-4C6E-4509-9A2E-B18141FB4A38}" type="presParOf" srcId="{5810A4DF-D9B7-4F34-A372-01355B833750}" destId="{220244DB-FD9D-4904-AB67-5299C7B26013}" srcOrd="1" destOrd="0" presId="urn:microsoft.com/office/officeart/2005/8/layout/cycle4"/>
    <dgm:cxn modelId="{74466A8E-F744-4DA8-A11C-8ACF7FD51D94}" type="presParOf" srcId="{9892CA49-6F72-4F07-8361-EE23E9B22506}" destId="{43D03A96-7533-43AE-AD3F-DFE002E78C1A}" srcOrd="1" destOrd="0" presId="urn:microsoft.com/office/officeart/2005/8/layout/cycle4"/>
    <dgm:cxn modelId="{D1393ABA-768B-4C3D-AD1A-1F0279B242BD}" type="presParOf" srcId="{43D03A96-7533-43AE-AD3F-DFE002E78C1A}" destId="{74A153DE-2336-415E-AE72-CBB168EEB9C0}" srcOrd="0" destOrd="0" presId="urn:microsoft.com/office/officeart/2005/8/layout/cycle4"/>
    <dgm:cxn modelId="{F2D8A46D-D548-4F3C-A9E5-3C139CDBC7C8}" type="presParOf" srcId="{43D03A96-7533-43AE-AD3F-DFE002E78C1A}" destId="{4983F91A-5324-464D-9F74-3940F20122CB}" srcOrd="1" destOrd="0" presId="urn:microsoft.com/office/officeart/2005/8/layout/cycle4"/>
    <dgm:cxn modelId="{E1F968C1-BCA5-4529-B825-092C0B8138A5}" type="presParOf" srcId="{9892CA49-6F72-4F07-8361-EE23E9B22506}" destId="{AA9A198F-C0F2-4581-AFC6-846A0115D24C}" srcOrd="2" destOrd="0" presId="urn:microsoft.com/office/officeart/2005/8/layout/cycle4"/>
    <dgm:cxn modelId="{381F4435-8235-4DD5-BCC6-A7535B09A99D}" type="presParOf" srcId="{AA9A198F-C0F2-4581-AFC6-846A0115D24C}" destId="{D352E44F-718B-4B56-B05A-F6B5470A393F}" srcOrd="0" destOrd="0" presId="urn:microsoft.com/office/officeart/2005/8/layout/cycle4"/>
    <dgm:cxn modelId="{0D4120EF-7707-4133-B41C-E060F86BBFE9}" type="presParOf" srcId="{AA9A198F-C0F2-4581-AFC6-846A0115D24C}" destId="{4F9DF631-95F5-440D-963D-55076CCD072E}" srcOrd="1" destOrd="0" presId="urn:microsoft.com/office/officeart/2005/8/layout/cycle4"/>
    <dgm:cxn modelId="{7BD78B84-F575-436E-BBB4-8E6A5F61983E}" type="presParOf" srcId="{9892CA49-6F72-4F07-8361-EE23E9B22506}" destId="{F9650BD0-568E-414C-9881-C075615FCDB9}" srcOrd="3" destOrd="0" presId="urn:microsoft.com/office/officeart/2005/8/layout/cycle4"/>
    <dgm:cxn modelId="{9A73D8E6-F9F4-4CCF-8CBC-9063AD568EAC}" type="presParOf" srcId="{F9650BD0-568E-414C-9881-C075615FCDB9}" destId="{E9E741CB-CCFE-45CE-A4D9-89A28DB58A4D}" srcOrd="0" destOrd="0" presId="urn:microsoft.com/office/officeart/2005/8/layout/cycle4"/>
    <dgm:cxn modelId="{3AEA4401-F186-498C-8E0D-4AE5EC74D53C}" type="presParOf" srcId="{F9650BD0-568E-414C-9881-C075615FCDB9}" destId="{5EAA57EE-263E-42D4-B713-E42ECE99149D}" srcOrd="1" destOrd="0" presId="urn:microsoft.com/office/officeart/2005/8/layout/cycle4"/>
    <dgm:cxn modelId="{84C3CE51-06D9-488E-BA19-B28B7E773A49}" type="presParOf" srcId="{9892CA49-6F72-4F07-8361-EE23E9B22506}" destId="{BB2BF456-105D-4B4C-95B4-7F28B0CC5563}" srcOrd="4" destOrd="0" presId="urn:microsoft.com/office/officeart/2005/8/layout/cycle4"/>
    <dgm:cxn modelId="{381BE27D-DC36-4E31-B7DA-5D0BB6E45450}" type="presParOf" srcId="{C34C5A97-0595-4D8D-A6EC-840B69B43007}" destId="{3B6B3CE2-1816-4C27-B300-AFCD03F6FE45}" srcOrd="1" destOrd="0" presId="urn:microsoft.com/office/officeart/2005/8/layout/cycle4"/>
    <dgm:cxn modelId="{E86E0DAE-6F1C-455F-A3F2-E00045BCA81A}" type="presParOf" srcId="{3B6B3CE2-1816-4C27-B300-AFCD03F6FE45}" destId="{06C9D27C-2C23-441F-B50C-5CF9E25A75EE}" srcOrd="0" destOrd="0" presId="urn:microsoft.com/office/officeart/2005/8/layout/cycle4"/>
    <dgm:cxn modelId="{9565798E-4744-4546-873C-96DC792F1194}" type="presParOf" srcId="{3B6B3CE2-1816-4C27-B300-AFCD03F6FE45}" destId="{E0EDE5B3-32EB-4F56-9F68-FF7EF8CF4E63}" srcOrd="1" destOrd="0" presId="urn:microsoft.com/office/officeart/2005/8/layout/cycle4"/>
    <dgm:cxn modelId="{2D4BF2D8-B598-4781-AA78-44D0CFDF1F0A}" type="presParOf" srcId="{3B6B3CE2-1816-4C27-B300-AFCD03F6FE45}" destId="{2AD28C5F-72AC-4B31-A0DD-A205922B0FDB}" srcOrd="2" destOrd="0" presId="urn:microsoft.com/office/officeart/2005/8/layout/cycle4"/>
    <dgm:cxn modelId="{B44B1CCA-5FC1-43CA-94A7-63FD5EB26F30}" type="presParOf" srcId="{3B6B3CE2-1816-4C27-B300-AFCD03F6FE45}" destId="{EB0260BB-E976-4D29-9D5E-39AFF9DC188F}" srcOrd="3" destOrd="0" presId="urn:microsoft.com/office/officeart/2005/8/layout/cycle4"/>
    <dgm:cxn modelId="{11352546-0A8E-433F-9FB1-A24F1DD3D0B0}" type="presParOf" srcId="{3B6B3CE2-1816-4C27-B300-AFCD03F6FE45}" destId="{09B3B2BE-EDBE-475C-BD63-1169FAE2159E}" srcOrd="4" destOrd="0" presId="urn:microsoft.com/office/officeart/2005/8/layout/cycle4"/>
    <dgm:cxn modelId="{9A6C5FFF-6104-4482-9FB7-657FB9164E02}" type="presParOf" srcId="{C34C5A97-0595-4D8D-A6EC-840B69B43007}" destId="{9A53E7B7-C0C2-422E-A910-A60190F3384E}" srcOrd="2" destOrd="0" presId="urn:microsoft.com/office/officeart/2005/8/layout/cycle4"/>
    <dgm:cxn modelId="{E1A82159-6FF8-41ED-B1D1-C7E4F5A975ED}" type="presParOf" srcId="{C34C5A97-0595-4D8D-A6EC-840B69B43007}" destId="{2475BFCC-BEA4-4E74-A8BB-161070DAEA3A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52E44F-718B-4B56-B05A-F6B5470A393F}">
      <dsp:nvSpPr>
        <dsp:cNvPr id="0" name=""/>
        <dsp:cNvSpPr/>
      </dsp:nvSpPr>
      <dsp:spPr>
        <a:xfrm>
          <a:off x="5602268" y="2788838"/>
          <a:ext cx="3741371" cy="132486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100" kern="1200" dirty="0"/>
            <a:t> </a:t>
          </a:r>
          <a:r>
            <a:rPr lang="cs-CZ" sz="1200" kern="1200" dirty="0"/>
            <a:t>mezilidské vztahy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200" kern="1200" dirty="0"/>
            <a:t> disharmonie v rodině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200" kern="1200" dirty="0"/>
            <a:t> pracovní problémy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200" kern="1200" dirty="0"/>
            <a:t> finanční problémy</a:t>
          </a:r>
        </a:p>
      </dsp:txBody>
      <dsp:txXfrm>
        <a:off x="6753782" y="3149157"/>
        <a:ext cx="2560754" cy="935442"/>
      </dsp:txXfrm>
    </dsp:sp>
    <dsp:sp modelId="{E9E741CB-CCFE-45CE-A4D9-89A28DB58A4D}">
      <dsp:nvSpPr>
        <dsp:cNvPr id="0" name=""/>
        <dsp:cNvSpPr/>
      </dsp:nvSpPr>
      <dsp:spPr>
        <a:xfrm>
          <a:off x="1943558" y="2762328"/>
          <a:ext cx="3351320" cy="132486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200" kern="1200" dirty="0"/>
            <a:t> nadměrný hluk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200" kern="1200" dirty="0"/>
            <a:t> světlo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200" kern="1200" dirty="0"/>
            <a:t> stav ovzduší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200" kern="1200" dirty="0"/>
            <a:t> nevyhovující prostředí, zařízení místnosti ke spánku</a:t>
          </a:r>
        </a:p>
      </dsp:txBody>
      <dsp:txXfrm>
        <a:off x="1972661" y="3122647"/>
        <a:ext cx="2287718" cy="935442"/>
      </dsp:txXfrm>
    </dsp:sp>
    <dsp:sp modelId="{74A153DE-2336-415E-AE72-CBB168EEB9C0}">
      <dsp:nvSpPr>
        <dsp:cNvPr id="0" name=""/>
        <dsp:cNvSpPr/>
      </dsp:nvSpPr>
      <dsp:spPr>
        <a:xfrm>
          <a:off x="5415618" y="0"/>
          <a:ext cx="3676004" cy="132486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200" kern="1200" dirty="0"/>
            <a:t> úzkost, strach, nejistota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200" kern="1200" dirty="0"/>
            <a:t> nedostatek činnosti, nuda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200" kern="1200" dirty="0"/>
            <a:t> ztráta smyslu života</a:t>
          </a:r>
        </a:p>
      </dsp:txBody>
      <dsp:txXfrm>
        <a:off x="6547522" y="29103"/>
        <a:ext cx="2514997" cy="935442"/>
      </dsp:txXfrm>
    </dsp:sp>
    <dsp:sp modelId="{AF4B9FB3-1AED-4F8B-96FA-A4A34FF01D6E}">
      <dsp:nvSpPr>
        <dsp:cNvPr id="0" name=""/>
        <dsp:cNvSpPr/>
      </dsp:nvSpPr>
      <dsp:spPr>
        <a:xfrm>
          <a:off x="1938322" y="0"/>
          <a:ext cx="3343466" cy="132486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200" kern="1200" dirty="0"/>
            <a:t> věk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200" kern="1200" dirty="0"/>
            <a:t> nemoc, bolest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200" kern="1200" dirty="0"/>
            <a:t> strava, tekutiny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200" kern="1200" dirty="0"/>
            <a:t> pohyb, aktivita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200" kern="1200" dirty="0"/>
            <a:t> změna způsobu života</a:t>
          </a:r>
        </a:p>
      </dsp:txBody>
      <dsp:txXfrm>
        <a:off x="1967425" y="29103"/>
        <a:ext cx="2282220" cy="935442"/>
      </dsp:txXfrm>
    </dsp:sp>
    <dsp:sp modelId="{06C9D27C-2C23-441F-B50C-5CF9E25A75EE}">
      <dsp:nvSpPr>
        <dsp:cNvPr id="0" name=""/>
        <dsp:cNvSpPr/>
      </dsp:nvSpPr>
      <dsp:spPr>
        <a:xfrm>
          <a:off x="3541960" y="235991"/>
          <a:ext cx="1792706" cy="1792706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 dirty="0"/>
            <a:t>Faktory </a:t>
          </a:r>
          <a:r>
            <a:rPr lang="cs-CZ" sz="1500" kern="1200" dirty="0" err="1"/>
            <a:t>fyziologicko</a:t>
          </a:r>
          <a:r>
            <a:rPr lang="cs-CZ" sz="1500" kern="1200" dirty="0"/>
            <a:t> - biologické</a:t>
          </a:r>
        </a:p>
      </dsp:txBody>
      <dsp:txXfrm>
        <a:off x="4067031" y="761062"/>
        <a:ext cx="1267635" cy="1267635"/>
      </dsp:txXfrm>
    </dsp:sp>
    <dsp:sp modelId="{E0EDE5B3-32EB-4F56-9F68-FF7EF8CF4E63}">
      <dsp:nvSpPr>
        <dsp:cNvPr id="0" name=""/>
        <dsp:cNvSpPr/>
      </dsp:nvSpPr>
      <dsp:spPr>
        <a:xfrm rot="5400000">
          <a:off x="5417471" y="235991"/>
          <a:ext cx="1792706" cy="1792706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 dirty="0"/>
            <a:t>Faktory </a:t>
          </a:r>
          <a:r>
            <a:rPr lang="cs-CZ" sz="1500" kern="1200" dirty="0" err="1"/>
            <a:t>psychicko</a:t>
          </a:r>
          <a:r>
            <a:rPr lang="cs-CZ" sz="1500" kern="1200" dirty="0"/>
            <a:t> – duchovní </a:t>
          </a:r>
        </a:p>
      </dsp:txBody>
      <dsp:txXfrm rot="-5400000">
        <a:off x="5417471" y="761062"/>
        <a:ext cx="1267635" cy="1267635"/>
      </dsp:txXfrm>
    </dsp:sp>
    <dsp:sp modelId="{2AD28C5F-72AC-4B31-A0DD-A205922B0FDB}">
      <dsp:nvSpPr>
        <dsp:cNvPr id="0" name=""/>
        <dsp:cNvSpPr/>
      </dsp:nvSpPr>
      <dsp:spPr>
        <a:xfrm rot="10800000">
          <a:off x="5417471" y="2111502"/>
          <a:ext cx="1792706" cy="1792706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 dirty="0"/>
            <a:t>Faktory sociálně – kulturní </a:t>
          </a:r>
        </a:p>
      </dsp:txBody>
      <dsp:txXfrm rot="10800000">
        <a:off x="5417471" y="2111502"/>
        <a:ext cx="1267635" cy="1267635"/>
      </dsp:txXfrm>
    </dsp:sp>
    <dsp:sp modelId="{EB0260BB-E976-4D29-9D5E-39AFF9DC188F}">
      <dsp:nvSpPr>
        <dsp:cNvPr id="0" name=""/>
        <dsp:cNvSpPr/>
      </dsp:nvSpPr>
      <dsp:spPr>
        <a:xfrm rot="16200000">
          <a:off x="3541960" y="2111502"/>
          <a:ext cx="1792706" cy="1792706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 dirty="0"/>
            <a:t>Faktory životního prostředí</a:t>
          </a:r>
        </a:p>
      </dsp:txBody>
      <dsp:txXfrm rot="5400000">
        <a:off x="4067031" y="2111502"/>
        <a:ext cx="1267635" cy="1267635"/>
      </dsp:txXfrm>
    </dsp:sp>
    <dsp:sp modelId="{9A53E7B7-C0C2-422E-A910-A60190F3384E}">
      <dsp:nvSpPr>
        <dsp:cNvPr id="0" name=""/>
        <dsp:cNvSpPr/>
      </dsp:nvSpPr>
      <dsp:spPr>
        <a:xfrm>
          <a:off x="5066589" y="1697482"/>
          <a:ext cx="618959" cy="538226"/>
        </a:xfrm>
        <a:prstGeom prst="circular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475BFCC-BEA4-4E74-A8BB-161070DAEA3A}">
      <dsp:nvSpPr>
        <dsp:cNvPr id="0" name=""/>
        <dsp:cNvSpPr/>
      </dsp:nvSpPr>
      <dsp:spPr>
        <a:xfrm rot="10800000">
          <a:off x="5066589" y="1904492"/>
          <a:ext cx="618959" cy="538226"/>
        </a:xfrm>
        <a:prstGeom prst="circular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Ošetřovatelský proces v péči o odpočinek a spánek 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 dirty="0"/>
              <a:t>Kliknutím vložíte nadpis</a:t>
            </a:r>
            <a:endParaRPr lang="cs-CZ" noProof="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46943" cy="1067390"/>
          </a:xfrm>
          <a:prstGeom prst="rect">
            <a:avLst/>
          </a:prstGeom>
        </p:spPr>
      </p:pic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,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19997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Ošetřovatelský proces v péči o odpočinek a spánek 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6251278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Ošetřovatelský proces v péči o odpočinek a spánek 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46943" cy="1067390"/>
          </a:xfrm>
          <a:prstGeom prst="rect">
            <a:avLst/>
          </a:prstGeom>
        </p:spPr>
      </p:pic>
      <p:sp>
        <p:nvSpPr>
          <p:cNvPr id="11" name="Nadpis 6">
            <a:extLst>
              <a:ext uri="{FF2B5EF4-FFF2-40B4-BE49-F238E27FC236}">
                <a16:creationId xmlns:a16="http://schemas.microsoft.com/office/drawing/2014/main" id="{210CF170-3CE8-4094-B136-F821606CD8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12" name="Podnadpis 2">
            <a:extLst>
              <a:ext uri="{FF2B5EF4-FFF2-40B4-BE49-F238E27FC236}">
                <a16:creationId xmlns:a16="http://schemas.microsoft.com/office/drawing/2014/main" id="{F805DFF4-9876-466D-A663-D549EEF8195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rgbClr val="0000DC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9" name="Zástupný symbol pro obrázek 7">
            <a:extLst>
              <a:ext uri="{FF2B5EF4-FFF2-40B4-BE49-F238E27FC236}">
                <a16:creationId xmlns:a16="http://schemas.microsoft.com/office/drawing/2014/main" id="{80C21443-92BF-4BF1-9C61-FDB664DC796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7" name="Zástupný symbol pro zápatí 1">
            <a:extLst>
              <a:ext uri="{FF2B5EF4-FFF2-40B4-BE49-F238E27FC236}">
                <a16:creationId xmlns:a16="http://schemas.microsoft.com/office/drawing/2014/main" id="{24438A88-1921-4DF2-9F65-459AAE83D1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Ošetřovatelský proces v péči o odpočinek a spánek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5812725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- inverzní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Ošetřovatelský proces v péči o odpočinek a spánek 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F585A7D-D2A5-48D6-9877-7D43E33E52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868"/>
            <a:ext cx="1546943" cy="1065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2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F585A7D-D2A5-48D6-9877-7D43E33E52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868"/>
            <a:ext cx="1546943" cy="1065653"/>
          </a:xfrm>
          <a:prstGeom prst="rect">
            <a:avLst/>
          </a:prstGeom>
        </p:spPr>
      </p:pic>
      <p:sp>
        <p:nvSpPr>
          <p:cNvPr id="10" name="Zástupný symbol pro obrázek 7">
            <a:extLst>
              <a:ext uri="{FF2B5EF4-FFF2-40B4-BE49-F238E27FC236}">
                <a16:creationId xmlns:a16="http://schemas.microsoft.com/office/drawing/2014/main" id="{05C2E24A-1A94-4B14-B9BB-CA01DE5DD20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12" name="Zástupný symbol pro zápatí 2">
            <a:extLst>
              <a:ext uri="{FF2B5EF4-FFF2-40B4-BE49-F238E27FC236}">
                <a16:creationId xmlns:a16="http://schemas.microsoft.com/office/drawing/2014/main" id="{CC921DFF-8B97-473C-919A-06F55168BD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Ošetřovatelský proces v péči o odpočinek a spánek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1992485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 obrázkem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rázek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5419" cy="597600"/>
          </a:xfrm>
          <a:prstGeom prst="rect">
            <a:avLst/>
          </a:prstGeom>
        </p:spPr>
      </p:pic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46E80635-6C5C-49F3-8F11-AD16586CD0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000" y="6040795"/>
            <a:ext cx="8555976" cy="510831"/>
          </a:xfrm>
        </p:spPr>
        <p:txBody>
          <a:bodyPr lIns="0" tIns="0" rIns="0" bIns="0" numCol="1" spcCol="324000">
            <a:noAutofit/>
          </a:bodyPr>
          <a:lstStyle>
            <a:lvl1pPr marL="0" marR="0" indent="0" algn="l" defTabSz="914400" rtl="0" eaLnBrk="1" fontAlgn="base" latinLnBrk="0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 sz="1500" b="0">
                <a:solidFill>
                  <a:schemeClr val="bg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</p:spTree>
    <p:extLst>
      <p:ext uri="{BB962C8B-B14F-4D97-AF65-F5344CB8AC3E}">
        <p14:creationId xmlns:p14="http://schemas.microsoft.com/office/powerpoint/2010/main" val="19642117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MED slide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5">
            <a:extLst>
              <a:ext uri="{FF2B5EF4-FFF2-40B4-BE49-F238E27FC236}">
                <a16:creationId xmlns:a16="http://schemas.microsoft.com/office/drawing/2014/main" id="{B05C908F-B8F4-4FC8-A2D7-3536612277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872" y="2014647"/>
            <a:ext cx="4106255" cy="2828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C4DCCB8A-E23F-49B6-A0BE-D9E395C4E7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956" y="2298933"/>
            <a:ext cx="8725020" cy="226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cs-CZ"/>
              <a:t>Ošetřovatelský proces v péči o odpočinek a spánek 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390E4E2C-8A81-45F0-A5ED-59F1EE588AF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cs-CZ"/>
              <a:t>Ošetřovatelský proces v péči o odpočinek a spánek 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5CA9AC87-D3DE-408C-9471-D419F47483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Ošetřovatelský proces v péči o odpočinek a spánek 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1D440DD4-5185-4C05-8E91-80CB3DC67394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91531ABC-E456-4507-A022-87C2E3C7A2AA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Ošetřovatelský proces v péči o odpočinek a spánek 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pPr lvl="0"/>
            <a:r>
              <a:rPr lang="cs-CZ" dirty="0"/>
              <a:t>Kliknutím vložíte nadpis</a:t>
            </a:r>
            <a:endParaRPr lang="cs-CZ" noProof="0" dirty="0"/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D7707F6E-62D9-4ACE-A33C-A5E15E5CDF75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911B9D34-B8F8-4804-B959-27E40687C897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s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8DF9A9-CF6E-49C8-A8BC-74FDF24B8C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E1D20B9-1A33-484F-AB08-D95E85A9CB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Ošetřovatelský proces v péči o odpočinek a spánek 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7A2EACA-93F7-4696-A84F-C07E4801CB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45EA606A-B012-497D-A062-93B4C5E7BD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47735" y="2596845"/>
            <a:ext cx="4125465" cy="3208441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sp>
        <p:nvSpPr>
          <p:cNvPr id="8" name="Zástupný symbol pro obrázek 7">
            <a:extLst>
              <a:ext uri="{FF2B5EF4-FFF2-40B4-BE49-F238E27FC236}">
                <a16:creationId xmlns:a16="http://schemas.microsoft.com/office/drawing/2014/main" id="{55454331-9726-47EA-9406-7071E2CA33D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29509" y="1665288"/>
            <a:ext cx="6207791" cy="4139998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A2E7788A-7319-4B13-B5BD-0D72FA9D7A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1" name="Zástupný symbol pro text 7">
            <a:extLst>
              <a:ext uri="{FF2B5EF4-FFF2-40B4-BE49-F238E27FC236}">
                <a16:creationId xmlns:a16="http://schemas.microsoft.com/office/drawing/2014/main" id="{B0741B4D-1AE5-4AB1-8AD2-5E6FAC7F6F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</p:spTree>
    <p:extLst>
      <p:ext uri="{BB962C8B-B14F-4D97-AF65-F5344CB8AC3E}">
        <p14:creationId xmlns:p14="http://schemas.microsoft.com/office/powerpoint/2010/main" val="3832835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440000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Ošetřovatelský proces v péči o odpočinek a spánek 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719999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8160001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Ošetřovatelský proces v péči o odpočinek a spánek 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51439ED6-907B-45D9-8FCC-98AE21B3C06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72000" indent="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Ošetřovatelský proces v péči o odpočinek a spánek 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6" name="Nadpis 12">
            <a:extLst>
              <a:ext uri="{FF2B5EF4-FFF2-40B4-BE49-F238E27FC236}">
                <a16:creationId xmlns:a16="http://schemas.microsoft.com/office/drawing/2014/main" id="{C80D1D37-E5CA-42AD-BE6B-219FAFB546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</p:spTree>
    <p:extLst>
      <p:ext uri="{BB962C8B-B14F-4D97-AF65-F5344CB8AC3E}">
        <p14:creationId xmlns:p14="http://schemas.microsoft.com/office/powerpoint/2010/main" val="3845540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/>
              <a:t>Ošetřovatelský proces v péči o odpočinek a spánek </a:t>
            </a:r>
            <a:endParaRPr lang="cs-CZ" dirty="0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/>
            </a:pPr>
            <a:r>
              <a:rPr lang="cs-CZ" noProof="0" dirty="0"/>
              <a:t>Kliknutím vložíte text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85" r:id="rId3"/>
    <p:sldLayoutId id="2147483674" r:id="rId4"/>
    <p:sldLayoutId id="2147483688" r:id="rId5"/>
    <p:sldLayoutId id="2147483698" r:id="rId6"/>
    <p:sldLayoutId id="2147483673" r:id="rId7"/>
    <p:sldLayoutId id="2147483675" r:id="rId8"/>
    <p:sldLayoutId id="2147483695" r:id="rId9"/>
    <p:sldLayoutId id="2147483677" r:id="rId10"/>
    <p:sldLayoutId id="2147483686" r:id="rId11"/>
    <p:sldLayoutId id="2147483697" r:id="rId12"/>
    <p:sldLayoutId id="2147483690" r:id="rId13"/>
    <p:sldLayoutId id="2147483696" r:id="rId14"/>
    <p:sldLayoutId id="2147483694" r:id="rId15"/>
    <p:sldLayoutId id="2147483692" r:id="rId16"/>
    <p:sldLayoutId id="2147483693" r:id="rId17"/>
  </p:sldLayoutIdLst>
  <p:hf hd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marR="0" indent="0" algn="l" defTabSz="914400" rtl="0" eaLnBrk="1" fontAlgn="base" latinLnBrk="0" hangingPunct="1">
        <a:lnSpc>
          <a:spcPct val="114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tabLst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9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935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3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https://is.muni.cz/do/rect/el/estud/lf/js19/osetrovatelske_postupy/web/index.html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6.xml"/><Relationship Id="rId1" Type="http://schemas.openxmlformats.org/officeDocument/2006/relationships/tags" Target="../tags/tag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4901BD5-B621-457A-A3C1-934C8991DD6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Ošetřovatelský proces v péči o odpočinek a spánek 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093A52F-DFBC-4B6B-BBDC-1588FD46926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CADB5C8-0733-4C32-8641-03A48F52112A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altLang="cs-CZ" dirty="0">
                <a:latin typeface="Arial" pitchFamily="34" charset="0"/>
              </a:rPr>
              <a:t>Ošetřovatelský proces v péči o odpočinek a spánek </a:t>
            </a:r>
            <a:endParaRPr lang="cs-CZ" dirty="0"/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70203146-06C9-4338-89C5-E96AFA8C11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5200" y="4451475"/>
            <a:ext cx="11361600" cy="698497"/>
          </a:xfrm>
        </p:spPr>
        <p:txBody>
          <a:bodyPr/>
          <a:lstStyle/>
          <a:p>
            <a:r>
              <a:rPr lang="cs-CZ" sz="1000" dirty="0">
                <a:latin typeface="+mn-lt"/>
              </a:rPr>
              <a:t>Ústav zdravotnických věd, LF MU Brno</a:t>
            </a:r>
          </a:p>
          <a:p>
            <a:r>
              <a:rPr lang="cs-CZ" sz="1000" dirty="0">
                <a:latin typeface="+mn-lt"/>
              </a:rPr>
              <a:t>Mgr. Andrea Menšíková</a:t>
            </a:r>
          </a:p>
          <a:p>
            <a:endParaRPr 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175485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4C444C96-5159-4C55-A832-7719769693A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Ošetřovatelský proces v péči o odpočinek a spánek 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D57E936-E006-4A2D-AC05-ADB7ADE42A5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10</a:t>
            </a:fld>
            <a:endParaRPr lang="cs-CZ" altLang="cs-CZ" dirty="0"/>
          </a:p>
        </p:txBody>
      </p:sp>
      <p:pic>
        <p:nvPicPr>
          <p:cNvPr id="6" name="Picture 2" descr="Soubor:Biological clock human cz.png">
            <a:extLst>
              <a:ext uri="{FF2B5EF4-FFF2-40B4-BE49-F238E27FC236}">
                <a16:creationId xmlns:a16="http://schemas.microsoft.com/office/drawing/2014/main" id="{A9FA1AB7-9155-4EAD-982E-76C26E0148A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5177" y="1358900"/>
            <a:ext cx="8019757" cy="414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55CF4116-FBB5-4745-A19B-DD254A3A627B}"/>
              </a:ext>
            </a:extLst>
          </p:cNvPr>
          <p:cNvSpPr txBox="1"/>
          <p:nvPr/>
        </p:nvSpPr>
        <p:spPr>
          <a:xfrm>
            <a:off x="414000" y="368390"/>
            <a:ext cx="40917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altLang="cs-CZ" sz="1400" dirty="0">
                <a:solidFill>
                  <a:srgbClr val="0000DC"/>
                </a:solidFill>
                <a:latin typeface="+mn-lt"/>
              </a:rPr>
              <a:t>- při vstávání dochází často k IM, </a:t>
            </a:r>
            <a:r>
              <a:rPr lang="cs-CZ" altLang="cs-CZ" sz="1400" dirty="0" err="1">
                <a:solidFill>
                  <a:srgbClr val="0000DC"/>
                </a:solidFill>
                <a:latin typeface="+mn-lt"/>
              </a:rPr>
              <a:t>vertigo</a:t>
            </a:r>
            <a:r>
              <a:rPr lang="cs-CZ" altLang="cs-CZ" sz="1400" dirty="0">
                <a:solidFill>
                  <a:srgbClr val="0000DC"/>
                </a:solidFill>
                <a:latin typeface="+mn-lt"/>
              </a:rPr>
              <a:t> = úrazy, výkonná krátkodobá paměť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F68CCE74-B9DC-4790-BB69-92F67C449760}"/>
              </a:ext>
            </a:extLst>
          </p:cNvPr>
          <p:cNvSpPr txBox="1"/>
          <p:nvPr/>
        </p:nvSpPr>
        <p:spPr>
          <a:xfrm>
            <a:off x="7855019" y="368390"/>
            <a:ext cx="37273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altLang="cs-CZ" sz="1400" dirty="0">
                <a:solidFill>
                  <a:srgbClr val="0000DC"/>
                </a:solidFill>
                <a:latin typeface="Arial" panose="020B0604020202020204" pitchFamily="34" charset="0"/>
              </a:rPr>
              <a:t>- výkon intelektu dobrý; čich a chuť citlivější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7AC9CBFF-53F8-4C68-A4D3-7E08FC110832}"/>
              </a:ext>
            </a:extLst>
          </p:cNvPr>
          <p:cNvSpPr txBox="1"/>
          <p:nvPr/>
        </p:nvSpPr>
        <p:spPr>
          <a:xfrm rot="10800000" flipV="1">
            <a:off x="540000" y="5499100"/>
            <a:ext cx="35798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altLang="cs-CZ" sz="1400" dirty="0">
                <a:solidFill>
                  <a:srgbClr val="0000DC"/>
                </a:solidFill>
                <a:latin typeface="+mn-lt"/>
              </a:rPr>
              <a:t>↓ výkonnosti, koncentrace = úrazy, chyby</a:t>
            </a:r>
          </a:p>
        </p:txBody>
      </p:sp>
      <p:cxnSp>
        <p:nvCxnSpPr>
          <p:cNvPr id="17" name="Přímá spojnice se šipkou 16">
            <a:extLst>
              <a:ext uri="{FF2B5EF4-FFF2-40B4-BE49-F238E27FC236}">
                <a16:creationId xmlns:a16="http://schemas.microsoft.com/office/drawing/2014/main" id="{F572B5D6-7781-40AD-9E79-33D3CFCAA5B7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1174286" y="1178737"/>
            <a:ext cx="1042780" cy="94056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9" name="Obrázek 18">
            <a:extLst>
              <a:ext uri="{FF2B5EF4-FFF2-40B4-BE49-F238E27FC236}">
                <a16:creationId xmlns:a16="http://schemas.microsoft.com/office/drawing/2014/main" id="{B20DC287-36A9-486B-A6D9-115DBA5EB7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2071" y="2913843"/>
            <a:ext cx="1127858" cy="1030313"/>
          </a:xfrm>
          <a:prstGeom prst="rect">
            <a:avLst/>
          </a:prstGeom>
        </p:spPr>
      </p:pic>
      <p:cxnSp>
        <p:nvCxnSpPr>
          <p:cNvPr id="20" name="Přímá spojnice se šipkou 19">
            <a:extLst>
              <a:ext uri="{FF2B5EF4-FFF2-40B4-BE49-F238E27FC236}">
                <a16:creationId xmlns:a16="http://schemas.microsoft.com/office/drawing/2014/main" id="{519AC8F0-8FCA-44AC-8140-D9C1E9BEFDD4}"/>
              </a:ext>
            </a:extLst>
          </p:cNvPr>
          <p:cNvCxnSpPr>
            <a:cxnSpLocks/>
          </p:cNvCxnSpPr>
          <p:nvPr/>
        </p:nvCxnSpPr>
        <p:spPr bwMode="auto">
          <a:xfrm flipH="1">
            <a:off x="1556237" y="4329348"/>
            <a:ext cx="1119441" cy="77380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" name="Přímá spojnice se šipkou 22">
            <a:extLst>
              <a:ext uri="{FF2B5EF4-FFF2-40B4-BE49-F238E27FC236}">
                <a16:creationId xmlns:a16="http://schemas.microsoft.com/office/drawing/2014/main" id="{F57100BE-5ABF-4593-AAE7-F439DAF3EDFE}"/>
              </a:ext>
            </a:extLst>
          </p:cNvPr>
          <p:cNvCxnSpPr>
            <a:cxnSpLocks/>
          </p:cNvCxnSpPr>
          <p:nvPr/>
        </p:nvCxnSpPr>
        <p:spPr bwMode="auto">
          <a:xfrm flipV="1">
            <a:off x="8810454" y="802556"/>
            <a:ext cx="908255" cy="93252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4" name="Přímá spojnice se šipkou 23">
            <a:extLst>
              <a:ext uri="{FF2B5EF4-FFF2-40B4-BE49-F238E27FC236}">
                <a16:creationId xmlns:a16="http://schemas.microsoft.com/office/drawing/2014/main" id="{43220B0E-0A19-4910-AC96-1FE77E0A6FC5}"/>
              </a:ext>
            </a:extLst>
          </p:cNvPr>
          <p:cNvCxnSpPr>
            <a:cxnSpLocks/>
          </p:cNvCxnSpPr>
          <p:nvPr/>
        </p:nvCxnSpPr>
        <p:spPr bwMode="auto">
          <a:xfrm>
            <a:off x="9510886" y="4473510"/>
            <a:ext cx="928096" cy="74646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9" name="TextovéPole 28">
            <a:extLst>
              <a:ext uri="{FF2B5EF4-FFF2-40B4-BE49-F238E27FC236}">
                <a16:creationId xmlns:a16="http://schemas.microsoft.com/office/drawing/2014/main" id="{46326EF7-3EE7-48A1-9C51-43F09E79A616}"/>
              </a:ext>
            </a:extLst>
          </p:cNvPr>
          <p:cNvSpPr txBox="1"/>
          <p:nvPr/>
        </p:nvSpPr>
        <p:spPr>
          <a:xfrm>
            <a:off x="7516824" y="5533410"/>
            <a:ext cx="44037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altLang="cs-CZ" sz="1400" dirty="0">
                <a:solidFill>
                  <a:srgbClr val="0000DC"/>
                </a:solidFill>
                <a:latin typeface="+mn-lt"/>
              </a:rPr>
              <a:t>↑ astmatický záchvat, bolest žal. vředy pro ↑ sekreci</a:t>
            </a:r>
          </a:p>
        </p:txBody>
      </p:sp>
    </p:spTree>
    <p:extLst>
      <p:ext uri="{BB962C8B-B14F-4D97-AF65-F5344CB8AC3E}">
        <p14:creationId xmlns:p14="http://schemas.microsoft.com/office/powerpoint/2010/main" val="23912895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3298832B-0D7A-458F-A8C5-52A76D67997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Ošetřovatelský proces v péči o odpočinek a spánek 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5629A2D-D3DB-474C-8CED-91251D27A4D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850D9E6-C588-4971-892E-8FE45FF0D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Spánkové fáze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1E636D16-236B-4075-BB85-EDA931231B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>
                <a:latin typeface="Arial" panose="020B0604020202020204" pitchFamily="34" charset="0"/>
              </a:rPr>
              <a:t>spánek je nehomogenní funkční stav organismu, pro nějž je typické cyklické opakování jednotlivých spánkových fází a stádií </a:t>
            </a:r>
          </a:p>
          <a:p>
            <a:pPr>
              <a:defRPr/>
            </a:pPr>
            <a:endParaRPr lang="cs-CZ" altLang="cs-CZ" dirty="0">
              <a:latin typeface="Arial" panose="020B0604020202020204" pitchFamily="34" charset="0"/>
            </a:endParaRPr>
          </a:p>
          <a:p>
            <a:pPr>
              <a:defRPr/>
            </a:pPr>
            <a:r>
              <a:rPr lang="cs-CZ" altLang="cs-CZ" dirty="0">
                <a:latin typeface="Arial" panose="020B0604020202020204" pitchFamily="34" charset="0"/>
              </a:rPr>
              <a:t>jsou charakterizovány specifickými změnami:</a:t>
            </a:r>
          </a:p>
          <a:p>
            <a:pPr>
              <a:defRPr/>
            </a:pPr>
            <a:r>
              <a:rPr lang="cs-CZ" altLang="cs-CZ" dirty="0">
                <a:latin typeface="Arial" panose="020B0604020202020204" pitchFamily="34" charset="0"/>
              </a:rPr>
              <a:t>vegetativními,</a:t>
            </a:r>
          </a:p>
          <a:p>
            <a:pPr>
              <a:defRPr/>
            </a:pPr>
            <a:r>
              <a:rPr lang="cs-CZ" altLang="cs-CZ" dirty="0">
                <a:latin typeface="Arial" panose="020B0604020202020204" pitchFamily="34" charset="0"/>
              </a:rPr>
              <a:t>endokrinními,</a:t>
            </a:r>
          </a:p>
          <a:p>
            <a:pPr>
              <a:defRPr/>
            </a:pPr>
            <a:r>
              <a:rPr lang="cs-CZ" altLang="cs-CZ" dirty="0">
                <a:latin typeface="Arial" panose="020B0604020202020204" pitchFamily="34" charset="0"/>
              </a:rPr>
              <a:t>elektrofyziologickými, </a:t>
            </a:r>
          </a:p>
          <a:p>
            <a:pPr>
              <a:defRPr/>
            </a:pPr>
            <a:r>
              <a:rPr lang="cs-CZ" altLang="cs-CZ" dirty="0">
                <a:latin typeface="Arial" panose="020B0604020202020204" pitchFamily="34" charset="0"/>
              </a:rPr>
              <a:t>behaviorálními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22465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5ECF86F-E6F1-44C1-825F-B8FA69B6C40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Ošetřovatelský proces v péči o odpočinek a spánek 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69FFEF3-6B51-4652-A313-3C0C388D972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CB8EF094-6364-42DA-92AE-868AE2FB93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Spánková fáze REM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39BC8062-8994-46BF-B0D2-4381FE4C3B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479967"/>
            <a:ext cx="10753200" cy="413999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altLang="cs-CZ" dirty="0"/>
              <a:t>vývojové starší, </a:t>
            </a:r>
            <a:r>
              <a:rPr lang="cs-CZ" altLang="cs-CZ" dirty="0" err="1"/>
              <a:t>rhombencephalický</a:t>
            </a:r>
            <a:endParaRPr lang="cs-CZ" altLang="cs-CZ" dirty="0"/>
          </a:p>
          <a:p>
            <a:pPr>
              <a:lnSpc>
                <a:spcPct val="100000"/>
              </a:lnSpc>
            </a:pPr>
            <a:r>
              <a:rPr lang="cs-CZ" altLang="cs-CZ" dirty="0"/>
              <a:t>řízen noradrenalinem</a:t>
            </a:r>
          </a:p>
          <a:p>
            <a:pPr>
              <a:lnSpc>
                <a:spcPct val="100000"/>
              </a:lnSpc>
            </a:pPr>
            <a:r>
              <a:rPr lang="cs-CZ" altLang="cs-CZ" dirty="0"/>
              <a:t>přesun EEG vln do vyšších pásem</a:t>
            </a:r>
          </a:p>
          <a:p>
            <a:pPr>
              <a:lnSpc>
                <a:spcPct val="100000"/>
              </a:lnSpc>
            </a:pPr>
            <a:r>
              <a:rPr lang="cs-CZ" altLang="cs-CZ" dirty="0"/>
              <a:t>výskyt aktivních snů</a:t>
            </a:r>
          </a:p>
          <a:p>
            <a:pPr>
              <a:lnSpc>
                <a:spcPct val="100000"/>
              </a:lnSpc>
            </a:pPr>
            <a:r>
              <a:rPr lang="cs-CZ" altLang="cs-CZ" dirty="0"/>
              <a:t>svalový tonus snížený, svalové záškuby končetin, celého těla</a:t>
            </a:r>
          </a:p>
          <a:p>
            <a:pPr>
              <a:lnSpc>
                <a:spcPct val="100000"/>
              </a:lnSpc>
            </a:pPr>
            <a:r>
              <a:rPr lang="cs-CZ" altLang="cs-CZ" dirty="0"/>
              <a:t>dýchání a srdeční činnost často nepravidelná, možný výskyt apnoe</a:t>
            </a:r>
          </a:p>
          <a:p>
            <a:pPr>
              <a:lnSpc>
                <a:spcPct val="100000"/>
              </a:lnSpc>
            </a:pPr>
            <a:r>
              <a:rPr lang="cs-CZ" altLang="cs-CZ" dirty="0"/>
              <a:t>rychlé pohyby očních bulbů</a:t>
            </a:r>
          </a:p>
          <a:p>
            <a:pPr>
              <a:lnSpc>
                <a:spcPct val="100000"/>
              </a:lnSpc>
            </a:pPr>
            <a:r>
              <a:rPr lang="cs-CZ" altLang="cs-CZ" dirty="0">
                <a:cs typeface="Arial" panose="020B0604020202020204" pitchFamily="34" charset="0"/>
              </a:rPr>
              <a:t>↑ se metabolismus a TT, ↑ se sekrece žaludečních šťáv</a:t>
            </a:r>
          </a:p>
          <a:p>
            <a:pPr>
              <a:lnSpc>
                <a:spcPct val="100000"/>
              </a:lnSpc>
            </a:pPr>
            <a:r>
              <a:rPr lang="cs-CZ" altLang="cs-CZ" dirty="0">
                <a:cs typeface="Arial" panose="020B0604020202020204" pitchFamily="34" charset="0"/>
              </a:rPr>
              <a:t>z fáze REM se člověk probouzí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216307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4C7D67C8-A8CE-4F2A-83EE-CD6E44169E7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Ošetřovatelský proces v péči o odpočinek a spánek 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D77AE3E-A6CD-4FCA-970C-BBCE1F8E3FE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634E5DEC-D935-4341-AF65-0F299FB37C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Spánková fáze non – REM 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6CFC05AE-204F-42EE-9E14-AC79452E4D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cs-CZ" altLang="cs-CZ" dirty="0">
                <a:latin typeface="Arial" panose="020B0604020202020204" pitchFamily="34" charset="0"/>
              </a:rPr>
              <a:t>vývojově mladší, </a:t>
            </a:r>
            <a:r>
              <a:rPr lang="cs-CZ" altLang="cs-CZ" dirty="0" err="1">
                <a:latin typeface="Arial" panose="020B0604020202020204" pitchFamily="34" charset="0"/>
              </a:rPr>
              <a:t>telencephalický</a:t>
            </a:r>
            <a:endParaRPr lang="cs-CZ" altLang="cs-CZ" dirty="0">
              <a:latin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cs-CZ" altLang="cs-CZ" dirty="0">
                <a:latin typeface="Arial" panose="020B0604020202020204" pitchFamily="34" charset="0"/>
              </a:rPr>
              <a:t>řízený serotoninem</a:t>
            </a:r>
          </a:p>
          <a:p>
            <a:pPr>
              <a:lnSpc>
                <a:spcPct val="100000"/>
              </a:lnSpc>
            </a:pPr>
            <a:r>
              <a:rPr lang="cs-CZ" altLang="cs-CZ" dirty="0">
                <a:latin typeface="Arial" panose="020B0604020202020204" pitchFamily="34" charset="0"/>
              </a:rPr>
              <a:t>pomalá EEG aktivita </a:t>
            </a:r>
          </a:p>
          <a:p>
            <a:pPr>
              <a:lnSpc>
                <a:spcPct val="100000"/>
              </a:lnSpc>
            </a:pPr>
            <a:r>
              <a:rPr lang="cs-CZ" altLang="cs-CZ" dirty="0">
                <a:latin typeface="Arial" panose="020B0604020202020204" pitchFamily="34" charset="0"/>
              </a:rPr>
              <a:t>probouzení je nefyziologické, bez dokonalé regenerace sil, pacient je unavený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353150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96E61F55-AA44-4F43-863C-CB73E2A8D67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Ošetřovatelský proces v péči o odpočinek a spánek 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A965C00-BBC0-467D-8695-AB6E8431ABA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46B643B-F60B-4B67-AB84-67A6BC5C9B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Spánkové fáze 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ACDF01F6-79BB-45E3-B067-88705C03D2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493219"/>
            <a:ext cx="10753200" cy="4139998"/>
          </a:xfrm>
        </p:spPr>
        <p:txBody>
          <a:bodyPr/>
          <a:lstStyle/>
          <a:p>
            <a:r>
              <a:rPr lang="cs-CZ" altLang="cs-CZ" dirty="0">
                <a:solidFill>
                  <a:srgbClr val="0000DC"/>
                </a:solidFill>
              </a:rPr>
              <a:t>I. stupeň</a:t>
            </a:r>
          </a:p>
          <a:p>
            <a:r>
              <a:rPr lang="cs-CZ" altLang="cs-CZ" dirty="0"/>
              <a:t>pacient je relaxovaný, klidný, ospalý, </a:t>
            </a:r>
          </a:p>
          <a:p>
            <a:r>
              <a:rPr lang="cs-CZ" altLang="cs-CZ" dirty="0"/>
              <a:t>trvání několik min, pohyb oční bulbů ze strany na stranu, klesá frekvence srdeční a dýchání</a:t>
            </a:r>
          </a:p>
          <a:p>
            <a:endParaRPr lang="cs-CZ" altLang="cs-CZ" dirty="0"/>
          </a:p>
          <a:p>
            <a:r>
              <a:rPr lang="cs-CZ" altLang="cs-CZ" dirty="0">
                <a:solidFill>
                  <a:srgbClr val="0000DC"/>
                </a:solidFill>
              </a:rPr>
              <a:t>II. stupeň</a:t>
            </a:r>
          </a:p>
          <a:p>
            <a:r>
              <a:rPr lang="cs-CZ" altLang="cs-CZ" dirty="0"/>
              <a:t>lehký spánek, zpomalení procesů v organismu,  </a:t>
            </a:r>
          </a:p>
          <a:p>
            <a:r>
              <a:rPr lang="cs-CZ" altLang="cs-CZ" dirty="0"/>
              <a:t>snadné probuzení, bez pohybu očních bulbů </a:t>
            </a:r>
          </a:p>
          <a:p>
            <a:r>
              <a:rPr lang="cs-CZ" altLang="cs-CZ" dirty="0"/>
              <a:t>40 – 45 % celkového spánku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523022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96E61F55-AA44-4F43-863C-CB73E2A8D67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Ošetřovatelský proces v péči o odpočinek a spánek 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A965C00-BBC0-467D-8695-AB6E8431ABA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46B643B-F60B-4B67-AB84-67A6BC5C9B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Spánkové fáze 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ACDF01F6-79BB-45E3-B067-88705C03D2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506472"/>
            <a:ext cx="10753200" cy="4139998"/>
          </a:xfrm>
        </p:spPr>
        <p:txBody>
          <a:bodyPr/>
          <a:lstStyle/>
          <a:p>
            <a:r>
              <a:rPr lang="cs-CZ" altLang="cs-CZ" dirty="0">
                <a:solidFill>
                  <a:srgbClr val="0000DC"/>
                </a:solidFill>
              </a:rPr>
              <a:t>III. stupeň</a:t>
            </a:r>
          </a:p>
          <a:p>
            <a:r>
              <a:rPr lang="cs-CZ" altLang="cs-CZ" dirty="0"/>
              <a:t>obtížné probuzení, středně hluboký spánek, </a:t>
            </a:r>
          </a:p>
          <a:p>
            <a:r>
              <a:rPr lang="cs-CZ" altLang="cs-CZ" dirty="0"/>
              <a:t>svalová relaxace, pokles TK, TT</a:t>
            </a:r>
          </a:p>
          <a:p>
            <a:endParaRPr lang="cs-CZ" altLang="cs-CZ" dirty="0"/>
          </a:p>
          <a:p>
            <a:r>
              <a:rPr lang="cs-CZ" altLang="cs-CZ" dirty="0">
                <a:solidFill>
                  <a:srgbClr val="0000DC"/>
                </a:solidFill>
              </a:rPr>
              <a:t>IV. stupeň</a:t>
            </a:r>
          </a:p>
          <a:p>
            <a:r>
              <a:rPr lang="cs-CZ" altLang="cs-CZ" dirty="0"/>
              <a:t>hluboký spánek, frekvence dýchání a  srdce  klesá o  20 – 30 %,</a:t>
            </a:r>
          </a:p>
          <a:p>
            <a:r>
              <a:rPr lang="cs-CZ" altLang="cs-CZ" dirty="0"/>
              <a:t>úplná svalová relaxace, obtížné probouzení (30 – 40  min. po usnutí), </a:t>
            </a:r>
          </a:p>
          <a:p>
            <a:r>
              <a:rPr lang="cs-CZ" altLang="cs-CZ" dirty="0"/>
              <a:t>regenerace sil organismu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444843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7AF66B33-CF23-435F-A006-3ABF40D15A4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Ošetřovatelský proces v péči o odpočinek a spánek 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4AE990A-5689-4471-AAC7-8BD70B0CD82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C7614576-A8B7-4FF8-9F53-951179DDBC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Hypnogram</a:t>
            </a:r>
            <a:r>
              <a:rPr lang="cs-CZ" dirty="0"/>
              <a:t> 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1B877B08-7F62-4F13-984E-88A52C42C2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459443"/>
            <a:ext cx="10753200" cy="4139998"/>
          </a:xfrm>
        </p:spPr>
        <p:txBody>
          <a:bodyPr/>
          <a:lstStyle/>
          <a:p>
            <a:r>
              <a:rPr lang="cs-CZ" dirty="0"/>
              <a:t>graf, který zobrazuje architekturu spánku (sled jednotlivých fází)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normální </a:t>
            </a:r>
            <a:r>
              <a:rPr lang="cs-CZ" dirty="0" err="1"/>
              <a:t>hypnogram</a:t>
            </a:r>
            <a:r>
              <a:rPr lang="cs-CZ" dirty="0"/>
              <a:t> (délka 8 hodin, patrné periodické střídání hluboké fáze spánku a fáze REM)</a:t>
            </a:r>
          </a:p>
          <a:p>
            <a:endParaRPr lang="cs-CZ" dirty="0"/>
          </a:p>
          <a:p>
            <a:pPr marL="411480" fontAlgn="auto">
              <a:spcAft>
                <a:spcPts val="0"/>
              </a:spcAft>
              <a:buNone/>
              <a:defRPr/>
            </a:pPr>
            <a:endParaRPr lang="cs-CZ" dirty="0"/>
          </a:p>
          <a:p>
            <a:pPr marL="411480" fontAlgn="auto">
              <a:spcAft>
                <a:spcPts val="0"/>
              </a:spcAft>
              <a:buNone/>
              <a:defRPr/>
            </a:pPr>
            <a:endParaRPr lang="cs-CZ" dirty="0"/>
          </a:p>
          <a:p>
            <a:endParaRPr lang="cs-CZ" dirty="0"/>
          </a:p>
        </p:txBody>
      </p:sp>
      <p:pic>
        <p:nvPicPr>
          <p:cNvPr id="6" name="Picture 4" descr="normalni-hypnogram">
            <a:extLst>
              <a:ext uri="{FF2B5EF4-FFF2-40B4-BE49-F238E27FC236}">
                <a16:creationId xmlns:a16="http://schemas.microsoft.com/office/drawing/2014/main" id="{CC32573F-9503-4E7E-9D3A-B444A4BE3F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19689" y="2320560"/>
            <a:ext cx="7704138" cy="24177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146390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69CF17A-B52E-4009-AE32-0B05AA050CD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Ošetřovatelský proces v péči o odpočinek a spánek 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D4CDC4E-610B-43C4-BF98-342DCCF22DE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E4C19E3-1C93-48F7-A7A3-88795544D9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Poruchy spánku 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9F8D2794-8E11-4069-AE83-7F77BF91F5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cs-CZ" dirty="0">
                <a:solidFill>
                  <a:srgbClr val="0000DC"/>
                </a:solidFill>
              </a:rPr>
              <a:t>primární</a:t>
            </a:r>
            <a:r>
              <a:rPr lang="cs-CZ" altLang="cs-CZ" dirty="0"/>
              <a:t> – hlavním problémem je samotná nespavost, popř. nadměrná spavost: </a:t>
            </a:r>
          </a:p>
          <a:p>
            <a:pPr lvl="1"/>
            <a:r>
              <a:rPr lang="cs-CZ" altLang="cs-CZ" sz="2800" dirty="0"/>
              <a:t>insomnie (</a:t>
            </a:r>
            <a:r>
              <a:rPr lang="cs-CZ" altLang="cs-CZ" sz="2800" dirty="0" err="1"/>
              <a:t>hyposomnie</a:t>
            </a:r>
            <a:r>
              <a:rPr lang="cs-CZ" altLang="cs-CZ" sz="2800" dirty="0"/>
              <a:t>), </a:t>
            </a:r>
          </a:p>
          <a:p>
            <a:pPr lvl="1"/>
            <a:r>
              <a:rPr lang="cs-CZ" altLang="cs-CZ" sz="2800" dirty="0"/>
              <a:t>hypersomnie, </a:t>
            </a:r>
          </a:p>
          <a:p>
            <a:pPr lvl="1"/>
            <a:r>
              <a:rPr lang="cs-CZ" altLang="cs-CZ" sz="2800" dirty="0"/>
              <a:t>narkolepsie, </a:t>
            </a:r>
          </a:p>
          <a:p>
            <a:pPr lvl="1"/>
            <a:r>
              <a:rPr lang="cs-CZ" altLang="cs-CZ" sz="2800" dirty="0"/>
              <a:t>spánkové apnoe, …</a:t>
            </a:r>
          </a:p>
          <a:p>
            <a:pPr>
              <a:lnSpc>
                <a:spcPct val="100000"/>
              </a:lnSpc>
            </a:pPr>
            <a:r>
              <a:rPr lang="cs-CZ" altLang="cs-CZ" dirty="0">
                <a:solidFill>
                  <a:srgbClr val="0000DC"/>
                </a:solidFill>
              </a:rPr>
              <a:t>sekundární</a:t>
            </a:r>
            <a:r>
              <a:rPr lang="cs-CZ" altLang="cs-CZ" dirty="0"/>
              <a:t> – způsobeny klinickým onemocněním (poruchy štítné žlázy, deprese…)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275557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8194C278-7B8B-4463-A867-3ACDCC82D8A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Ošetřovatelský proces v péči o odpočinek a spánek 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3AF154A-0059-4290-BAFB-6529CE8053C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584F1CD-060A-4DDE-B037-6B0E77762A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Poruchy spánku primární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F0B90C52-0D3A-4D04-8107-975C320AE4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359001"/>
            <a:ext cx="10753200" cy="4139998"/>
          </a:xfrm>
        </p:spPr>
        <p:txBody>
          <a:bodyPr/>
          <a:lstStyle/>
          <a:p>
            <a:r>
              <a:rPr lang="cs-CZ" dirty="0">
                <a:solidFill>
                  <a:srgbClr val="0000DC"/>
                </a:solidFill>
              </a:rPr>
              <a:t>insomnie</a:t>
            </a:r>
            <a:r>
              <a:rPr lang="cs-CZ" altLang="cs-CZ" dirty="0"/>
              <a:t> – porucha spánku (nedostatek, špatná kvalita, po probuzení neodpočinutý) </a:t>
            </a:r>
          </a:p>
          <a:p>
            <a:r>
              <a:rPr lang="cs-CZ" altLang="cs-CZ" dirty="0"/>
              <a:t>iniciální insomnie – při níž jedinec nemůže usnout</a:t>
            </a:r>
          </a:p>
          <a:p>
            <a:r>
              <a:rPr lang="cs-CZ" altLang="cs-CZ" dirty="0"/>
              <a:t>intermitentní insomnie – narušená kontinuita spánku</a:t>
            </a:r>
          </a:p>
          <a:p>
            <a:r>
              <a:rPr lang="cs-CZ" altLang="cs-CZ" dirty="0"/>
              <a:t>terminální </a:t>
            </a:r>
            <a:r>
              <a:rPr lang="cs-CZ" altLang="cs-CZ" dirty="0" err="1"/>
              <a:t>isomnie</a:t>
            </a:r>
            <a:r>
              <a:rPr lang="cs-CZ" altLang="cs-CZ" dirty="0"/>
              <a:t> – předčasné probuzení nebo se ve spánku často probouzí  (insomniak)</a:t>
            </a:r>
          </a:p>
          <a:p>
            <a:r>
              <a:rPr lang="cs-CZ" altLang="cs-CZ" dirty="0">
                <a:cs typeface="Arial" panose="020B0604020202020204" pitchFamily="34" charset="0"/>
              </a:rPr>
              <a:t>imaginární/subjektivní – pacient přitom usíná bez problémů anebo spí déle než uvádí</a:t>
            </a:r>
          </a:p>
          <a:p>
            <a:r>
              <a:rPr lang="cs-CZ" altLang="cs-CZ" dirty="0">
                <a:cs typeface="Arial" panose="020B0604020202020204" pitchFamily="34" charset="0"/>
              </a:rPr>
              <a:t>p</a:t>
            </a:r>
            <a:r>
              <a:rPr lang="cs-CZ" altLang="cs-CZ" dirty="0"/>
              <a:t>říčiny: fyzická bolest, psychické trauma, obavy zda bude pacient dobře spát </a:t>
            </a:r>
            <a:r>
              <a:rPr lang="cs-CZ" altLang="cs-CZ" dirty="0">
                <a:cs typeface="Arial" panose="020B0604020202020204" pitchFamily="34" charset="0"/>
              </a:rPr>
              <a:t>→ úzkost → nespavost, užívání sedativ, alkoholu, drog</a:t>
            </a:r>
          </a:p>
          <a:p>
            <a:endParaRPr lang="cs-CZ" alt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857401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8194C278-7B8B-4463-A867-3ACDCC82D8A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Ošetřovatelský proces v péči o odpočinek a spánek 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3AF154A-0059-4290-BAFB-6529CE8053C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584F1CD-060A-4DDE-B037-6B0E77762A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Poruchy spánku primární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F0B90C52-0D3A-4D04-8107-975C320AE4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solidFill>
                  <a:srgbClr val="0000DC"/>
                </a:solidFill>
              </a:rPr>
              <a:t>spánková inverze</a:t>
            </a:r>
            <a:r>
              <a:rPr lang="cs-CZ" altLang="cs-CZ" dirty="0"/>
              <a:t> – spánek během dne a nespavost v noci</a:t>
            </a:r>
          </a:p>
          <a:p>
            <a:r>
              <a:rPr lang="cs-CZ" altLang="cs-CZ" dirty="0">
                <a:solidFill>
                  <a:srgbClr val="0000DC"/>
                </a:solidFill>
              </a:rPr>
              <a:t>hypersomnie</a:t>
            </a:r>
            <a:r>
              <a:rPr lang="cs-CZ" altLang="cs-CZ" dirty="0"/>
              <a:t> – patologická zvýšená spavost (psych. poruchy, poškození CNS, </a:t>
            </a:r>
            <a:r>
              <a:rPr lang="cs-CZ" altLang="cs-CZ" dirty="0" err="1"/>
              <a:t>metabol</a:t>
            </a:r>
            <a:r>
              <a:rPr lang="cs-CZ" altLang="cs-CZ" dirty="0"/>
              <a:t>. poruchy, hypotyreóza, obranný mechanizmus při problémech, stresu…)</a:t>
            </a:r>
          </a:p>
          <a:p>
            <a:r>
              <a:rPr lang="cs-CZ" altLang="cs-CZ" dirty="0">
                <a:solidFill>
                  <a:srgbClr val="0000DC"/>
                </a:solidFill>
              </a:rPr>
              <a:t>narkolepsie – </a:t>
            </a:r>
            <a:r>
              <a:rPr lang="cs-CZ" altLang="cs-CZ" dirty="0"/>
              <a:t>náhlé upadnutí do spánku během dne – genetický defekt CNS, spánek začíná fází REM, spojené s částečnou anebo celkovou svalovou paralýzou (katalepsie = strnutí končetin)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948902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887B915C-2390-45BB-86BF-71BAEED2ACB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Ošetřovatelský proces v péči o odpočinek a spánek 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A0A498A-1AE3-4E58-B63A-33995A4D846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5E6FC36-0777-4525-B094-4DE0FB96C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400" y="378000"/>
            <a:ext cx="10753200" cy="451576"/>
          </a:xfrm>
        </p:spPr>
        <p:txBody>
          <a:bodyPr/>
          <a:lstStyle/>
          <a:p>
            <a:r>
              <a:rPr lang="cs-CZ" dirty="0"/>
              <a:t>Odpočinek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B93714A1-D291-4F18-A2D1-FB9CFC396B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171576"/>
            <a:ext cx="10753200" cy="4139998"/>
          </a:xfrm>
        </p:spPr>
        <p:txBody>
          <a:bodyPr/>
          <a:lstStyle/>
          <a:p>
            <a:r>
              <a:rPr lang="cs-CZ" altLang="cs-CZ" dirty="0"/>
              <a:t>neznamená pouze </a:t>
            </a:r>
            <a:r>
              <a:rPr lang="cs-CZ" altLang="cs-CZ" dirty="0" err="1"/>
              <a:t>inaktivitu</a:t>
            </a:r>
            <a:endParaRPr lang="cs-CZ" altLang="cs-CZ" dirty="0"/>
          </a:p>
          <a:p>
            <a:r>
              <a:rPr lang="cs-CZ" altLang="cs-CZ" dirty="0"/>
              <a:t>klid (procházka, rekreační sport), relaxace bez emočního stresu, napětí a úzkosti, uvolnění</a:t>
            </a:r>
          </a:p>
          <a:p>
            <a:r>
              <a:rPr lang="cs-CZ" altLang="cs-CZ" dirty="0"/>
              <a:t>lidé si volí prostředí (kde odpočívají) a činnosti (četba, hudba, procházka…)</a:t>
            </a:r>
          </a:p>
          <a:p>
            <a:r>
              <a:rPr lang="cs-CZ" altLang="cs-CZ" dirty="0"/>
              <a:t>předpoklady:</a:t>
            </a:r>
          </a:p>
          <a:p>
            <a:pPr lvl="1"/>
            <a:r>
              <a:rPr lang="cs-CZ" altLang="cs-CZ" sz="2400" dirty="0"/>
              <a:t>pocit, že mám své věci pod kontrolou</a:t>
            </a:r>
          </a:p>
          <a:p>
            <a:pPr lvl="1"/>
            <a:r>
              <a:rPr lang="cs-CZ" altLang="cs-CZ" sz="2400" dirty="0"/>
              <a:t>pochopení ostatních </a:t>
            </a:r>
          </a:p>
          <a:p>
            <a:pPr lvl="1"/>
            <a:r>
              <a:rPr lang="cs-CZ" altLang="cs-CZ" sz="2400" dirty="0"/>
              <a:t>porozumění situaci, vím, co se děje</a:t>
            </a:r>
          </a:p>
          <a:p>
            <a:pPr lvl="1"/>
            <a:r>
              <a:rPr lang="cs-CZ" altLang="cs-CZ" sz="2400" dirty="0"/>
              <a:t>klid, pohoda, spokojenost</a:t>
            </a:r>
          </a:p>
          <a:p>
            <a:pPr lvl="1"/>
            <a:r>
              <a:rPr lang="cs-CZ" altLang="cs-CZ" sz="2400" dirty="0"/>
              <a:t>dostatečné množství účelné činnosti</a:t>
            </a:r>
          </a:p>
          <a:p>
            <a:pPr lvl="1"/>
            <a:r>
              <a:rPr lang="cs-CZ" altLang="cs-CZ" sz="2400" dirty="0"/>
              <a:t>vědomí, že mi v případě potřeby někdo pomůže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14357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8194C278-7B8B-4463-A867-3ACDCC82D8A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Ošetřovatelský proces v péči o odpočinek a spánek 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3AF154A-0059-4290-BAFB-6529CE8053C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584F1CD-060A-4DDE-B037-6B0E77762A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Poruchy spánku primární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F0B90C52-0D3A-4D04-8107-975C320AE4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>
                <a:solidFill>
                  <a:srgbClr val="0000DC"/>
                </a:solidFill>
              </a:rPr>
              <a:t>spánková apnoe </a:t>
            </a:r>
            <a:r>
              <a:rPr lang="cs-CZ" altLang="cs-CZ" dirty="0"/>
              <a:t>– dechová pauza během spánku, u mužů po 50. roku, u žen po klimakteriu, další příčiny – organické, psychogenní</a:t>
            </a:r>
          </a:p>
          <a:p>
            <a:r>
              <a:rPr lang="cs-CZ" altLang="cs-CZ" dirty="0" err="1">
                <a:solidFill>
                  <a:srgbClr val="0000DC"/>
                </a:solidFill>
              </a:rPr>
              <a:t>parasomnie</a:t>
            </a:r>
            <a:r>
              <a:rPr lang="cs-CZ" altLang="cs-CZ" dirty="0"/>
              <a:t> – abnormální epizodické události během spánku:</a:t>
            </a:r>
          </a:p>
          <a:p>
            <a:pPr lvl="1"/>
            <a:r>
              <a:rPr lang="cs-CZ" altLang="cs-CZ" sz="2800" dirty="0"/>
              <a:t>somnambulismus = náměsíčnost</a:t>
            </a:r>
          </a:p>
          <a:p>
            <a:pPr lvl="1"/>
            <a:r>
              <a:rPr lang="cs-CZ" altLang="cs-CZ" sz="2800" dirty="0"/>
              <a:t>noční děsy, mluvení ze spaní</a:t>
            </a:r>
          </a:p>
          <a:p>
            <a:pPr lvl="1"/>
            <a:r>
              <a:rPr lang="cs-CZ" altLang="cs-CZ" sz="2800" dirty="0" err="1"/>
              <a:t>enuresis</a:t>
            </a:r>
            <a:r>
              <a:rPr lang="cs-CZ" altLang="cs-CZ" sz="2800" dirty="0"/>
              <a:t> nokturna – noční pomočování </a:t>
            </a:r>
          </a:p>
          <a:p>
            <a:pPr lvl="1"/>
            <a:r>
              <a:rPr lang="cs-CZ" altLang="cs-CZ" sz="2800" dirty="0"/>
              <a:t>bruxismus = skřípání zubů </a:t>
            </a:r>
          </a:p>
          <a:p>
            <a:pPr lvl="1"/>
            <a:r>
              <a:rPr lang="cs-CZ" altLang="cs-CZ" sz="2800" dirty="0"/>
              <a:t>noční erekce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476296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4D46DE9-EC28-47E7-AE13-63F47659E84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Ošetřovatelský proces v péči o odpočinek a spánek 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CD9DB14-4CDD-42A1-A3E7-32581E7B73D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65600D5-870C-4E30-883D-55A24EEA52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Poruchy spánku sekundární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5D2E3858-F010-4F63-955B-1A295F972C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/>
              <a:t>způsobeny klinickým onemocněním (poruchy štítné žlázy, deprese…)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096182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A64B0BED-BBC0-4728-BB2B-343926DFEE6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Ošetřovatelský proces v péči o odpočinek a spánek 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69C6500-C5AE-4AD3-BDFD-E859145DB4E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1736AB6-D07C-4C73-B22D-490BB05B25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000" y="378000"/>
            <a:ext cx="10753200" cy="451576"/>
          </a:xfrm>
        </p:spPr>
        <p:txBody>
          <a:bodyPr/>
          <a:lstStyle/>
          <a:p>
            <a:r>
              <a:rPr lang="cs-CZ" dirty="0"/>
              <a:t>Anamnéza spánku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467733EF-8619-41F4-9810-D5CD33AAE8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228176"/>
            <a:ext cx="10753200" cy="413999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altLang="cs-CZ" dirty="0"/>
              <a:t>typ spánku</a:t>
            </a:r>
          </a:p>
          <a:p>
            <a:pPr>
              <a:lnSpc>
                <a:spcPct val="100000"/>
              </a:lnSpc>
            </a:pPr>
            <a:r>
              <a:rPr lang="cs-CZ" altLang="cs-CZ" dirty="0"/>
              <a:t>délka spánku a bdění</a:t>
            </a:r>
          </a:p>
          <a:p>
            <a:pPr>
              <a:lnSpc>
                <a:spcPct val="100000"/>
              </a:lnSpc>
            </a:pPr>
            <a:r>
              <a:rPr lang="cs-CZ" altLang="cs-CZ" dirty="0"/>
              <a:t>čas nerušeného spaní</a:t>
            </a:r>
          </a:p>
          <a:p>
            <a:pPr>
              <a:lnSpc>
                <a:spcPct val="100000"/>
              </a:lnSpc>
            </a:pPr>
            <a:r>
              <a:rPr lang="cs-CZ" altLang="cs-CZ" dirty="0"/>
              <a:t>kvalita spánku</a:t>
            </a:r>
          </a:p>
          <a:p>
            <a:pPr>
              <a:lnSpc>
                <a:spcPct val="100000"/>
              </a:lnSpc>
            </a:pPr>
            <a:r>
              <a:rPr lang="cs-CZ" altLang="cs-CZ" dirty="0"/>
              <a:t>čas a trvání spánku během dne</a:t>
            </a:r>
          </a:p>
          <a:p>
            <a:pPr>
              <a:lnSpc>
                <a:spcPct val="100000"/>
              </a:lnSpc>
            </a:pPr>
            <a:r>
              <a:rPr lang="cs-CZ" altLang="cs-CZ" dirty="0"/>
              <a:t>zvyklosti, pomocné rituály před spaním</a:t>
            </a:r>
          </a:p>
          <a:p>
            <a:pPr>
              <a:lnSpc>
                <a:spcPct val="100000"/>
              </a:lnSpc>
            </a:pPr>
            <a:r>
              <a:rPr lang="cs-CZ" altLang="cs-CZ" dirty="0"/>
              <a:t>farmakoterapie a její vliv na spánek</a:t>
            </a:r>
          </a:p>
          <a:p>
            <a:pPr>
              <a:lnSpc>
                <a:spcPct val="100000"/>
              </a:lnSpc>
            </a:pPr>
            <a:r>
              <a:rPr lang="cs-CZ" altLang="cs-CZ" dirty="0"/>
              <a:t>prostředí (místnost, hluk, tma, teplota…)</a:t>
            </a:r>
          </a:p>
          <a:p>
            <a:pPr>
              <a:lnSpc>
                <a:spcPct val="100000"/>
              </a:lnSpc>
            </a:pPr>
            <a:r>
              <a:rPr lang="cs-CZ" altLang="cs-CZ" dirty="0"/>
              <a:t>současné změny spánku, obtíže a problémy</a:t>
            </a:r>
          </a:p>
          <a:p>
            <a:pPr>
              <a:lnSpc>
                <a:spcPct val="100000"/>
              </a:lnSpc>
            </a:pPr>
            <a:r>
              <a:rPr lang="cs-CZ" altLang="cs-CZ" dirty="0"/>
              <a:t>možné vedení spánkového diáře – minimálně týden (čas, aktivity před, </a:t>
            </a:r>
            <a:r>
              <a:rPr lang="cs-CZ" altLang="cs-CZ" dirty="0" err="1"/>
              <a:t>předspánkové</a:t>
            </a:r>
            <a:r>
              <a:rPr lang="cs-CZ" altLang="cs-CZ" dirty="0"/>
              <a:t> návyky a rituály, těžkosti – názory pacienta)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059160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C2D1B0CC-401E-4D3D-9FDD-3F767A1C012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Ošetřovatelský proces v péči o odpočinek a spánek 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6F97564-095C-48FB-8C36-D329D9F12A9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E873DAD1-AF21-477D-BE5A-40C29AF352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0000DC"/>
                </a:solidFill>
              </a:rPr>
              <a:t>Fyzikální (objektivizující) vyšetření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81DA6C5C-B925-45DD-BCB0-B1FCFEE0E9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/>
              <a:t>výraz tváře – kruhy pod očima, červené spojivky, lesklé, nepřítomné oči ukazující na nedostatek spánku</a:t>
            </a:r>
          </a:p>
          <a:p>
            <a:endParaRPr lang="cs-CZ" altLang="cs-CZ" dirty="0"/>
          </a:p>
          <a:p>
            <a:r>
              <a:rPr lang="cs-CZ" altLang="cs-CZ" dirty="0"/>
              <a:t>chování – podrážděné, nepozornost, zívání, třes rukou, nekoordinovanost pohybů, nedostatek energie, celková slabost, nízká výkonnost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431785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4581055-46A9-4882-9296-C14F0867ED9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Ošetřovatelský proces v péči o odpočinek a spánek 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E31218D-105E-401F-B976-8D24C0E568D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2E7EA01-3A9A-4CA2-BDCC-11900B9124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Diagnostické studie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C7DEF1E3-7733-495A-A320-EF11E7BB64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400" y="1493219"/>
            <a:ext cx="10753200" cy="4139998"/>
          </a:xfrm>
        </p:spPr>
        <p:txBody>
          <a:bodyPr/>
          <a:lstStyle/>
          <a:p>
            <a:r>
              <a:rPr lang="cs-CZ" altLang="cs-CZ" dirty="0" err="1">
                <a:solidFill>
                  <a:srgbClr val="0000DC"/>
                </a:solidFill>
              </a:rPr>
              <a:t>polysomnografie</a:t>
            </a:r>
            <a:r>
              <a:rPr lang="cs-CZ" altLang="cs-CZ" dirty="0">
                <a:solidFill>
                  <a:srgbClr val="0000DC"/>
                </a:solidFill>
              </a:rPr>
              <a:t> – celonoční vyšetření </a:t>
            </a:r>
          </a:p>
          <a:p>
            <a:r>
              <a:rPr lang="cs-CZ" altLang="cs-CZ" dirty="0"/>
              <a:t>sledování parametrů:</a:t>
            </a:r>
          </a:p>
          <a:p>
            <a:r>
              <a:rPr lang="cs-CZ" altLang="cs-CZ" sz="2800" dirty="0"/>
              <a:t>EEG (elektroencefalogramu - elektrické aktivity mozku) – pomocí elektrod připevněných do vlasaté části hlavy </a:t>
            </a:r>
          </a:p>
          <a:p>
            <a:r>
              <a:rPr lang="cs-CZ" altLang="cs-CZ" sz="2800" dirty="0"/>
              <a:t>EMG (elektromyogramu - elektrické aktivity svalstva brady) – pomocí elektrod na bradě </a:t>
            </a:r>
          </a:p>
          <a:p>
            <a:r>
              <a:rPr lang="cs-CZ" altLang="cs-CZ" sz="2800" dirty="0"/>
              <a:t>EOG (</a:t>
            </a:r>
            <a:r>
              <a:rPr lang="cs-CZ" altLang="cs-CZ" sz="2800" dirty="0" err="1"/>
              <a:t>elektrookulogramu</a:t>
            </a:r>
            <a:r>
              <a:rPr lang="cs-CZ" altLang="cs-CZ" sz="2800" dirty="0"/>
              <a:t> – očních pohybů) – pomocí elektrod v okolí očnice </a:t>
            </a:r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A3ACF409-FC3E-4DC2-A750-3C817C66F0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0518" y="859315"/>
            <a:ext cx="2109399" cy="1219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8630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4581055-46A9-4882-9296-C14F0867ED9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Ošetřovatelský proces v péči o odpočinek a spánek 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E31218D-105E-401F-B976-8D24C0E568D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2E7EA01-3A9A-4CA2-BDCC-11900B9124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Diagnostické studie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C7DEF1E3-7733-495A-A320-EF11E7BB64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400" y="1532976"/>
            <a:ext cx="10753200" cy="4139998"/>
          </a:xfrm>
        </p:spPr>
        <p:txBody>
          <a:bodyPr/>
          <a:lstStyle/>
          <a:p>
            <a:r>
              <a:rPr lang="cs-CZ" altLang="cs-CZ" dirty="0"/>
              <a:t>d</a:t>
            </a:r>
            <a:r>
              <a:rPr lang="cs-CZ" altLang="cs-CZ" sz="2800" dirty="0"/>
              <a:t>ýchacích pohybů hrudníku a břicha – pomocí elastických pásů</a:t>
            </a:r>
          </a:p>
          <a:p>
            <a:r>
              <a:rPr lang="cs-CZ" altLang="cs-CZ" dirty="0"/>
              <a:t>d</a:t>
            </a:r>
            <a:r>
              <a:rPr lang="cs-CZ" altLang="cs-CZ" sz="2800" dirty="0"/>
              <a:t>ýchacích zvuků – pomocí mikrofonu připevněného na krku </a:t>
            </a:r>
          </a:p>
          <a:p>
            <a:r>
              <a:rPr lang="cs-CZ" altLang="cs-CZ" dirty="0"/>
              <a:t>p</a:t>
            </a:r>
            <a:r>
              <a:rPr lang="cs-CZ" altLang="cs-CZ" sz="2800" dirty="0"/>
              <a:t>roudu vzduchu před nosem a ústy (</a:t>
            </a:r>
            <a:r>
              <a:rPr lang="cs-CZ" altLang="cs-CZ" sz="2800" dirty="0" err="1"/>
              <a:t>flow</a:t>
            </a:r>
            <a:r>
              <a:rPr lang="cs-CZ" altLang="cs-CZ" sz="2800" dirty="0"/>
              <a:t> čidla) </a:t>
            </a:r>
          </a:p>
          <a:p>
            <a:r>
              <a:rPr lang="cs-CZ" altLang="cs-CZ" dirty="0"/>
              <a:t>s</a:t>
            </a:r>
            <a:r>
              <a:rPr lang="cs-CZ" altLang="cs-CZ" sz="2800" dirty="0"/>
              <a:t>aturace kyslíku – pomocí </a:t>
            </a:r>
            <a:r>
              <a:rPr lang="cs-CZ" altLang="cs-CZ" sz="2800" dirty="0" err="1"/>
              <a:t>pulsoxymetru</a:t>
            </a:r>
            <a:r>
              <a:rPr lang="cs-CZ" altLang="cs-CZ" sz="2800" dirty="0"/>
              <a:t> – čidla připevněného na malíku</a:t>
            </a:r>
          </a:p>
          <a:p>
            <a:r>
              <a:rPr lang="cs-CZ" altLang="cs-CZ" dirty="0"/>
              <a:t>p</a:t>
            </a:r>
            <a:r>
              <a:rPr lang="cs-CZ" altLang="cs-CZ" sz="2800" dirty="0"/>
              <a:t>ohybů končetin – pomocí EMG elektrod na dolních končetinách</a:t>
            </a:r>
          </a:p>
          <a:p>
            <a:r>
              <a:rPr lang="cs-CZ" altLang="cs-CZ" sz="2800" dirty="0"/>
              <a:t>EKG </a:t>
            </a:r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68017D88-B8D2-403E-BBE7-29E66DBC5C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8874" y="4479744"/>
            <a:ext cx="2214251" cy="1658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8624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37653A1-3306-4090-AD23-B3E3119945B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Ošetřovatelský proces v péči o odpočinek a spánek 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3703191-A92B-47C2-9682-DE4548230B8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FD17EBC-1434-41B2-88C6-7FD1F633B2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Ošetřovatelské intervence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F5A79E79-DBEE-40A7-A82D-85E729D160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/>
              <a:t>vytvoření prostředí pro odpočinek a spánek </a:t>
            </a:r>
          </a:p>
          <a:p>
            <a:r>
              <a:rPr lang="cs-CZ" altLang="cs-CZ" dirty="0"/>
              <a:t>minimalizovat hluk, prostředí s pocitem jistoty a bezpečí, zavírat dveře na pokoji, zatmění oken, vypnutí telefonu</a:t>
            </a:r>
          </a:p>
          <a:p>
            <a:r>
              <a:rPr lang="cs-CZ" altLang="cs-CZ" dirty="0"/>
              <a:t>tlumená hudba dle přání, ztlumení světla</a:t>
            </a:r>
          </a:p>
          <a:p>
            <a:r>
              <a:rPr lang="cs-CZ" altLang="cs-CZ" dirty="0"/>
              <a:t>vhodní </a:t>
            </a:r>
            <a:r>
              <a:rPr lang="cs-CZ" altLang="cs-CZ" dirty="0" err="1"/>
              <a:t>spolupacienti</a:t>
            </a:r>
            <a:endParaRPr lang="cs-CZ" altLang="cs-CZ" dirty="0"/>
          </a:p>
          <a:p>
            <a:r>
              <a:rPr lang="cs-CZ" altLang="cs-CZ" dirty="0"/>
              <a:t>použít noční světlo, snížit výšku postele, postranice</a:t>
            </a:r>
          </a:p>
          <a:p>
            <a:r>
              <a:rPr lang="cs-CZ" altLang="cs-CZ" dirty="0"/>
              <a:t>signalizační zařízení, poučení  jak přivolat pomoc, vysvětlit jak se pohybovat s katetry, dostatečná délka spojovacích hadiček…</a:t>
            </a:r>
          </a:p>
          <a:p>
            <a:r>
              <a:rPr lang="cs-CZ" altLang="cs-CZ" dirty="0"/>
              <a:t>rozvrhnutí sesterských aktivit, snížit hlučnost personálu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269334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37653A1-3306-4090-AD23-B3E3119945B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Ošetřovatelský proces v péči o odpočinek a spánek 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3703191-A92B-47C2-9682-DE4548230B8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FD17EBC-1434-41B2-88C6-7FD1F633B2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Ošetřovatelské intervence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F5A79E79-DBEE-40A7-A82D-85E729D160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/>
              <a:t>podpora spánkových návyků (koupel, hudba, hračka, pohádka…)</a:t>
            </a:r>
          </a:p>
          <a:p>
            <a:r>
              <a:rPr lang="cs-CZ" altLang="cs-CZ" dirty="0"/>
              <a:t>zabezpečení pohody a relaxace (vhodné noční oblečení, pomoc s hygienou, úprava lůžka, vyprázdnění před spánkem, podávání analgetik 30´ před spaním…)</a:t>
            </a:r>
          </a:p>
          <a:p>
            <a:r>
              <a:rPr lang="cs-CZ" altLang="cs-CZ" dirty="0"/>
              <a:t>farmakoterapie – podávání léků na spaní – hypnotika/sedativa, pozor  na brzkou závislost, informovat o nežádoucích účincích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656954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37653A1-3306-4090-AD23-B3E3119945B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Ošetřovatelský proces v péči o odpočinek a spánek 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3703191-A92B-47C2-9682-DE4548230B8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FD17EBC-1434-41B2-88C6-7FD1F633B2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Ošetřovatelské intervence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F5A79E79-DBEE-40A7-A82D-85E729D160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/>
              <a:t>poučení pacienta </a:t>
            </a:r>
          </a:p>
          <a:p>
            <a:r>
              <a:rPr lang="cs-CZ" altLang="cs-CZ" dirty="0"/>
              <a:t>přiměřená aktivita přes den</a:t>
            </a:r>
          </a:p>
          <a:p>
            <a:r>
              <a:rPr lang="cs-CZ" altLang="cs-CZ" dirty="0"/>
              <a:t>nepít kofeinové nápoje před spaním</a:t>
            </a:r>
          </a:p>
          <a:p>
            <a:r>
              <a:rPr lang="cs-CZ" altLang="cs-CZ" dirty="0"/>
              <a:t>relaxace na lůžku, lůžko používat jen na spaní, při nespavosti činnost – uklidňující</a:t>
            </a:r>
          </a:p>
          <a:p>
            <a:r>
              <a:rPr lang="cs-CZ" altLang="cs-CZ" dirty="0"/>
              <a:t>brzké vstávání – nenáročná činnost</a:t>
            </a:r>
          </a:p>
          <a:p>
            <a:r>
              <a:rPr lang="cs-CZ" altLang="cs-CZ" dirty="0"/>
              <a:t>pravidelnost vstávání/usínání</a:t>
            </a:r>
          </a:p>
          <a:p>
            <a:r>
              <a:rPr lang="cs-CZ" altLang="cs-CZ" dirty="0"/>
              <a:t>potřeba spánku přes den ve stejnou hodinu</a:t>
            </a:r>
          </a:p>
          <a:p>
            <a:r>
              <a:rPr lang="cs-CZ" altLang="cs-CZ" dirty="0"/>
              <a:t>sledovat účinek léků přes den – ospalost…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995321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7023113-7440-438B-A572-3CF6ACEB36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Ošetřovatelský proces v péči o odpočinek a spánek 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9A81637-034B-4B15-8A1F-AAADA06FDD8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29FA366-EE36-4A32-9B2C-F480A1AE71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Literatura a zdroje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366E8C42-43D3-43EA-8A0B-316F0FA706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/>
              <a:t>Pokorná, A., Komínková, A.,</a:t>
            </a:r>
            <a:r>
              <a:rPr lang="cs-CZ" dirty="0"/>
              <a:t> Menšíková, A., </a:t>
            </a:r>
            <a:r>
              <a:rPr lang="cs-CZ" dirty="0" err="1"/>
              <a:t>Šenkyříková</a:t>
            </a:r>
            <a:r>
              <a:rPr lang="cs-CZ" dirty="0"/>
              <a:t>, M.</a:t>
            </a:r>
            <a:r>
              <a:rPr lang="cs-CZ" altLang="cs-CZ" dirty="0"/>
              <a:t> : Ošetřovatelské postupy založené na důkazech. Brno, Masarykova univerzita 2019.</a:t>
            </a:r>
          </a:p>
          <a:p>
            <a:r>
              <a:rPr lang="cs-CZ" altLang="cs-CZ" dirty="0" err="1"/>
              <a:t>Beharková</a:t>
            </a:r>
            <a:r>
              <a:rPr lang="cs-CZ" altLang="cs-CZ" dirty="0"/>
              <a:t>, N., Soldánová, D. : Základy ošetřovatelských postupů a intervencí. </a:t>
            </a:r>
            <a:r>
              <a:rPr lang="cs-CZ" altLang="cs-CZ" dirty="0" err="1"/>
              <a:t>Elportál</a:t>
            </a:r>
            <a:r>
              <a:rPr lang="cs-CZ" altLang="cs-CZ" dirty="0"/>
              <a:t> Brno, Masarykova univerzita 2019. </a:t>
            </a:r>
            <a:r>
              <a:rPr lang="cs-CZ" dirty="0">
                <a:hlinkClick r:id="rId2"/>
              </a:rPr>
              <a:t>Základy ošetřovatelských postupů a intervencí | Lékařská fakulta Masarykovy univerzity (muni.cz)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504399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FD8FC005-5986-4611-AE04-D52932619E0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Ošetřovatelský proces v péči o odpočinek a spánek 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B7AC0E5-EB5E-49B9-A754-2739A8BD716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05CB6E7-5EAD-452C-BBAE-BCCA36BF9D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Spánek </a:t>
            </a:r>
          </a:p>
        </p:txBody>
      </p:sp>
      <p:pic>
        <p:nvPicPr>
          <p:cNvPr id="6" name="Spánek">
            <a:hlinkClick r:id="" action="ppaction://media"/>
            <a:extLst>
              <a:ext uri="{FF2B5EF4-FFF2-40B4-BE49-F238E27FC236}">
                <a16:creationId xmlns:a16="http://schemas.microsoft.com/office/drawing/2014/main" id="{C7B3F581-0B59-41A4-BDE6-2E53A8E0078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30645" y="1358900"/>
            <a:ext cx="7359650" cy="4140200"/>
          </a:xfrm>
        </p:spPr>
      </p:pic>
    </p:spTree>
    <p:extLst>
      <p:ext uri="{BB962C8B-B14F-4D97-AF65-F5344CB8AC3E}">
        <p14:creationId xmlns:p14="http://schemas.microsoft.com/office/powerpoint/2010/main" val="3558446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329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Ošetřovatelský proces v péči o odpočinek a spánek 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t>30</a:t>
            </a:fld>
            <a:endParaRPr lang="cs-CZ" altLang="cs-CZ" dirty="0"/>
          </a:p>
        </p:txBody>
      </p:sp>
      <p:pic>
        <p:nvPicPr>
          <p:cNvPr id="5" name="Zástupný symbol pro obsah 5">
            <a:extLst>
              <a:ext uri="{FF2B5EF4-FFF2-40B4-BE49-F238E27FC236}">
                <a16:creationId xmlns:a16="http://schemas.microsoft.com/office/drawing/2014/main" id="{C8A01234-A1A6-48D0-B410-2F1E9035BB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263339" y="2237100"/>
            <a:ext cx="10752138" cy="323608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26771086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5D11BA7-C621-41A9-A7BF-2B0EFB2FA48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Ošetřovatelský proces v péči o odpočinek a spánek 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453C907-EC14-43C4-9EB3-78D6BF2626B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F7F03CC-830D-4695-9347-73CF992578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Spánek 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1B724B57-E3C4-45C0-8925-46D81CFEB1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/>
              <a:t>základní lidská potřeba</a:t>
            </a:r>
          </a:p>
          <a:p>
            <a:r>
              <a:rPr lang="cs-CZ" altLang="cs-CZ" dirty="0"/>
              <a:t>univerzální projev – společný všem bytostem</a:t>
            </a:r>
          </a:p>
          <a:p>
            <a:r>
              <a:rPr lang="cs-CZ" altLang="cs-CZ" dirty="0"/>
              <a:t>minimální fyzická aktivita, různá úroveň vědomí, změny VF,                     ↓ odpověď na vnější podněty</a:t>
            </a:r>
          </a:p>
          <a:p>
            <a:r>
              <a:rPr lang="cs-CZ" altLang="cs-CZ" dirty="0"/>
              <a:t>pravidelně se opakující reverzibilní stav organizmu, charakterizovaný relativním klidem, snížením prahu zevním stimulům</a:t>
            </a:r>
          </a:p>
          <a:p>
            <a:r>
              <a:rPr lang="cs-CZ" altLang="cs-CZ" dirty="0"/>
              <a:t>opakem je bdělost</a:t>
            </a:r>
            <a:endParaRPr lang="cs-CZ" altLang="cs-CZ" dirty="0">
              <a:cs typeface="Arial" panose="020B0604020202020204" pitchFamily="34" charset="0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189946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7A1B7452-EEF5-479A-B087-7C79F3C71FF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Ošetřovatelský proces v péči o odpočinek a spánek 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F1E4697-BD8F-464D-A15B-7CBC48B10AE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94BAB40C-35EA-4439-B2BD-65EB44B4A7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Faktory ovlivňující spánek</a:t>
            </a:r>
          </a:p>
        </p:txBody>
      </p:sp>
      <p:graphicFrame>
        <p:nvGraphicFramePr>
          <p:cNvPr id="6" name="Zástupný symbol pro obsah 5">
            <a:extLst>
              <a:ext uri="{FF2B5EF4-FFF2-40B4-BE49-F238E27FC236}">
                <a16:creationId xmlns:a16="http://schemas.microsoft.com/office/drawing/2014/main" id="{558486B1-FF98-4C13-87B4-4290C4E2C78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59631370"/>
              </p:ext>
            </p:extLst>
          </p:nvPr>
        </p:nvGraphicFramePr>
        <p:xfrm>
          <a:off x="666000" y="1629688"/>
          <a:ext cx="10752138" cy="4140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938489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3DEDC4E-4AD2-46AA-A36C-64EEA8FF1F7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Ošetřovatelský proces v péči o odpočinek a spánek 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3739698-4191-47A8-9738-43E11EAD87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C69C5D0F-D170-423A-BB5D-E1ACF2B158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Faktory ovlivňující spánek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8B7804F2-12BE-42DC-B250-5AF2F4BB1C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solidFill>
                  <a:srgbClr val="0000DC"/>
                </a:solidFill>
              </a:rPr>
              <a:t>nemoc</a:t>
            </a:r>
            <a:r>
              <a:rPr lang="cs-CZ" dirty="0"/>
              <a:t> – </a:t>
            </a:r>
            <a:r>
              <a:rPr lang="cs-CZ" altLang="cs-CZ" dirty="0">
                <a:latin typeface="Arial" panose="020B0604020202020204" pitchFamily="34" charset="0"/>
              </a:rPr>
              <a:t>potřeba více spánku, narušen normální spánkový rytmus, potíže se spánkem v důsledku bolesti, dušnosti, léků, samotná dg., prostředí a organizace v průběhu hospitalizace</a:t>
            </a:r>
          </a:p>
          <a:p>
            <a:r>
              <a:rPr lang="cs-CZ" altLang="cs-CZ" dirty="0">
                <a:solidFill>
                  <a:schemeClr val="tx2"/>
                </a:solidFill>
                <a:latin typeface="Arial" panose="020B0604020202020204" pitchFamily="34" charset="0"/>
              </a:rPr>
              <a:t>výživa a hydratace – </a:t>
            </a:r>
            <a:r>
              <a:rPr lang="cs-CZ" altLang="cs-CZ" dirty="0">
                <a:latin typeface="Arial" panose="020B0604020202020204" pitchFamily="34" charset="0"/>
              </a:rPr>
              <a:t>↓ ↑ hmotnost, nesprávné stravovací návyky (přejídání anebo hladovění před spánkem), ↑ příjem tekutin, kávy, alkoholu – časté buzení nebo potíže s usínáním</a:t>
            </a:r>
          </a:p>
          <a:p>
            <a:r>
              <a:rPr lang="cs-CZ" altLang="cs-CZ" dirty="0">
                <a:solidFill>
                  <a:srgbClr val="0000DC"/>
                </a:solidFill>
                <a:latin typeface="Arial" panose="020B0604020202020204" pitchFamily="34" charset="0"/>
              </a:rPr>
              <a:t>p</a:t>
            </a:r>
            <a:r>
              <a:rPr lang="cs-CZ" altLang="cs-CZ" dirty="0">
                <a:solidFill>
                  <a:srgbClr val="0000DC"/>
                </a:solidFill>
              </a:rPr>
              <a:t>ohyb a aktivita </a:t>
            </a:r>
            <a:r>
              <a:rPr lang="cs-CZ" altLang="cs-CZ" dirty="0"/>
              <a:t>–</a:t>
            </a:r>
            <a:r>
              <a:rPr lang="cs-CZ" altLang="cs-CZ" dirty="0">
                <a:solidFill>
                  <a:srgbClr val="0000DC"/>
                </a:solidFill>
              </a:rPr>
              <a:t> </a:t>
            </a:r>
            <a:r>
              <a:rPr lang="cs-CZ" altLang="cs-CZ" dirty="0"/>
              <a:t>ovlivnění délky a kvality spánku, čím unavenější, tím kratší první REM spánek, změna prostředí (dovolená, nemocnice), narušení spánkové aktivity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540786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8268102-A827-4005-A187-340901AD591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Ošetřovatelský proces v péči o odpočinek a spánek 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E00C81D-9012-47ED-90A9-4197323535C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5E7301DD-B26E-476E-B6E0-0DDDFBC703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1180452" cy="451576"/>
          </a:xfrm>
        </p:spPr>
        <p:txBody>
          <a:bodyPr/>
          <a:lstStyle/>
          <a:p>
            <a:r>
              <a:rPr lang="cs-CZ" dirty="0"/>
              <a:t>Potřeba spánku dle věku (individuální rozdíly)</a:t>
            </a:r>
          </a:p>
        </p:txBody>
      </p:sp>
      <p:graphicFrame>
        <p:nvGraphicFramePr>
          <p:cNvPr id="6" name="Zástupný symbol pro obsah 5">
            <a:extLst>
              <a:ext uri="{FF2B5EF4-FFF2-40B4-BE49-F238E27FC236}">
                <a16:creationId xmlns:a16="http://schemas.microsoft.com/office/drawing/2014/main" id="{71D7D96A-F190-44AC-9CAF-5A8821159CA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64919011"/>
              </p:ext>
            </p:extLst>
          </p:nvPr>
        </p:nvGraphicFramePr>
        <p:xfrm>
          <a:off x="720725" y="1692275"/>
          <a:ext cx="10752138" cy="3708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76069">
                  <a:extLst>
                    <a:ext uri="{9D8B030D-6E8A-4147-A177-3AD203B41FA5}">
                      <a16:colId xmlns:a16="http://schemas.microsoft.com/office/drawing/2014/main" val="776454838"/>
                    </a:ext>
                  </a:extLst>
                </a:gridCol>
                <a:gridCol w="5376069">
                  <a:extLst>
                    <a:ext uri="{9D8B030D-6E8A-4147-A177-3AD203B41FA5}">
                      <a16:colId xmlns:a16="http://schemas.microsoft.com/office/drawing/2014/main" val="351355412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Věkové období</a:t>
                      </a:r>
                    </a:p>
                  </a:txBody>
                  <a:tcPr marL="92785" marR="92785"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Hodiny </a:t>
                      </a:r>
                    </a:p>
                  </a:txBody>
                  <a:tcPr marL="92785" marR="92785"/>
                </a:tc>
                <a:extLst>
                  <a:ext uri="{0D108BD9-81ED-4DB2-BD59-A6C34878D82A}">
                    <a16:rowId xmlns:a16="http://schemas.microsoft.com/office/drawing/2014/main" val="22217153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Novorozenec </a:t>
                      </a:r>
                    </a:p>
                  </a:txBody>
                  <a:tcPr marL="92785" marR="92785"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18 - 20</a:t>
                      </a:r>
                    </a:p>
                  </a:txBody>
                  <a:tcPr marL="92785" marR="92785"/>
                </a:tc>
                <a:extLst>
                  <a:ext uri="{0D108BD9-81ED-4DB2-BD59-A6C34878D82A}">
                    <a16:rowId xmlns:a16="http://schemas.microsoft.com/office/drawing/2014/main" val="37185344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Kojenec </a:t>
                      </a:r>
                    </a:p>
                  </a:txBody>
                  <a:tcPr marL="92785" marR="92785"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12 - 18</a:t>
                      </a:r>
                    </a:p>
                  </a:txBody>
                  <a:tcPr marL="92785" marR="92785"/>
                </a:tc>
                <a:extLst>
                  <a:ext uri="{0D108BD9-81ED-4DB2-BD59-A6C34878D82A}">
                    <a16:rowId xmlns:a16="http://schemas.microsoft.com/office/drawing/2014/main" val="39816534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Batole </a:t>
                      </a:r>
                    </a:p>
                  </a:txBody>
                  <a:tcPr marL="92785" marR="92785"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10 - 12</a:t>
                      </a:r>
                    </a:p>
                  </a:txBody>
                  <a:tcPr marL="92785" marR="92785"/>
                </a:tc>
                <a:extLst>
                  <a:ext uri="{0D108BD9-81ED-4DB2-BD59-A6C34878D82A}">
                    <a16:rowId xmlns:a16="http://schemas.microsoft.com/office/drawing/2014/main" val="12558981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Předškolní</a:t>
                      </a:r>
                      <a:r>
                        <a:rPr lang="cs-CZ" baseline="0" dirty="0"/>
                        <a:t> věk</a:t>
                      </a:r>
                      <a:endParaRPr lang="cs-CZ" dirty="0"/>
                    </a:p>
                  </a:txBody>
                  <a:tcPr marL="92785" marR="92785"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11</a:t>
                      </a:r>
                    </a:p>
                  </a:txBody>
                  <a:tcPr marL="92785" marR="92785"/>
                </a:tc>
                <a:extLst>
                  <a:ext uri="{0D108BD9-81ED-4DB2-BD59-A6C34878D82A}">
                    <a16:rowId xmlns:a16="http://schemas.microsoft.com/office/drawing/2014/main" val="574252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Školní věk</a:t>
                      </a:r>
                    </a:p>
                  </a:txBody>
                  <a:tcPr marL="92785" marR="92785"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10</a:t>
                      </a:r>
                    </a:p>
                  </a:txBody>
                  <a:tcPr marL="92785" marR="92785"/>
                </a:tc>
                <a:extLst>
                  <a:ext uri="{0D108BD9-81ED-4DB2-BD59-A6C34878D82A}">
                    <a16:rowId xmlns:a16="http://schemas.microsoft.com/office/drawing/2014/main" val="27677467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Pubescent </a:t>
                      </a:r>
                    </a:p>
                  </a:txBody>
                  <a:tcPr marL="92785" marR="92785"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8,5 – 9</a:t>
                      </a:r>
                    </a:p>
                  </a:txBody>
                  <a:tcPr marL="92785" marR="92785"/>
                </a:tc>
                <a:extLst>
                  <a:ext uri="{0D108BD9-81ED-4DB2-BD59-A6C34878D82A}">
                    <a16:rowId xmlns:a16="http://schemas.microsoft.com/office/drawing/2014/main" val="33283775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Adolescent </a:t>
                      </a:r>
                    </a:p>
                  </a:txBody>
                  <a:tcPr marL="92785" marR="92785"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8</a:t>
                      </a:r>
                    </a:p>
                  </a:txBody>
                  <a:tcPr marL="92785" marR="92785"/>
                </a:tc>
                <a:extLst>
                  <a:ext uri="{0D108BD9-81ED-4DB2-BD59-A6C34878D82A}">
                    <a16:rowId xmlns:a16="http://schemas.microsoft.com/office/drawing/2014/main" val="28223541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Dospělost </a:t>
                      </a:r>
                    </a:p>
                  </a:txBody>
                  <a:tcPr marL="92785" marR="92785"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6 – 8</a:t>
                      </a:r>
                    </a:p>
                  </a:txBody>
                  <a:tcPr marL="92785" marR="92785"/>
                </a:tc>
                <a:extLst>
                  <a:ext uri="{0D108BD9-81ED-4DB2-BD59-A6C34878D82A}">
                    <a16:rowId xmlns:a16="http://schemas.microsoft.com/office/drawing/2014/main" val="11764057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Stáří </a:t>
                      </a:r>
                    </a:p>
                  </a:txBody>
                  <a:tcPr marL="92785" marR="92785"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6 </a:t>
                      </a:r>
                    </a:p>
                  </a:txBody>
                  <a:tcPr marL="92785" marR="92785"/>
                </a:tc>
                <a:extLst>
                  <a:ext uri="{0D108BD9-81ED-4DB2-BD59-A6C34878D82A}">
                    <a16:rowId xmlns:a16="http://schemas.microsoft.com/office/drawing/2014/main" val="40247649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490825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72E31A41-05EE-4B71-891B-ACA3F006F0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Ošetřovatelský proces v péči o odpočinek a spánek 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E96A5E3-A601-4625-8C3E-652D0C4F6FD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B31F11E6-3DF8-4651-BDC8-7E926D4098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Arial" charset="0"/>
              </a:rPr>
              <a:t>Fyziologické změny ve spánku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5623411A-629A-4AA5-85B9-F57389E752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>
                <a:latin typeface="Arial" panose="020B0604020202020204" pitchFamily="34" charset="0"/>
              </a:rPr>
              <a:t>pokles arteriálního tlaku v krvi</a:t>
            </a:r>
          </a:p>
          <a:p>
            <a:r>
              <a:rPr lang="cs-CZ" altLang="cs-CZ" dirty="0">
                <a:latin typeface="Arial" panose="020B0604020202020204" pitchFamily="34" charset="0"/>
              </a:rPr>
              <a:t>zpomalení pulzu</a:t>
            </a:r>
          </a:p>
          <a:p>
            <a:r>
              <a:rPr lang="cs-CZ" altLang="cs-CZ" dirty="0">
                <a:latin typeface="Arial" panose="020B0604020202020204" pitchFamily="34" charset="0"/>
              </a:rPr>
              <a:t>dilatace periferních cév</a:t>
            </a:r>
          </a:p>
          <a:p>
            <a:r>
              <a:rPr lang="cs-CZ" altLang="cs-CZ" dirty="0">
                <a:latin typeface="Arial" panose="020B0604020202020204" pitchFamily="34" charset="0"/>
              </a:rPr>
              <a:t>nepravidelné zvyšování aktivity </a:t>
            </a:r>
            <a:r>
              <a:rPr lang="cs-CZ" altLang="cs-CZ" dirty="0" err="1">
                <a:latin typeface="Arial" panose="020B0604020202020204" pitchFamily="34" charset="0"/>
              </a:rPr>
              <a:t>GITu</a:t>
            </a:r>
            <a:endParaRPr lang="cs-CZ" altLang="cs-CZ" dirty="0">
              <a:latin typeface="Arial" panose="020B0604020202020204" pitchFamily="34" charset="0"/>
            </a:endParaRPr>
          </a:p>
          <a:p>
            <a:r>
              <a:rPr lang="cs-CZ" altLang="cs-CZ" dirty="0">
                <a:latin typeface="Arial" panose="020B0604020202020204" pitchFamily="34" charset="0"/>
              </a:rPr>
              <a:t>relaxace kosterního svalstva</a:t>
            </a:r>
          </a:p>
          <a:p>
            <a:r>
              <a:rPr lang="cs-CZ" altLang="cs-CZ" dirty="0">
                <a:latin typeface="Arial" panose="020B0604020202020204" pitchFamily="34" charset="0"/>
              </a:rPr>
              <a:t>pokles bazálního metabolismu o 10 – 30 %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690663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3C5967DC-70A7-48D1-BD1A-170005B4594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Ošetřovatelský proces v péči o odpočinek a spánek 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978A2B8-3A78-4DDB-ADF8-20CD065E95F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83FEDA3A-AA60-40F0-AA81-1C8191FB9E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Biorytmy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EF9AEDB1-11D2-4B24-800D-05CE250796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solidFill>
                  <a:srgbClr val="0000DC"/>
                </a:solidFill>
              </a:rPr>
              <a:t>biorytmus</a:t>
            </a:r>
            <a:r>
              <a:rPr lang="cs-CZ" dirty="0"/>
              <a:t> =  cyklus, který se cyklicky objevuje u živého organizmu s určitou pravidelností</a:t>
            </a:r>
          </a:p>
          <a:p>
            <a:pPr>
              <a:defRPr/>
            </a:pPr>
            <a:r>
              <a:rPr lang="cs-CZ" dirty="0"/>
              <a:t>délka cyklu může být rozdílná od hodin až po rok</a:t>
            </a:r>
          </a:p>
          <a:p>
            <a:pPr marL="68263" indent="0">
              <a:buFont typeface="Wingdings" panose="05000000000000000000" pitchFamily="2" charset="2"/>
              <a:buNone/>
              <a:defRPr/>
            </a:pPr>
            <a:endParaRPr lang="cs-CZ" dirty="0"/>
          </a:p>
          <a:p>
            <a:pPr>
              <a:defRPr/>
            </a:pPr>
            <a:r>
              <a:rPr lang="cs-CZ" altLang="cs-CZ" dirty="0">
                <a:solidFill>
                  <a:srgbClr val="0000DC"/>
                </a:solidFill>
              </a:rPr>
              <a:t>cirkadiánní rytmus </a:t>
            </a:r>
            <a:r>
              <a:rPr lang="cs-CZ" altLang="cs-CZ" dirty="0"/>
              <a:t>– 24 h výkonnost,  „ranní ptáče“ x „noční sova“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9558137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_PERSONNUM" val="100"/>
  <p:tag name="ARS_PPT_DBNAME" val="vitální funkce - JVS[20210930142347254].mdb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sz="2800" dirty="0" err="1" smtClean="0">
            <a:latin typeface="+mn-lt"/>
          </a:defRPr>
        </a:defPPr>
      </a:lstStyle>
    </a:tx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ni-med-prezentace-16-9-cz-v11.potx" id="{AF0F71E7-5DF4-4053-86E5-72B8973D7F64}" vid="{53024889-B6B7-4D78-8AB9-6C3BF509ADE5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muni-med-prezentace-16-9-cz-v11 (1)</Template>
  <TotalTime>1541</TotalTime>
  <Words>1714</Words>
  <Application>Microsoft Office PowerPoint</Application>
  <PresentationFormat>Širokoúhlá obrazovka</PresentationFormat>
  <Paragraphs>276</Paragraphs>
  <Slides>31</Slides>
  <Notes>0</Notes>
  <HiddenSlides>0</HiddenSlides>
  <MMClips>1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31</vt:i4>
      </vt:variant>
    </vt:vector>
  </HeadingPairs>
  <TitlesOfParts>
    <vt:vector size="35" baseType="lpstr">
      <vt:lpstr>Arial</vt:lpstr>
      <vt:lpstr>Tahoma</vt:lpstr>
      <vt:lpstr>Wingdings</vt:lpstr>
      <vt:lpstr>Prezentace_MU_CZ</vt:lpstr>
      <vt:lpstr>Ošetřovatelský proces v péči o odpočinek a spánek </vt:lpstr>
      <vt:lpstr>Odpočinek</vt:lpstr>
      <vt:lpstr>Spánek </vt:lpstr>
      <vt:lpstr>Spánek </vt:lpstr>
      <vt:lpstr>Faktory ovlivňující spánek</vt:lpstr>
      <vt:lpstr>Faktory ovlivňující spánek</vt:lpstr>
      <vt:lpstr>Potřeba spánku dle věku (individuální rozdíly)</vt:lpstr>
      <vt:lpstr>Fyziologické změny ve spánku</vt:lpstr>
      <vt:lpstr>Biorytmy</vt:lpstr>
      <vt:lpstr>Prezentace aplikace PowerPoint</vt:lpstr>
      <vt:lpstr>Spánkové fáze</vt:lpstr>
      <vt:lpstr>Spánková fáze REM</vt:lpstr>
      <vt:lpstr>Spánková fáze non – REM </vt:lpstr>
      <vt:lpstr>Spánkové fáze </vt:lpstr>
      <vt:lpstr>Spánkové fáze </vt:lpstr>
      <vt:lpstr>Hypnogram </vt:lpstr>
      <vt:lpstr>Poruchy spánku </vt:lpstr>
      <vt:lpstr>Poruchy spánku primární</vt:lpstr>
      <vt:lpstr>Poruchy spánku primární</vt:lpstr>
      <vt:lpstr>Poruchy spánku primární</vt:lpstr>
      <vt:lpstr>Poruchy spánku sekundární</vt:lpstr>
      <vt:lpstr>Anamnéza spánku</vt:lpstr>
      <vt:lpstr>Fyzikální (objektivizující) vyšetření</vt:lpstr>
      <vt:lpstr>Diagnostické studie</vt:lpstr>
      <vt:lpstr>Diagnostické studie</vt:lpstr>
      <vt:lpstr>Ošetřovatelské intervence</vt:lpstr>
      <vt:lpstr>Ošetřovatelské intervence</vt:lpstr>
      <vt:lpstr>Ošetřovatelské intervence</vt:lpstr>
      <vt:lpstr>Literatura a zdroje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Andrea Menšíková</dc:creator>
  <cp:lastModifiedBy>Andrea Menšíková</cp:lastModifiedBy>
  <cp:revision>192</cp:revision>
  <cp:lastPrinted>2021-09-09T08:11:12Z</cp:lastPrinted>
  <dcterms:created xsi:type="dcterms:W3CDTF">2021-02-15T10:37:16Z</dcterms:created>
  <dcterms:modified xsi:type="dcterms:W3CDTF">2021-12-12T16:28:59Z</dcterms:modified>
</cp:coreProperties>
</file>