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9"/>
  </p:notesMasterIdLst>
  <p:handoutMasterIdLst>
    <p:handoutMasterId r:id="rId40"/>
  </p:handoutMasterIdLst>
  <p:sldIdLst>
    <p:sldId id="274" r:id="rId2"/>
    <p:sldId id="269" r:id="rId3"/>
    <p:sldId id="275" r:id="rId4"/>
    <p:sldId id="278" r:id="rId5"/>
    <p:sldId id="279" r:id="rId6"/>
    <p:sldId id="281" r:id="rId7"/>
    <p:sldId id="282" r:id="rId8"/>
    <p:sldId id="280" r:id="rId9"/>
    <p:sldId id="283" r:id="rId10"/>
    <p:sldId id="284" r:id="rId11"/>
    <p:sldId id="286" r:id="rId12"/>
    <p:sldId id="289" r:id="rId13"/>
    <p:sldId id="290" r:id="rId14"/>
    <p:sldId id="291" r:id="rId15"/>
    <p:sldId id="287" r:id="rId16"/>
    <p:sldId id="294" r:id="rId17"/>
    <p:sldId id="313" r:id="rId18"/>
    <p:sldId id="296" r:id="rId19"/>
    <p:sldId id="314" r:id="rId20"/>
    <p:sldId id="297" r:id="rId21"/>
    <p:sldId id="293" r:id="rId22"/>
    <p:sldId id="299" r:id="rId23"/>
    <p:sldId id="302" r:id="rId24"/>
    <p:sldId id="298" r:id="rId25"/>
    <p:sldId id="300" r:id="rId26"/>
    <p:sldId id="301" r:id="rId27"/>
    <p:sldId id="292" r:id="rId28"/>
    <p:sldId id="306" r:id="rId29"/>
    <p:sldId id="311" r:id="rId30"/>
    <p:sldId id="288" r:id="rId31"/>
    <p:sldId id="310" r:id="rId32"/>
    <p:sldId id="309" r:id="rId33"/>
    <p:sldId id="308" r:id="rId34"/>
    <p:sldId id="303" r:id="rId35"/>
    <p:sldId id="315" r:id="rId36"/>
    <p:sldId id="273" r:id="rId37"/>
    <p:sldId id="272" r:id="rId3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E6DF69-F57E-A09A-34C0-665CE97D94CD}" v="73" dt="2021-09-17T07:53:55.327"/>
    <p1510:client id="{59CAC07E-A2FD-2E04-BA34-48DCF70366F1}" v="489" dt="2021-09-16T19:14:22.5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39" autoAdjust="0"/>
    <p:restoredTop sz="96327" autoAdjust="0"/>
  </p:normalViewPr>
  <p:slideViewPr>
    <p:cSldViewPr snapToGrid="0">
      <p:cViewPr varScale="1">
        <p:scale>
          <a:sx n="127" d="100"/>
          <a:sy n="127" d="100"/>
        </p:scale>
        <p:origin x="132" y="21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– 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75" r:id="rId6"/>
    <p:sldLayoutId id="2147483695" r:id="rId7"/>
    <p:sldLayoutId id="2147483686" r:id="rId8"/>
    <p:sldLayoutId id="2147483690" r:id="rId9"/>
    <p:sldLayoutId id="2147483692" r:id="rId10"/>
    <p:sldLayoutId id="2147483700" r:id="rId11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aspekty psychiatrie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E. Bartečků, J. Hořínková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 bez souhlasu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dirty="0"/>
              <a:t>Dle zákona č. 372/2011 Sb. § 40, odst. 4, 5:</a:t>
            </a:r>
          </a:p>
          <a:p>
            <a:pPr marL="72000" indent="0">
              <a:buNone/>
            </a:pPr>
            <a:r>
              <a:rPr lang="cs-CZ" sz="2400" dirty="0"/>
              <a:t>Nezletilému pacientovi nebo pacientovi zbavenému způsobilosti k právním úkonům lze poskytnout neodkladnou péči bez souhlasu zákonného zástupce,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400" dirty="0"/>
              <a:t>jde-li o případy podle odstavce 3 písm. b), tj. vážná duševní porucha, pokud by v důsledku jejího neléčení došlo se vší pravděpodobností k vážnému poškození zdraví pacienta.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400" dirty="0"/>
              <a:t>jde-li o zdravotní služby nezbytné k záchraně života nebo zamezení vážného poškození zdraví, nebo 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400" dirty="0"/>
              <a:t>pokud je u něj podezření na týrání, zneužívání nebo zanedbávání.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1114299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Hospitalizace bez souhlasu pacienta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dirty="0"/>
              <a:t>Dle § 40 téhož zákona: </a:t>
            </a:r>
          </a:p>
          <a:p>
            <a:r>
              <a:rPr lang="cs-CZ" sz="2400" dirty="0"/>
              <a:t>Převzetí nemocného bez jeho písemného souhlasu do ústavní péče z důvodů uvedených v § 38 odst. 1 písm. b) a c); je zdravotnické zařízení povinno do 24 hodin oznámit soudu, v jehož obvodu má sídlo.</a:t>
            </a:r>
          </a:p>
          <a:p>
            <a:r>
              <a:rPr lang="cs-CZ" sz="2400" dirty="0"/>
              <a:t>Dále je nutné oznámit, pokud pacient nebo zákonný  zástupce pacienta souhlas odvolal a nadále existují důvody pro hospitalizaci bez souhlasu, a dodatečné omezení pacienta, který byl hospitalizován na základě souhlasu, ve volném pohybu nebo styku s vnějším světem až v průběhu léčení.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466908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Hospitalizace bez souhlasu pacienta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Převzetí se soudu neoznamuje, jestliže nemocný dodatečně ve lhůtě 24 hodin projevil souhlas s ústavní péčí.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1130978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Hospitalizace bez souhlasu pacienta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 musí usnesením do sedmi dnů ode dne, kdy došlo k omezení volného pohybu nebo styku nemocného s okolním světem, rozhodnout o přípustnosti převzetí takového člověka</a:t>
            </a:r>
          </a:p>
          <a:p>
            <a:r>
              <a:rPr lang="cs-CZ" dirty="0"/>
              <a:t>ustanovení opatrovníka pro řízení</a:t>
            </a:r>
          </a:p>
          <a:p>
            <a:r>
              <a:rPr lang="cs-CZ" dirty="0"/>
              <a:t>toto rozhodnutí učiní po výslechu zadrženého, </a:t>
            </a:r>
            <a:r>
              <a:rPr lang="cs-CZ" dirty="0" err="1"/>
              <a:t>oš</a:t>
            </a:r>
            <a:r>
              <a:rPr lang="cs-CZ" dirty="0"/>
              <a:t>. lékaře, příp. po zvážení dalších důkazů, t.č. bez znaleckého důkazu psychiatrického</a:t>
            </a:r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791400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Hospitalizace bez souhlasu pacienta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Řízení pokračuje - otázkou přípustnosti dalšího držení občana ve zdravotnickém zařízení</a:t>
            </a:r>
          </a:p>
          <a:p>
            <a:r>
              <a:rPr lang="cs-CZ" dirty="0"/>
              <a:t>Ustanovení soudního znalce z oboru psychiatrie, znalecký posudek</a:t>
            </a:r>
          </a:p>
          <a:p>
            <a:r>
              <a:rPr lang="cs-CZ" dirty="0"/>
              <a:t>V rozsudku, který musí být vyhlášen do tří měsíců od výroku o přípustnosti převzetí, rozhodne soud, zda další držení občana je přípustné a na jak dlouhou dobu </a:t>
            </a:r>
          </a:p>
          <a:p>
            <a:r>
              <a:rPr lang="cs-CZ" dirty="0"/>
              <a:t>Rozsudek je platný jeden rok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417045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Omezovací prostředky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Terapeutická a preventivní opatření, která omezují volný pohyb a chování pacienta</a:t>
            </a:r>
          </a:p>
          <a:p>
            <a:r>
              <a:rPr lang="cs-CZ" dirty="0"/>
              <a:t>Důvod: závažné projevy PM neklidu ohrožujícího okolí, autoagresivní projevy s bezprostředním rizikem sebepoškození či </a:t>
            </a:r>
            <a:r>
              <a:rPr lang="cs-CZ" dirty="0" err="1"/>
              <a:t>suicidia</a:t>
            </a:r>
            <a:endParaRPr lang="cs-CZ" dirty="0"/>
          </a:p>
          <a:p>
            <a:r>
              <a:rPr lang="cs-CZ" dirty="0"/>
              <a:t>Smysl: zabránit pac. v sebepoškození, poškození okolních lidí, event. věcí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4000334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Omezovací prostředky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pl-PL" sz="1800" dirty="0"/>
              <a:t>Dle zákona 372/2011 Sb., § 39:</a:t>
            </a:r>
            <a:endParaRPr lang="cs-CZ" sz="1800" dirty="0"/>
          </a:p>
          <a:p>
            <a:pPr marL="586350" indent="-514350">
              <a:buFont typeface="+mj-lt"/>
              <a:buAutoNum type="alphaLcParenR"/>
            </a:pPr>
            <a:r>
              <a:rPr lang="cs-CZ" sz="1800" dirty="0"/>
              <a:t>úchop pacienta zdravotnickými pracovníky nebo jinými osobami k tomu určenými poskytovatelem,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1800" dirty="0"/>
              <a:t>omezení pacienta v pohybu ochrannými pásy nebo kurty,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1800" dirty="0"/>
              <a:t>umístění pacienta v síťovém lůžku,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1800" dirty="0"/>
              <a:t>umístění pacienta v místnosti určené k bezpečnému pohybu,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1800" dirty="0"/>
              <a:t>ochranný kabátek nebo vestu zamezující pohybu horních končetin pacienta,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1800" dirty="0"/>
              <a:t>psychofarmaka, popřípadě jiné léčivé přípravky podávané parenterálně, které jsou vhodné k omezení volného pohybu pacienta při poskytování zdravotních služeb, pokud se nejedná o léčbu na žádost pacienta nebo soustavnou léčbu psychiatr. poruchy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2932863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Omezovací prostředky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Rozhoduje vždy lékař – používat co nejméně, co nejkratší dobu</a:t>
            </a:r>
          </a:p>
          <a:p>
            <a:r>
              <a:rPr lang="cs-CZ" dirty="0"/>
              <a:t>Pouze u nedobrovolných </a:t>
            </a:r>
            <a:r>
              <a:rPr lang="cs-CZ" dirty="0" err="1"/>
              <a:t>hosp</a:t>
            </a:r>
            <a:r>
              <a:rPr lang="cs-CZ" dirty="0"/>
              <a:t>.</a:t>
            </a:r>
          </a:p>
          <a:p>
            <a:r>
              <a:rPr lang="cs-CZ" dirty="0"/>
              <a:t>Pokud pac. </a:t>
            </a:r>
            <a:r>
              <a:rPr lang="cs-CZ" dirty="0" err="1"/>
              <a:t>hosp</a:t>
            </a:r>
            <a:r>
              <a:rPr lang="cs-CZ" dirty="0"/>
              <a:t>. se svým souhlasem– nutné oznámit soudu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111177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Příčetnost versus nepříčetnost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/>
              <a:t>Příčetný je ten, kdo je subjektivně způsobilý (duševně schopný) být pachatelem trestného činu. </a:t>
            </a:r>
          </a:p>
          <a:p>
            <a:pPr marL="251460" indent="-179705"/>
            <a:r>
              <a:rPr lang="cs-CZ" dirty="0"/>
              <a:t>Nepříčetný je ten, kdo pro duševní poruchu v době činu nemůže buď rozpoznat protiprávnost svého jednání (</a:t>
            </a:r>
            <a:r>
              <a:rPr lang="cs-CZ" b="1" dirty="0"/>
              <a:t>rozpoznávací schopnost</a:t>
            </a:r>
            <a:r>
              <a:rPr lang="cs-CZ" dirty="0"/>
              <a:t>) nebo nemůže své jednání ovládat (</a:t>
            </a:r>
            <a:r>
              <a:rPr lang="cs-CZ" b="1" dirty="0"/>
              <a:t>ovládací schopnost</a:t>
            </a:r>
            <a:r>
              <a:rPr lang="cs-CZ" dirty="0"/>
              <a:t>). </a:t>
            </a:r>
            <a:endParaRPr lang="cs-CZ" dirty="0">
              <a:cs typeface="Arial"/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1743449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Nepříčetnost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Nepříčetnost (§ 26 </a:t>
            </a:r>
            <a:r>
              <a:rPr lang="cs-CZ" sz="2400" dirty="0" err="1"/>
              <a:t>tr</a:t>
            </a:r>
            <a:r>
              <a:rPr lang="cs-CZ" sz="2400" dirty="0"/>
              <a:t>. z.): Kdo pro duševní poruchu v době spáchání činu nemohl rozpoznat jeho protiprávnost nebo ovládat své jednání, není za tento čin trestně odpovědný.</a:t>
            </a:r>
          </a:p>
          <a:p>
            <a:r>
              <a:rPr lang="cs-CZ" sz="2400" dirty="0"/>
              <a:t>Zmenšená příčetnost (§ 27 </a:t>
            </a:r>
            <a:r>
              <a:rPr lang="cs-CZ" sz="2400" dirty="0" err="1"/>
              <a:t>tr</a:t>
            </a:r>
            <a:r>
              <a:rPr lang="cs-CZ" sz="2400" dirty="0"/>
              <a:t>. z.): Kdo pro duševní poruchu v době spáchání činu měl podstatně sníženou schopnost  rozpoznat jeho protiprávnost nebo ovládat své jednání, je zmenšeně příčetný.</a:t>
            </a:r>
          </a:p>
          <a:p>
            <a:r>
              <a:rPr lang="cs-CZ" sz="2400" dirty="0"/>
              <a:t>Duševní poruchou  (§ 123 </a:t>
            </a:r>
            <a:r>
              <a:rPr lang="cs-CZ" sz="2400" dirty="0" err="1"/>
              <a:t>tr</a:t>
            </a:r>
            <a:r>
              <a:rPr lang="cs-CZ" sz="2400" dirty="0"/>
              <a:t>. z.) rozumí mimo duševní poruchy vyplývající z duševní nemoci i hluboká porucha vědomí, mentální retardace, těžká asociální porucha osobnosti nebo jiná těžká duševní nebo sexuální odchylka. 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2354071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A7F6BB-CC1D-458C-8371-311D59E97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Výstupy z učení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1800" dirty="0"/>
              <a:t>Student vyjmenuje zákonné důvody umožňující hospitalizaci bez souhlasu pacienta.</a:t>
            </a:r>
            <a:endParaRPr lang="cs-CZ"/>
          </a:p>
          <a:p>
            <a:pPr marL="251460" indent="-179705"/>
            <a:r>
              <a:rPr lang="cs-CZ" sz="1800" dirty="0"/>
              <a:t>Student vyjmenuje zákonné důvody umožňující léčbu bez souhlasu pacienta.</a:t>
            </a:r>
            <a:endParaRPr lang="cs-CZ" sz="1800" dirty="0">
              <a:cs typeface="Arial"/>
            </a:endParaRPr>
          </a:p>
          <a:p>
            <a:pPr marL="251460" indent="-179705"/>
            <a:r>
              <a:rPr lang="cs-CZ" sz="1800" dirty="0"/>
              <a:t>Student definuje pojem negativní reverz.</a:t>
            </a:r>
            <a:endParaRPr lang="cs-CZ" sz="1800" dirty="0">
              <a:cs typeface="Arial"/>
            </a:endParaRPr>
          </a:p>
          <a:p>
            <a:pPr marL="251460" indent="-179705"/>
            <a:r>
              <a:rPr lang="cs-CZ" sz="1800" dirty="0"/>
              <a:t>Student definuje pojem svéprávnost.</a:t>
            </a:r>
            <a:endParaRPr lang="cs-CZ" sz="1800" dirty="0">
              <a:cs typeface="Arial"/>
            </a:endParaRPr>
          </a:p>
          <a:p>
            <a:pPr marL="251460" indent="-179705"/>
            <a:r>
              <a:rPr lang="cs-CZ" sz="1800" dirty="0"/>
              <a:t>Student definuje pojem příčetnost a nepříčetnost.</a:t>
            </a:r>
            <a:endParaRPr lang="cs-CZ" sz="1800" dirty="0">
              <a:cs typeface="Arial"/>
            </a:endParaRPr>
          </a:p>
          <a:p>
            <a:pPr marL="251460" indent="-179705"/>
            <a:r>
              <a:rPr lang="cs-CZ" sz="1800" dirty="0"/>
              <a:t>Student cituje právní úpravu týkající se zdravotní způsobilosti k řízení motorových vozidel. </a:t>
            </a:r>
            <a:endParaRPr lang="cs-CZ" sz="1800" dirty="0">
              <a:cs typeface="Arial"/>
            </a:endParaRPr>
          </a:p>
          <a:p>
            <a:pPr marL="251460" indent="-179705"/>
            <a:r>
              <a:rPr lang="cs-CZ" sz="1800" dirty="0"/>
              <a:t>Student cituje právní úpravu týkající se zdravotní způsobilosti k držení zbrojního průkazu a zbraně. </a:t>
            </a:r>
            <a:endParaRPr lang="cs-CZ" sz="1800" dirty="0">
              <a:cs typeface="Arial"/>
            </a:endParaRPr>
          </a:p>
          <a:p>
            <a:pPr marL="251460" indent="-179705"/>
            <a:endParaRPr lang="cs-CZ" sz="1800" dirty="0">
              <a:cs typeface="Arial"/>
            </a:endParaRPr>
          </a:p>
          <a:p>
            <a:pPr marL="251460" indent="-179705"/>
            <a:endParaRPr lang="cs-CZ" sz="1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807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Ochranná léčba</a:t>
            </a:r>
          </a:p>
          <a:p>
            <a:pPr marL="503555" lvl="1" indent="-179705"/>
            <a:r>
              <a:rPr lang="cs-CZ" dirty="0">
                <a:cs typeface="Arial"/>
              </a:rPr>
              <a:t>Ambulantní</a:t>
            </a:r>
          </a:p>
          <a:p>
            <a:pPr marL="503555" lvl="1" indent="-179705"/>
            <a:r>
              <a:rPr lang="cs-CZ" dirty="0">
                <a:cs typeface="Arial"/>
              </a:rPr>
              <a:t>Ústavní</a:t>
            </a:r>
            <a:endParaRPr lang="cs-CZ" dirty="0"/>
          </a:p>
          <a:p>
            <a:pPr marL="251460" indent="-179705"/>
            <a:r>
              <a:rPr lang="cs-CZ" dirty="0"/>
              <a:t>Zabezpečovací detence</a:t>
            </a:r>
            <a:endParaRPr lang="cs-CZ" dirty="0">
              <a:cs typeface="Arial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628863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Svéprávnost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Upraveno Občanským zákoníkem (zákon č. 89/2012 Sb., OZ)</a:t>
            </a:r>
          </a:p>
          <a:p>
            <a:r>
              <a:rPr lang="cs-CZ" dirty="0"/>
              <a:t>Dříve způsobilost k právním úkonům</a:t>
            </a:r>
          </a:p>
          <a:p>
            <a:r>
              <a:rPr lang="cs-CZ" dirty="0"/>
              <a:t>Je způsobilost nabývat pro sebe vlastním právním jednáním práva a zavazovat se k povinnostem (§ 15).</a:t>
            </a:r>
          </a:p>
          <a:p>
            <a:r>
              <a:rPr lang="cs-CZ" dirty="0"/>
              <a:t>Každá svéprávná osoba má rozum průměrného člověka i schopnost užívat jej s běžnou péčí a opatrností a že to každý od ní může v právním styku důvodně očekávat (§ 4).</a:t>
            </a:r>
          </a:p>
          <a:p>
            <a:r>
              <a:rPr lang="cs-CZ" dirty="0"/>
              <a:t>Svéprávnosti se nikdo nemůže vzdát ani zčásti (§ 16).</a:t>
            </a:r>
          </a:p>
          <a:p>
            <a:r>
              <a:rPr lang="cs-CZ" dirty="0"/>
              <a:t>Omezit svéprávnost člověka může jen soud (§ 56).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25608147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 k omezení svéprávnosti dle OZ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omezení svéprávnosti lze přistoupit jen v zájmu člověka, jehož se to týká (§ 55).</a:t>
            </a:r>
          </a:p>
          <a:p>
            <a:r>
              <a:rPr lang="cs-CZ" dirty="0"/>
              <a:t>Omezit svéprávnost člověka lze jen tehdy, hrozila-li by mu jinak závažná újma (§ 55).</a:t>
            </a:r>
          </a:p>
          <a:p>
            <a:r>
              <a:rPr lang="cs-CZ" dirty="0"/>
              <a:t>Soud může omezit svéprávnost člověka v rozsahu, v jakém člověk není pro duševní poruchu, která není jen přechodná, schopen právně jednat (§ 57).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39452625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omezení svéprávnosti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Od 1.1. 2014 upravuje Zákon č. 292/2013 Sb., o zvláštních řízeních soudních (dříve občanský soudní řád)</a:t>
            </a:r>
          </a:p>
          <a:p>
            <a:r>
              <a:rPr lang="cs-CZ" sz="2400" dirty="0"/>
              <a:t>Soud vymezí rozsah, v jakém způsobilost člověka samostatně právně jednat omezil, a popřípadě dobu, po kterou účinky omezení trvají.</a:t>
            </a:r>
          </a:p>
          <a:p>
            <a:r>
              <a:rPr lang="cs-CZ" sz="2400" dirty="0"/>
              <a:t>V rozhodnutí o omezení svéprávnosti jmenuje soud člověku opatrovníka. Při výběru opatrovníka přihlédne soud k přáním opatrovance, k jeho potřebě i k podnětům osob </a:t>
            </a:r>
            <a:r>
              <a:rPr lang="cs-CZ" sz="2400" dirty="0" err="1"/>
              <a:t>opatrovanci</a:t>
            </a:r>
            <a:r>
              <a:rPr lang="cs-CZ" sz="2400" dirty="0"/>
              <a:t> blízkých, sledují-li jeho prospěch, a dbá, aby výběrem opatrovníka nezaložil nedůvěru opatrovance k opatrovníkovi 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11609381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omezení svéprávnosti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Změní-li se okolnosti, soud své rozhodnutí bezodkladně změní nebo zruší (§ 60 OZ).</a:t>
            </a:r>
          </a:p>
          <a:p>
            <a:r>
              <a:rPr lang="cs-CZ" dirty="0"/>
              <a:t>Soud může svéprávnost omezit v souvislosti s určitou záležitostí na dobu nutnou pro její vyřízení… nejdéle však na tři roky; </a:t>
            </a:r>
          </a:p>
          <a:p>
            <a:r>
              <a:rPr lang="cs-CZ" dirty="0"/>
              <a:t>Je-li zjevné, že se stav člověka v této době nezlepší, může soud svéprávnost omezit na dobu delší, nejdéle však na pět let.</a:t>
            </a:r>
          </a:p>
          <a:p>
            <a:r>
              <a:rPr lang="cs-CZ" dirty="0"/>
              <a:t>Uplynutím doby právní účinky omezení zanikají, pokud soud do té doby nezahájí řízení o prodloužení doby omezení (§ 59 OZ).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42291147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omezení svéprávnosti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 na zahájení řízení může podat státní orgán, zdravotnické zařízení, orgány sociální péče, procesně způsobilá osoba </a:t>
            </a:r>
          </a:p>
          <a:p>
            <a:r>
              <a:rPr lang="cs-CZ" dirty="0"/>
              <a:t>Předseda senátu ustanoví opatrovníka pro řízení, nemusí být totožný s opatrovníkem, který se stane zákonným zástupcem na základě rozhodnutí soudu. </a:t>
            </a:r>
          </a:p>
          <a:p>
            <a:r>
              <a:rPr lang="cs-CZ" dirty="0"/>
              <a:t>Zahájení řízení, výslech vyšetřovaného, znalecký posudek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36533782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omezení svéprávnosti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výslechu vyšetřovaného může soud upustit, nelze-li tento výslech provést vůbec nebo bez újmy pro zdravotní stav vyšetřovaného. </a:t>
            </a:r>
          </a:p>
          <a:p>
            <a:r>
              <a:rPr lang="cs-CZ" dirty="0"/>
              <a:t>O zdravotním stavu vyšetřovaného vyslechne soud vždy znalce. Na návrh znalce může soud nařídit, aby vyšetřovaný byl po dobu nejvýše 4 týdnů vyšetřován ve zdravotnickém zařízení, jestliže je to nezbytně třeba k vyšetření zdravotního stavu.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38292025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Způsobilost k řízení motorového vozidla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Upravuje zákon č. 297/2011 Sb. (o silničním provozu), § 89a (účinný od 1.1.2012)</a:t>
            </a:r>
          </a:p>
          <a:p>
            <a:r>
              <a:rPr lang="cs-CZ" dirty="0"/>
              <a:t>„Lékař, který zjistí, že žadatel o řidičské oprávnění nebo držitel řidičského oprávnění je zdravotně způsobilý k řízení motorových vozidel s podmínkou nebo není zdravotně způsobilý k řízení motorových vozidel, je povinen o této skutečnosti neprodleně informovat obecní úřad obce s rozšířenou působností příslušný podle obvyklého bydliště nebo místa studia žadatele o řidičské oprávnění nebo držitele řidičského oprávnění.“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24141705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Způsobilost k řízení motorového vozidla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 dirty="0"/>
              <a:t>Dle </a:t>
            </a:r>
            <a:r>
              <a:rPr lang="cs-CZ" sz="2400" dirty="0" err="1"/>
              <a:t>vyhl</a:t>
            </a:r>
            <a:r>
              <a:rPr lang="cs-CZ" sz="2400" dirty="0"/>
              <a:t>. MZ č. 277/2004 Sb. o zdravotní způsobilosti k řízení MV (novelizovaná vyhláškou č. 72/2011 Sb.) způsobilost vylučují zejména:</a:t>
            </a:r>
          </a:p>
          <a:p>
            <a:pPr marL="503555" lvl="1" indent="-179705"/>
            <a:r>
              <a:rPr lang="cs-CZ" dirty="0"/>
              <a:t>závislosti, opakované intoxikace, zneužívání látek nebo pravidelné užívání látek (léčiv) snižujících bezpečné řízení (za bezpečné abstinenční období se považuje nezpochybněná a trvalá abstinence trvající alespoň  1 rok, která se dle vyhlášky prokáže příslušným odborným lékařem.)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sz="2000" dirty="0"/>
              <a:t>demence, amnestický syndrom, organické </a:t>
            </a:r>
            <a:r>
              <a:rPr lang="cs-CZ" dirty="0"/>
              <a:t>poruchy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dirty="0"/>
              <a:t>schizofrenie</a:t>
            </a:r>
            <a:r>
              <a:rPr lang="cs-CZ" sz="2000" dirty="0"/>
              <a:t>, </a:t>
            </a:r>
            <a:r>
              <a:rPr lang="cs-CZ" sz="2000" dirty="0" err="1"/>
              <a:t>schizoafektivní</a:t>
            </a:r>
            <a:r>
              <a:rPr lang="cs-CZ" sz="2000" dirty="0"/>
              <a:t> poruchy a jiné psychotické poruchy ve stadiu akutním, při znovuobjevení příznaků dané nemoci a při jejich přetrvávání</a:t>
            </a:r>
            <a:r>
              <a:rPr lang="cs-CZ" dirty="0"/>
              <a:t> 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sz="2000" dirty="0"/>
              <a:t>mentální retardace; pervazivní vývojové poruchy</a:t>
            </a:r>
            <a:endParaRPr lang="cs-CZ">
              <a:cs typeface="Arial"/>
            </a:endParaRPr>
          </a:p>
          <a:p>
            <a:pPr marL="251460" indent="-179705"/>
            <a:endParaRPr lang="cs-CZ" sz="2000" dirty="0">
              <a:cs typeface="Arial"/>
            </a:endParaRPr>
          </a:p>
          <a:p>
            <a:pPr marL="251460" indent="-179705"/>
            <a:endParaRPr lang="cs-CZ" sz="2000" dirty="0">
              <a:cs typeface="Arial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33359237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Způsobilost k řízení motorového vozidla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Hlášení se posílá </a:t>
            </a:r>
            <a:r>
              <a:rPr lang="cs-CZ" b="1" dirty="0"/>
              <a:t>posuzujícímu lékaři (PL)</a:t>
            </a:r>
            <a:r>
              <a:rPr lang="cs-CZ" dirty="0"/>
              <a:t> a úřadu s rozšířenou působností (</a:t>
            </a:r>
            <a:r>
              <a:rPr lang="cs-CZ" b="1" dirty="0"/>
              <a:t>obecní úřad</a:t>
            </a:r>
            <a:r>
              <a:rPr lang="cs-CZ" dirty="0"/>
              <a:t>)</a:t>
            </a:r>
            <a:endParaRPr lang="cs-CZ"/>
          </a:p>
          <a:p>
            <a:pPr marL="251460" indent="-179705"/>
            <a:r>
              <a:rPr lang="cs-CZ" dirty="0">
                <a:cs typeface="Arial"/>
              </a:rPr>
              <a:t>Další postup:</a:t>
            </a:r>
            <a:endParaRPr lang="cs-CZ" dirty="0"/>
          </a:p>
          <a:p>
            <a:pPr marL="503555" lvl="1" indent="-179705"/>
            <a:r>
              <a:rPr lang="cs-CZ" sz="2400" dirty="0"/>
              <a:t>Přezkoumání posuzujícím lékařem (PL)</a:t>
            </a:r>
            <a:endParaRPr lang="cs-CZ" sz="2400" dirty="0">
              <a:cs typeface="Arial"/>
            </a:endParaRPr>
          </a:p>
          <a:p>
            <a:pPr marL="503555" lvl="1" indent="-179705"/>
            <a:r>
              <a:rPr lang="cs-CZ" sz="2400" dirty="0"/>
              <a:t>Event. odborné vyšetření (např. dopravně-psychologické)</a:t>
            </a:r>
            <a:endParaRPr lang="cs-CZ" sz="2400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2528235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Hospitalizace bez souhlasu</a:t>
            </a:r>
            <a:endParaRPr lang="cs-CZ"/>
          </a:p>
          <a:p>
            <a:pPr marL="251460" indent="-179705"/>
            <a:r>
              <a:rPr lang="cs-CZ" dirty="0"/>
              <a:t>Léčba bez souhlasu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/>
              <a:t>Negativní reverz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/>
              <a:t>Omezovací prostředky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/>
              <a:t>Příčetnost, nepříčetnost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/>
              <a:t>Svéprávnost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/>
              <a:t>Zdravotní způsobilost k řízení motorových vozidel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/>
              <a:t>Zdravotní způsobilost k vydání a platnosti zbrojního průkazu</a:t>
            </a:r>
            <a:endParaRPr lang="cs-CZ" dirty="0">
              <a:cs typeface="Arial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17050033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Posuzování zdravotní způsobilosti k držení zbrojního průkazu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Upravuje zákon č. 229/2016 Sb. - novela zákona o zbraních.</a:t>
            </a:r>
          </a:p>
          <a:p>
            <a:r>
              <a:rPr lang="cs-CZ" dirty="0"/>
              <a:t>Původní zákon č. 119/2002 Sb., o střelných zbraních a střelivu (zákon o zbraních) </a:t>
            </a:r>
          </a:p>
          <a:p>
            <a:r>
              <a:rPr lang="cs-CZ" dirty="0"/>
              <a:t>Novela přináší nové resp. doplněné povinnosti lékařům/ poskytovatelům zdravotních služeb.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13733515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Posuzování zdravotní způsobilosti k držení zbrojního průkazu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§ 20a:</a:t>
            </a:r>
          </a:p>
          <a:p>
            <a:r>
              <a:rPr lang="cs-CZ" sz="2000" dirty="0"/>
              <a:t>Každý lékař, který v rámci poskytování zdravotních služeb zjistí nebo nabude důvodné podezření, že pacient trpí nemocí, vadou nebo stavem, které vylučují nebo omezují zdravotní způsobilost podle tohoto zákona, je oprávněn u příslušného útvaru policie ověřit, zda je taková osoba držitelem zbrojního průkazu (ZP); příslušný útvar policie tyto údaje lékaři sdělí bez zbytečného odkladu. </a:t>
            </a:r>
          </a:p>
          <a:p>
            <a:r>
              <a:rPr lang="cs-CZ" sz="2000" dirty="0"/>
              <a:t>V případě zjištění, že taková osoba je držitelem zbrojního průkazu, lékař podle věty první oznámí tuto skutečnost bez zbytečného odkladu poskytovateli zdravotních služeb příslušnému k vydání posudku o zdravotní způsobilosti, pokud je mu znám.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23617650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Posuzování zdravotní způsobilosti k držení zbrojního průkazu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V případě, že lékař zjistí u pacienta, který je držitelem zbrojního průkazu, pokud je mu tato skutečnost známa, změnu zdravotního stavu, která může představovat v souvislosti s nakládáním se zbraní </a:t>
            </a:r>
            <a:r>
              <a:rPr lang="cs-CZ" b="1" dirty="0"/>
              <a:t>přímé ohrožení života nebo zdraví</a:t>
            </a:r>
            <a:r>
              <a:rPr lang="cs-CZ" dirty="0"/>
              <a:t>, oznámí tuto skutečnost bez zbytečného odkladu:</a:t>
            </a:r>
            <a:endParaRPr lang="cs-CZ"/>
          </a:p>
          <a:p>
            <a:pPr marL="503555" lvl="1" indent="-179705"/>
            <a:r>
              <a:rPr lang="cs-CZ" sz="2400" b="1" dirty="0"/>
              <a:t>poskytovateli zdravotních služeb</a:t>
            </a:r>
            <a:r>
              <a:rPr lang="cs-CZ" sz="2400" dirty="0"/>
              <a:t> příslušnému k vydání posudku o zdravotní způsobilosti, pokud je mu znám, </a:t>
            </a:r>
            <a:endParaRPr lang="cs-CZ" sz="2400">
              <a:cs typeface="Arial"/>
            </a:endParaRPr>
          </a:p>
          <a:p>
            <a:pPr marL="503555" lvl="1" indent="-179705"/>
            <a:r>
              <a:rPr lang="cs-CZ" sz="2400" dirty="0"/>
              <a:t>a uvědomí </a:t>
            </a:r>
            <a:r>
              <a:rPr lang="cs-CZ" sz="2400" b="1" dirty="0"/>
              <a:t>policii</a:t>
            </a:r>
            <a:r>
              <a:rPr lang="cs-CZ" sz="2400" dirty="0"/>
              <a:t>.</a:t>
            </a:r>
            <a:endParaRPr lang="cs-CZ" sz="2400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19963734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Posuzování zdravotní způsobilosti k držení zbrojního průkazu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úprava zdravotní způsobilosti držení zbraně je tedy obdobná jako k řízení motorových vozidel. </a:t>
            </a:r>
          </a:p>
          <a:p>
            <a:r>
              <a:rPr lang="cs-CZ" dirty="0"/>
              <a:t>Prováděcím předpisem je vyhláška MZ č. 493/2002 Sb., o posuzování zdravotní způsobilosti k vydání nebo platnosti zbrojního průkazu. Zde jsou vyjmenovány stavy omezující zdravotní způsobilost.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32922422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Nemoci vylučující zdravotní způsobilost k ZP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organické duševní poruchy včetně poruch symptomatických s výjimkou </a:t>
            </a:r>
            <a:r>
              <a:rPr lang="cs-CZ" dirty="0" err="1"/>
              <a:t>postencefalitického</a:t>
            </a:r>
            <a:r>
              <a:rPr lang="cs-CZ" dirty="0"/>
              <a:t> syndromu;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poruchy duševní a poruchy chování způsobené požíváním psychoaktivních látek (vyjma ojedinělé nekomplikované intoxikace);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schizofrenie, poruchy </a:t>
            </a:r>
            <a:r>
              <a:rPr lang="cs-CZ" dirty="0" err="1"/>
              <a:t>schizotypální</a:t>
            </a:r>
            <a:r>
              <a:rPr lang="cs-CZ" dirty="0"/>
              <a:t> a poruchy s bludy;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mentální retardace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14528784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Nemoci omezující zdravotní způsobilost k ZP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4900" indent="-342900">
              <a:buFont typeface="+mj-lt"/>
              <a:buAutoNum type="arabicPeriod"/>
            </a:pPr>
            <a:r>
              <a:rPr lang="cs-CZ" sz="2400" dirty="0" err="1"/>
              <a:t>postencefalitický</a:t>
            </a:r>
            <a:r>
              <a:rPr lang="cs-CZ" sz="2400" dirty="0"/>
              <a:t> syndrom;</a:t>
            </a:r>
          </a:p>
          <a:p>
            <a:pPr marL="414900" indent="-342900">
              <a:buFont typeface="+mj-lt"/>
              <a:buAutoNum type="arabicPeriod"/>
            </a:pPr>
            <a:r>
              <a:rPr lang="cs-CZ" sz="2400" dirty="0"/>
              <a:t>poruchy duševní a poruchy chování</a:t>
            </a:r>
          </a:p>
          <a:p>
            <a:pPr marL="414900" indent="-342900">
              <a:buFont typeface="+mj-lt"/>
              <a:buAutoNum type="arabicPeriod"/>
            </a:pPr>
            <a:r>
              <a:rPr lang="cs-CZ" sz="2400" dirty="0"/>
              <a:t>organická onemocnění s psychopatologickou symptomatologií;</a:t>
            </a:r>
          </a:p>
          <a:p>
            <a:pPr marL="414900" indent="-342900">
              <a:buFont typeface="+mj-lt"/>
              <a:buAutoNum type="arabicPeriod"/>
            </a:pPr>
            <a:r>
              <a:rPr lang="cs-CZ" sz="2400" dirty="0"/>
              <a:t>snížená úroveň intelektu.</a:t>
            </a:r>
          </a:p>
          <a:p>
            <a:pPr marL="414900" indent="-342900">
              <a:buFont typeface="+mj-lt"/>
              <a:buAutoNum type="arabicPeriod"/>
            </a:pPr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11868626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Pacient může být za zákonem stanovených podmínek hospitalizován a léčen bez </a:t>
            </a:r>
            <a:r>
              <a:rPr lang="cs-CZ"/>
              <a:t>svého souhlasu.</a:t>
            </a:r>
            <a:endParaRPr lang="cs-CZ">
              <a:cs typeface="Arial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Nepříčetnost je trestně-právní koncept a je posuzována soudem během trestního řízení</a:t>
            </a:r>
            <a:r>
              <a:rPr lang="cs-CZ">
                <a:cs typeface="Arial"/>
              </a:rPr>
              <a:t>.</a:t>
            </a:r>
            <a:endParaRPr lang="cs-CZ" dirty="0">
              <a:ea typeface="+mn-lt"/>
              <a:cs typeface="+mn-lt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Svéprávnost je </a:t>
            </a:r>
            <a:r>
              <a:rPr lang="cs-CZ">
                <a:cs typeface="Arial"/>
              </a:rPr>
              <a:t>občansko-právní koncept; pouze soud může omezit svéprávnost</a:t>
            </a:r>
            <a:r>
              <a:rPr lang="cs-CZ" dirty="0">
                <a:cs typeface="Arial"/>
              </a:rPr>
              <a:t>.</a:t>
            </a:r>
          </a:p>
          <a:p>
            <a:pPr marL="251460" indent="-179705"/>
            <a:r>
              <a:rPr lang="cs-CZ">
                <a:ea typeface="+mn-lt"/>
                <a:cs typeface="+mn-lt"/>
              </a:rPr>
              <a:t>Lékaři mají specifické povinnosti týkající se</a:t>
            </a:r>
            <a:r>
              <a:rPr lang="cs-CZ">
                <a:cs typeface="Arial"/>
              </a:rPr>
              <a:t> posuzování schopnosti řídit motorové vozidlo a držet zbrojní průkaz</a:t>
            </a:r>
            <a:r>
              <a:rPr lang="cs-CZ" dirty="0">
                <a:cs typeface="Arial"/>
              </a:rPr>
              <a:t>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15251557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Hospitalizace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b="1" dirty="0"/>
              <a:t>Dobrovolná:</a:t>
            </a:r>
            <a:r>
              <a:rPr lang="cs-CZ" dirty="0"/>
              <a:t> s písemným informovaným souhlasem pac.</a:t>
            </a:r>
            <a:endParaRPr lang="cs-CZ"/>
          </a:p>
          <a:p>
            <a:pPr marL="251460" indent="-179705"/>
            <a:r>
              <a:rPr lang="cs-CZ" dirty="0"/>
              <a:t>Nedobrovolná  – bez souhlasu pac., avšak s písemným souhlasem soudu </a:t>
            </a:r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r>
              <a:rPr lang="cs-CZ" b="1" dirty="0"/>
              <a:t>„Negativní reverz“:</a:t>
            </a:r>
            <a:r>
              <a:rPr lang="cs-CZ" dirty="0"/>
              <a:t> informovaný nesouhlas, odmítnutí doporučované zdravotní péče - </a:t>
            </a:r>
            <a:r>
              <a:rPr lang="cs-CZ" dirty="0" err="1"/>
              <a:t>hosp</a:t>
            </a:r>
            <a:r>
              <a:rPr lang="cs-CZ" dirty="0"/>
              <a:t>., léčebného postupu - v písemné formě</a:t>
            </a:r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2031497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Indikace k nedobrovolné hospitalizaci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000" dirty="0"/>
              <a:t>Dle zákona č. 372/2011 Sb. (zákon o zdravotních službách, resp. § 38, 40 ): 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000" dirty="0"/>
              <a:t>Pacienta lze bez jeho souhlasu nebo v případě   nezletilého pacienta nebo pacienta zbaveného způsobilosti k právním úkonům bez souhlasu zákonného zástupce hospitalizovat, jestliže mu:</a:t>
            </a:r>
          </a:p>
          <a:p>
            <a:pPr marL="72000" indent="0">
              <a:buNone/>
            </a:pPr>
            <a:r>
              <a:rPr lang="cs-CZ" sz="2000" dirty="0"/>
              <a:t>A) 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000" dirty="0"/>
              <a:t>bylo pravomocným rozhodnutím soudu uloženo ochranné léčení formou lůžkové péče,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000" dirty="0"/>
              <a:t>je nařízena izolace, karanténa nebo léčení podle zákona o ochraně veřejného zdraví,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000" dirty="0"/>
              <a:t>je podle trestního řádu nebo občanského soudního řádu nařízeno vyšetření zdravotního stavu,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Psychiatrie - přednáška (VLPY9X1p)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813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Indikace k nedobrovolné hospitalizaci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000" dirty="0"/>
              <a:t>B) </a:t>
            </a:r>
          </a:p>
          <a:p>
            <a:pPr marL="72000" indent="0">
              <a:buNone/>
            </a:pPr>
            <a:r>
              <a:rPr lang="cs-CZ" sz="2000" dirty="0"/>
              <a:t>ohrožuje bezprostředně a závažným způsobem sebe nebo své okolí a jeví známky duševní poruchy nebo touto poruchou trpí nebo je pod vlivem návykové látky, pokud hrozbu pro pacienta nebo jeho okolí nelze odvrátit jinak, nebo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C) </a:t>
            </a:r>
          </a:p>
          <a:p>
            <a:pPr marL="72000" indent="0">
              <a:buNone/>
            </a:pPr>
            <a:r>
              <a:rPr lang="cs-CZ" sz="2000" dirty="0"/>
              <a:t>jeho zdravotní stav vyžaduje poskytnutí neodkladné péče a zároveň neumožňuje, aby vyslovil souhlas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120698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Indikace k nedobrovolné hospitalizaci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9200" indent="-457200">
              <a:buFont typeface="+mj-lt"/>
              <a:buAutoNum type="arabicPeriod" startAt="2"/>
            </a:pPr>
            <a:r>
              <a:rPr lang="cs-CZ" sz="2000" dirty="0"/>
              <a:t>Nezletilého pacienta nebo pacienta zbaveného způsobilosti k právním úkonům lze bez souhlasu zákonného zástupce hospitalizovat též v případě, jde-li o podezření na týrání, zneužívání nebo zanedbávání.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308045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 bez souhlasu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Dle zákona č. 372/2011 Sb. § 40, odst. 3:</a:t>
            </a:r>
          </a:p>
          <a:p>
            <a:pPr marL="72000" indent="0">
              <a:buNone/>
            </a:pPr>
            <a:r>
              <a:rPr lang="cs-CZ" dirty="0"/>
              <a:t>Pacientovi lze bez jeho souhlasu poskytnout pouze</a:t>
            </a:r>
          </a:p>
          <a:p>
            <a:pPr marL="72000" indent="0">
              <a:buNone/>
            </a:pPr>
            <a:r>
              <a:rPr lang="cs-CZ" dirty="0"/>
              <a:t>neodkladnou péči v případě,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/>
              <a:t>kdy zdravotní stav neumožňuje pacientovi tento souhlas vyslovit; tím není dotčeno dříve vyslovené přání podle § 36, nebo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/>
              <a:t>léčby vážné duševní poruchy, pokud by v důsledku jejího neléčení došlo se vší pravděpodobností k vážnému poškození zdraví pacienta.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3149022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Neodkladná péče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Dle zákona č. 372/2011 Sb., § 5: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Neodkladná péče, jejímž účelem je zamezit nebo omezit vznik náhlých stavů, které bezprostředně ohrožují život nebo by mohly vést k náhlé smrti nebo vážnému ohrožení zdraví, nebo způsobují náhlou nebo intenzivní bolest nebo náhlé změny chování pacienta, který ohrožuje sebe nebo své okolí.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Psychiatrie - přednáška (VLPY9X1p)</a:t>
            </a:r>
          </a:p>
        </p:txBody>
      </p:sp>
    </p:spTree>
    <p:extLst>
      <p:ext uri="{BB962C8B-B14F-4D97-AF65-F5344CB8AC3E}">
        <p14:creationId xmlns:p14="http://schemas.microsoft.com/office/powerpoint/2010/main" val="321611321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ablona-video-simu-cz" id="{70E413AE-DF36-2240-8C7F-4EE22D6865F2}" vid="{D59A1AE0-0475-294C-904D-2C6C3702E6D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820</TotalTime>
  <Words>2427</Words>
  <Application>Microsoft Office PowerPoint</Application>
  <PresentationFormat>Širokoúhlá obrazovka</PresentationFormat>
  <Paragraphs>221</Paragraphs>
  <Slides>37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Prezentace_MU_CZ</vt:lpstr>
      <vt:lpstr>Právní aspekty psychiatrie</vt:lpstr>
      <vt:lpstr>Výstupy z učení</vt:lpstr>
      <vt:lpstr>Obsah přednášky</vt:lpstr>
      <vt:lpstr>Hospitalizace</vt:lpstr>
      <vt:lpstr>Indikace k nedobrovolné hospitalizaci</vt:lpstr>
      <vt:lpstr>Indikace k nedobrovolné hospitalizaci</vt:lpstr>
      <vt:lpstr>Indikace k nedobrovolné hospitalizaci</vt:lpstr>
      <vt:lpstr>Léčba bez souhlasu</vt:lpstr>
      <vt:lpstr>Neodkladná péče</vt:lpstr>
      <vt:lpstr>Léčba bez souhlasu</vt:lpstr>
      <vt:lpstr>Hospitalizace bez souhlasu pacienta</vt:lpstr>
      <vt:lpstr>Hospitalizace bez souhlasu pacienta</vt:lpstr>
      <vt:lpstr>Hospitalizace bez souhlasu pacienta</vt:lpstr>
      <vt:lpstr>Hospitalizace bez souhlasu pacienta</vt:lpstr>
      <vt:lpstr>Omezovací prostředky</vt:lpstr>
      <vt:lpstr>Omezovací prostředky </vt:lpstr>
      <vt:lpstr>Omezovací prostředky</vt:lpstr>
      <vt:lpstr>Příčetnost versus nepříčetnost</vt:lpstr>
      <vt:lpstr>Nepříčetnost</vt:lpstr>
      <vt:lpstr>Ochranná opatření</vt:lpstr>
      <vt:lpstr>Svéprávnost</vt:lpstr>
      <vt:lpstr>Důvod k omezení svéprávnosti dle OZ</vt:lpstr>
      <vt:lpstr>Proces omezení svéprávnosti</vt:lpstr>
      <vt:lpstr>Proces omezení svéprávnosti</vt:lpstr>
      <vt:lpstr>Proces omezení svéprávnosti</vt:lpstr>
      <vt:lpstr>Proces omezení svéprávnosti</vt:lpstr>
      <vt:lpstr>Způsobilost k řízení motorového vozidla</vt:lpstr>
      <vt:lpstr>Způsobilost k řízení motorového vozidla</vt:lpstr>
      <vt:lpstr>Způsobilost k řízení motorového vozidla</vt:lpstr>
      <vt:lpstr>Posuzování zdravotní způsobilosti k držení zbrojního průkazu</vt:lpstr>
      <vt:lpstr>Posuzování zdravotní způsobilosti k držení zbrojního průkazu</vt:lpstr>
      <vt:lpstr>Posuzování zdravotní způsobilosti k držení zbrojního průkazu</vt:lpstr>
      <vt:lpstr>Posuzování zdravotní způsobilosti k držení zbrojního průkazu</vt:lpstr>
      <vt:lpstr>Nemoci vylučující zdravotní způsobilost k ZP</vt:lpstr>
      <vt:lpstr>Nemoci omezující zdravotní způsobilost k ZP</vt:lpstr>
      <vt:lpstr>Take home message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ohrožující stavy u diabetiků</dc:title>
  <dc:creator>Vojtěch Bulhart</dc:creator>
  <cp:lastModifiedBy>Hořínková Jana</cp:lastModifiedBy>
  <cp:revision>151</cp:revision>
  <cp:lastPrinted>1601-01-01T00:00:00Z</cp:lastPrinted>
  <dcterms:created xsi:type="dcterms:W3CDTF">2020-08-24T06:00:57Z</dcterms:created>
  <dcterms:modified xsi:type="dcterms:W3CDTF">2021-09-17T07:54:21Z</dcterms:modified>
</cp:coreProperties>
</file>