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37"/>
  </p:notesMasterIdLst>
  <p:sldIdLst>
    <p:sldId id="256" r:id="rId5"/>
    <p:sldId id="337" r:id="rId6"/>
    <p:sldId id="339" r:id="rId7"/>
    <p:sldId id="372" r:id="rId8"/>
    <p:sldId id="333" r:id="rId9"/>
    <p:sldId id="334" r:id="rId10"/>
    <p:sldId id="346" r:id="rId11"/>
    <p:sldId id="349" r:id="rId12"/>
    <p:sldId id="350" r:id="rId13"/>
    <p:sldId id="351" r:id="rId14"/>
    <p:sldId id="352" r:id="rId15"/>
    <p:sldId id="353" r:id="rId16"/>
    <p:sldId id="374" r:id="rId17"/>
    <p:sldId id="356" r:id="rId18"/>
    <p:sldId id="357" r:id="rId19"/>
    <p:sldId id="375" r:id="rId20"/>
    <p:sldId id="376" r:id="rId21"/>
    <p:sldId id="37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9" r:id="rId33"/>
    <p:sldId id="371" r:id="rId34"/>
    <p:sldId id="370" r:id="rId35"/>
    <p:sldId id="373" r:id="rId3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 autoAdjust="0"/>
    <p:restoredTop sz="94576" autoAdjust="0"/>
  </p:normalViewPr>
  <p:slideViewPr>
    <p:cSldViewPr>
      <p:cViewPr>
        <p:scale>
          <a:sx n="118" d="100"/>
          <a:sy n="118" d="100"/>
        </p:scale>
        <p:origin x="-335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noProof="0" smtClean="0"/>
              <a:t>Klepnutím lze upravit styly předlohy textu.</a:t>
            </a:r>
          </a:p>
          <a:p>
            <a:pPr lvl="1"/>
            <a:r>
              <a:rPr lang="cs-CZ" altLang="sk-SK" noProof="0" smtClean="0"/>
              <a:t>Druhá úroveň</a:t>
            </a:r>
          </a:p>
          <a:p>
            <a:pPr lvl="2"/>
            <a:r>
              <a:rPr lang="cs-CZ" altLang="sk-SK" noProof="0" smtClean="0"/>
              <a:t>Třetí úroveň</a:t>
            </a:r>
          </a:p>
          <a:p>
            <a:pPr lvl="3"/>
            <a:r>
              <a:rPr lang="cs-CZ" altLang="sk-SK" noProof="0" smtClean="0"/>
              <a:t>Čtvrtá úroveň</a:t>
            </a:r>
          </a:p>
          <a:p>
            <a:pPr lvl="4"/>
            <a:r>
              <a:rPr lang="cs-CZ" altLang="sk-SK" noProof="0" smtClean="0"/>
              <a:t>Pátá úroveň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391CAD-0CAA-410D-B4D9-5329442EB98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489717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</p:grpSp>
      <p:sp>
        <p:nvSpPr>
          <p:cNvPr id="64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sk-SK" noProof="0" smtClean="0"/>
              <a:t>Klepnutím lze upravit styl předlohy nadpisů.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sk-SK" noProof="0" smtClean="0"/>
              <a:t>Klepnutím lze upravit styl předlohy podnadpisů.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C8D6-48FA-4587-8317-FA78C7760D3E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324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8F308-B1B8-4B70-A03B-28AE5257DC2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16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23E4-0D03-4F09-B4D6-0D57C2B29C9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0213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46E8-80A4-426A-90E1-D85151587BC0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29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DF54-3B05-405B-AF5B-D3864C7E9B47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8105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DE27-6F54-4333-9087-F0CE6D5C4B74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63525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E2819-0948-4AD2-B11C-38C28063AAAC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70323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370A-6589-465B-B64F-6DCC6920354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91320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843D-B43D-49A9-A93F-ED682F7666E6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769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B0BE-D375-4F75-AE99-A0036387819F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815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508B-7182-4DFC-A45C-B74D893EFFC3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3309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A9B1-6148-4FD8-A271-3F27AE1EB6A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16436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 smtClean="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styly předlohy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Třetí úroveň</a:t>
            </a:r>
          </a:p>
          <a:p>
            <a:pPr lvl="3"/>
            <a:r>
              <a:rPr lang="cs-CZ" altLang="sk-SK" smtClean="0"/>
              <a:t>Čtvrtá úroveň</a:t>
            </a:r>
          </a:p>
          <a:p>
            <a:pPr lvl="4"/>
            <a:r>
              <a:rPr lang="cs-CZ" altLang="sk-SK" smtClean="0"/>
              <a:t>Pátá úroveň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740734E-F4DE-460D-ACD2-CB8D02D6388A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sk-SK" sz="4200" b="1" smtClean="0"/>
              <a:t>MÝTY A FAKTA </a:t>
            </a:r>
            <a:br>
              <a:rPr lang="cs-CZ" altLang="sk-SK" sz="4200" b="1" smtClean="0"/>
            </a:br>
            <a:r>
              <a:rPr lang="cs-CZ" altLang="sk-SK" sz="4200" b="1" smtClean="0"/>
              <a:t>O OČKOVÁNÍ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sk-SK" sz="2000" smtClean="0"/>
          </a:p>
          <a:p>
            <a:pPr eaLnBrk="1" hangingPunct="1"/>
            <a:r>
              <a:rPr lang="cs-CZ" altLang="sk-SK" sz="2000" b="1" smtClean="0"/>
              <a:t>MUDr. Miroslava Zavřelová</a:t>
            </a:r>
          </a:p>
          <a:p>
            <a:pPr eaLnBrk="1" hangingPunct="1"/>
            <a:r>
              <a:rPr lang="cs-CZ" altLang="sk-SK" sz="2000" b="1" smtClean="0"/>
              <a:t>Ústav ochrany a podpory zdraví</a:t>
            </a:r>
          </a:p>
          <a:p>
            <a:pPr eaLnBrk="1" hangingPunct="1"/>
            <a:r>
              <a:rPr lang="cs-CZ" altLang="sk-SK" sz="2000" b="1" smtClean="0"/>
              <a:t>Lékařské fakulty Masarykovy univerzity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  </a:t>
            </a:r>
            <a:r>
              <a:rPr lang="cs-CZ" altLang="cs-CZ" b="1" smtClean="0"/>
              <a:t>Pertusse </a:t>
            </a:r>
            <a:r>
              <a:rPr lang="cs-CZ" altLang="cs-CZ" smtClean="0"/>
              <a:t>(dávivý kašel):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     riziko trvalých následků přirozené nákazy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     70x vyšší než riziko následků očkování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     a riziko úmrtí 4x vyšší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                 </a:t>
            </a:r>
            <a:r>
              <a:rPr lang="cs-CZ" altLang="cs-CZ" b="1" dirty="0" smtClean="0"/>
              <a:t>Autismus???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studie Dr. Andrewa </a:t>
            </a:r>
            <a:r>
              <a:rPr lang="cs-CZ" altLang="cs-CZ" sz="2800" dirty="0" err="1" smtClean="0"/>
              <a:t>Wakefielda</a:t>
            </a:r>
            <a:r>
              <a:rPr lang="cs-CZ" altLang="cs-CZ" sz="2800" dirty="0" smtClean="0"/>
              <a:t>, britského gastroenterologa, 1998 – MMR vakcína?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err="1" smtClean="0"/>
              <a:t>thiomersal</a:t>
            </a:r>
            <a:r>
              <a:rPr lang="cs-CZ" altLang="cs-CZ" sz="2800" dirty="0" smtClean="0"/>
              <a:t> (sloučenina rtuti) – aktivace mozkových buněk, zánět a rychlý růst mozku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 předchozí generaci dětí vysoké dávky hliníku, nyní se pro dětské vakcíny vůbec nepoužívá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/>
              <a:t>                 přesto výskyt autismu stoupá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lepší diagnostika autismu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vyšší věk matek?  vyšší věk otců?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střevní </a:t>
            </a:r>
            <a:r>
              <a:rPr lang="cs-CZ" altLang="cs-CZ" sz="2800" dirty="0" err="1" smtClean="0"/>
              <a:t>mikrobiota</a:t>
            </a:r>
            <a:r>
              <a:rPr lang="cs-CZ" altLang="cs-CZ" sz="2800" dirty="0" smtClean="0"/>
              <a:t> dítěte   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019925" y="4221163"/>
            <a:ext cx="792163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Kontroverzní složky vakcín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/>
              <a:t> </a:t>
            </a:r>
            <a:r>
              <a:rPr lang="cs-CZ" altLang="cs-CZ" b="1" dirty="0" smtClean="0"/>
              <a:t>hydroxid hlinitý</a:t>
            </a:r>
          </a:p>
          <a:p>
            <a:pPr eaLnBrk="1" hangingPunct="1"/>
            <a:r>
              <a:rPr lang="cs-CZ" altLang="cs-CZ" b="1" dirty="0" smtClean="0"/>
              <a:t> </a:t>
            </a:r>
            <a:r>
              <a:rPr lang="cs-CZ" altLang="cs-CZ" b="1" dirty="0" err="1" smtClean="0"/>
              <a:t>thiomersal</a:t>
            </a:r>
            <a:r>
              <a:rPr lang="cs-CZ" altLang="cs-CZ" b="1" dirty="0" smtClean="0"/>
              <a:t> - </a:t>
            </a:r>
            <a:r>
              <a:rPr lang="cs-CZ" altLang="cs-CZ" b="1" dirty="0" err="1" smtClean="0"/>
              <a:t>etylrtuť</a:t>
            </a:r>
            <a:endParaRPr lang="cs-CZ" alt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</a:t>
            </a:r>
            <a:r>
              <a:rPr lang="cs-CZ" sz="4400" b="1" dirty="0" smtClean="0"/>
              <a:t>Hliník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363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 smtClean="0"/>
              <a:t>Expozice hliníku u kojence do 6 měsíců</a:t>
            </a:r>
            <a:r>
              <a:rPr lang="cs-CZ" altLang="cs-CZ" sz="3400" dirty="0" smtClean="0"/>
              <a:t>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hliník – lokální reakce po očkování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hliník vylučován ledvinami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neurotoxický účinek – Alzheimerova ch. 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/>
              <a:t>   prokázán pouze při experimentech na myších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intracerebrální</a:t>
            </a:r>
            <a:r>
              <a:rPr lang="cs-CZ" altLang="cs-CZ" sz="2000" dirty="0" smtClean="0"/>
              <a:t> aplikace hliníku)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/>
              <a:t>nejvyšší příjem hliníku z potravin a vody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400" b="1" dirty="0" smtClean="0"/>
              <a:t>               </a:t>
            </a:r>
            <a:r>
              <a:rPr lang="cs-CZ" altLang="cs-CZ" sz="4400" b="1" dirty="0" err="1" smtClean="0"/>
              <a:t>Thiomersal</a:t>
            </a:r>
            <a:endParaRPr lang="cs-CZ" altLang="cs-CZ" sz="4400" b="1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err="1" smtClean="0"/>
              <a:t>thiomersal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(</a:t>
            </a:r>
            <a:r>
              <a:rPr lang="cs-CZ" altLang="cs-CZ" sz="2800" dirty="0" err="1" smtClean="0"/>
              <a:t>etylrtuť</a:t>
            </a:r>
            <a:r>
              <a:rPr lang="cs-CZ" altLang="cs-CZ" sz="2800" dirty="0" smtClean="0"/>
              <a:t>) – konzervační a dezinfekční doplněk vakcín – neurotoxin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300" dirty="0" smtClean="0"/>
              <a:t> v pokusech na myších těžké neurologické 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/>
              <a:t>     poruchy (změny chování)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300" dirty="0" smtClean="0"/>
              <a:t> </a:t>
            </a:r>
            <a:r>
              <a:rPr lang="cs-CZ" altLang="cs-CZ" sz="2300" dirty="0" err="1" smtClean="0"/>
              <a:t>thiomersal</a:t>
            </a:r>
            <a:r>
              <a:rPr lang="cs-CZ" altLang="cs-CZ" sz="2300" dirty="0" smtClean="0"/>
              <a:t> má poločas rozpadu 1 týden,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300" dirty="0" smtClean="0"/>
              <a:t>    vylučován stolicí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3700" b="1" dirty="0" smtClean="0">
                <a:solidFill>
                  <a:schemeClr val="accent1">
                    <a:lumMod val="90000"/>
                  </a:schemeClr>
                </a:solidFill>
              </a:rPr>
              <a:t>                        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obsah </a:t>
            </a:r>
            <a:r>
              <a:rPr lang="cs-CZ" altLang="cs-CZ" sz="2800" dirty="0" err="1" smtClean="0"/>
              <a:t>metylrtuti</a:t>
            </a:r>
            <a:r>
              <a:rPr lang="cs-CZ" altLang="cs-CZ" sz="2800" dirty="0" smtClean="0"/>
              <a:t> v rybách (neurotoxické účinky)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300" dirty="0" smtClean="0"/>
              <a:t>poločas rozpadu 6 týdnů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300" dirty="0" smtClean="0"/>
              <a:t>kumulativní účinek v organismu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3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 </a:t>
            </a:r>
            <a:r>
              <a:rPr lang="cs-CZ" altLang="cs-CZ" sz="4000" b="1" dirty="0" smtClean="0"/>
              <a:t>                  </a:t>
            </a:r>
            <a:r>
              <a:rPr lang="cs-CZ" altLang="cs-CZ" sz="4000" b="1" dirty="0" err="1" smtClean="0"/>
              <a:t>Thiomersal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Výsledky studií:</a:t>
            </a:r>
          </a:p>
          <a:p>
            <a:pPr marL="0" indent="0">
              <a:buNone/>
            </a:pPr>
            <a:endParaRPr lang="cs-CZ" dirty="0" smtClean="0"/>
          </a:p>
          <a:p>
            <a:pPr marL="457200" lvl="0" indent="-36830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neexistuje </a:t>
            </a:r>
            <a:r>
              <a:rPr lang="cs-CZ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důkaz o vlivu </a:t>
            </a:r>
            <a:r>
              <a:rPr lang="cs-CZ" sz="24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thiomersalu</a:t>
            </a:r>
            <a:r>
              <a:rPr lang="cs-CZ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na vznik neurologických </a:t>
            </a:r>
            <a:r>
              <a:rPr lang="cs-CZ" sz="2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abnormalit</a:t>
            </a:r>
          </a:p>
          <a:p>
            <a:pPr marL="457200" lvl="0" indent="-36830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lang="cs-CZ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lvl="0" indent="-36830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vyvrácen vztah mezi autismem a očkovacími látkami s </a:t>
            </a:r>
            <a:r>
              <a:rPr lang="cs-CZ" sz="2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thiomersalem</a:t>
            </a:r>
            <a:endParaRPr lang="cs-CZ" sz="2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lvl="0" indent="-36830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lang="cs-CZ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lvl="0" indent="-368300" algn="just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cs-CZ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vyvrácen vztah mezi očkováním a autismem, mentální retardací, poruchou řeči a soustředění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4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/>
              <a:t>Thiomersal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Přestože se neprokázalo, že by byl </a:t>
            </a:r>
            <a:r>
              <a:rPr lang="cs-CZ" sz="18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thiomersal</a:t>
            </a:r>
            <a:r>
              <a:rPr lang="cs-CZ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škodlivý, z dětských očkovacích látek byl vyřazen ze dvou důvodů</a:t>
            </a:r>
            <a:r>
              <a:rPr lang="cs-CZ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nebezpečí pro nedonošené novorozence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snaha snížit celkové množství rtuti i u dětí, které výrazně více konzumují    		         rtuť (zisk hlavně z ryb) </a:t>
            </a:r>
            <a:endParaRPr lang="cs-CZ" sz="1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Google Shape;10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5736" y="3356992"/>
            <a:ext cx="468052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9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smtClean="0"/>
              <a:t>                   </a:t>
            </a:r>
            <a:r>
              <a:rPr lang="cs-CZ" altLang="cs-CZ" sz="4000" b="1" dirty="0" err="1"/>
              <a:t>Thiomersal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8100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cs-CZ" sz="2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76200" lvl="0" indent="0" algn="just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V současné době</a:t>
            </a:r>
            <a:endParaRPr lang="cs-CZ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lvl="0" indent="-38100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cs-CZ" sz="2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lvl="0" indent="-38100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 sz="2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malé </a:t>
            </a:r>
            <a:r>
              <a:rPr lang="cs-CZ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množství </a:t>
            </a:r>
            <a:r>
              <a:rPr lang="cs-CZ" sz="24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thiomersalu</a:t>
            </a:r>
            <a:r>
              <a:rPr lang="cs-CZ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obsaženo ve vakcíně proti hepatitidě typu B (2 </a:t>
            </a:r>
            <a:r>
              <a:rPr lang="el-GR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μ</a:t>
            </a:r>
            <a:r>
              <a:rPr lang="cs-CZ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na dávku</a:t>
            </a:r>
            <a:r>
              <a:rPr lang="cs-CZ" sz="2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marL="60325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endParaRPr lang="cs-CZ"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603250" lvl="0" indent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endParaRPr lang="cs-CZ" sz="2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60325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</a:pPr>
            <a:r>
              <a:rPr lang="cs-CZ" sz="24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dle </a:t>
            </a:r>
            <a:r>
              <a:rPr lang="cs-CZ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WHO nepředstavuje toto množství ve vakcíně </a:t>
            </a:r>
            <a:r>
              <a:rPr lang="cs-CZ" sz="2400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  žádné </a:t>
            </a:r>
            <a:r>
              <a:rPr lang="cs-CZ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zdravotní riziko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77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Důvody pro odmítnutí očkování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strach z nežádoucích účinků</a:t>
            </a:r>
          </a:p>
          <a:p>
            <a:pPr eaLnBrk="1" hangingPunct="1"/>
            <a:r>
              <a:rPr lang="cs-CZ" altLang="cs-CZ" sz="2800" b="1" smtClean="0">
                <a:solidFill>
                  <a:srgbClr val="9966FF"/>
                </a:solidFill>
              </a:rPr>
              <a:t>náboženské</a:t>
            </a:r>
          </a:p>
          <a:p>
            <a:pPr eaLnBrk="1" hangingPunct="1"/>
            <a:r>
              <a:rPr lang="cs-CZ" altLang="cs-CZ" sz="2800" b="1" smtClean="0">
                <a:solidFill>
                  <a:srgbClr val="9966FF"/>
                </a:solidFill>
              </a:rPr>
              <a:t>etické</a:t>
            </a:r>
          </a:p>
          <a:p>
            <a:pPr eaLnBrk="1" hangingPunct="1"/>
            <a:r>
              <a:rPr lang="cs-CZ" altLang="cs-CZ" sz="2800" b="1" smtClean="0"/>
              <a:t>konspirační teorie – lobbing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                                   farmaceutických firem</a:t>
            </a:r>
          </a:p>
          <a:p>
            <a:pPr eaLnBrk="1" hangingPunct="1"/>
            <a:r>
              <a:rPr lang="cs-CZ" altLang="cs-CZ" sz="2800" b="1" smtClean="0"/>
              <a:t>zbytečnost vakcinace, zbytečná zátěž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                                   imunitního systému</a:t>
            </a:r>
          </a:p>
          <a:p>
            <a:pPr eaLnBrk="1" hangingPunct="1"/>
            <a:r>
              <a:rPr lang="cs-CZ" altLang="cs-CZ" sz="2800" b="1" smtClean="0"/>
              <a:t>zanedbávání dítěte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sk-SK" b="1" smtClean="0"/>
              <a:t>Cíl očkování</a:t>
            </a:r>
            <a:endParaRPr lang="sk-SK" altLang="sk-SK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navodit dlouhodobou specifickou imunitu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   </a:t>
            </a:r>
            <a:r>
              <a:rPr lang="cs-CZ" sz="2400" dirty="0" smtClean="0"/>
              <a:t>(proti konkrétní nákaze)</a:t>
            </a:r>
          </a:p>
          <a:p>
            <a:pPr>
              <a:defRPr/>
            </a:pPr>
            <a:r>
              <a:rPr lang="cs-CZ" dirty="0" smtClean="0"/>
              <a:t>podstata specifické imunity:</a:t>
            </a:r>
          </a:p>
          <a:p>
            <a:pPr lvl="1">
              <a:defRPr/>
            </a:pPr>
            <a:r>
              <a:rPr lang="cs-CZ" b="1" dirty="0" smtClean="0"/>
              <a:t>specifické protilátky </a:t>
            </a:r>
            <a:r>
              <a:rPr lang="cs-CZ" dirty="0" smtClean="0"/>
              <a:t>(imunoglobuliny)</a:t>
            </a:r>
          </a:p>
          <a:p>
            <a:pPr lvl="1">
              <a:defRPr/>
            </a:pPr>
            <a:r>
              <a:rPr lang="cs-CZ" b="1" dirty="0" smtClean="0"/>
              <a:t>specifické protilátky + imunologická paměť  </a:t>
            </a:r>
          </a:p>
          <a:p>
            <a:pPr lvl="2">
              <a:defRPr/>
            </a:pPr>
            <a:r>
              <a:rPr lang="cs-CZ" dirty="0" smtClean="0"/>
              <a:t>imunologická paměť zajištěna paměťovými buňkami </a:t>
            </a:r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            (T-lymfocyty)           </a:t>
            </a:r>
          </a:p>
          <a:p>
            <a:pPr lvl="2">
              <a:defRPr/>
            </a:pPr>
            <a:r>
              <a:rPr lang="cs-CZ" dirty="0" smtClean="0"/>
              <a:t>při opakované expozici konkrétní nákaze se protilátky tvoří okamžitě a intenzivně         zabrání onemocnění</a:t>
            </a:r>
            <a:endParaRPr lang="sk-SK" dirty="0"/>
          </a:p>
        </p:txBody>
      </p:sp>
      <p:sp>
        <p:nvSpPr>
          <p:cNvPr id="4100" name="Šipka doprava 4"/>
          <p:cNvSpPr>
            <a:spLocks noChangeArrowheads="1"/>
          </p:cNvSpPr>
          <p:nvPr/>
        </p:nvSpPr>
        <p:spPr bwMode="auto">
          <a:xfrm>
            <a:off x="5205413" y="5573713"/>
            <a:ext cx="519112" cy="21590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Důvody pro odmítnutí očkování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9966FF"/>
                </a:solidFill>
              </a:rPr>
              <a:t>náboženské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</a:t>
            </a:r>
            <a:r>
              <a:rPr lang="cs-CZ" altLang="cs-CZ" dirty="0" err="1" smtClean="0"/>
              <a:t>vakcinální</a:t>
            </a:r>
            <a:r>
              <a:rPr lang="cs-CZ" altLang="cs-CZ" dirty="0" smtClean="0"/>
              <a:t> viry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původně</a:t>
            </a:r>
            <a:r>
              <a:rPr lang="cs-CZ" altLang="cs-CZ" b="1" dirty="0" smtClean="0"/>
              <a:t> </a:t>
            </a:r>
            <a:r>
              <a:rPr lang="cs-CZ" altLang="cs-CZ" dirty="0" err="1" smtClean="0"/>
              <a:t>pasážovány</a:t>
            </a:r>
            <a:r>
              <a:rPr lang="cs-CZ" altLang="cs-CZ" dirty="0" smtClean="0"/>
              <a:t> na</a:t>
            </a:r>
            <a:r>
              <a:rPr lang="cs-CZ" altLang="cs-CZ" b="1" dirty="0" smtClean="0"/>
              <a:t>   </a:t>
            </a:r>
            <a:r>
              <a:rPr lang="cs-CZ" altLang="cs-CZ" dirty="0" smtClean="0"/>
              <a:t>buněčných kulturách z lidských plodů po interrupci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b="1" dirty="0" smtClean="0">
                <a:solidFill>
                  <a:srgbClr val="9966FF"/>
                </a:solidFill>
              </a:rPr>
              <a:t>etické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/>
              <a:t>   zvířecí tkáňové kultury (kuřecí embrya, buňky kuřecích nebo opičích ledvin)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Důvody pro odmítnutí očkování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strach z nežádoucích účinků</a:t>
            </a:r>
          </a:p>
          <a:p>
            <a:pPr eaLnBrk="1" hangingPunct="1"/>
            <a:r>
              <a:rPr lang="cs-CZ" altLang="cs-CZ" sz="2800" b="1" smtClean="0"/>
              <a:t>náboženské</a:t>
            </a:r>
          </a:p>
          <a:p>
            <a:pPr eaLnBrk="1" hangingPunct="1"/>
            <a:r>
              <a:rPr lang="cs-CZ" altLang="cs-CZ" sz="2800" b="1" smtClean="0"/>
              <a:t>etické</a:t>
            </a:r>
          </a:p>
          <a:p>
            <a:pPr eaLnBrk="1" hangingPunct="1"/>
            <a:r>
              <a:rPr lang="cs-CZ" altLang="cs-CZ" sz="2800" b="1" smtClean="0">
                <a:solidFill>
                  <a:srgbClr val="9966FF"/>
                </a:solidFill>
              </a:rPr>
              <a:t>konspirační teorie – lobbing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9966FF"/>
                </a:solidFill>
              </a:rPr>
              <a:t>                                   farmaceutických firem</a:t>
            </a:r>
          </a:p>
          <a:p>
            <a:pPr eaLnBrk="1" hangingPunct="1"/>
            <a:r>
              <a:rPr lang="cs-CZ" altLang="cs-CZ" sz="2800" b="1" smtClean="0"/>
              <a:t>zbytečnost vakcinace, zbytečná zátěž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                                   imunitního systému</a:t>
            </a:r>
          </a:p>
          <a:p>
            <a:pPr eaLnBrk="1" hangingPunct="1"/>
            <a:r>
              <a:rPr lang="cs-CZ" altLang="cs-CZ" sz="2800" b="1" smtClean="0"/>
              <a:t>zanedbávání dítěte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Důvody pro odmítnutí očkování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strach z nežádoucích účinků</a:t>
            </a:r>
          </a:p>
          <a:p>
            <a:pPr eaLnBrk="1" hangingPunct="1"/>
            <a:r>
              <a:rPr lang="cs-CZ" altLang="cs-CZ" sz="2800" b="1" smtClean="0"/>
              <a:t>náboženské</a:t>
            </a:r>
          </a:p>
          <a:p>
            <a:pPr eaLnBrk="1" hangingPunct="1"/>
            <a:r>
              <a:rPr lang="cs-CZ" altLang="cs-CZ" sz="2800" b="1" smtClean="0"/>
              <a:t>etické</a:t>
            </a:r>
          </a:p>
          <a:p>
            <a:pPr eaLnBrk="1" hangingPunct="1"/>
            <a:r>
              <a:rPr lang="cs-CZ" altLang="cs-CZ" sz="2800" b="1" smtClean="0"/>
              <a:t>konspirační teorie – lobbing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                                   farmaceutických firem</a:t>
            </a:r>
          </a:p>
          <a:p>
            <a:pPr eaLnBrk="1" hangingPunct="1"/>
            <a:r>
              <a:rPr lang="cs-CZ" altLang="cs-CZ" sz="2800" b="1" smtClean="0">
                <a:solidFill>
                  <a:srgbClr val="9966FF"/>
                </a:solidFill>
              </a:rPr>
              <a:t>zbytečnost vakcinace, zbytečná zátěž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9966FF"/>
                </a:solidFill>
              </a:rPr>
              <a:t>                                   imunitního systému</a:t>
            </a:r>
          </a:p>
          <a:p>
            <a:pPr eaLnBrk="1" hangingPunct="1"/>
            <a:r>
              <a:rPr lang="cs-CZ" altLang="cs-CZ" sz="2800" b="1" smtClean="0"/>
              <a:t>zanedbávání dítěte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Počet antigenů ve vakcínách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7523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všechna povinná očkování dětí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nepovinná, hrazená ZP </a:t>
            </a:r>
            <a:r>
              <a:rPr lang="cs-CZ" altLang="cs-CZ" sz="2000" dirty="0" smtClean="0"/>
              <a:t>(pneumokoky, HPV)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                      </a:t>
            </a:r>
            <a:r>
              <a:rPr lang="cs-CZ" altLang="cs-CZ" b="1" dirty="0" smtClean="0"/>
              <a:t>celkem 67 antigenů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nadstandardní očkování proti </a:t>
            </a:r>
            <a:r>
              <a:rPr lang="cs-CZ" altLang="cs-CZ" dirty="0" err="1" smtClean="0"/>
              <a:t>rotavirům</a:t>
            </a:r>
            <a:r>
              <a:rPr lang="cs-CZ" altLang="cs-CZ" dirty="0" smtClean="0"/>
              <a:t>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meningokokovým onemocněním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a planým neštovicím, nehrazená ZP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cs-CZ" dirty="0" smtClean="0"/>
              <a:t>				</a:t>
            </a:r>
            <a:r>
              <a:rPr lang="cs-CZ" altLang="cs-CZ" b="1" dirty="0"/>
              <a:t> celkem </a:t>
            </a:r>
            <a:r>
              <a:rPr lang="cs-CZ" altLang="cs-CZ" b="1" dirty="0" smtClean="0"/>
              <a:t>83 </a:t>
            </a:r>
            <a:r>
              <a:rPr lang="cs-CZ" altLang="cs-CZ" b="1" dirty="0"/>
              <a:t>antigenů</a:t>
            </a:r>
            <a:r>
              <a:rPr lang="cs-CZ" altLang="cs-CZ" dirty="0"/>
              <a:t> 	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dirty="0" smtClean="0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979712" y="2852936"/>
            <a:ext cx="976313" cy="360363"/>
          </a:xfrm>
          <a:prstGeom prst="right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979712" y="5589588"/>
            <a:ext cx="976313" cy="360362"/>
          </a:xfrm>
          <a:prstGeom prst="right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Počet antigenů ve vakcínách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1919 povinné očkování proti variole v ČSR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                  přibližně </a:t>
            </a:r>
            <a:r>
              <a:rPr lang="cs-CZ" altLang="cs-CZ" b="1" dirty="0" smtClean="0"/>
              <a:t>200 </a:t>
            </a:r>
            <a:r>
              <a:rPr lang="cs-CZ" altLang="cs-CZ" dirty="0" smtClean="0"/>
              <a:t>antigenů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 60. letech (variola, DTP, dětská obrna)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                  </a:t>
            </a:r>
            <a:r>
              <a:rPr lang="cs-CZ" altLang="cs-CZ" b="1" dirty="0" smtClean="0"/>
              <a:t>3 217</a:t>
            </a:r>
            <a:r>
              <a:rPr lang="cs-CZ" altLang="cs-CZ" dirty="0" smtClean="0"/>
              <a:t>  antigenů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1980 ukončeno očkování proti variole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                  </a:t>
            </a:r>
            <a:r>
              <a:rPr lang="cs-CZ" altLang="cs-CZ" b="1" dirty="0" smtClean="0"/>
              <a:t>3 041</a:t>
            </a:r>
            <a:r>
              <a:rPr lang="cs-CZ" altLang="cs-CZ" dirty="0" smtClean="0"/>
              <a:t>  antigenů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 současnosti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                      </a:t>
            </a:r>
            <a:r>
              <a:rPr lang="cs-CZ" altLang="cs-CZ" b="1" dirty="0" smtClean="0"/>
              <a:t>67</a:t>
            </a:r>
            <a:r>
              <a:rPr lang="cs-CZ" altLang="cs-CZ" dirty="0" smtClean="0"/>
              <a:t>  antigenů  (</a:t>
            </a:r>
            <a:r>
              <a:rPr lang="cs-CZ" altLang="cs-CZ" b="1" dirty="0" smtClean="0"/>
              <a:t>150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Počet antigenů ve vakcínách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rozložení kombinovaných vakcín a izolované aplikace jednotlivých jejich složek nejsou objektivně ani subjektivně šetrnější</a:t>
            </a:r>
          </a:p>
          <a:p>
            <a:pPr eaLnBrk="1" hangingPunct="1"/>
            <a:r>
              <a:rPr lang="cs-CZ" altLang="cs-CZ" b="1" dirty="0" smtClean="0"/>
              <a:t>časový odklad podání vakcín není vhodný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/>
              <a:t>   (požadován kvůli obavám z přetížení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 smtClean="0"/>
              <a:t>    nezralého imunitního systému kojence)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„Přetížení“ imunitního systému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reakce antigen-protilátka je přirozená schopnost imunitního systému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b="1" smtClean="0"/>
              <a:t>do 24 hodin po narození </a:t>
            </a:r>
            <a:r>
              <a:rPr lang="cs-CZ" altLang="cs-CZ" smtClean="0"/>
              <a:t>je organismus kolonizován desítkami druhů mikroorganismů (tzn. řádově </a:t>
            </a:r>
            <a:r>
              <a:rPr lang="cs-CZ" altLang="cs-CZ" b="1" smtClean="0"/>
              <a:t>stovky až tisíce antigenů</a:t>
            </a:r>
            <a:r>
              <a:rPr lang="cs-CZ" altLang="cs-CZ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smtClean="0"/>
              <a:t>Následky omezení očkování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 </a:t>
            </a:r>
            <a:r>
              <a:rPr lang="cs-CZ" altLang="cs-CZ" sz="2800" b="1" smtClean="0"/>
              <a:t>dávivý kašel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 Velká Británie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100" smtClean="0"/>
              <a:t>omezení očkování v r. 1974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100" smtClean="0"/>
              <a:t>1978 epidemie pertusse – </a:t>
            </a:r>
            <a:r>
              <a:rPr lang="en-US" altLang="cs-CZ" sz="2200" smtClean="0">
                <a:cs typeface="Arial" charset="0"/>
              </a:rPr>
              <a:t>&gt;</a:t>
            </a:r>
            <a:r>
              <a:rPr lang="cs-CZ" altLang="cs-CZ" sz="2200" smtClean="0">
                <a:cs typeface="Arial" charset="0"/>
              </a:rPr>
              <a:t>100 000 případů,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smtClean="0">
                <a:cs typeface="Arial" charset="0"/>
              </a:rPr>
              <a:t>                                                 36 případů úmrtí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>
                <a:cs typeface="Arial" charset="0"/>
              </a:rPr>
              <a:t>Japonsko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100" smtClean="0">
                <a:cs typeface="Arial" charset="0"/>
              </a:rPr>
              <a:t>1974 pokles proočkovanosti ze 70% na 20 – 40%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100" smtClean="0">
                <a:cs typeface="Arial" charset="0"/>
              </a:rPr>
              <a:t>1979 vzestup výskytu ze 400 př. na 13 000 případů,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100" smtClean="0">
                <a:cs typeface="Arial" charset="0"/>
              </a:rPr>
              <a:t>                                              41 případů úmrtí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>
                <a:cs typeface="Arial" charset="0"/>
              </a:rPr>
              <a:t>Švédsko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100" smtClean="0">
                <a:cs typeface="Arial" charset="0"/>
              </a:rPr>
              <a:t>1981 – 700 případů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100" smtClean="0">
                <a:cs typeface="Arial" charset="0"/>
              </a:rPr>
              <a:t>1985 – 3 200 případů</a:t>
            </a:r>
            <a:endParaRPr lang="en-US" altLang="cs-CZ" sz="21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smtClean="0"/>
              <a:t>Následky omezení očkování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záškrt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b="1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po rozpadu SSSR 1991 – pokles proočkovanosti dětské populace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/>
              <a:t>1989 – 839 případů záškrtu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smtClean="0"/>
              <a:t>1994 – 50 000 případů, 1 700 případů úmrtí –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               Kazachstan, Uzbekistan + Mongolsko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smtClean="0"/>
              <a:t>Následky omezení očkování</a:t>
            </a:r>
            <a:endParaRPr lang="sk-SK" altLang="sk-SK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/>
              <a:t>spalničky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2011 – 12 epidemie v Británii, Francii a jinde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2014 Německo (Berlíně), Itálie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2015 Německo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2016 Rumunsko, </a:t>
            </a:r>
            <a:r>
              <a:rPr lang="cs-CZ" altLang="cs-CZ" dirty="0" err="1" smtClean="0"/>
              <a:t>Itálie,Velká</a:t>
            </a:r>
            <a:r>
              <a:rPr lang="cs-CZ" altLang="cs-CZ" dirty="0" smtClean="0"/>
              <a:t> Británie, Německo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2017 Itálie, Rumunsko, Německo, 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 smtClean="0"/>
              <a:t>            </a:t>
            </a:r>
            <a:r>
              <a:rPr lang="cs-CZ" altLang="cs-CZ" b="1" dirty="0" smtClean="0"/>
              <a:t>Česká republika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smtClean="0"/>
              <a:t>2018 </a:t>
            </a:r>
            <a:r>
              <a:rPr lang="cs-CZ" altLang="cs-CZ" b="1" dirty="0" smtClean="0"/>
              <a:t>Slovenská republika</a:t>
            </a:r>
          </a:p>
          <a:p>
            <a:pPr marL="45720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b="1" dirty="0" smtClean="0"/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sk-SK" sz="3600" b="1" smtClean="0"/>
              <a:t>Kolektivní imunita (specifická)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sk-SK" sz="2000" dirty="0" smtClean="0"/>
              <a:t>velmi efektivní preventivní opatření proti šíření jednotlivých nákaz</a:t>
            </a:r>
          </a:p>
          <a:p>
            <a:pPr>
              <a:defRPr/>
            </a:pPr>
            <a:r>
              <a:rPr lang="cs-CZ" altLang="sk-SK" sz="2000" dirty="0" smtClean="0"/>
              <a:t>stav přirozené i uměle získané </a:t>
            </a:r>
            <a:r>
              <a:rPr lang="cs-CZ" altLang="sk-SK" sz="2000" b="1" dirty="0" smtClean="0">
                <a:solidFill>
                  <a:srgbClr val="9966FF"/>
                </a:solidFill>
              </a:rPr>
              <a:t>specifické</a:t>
            </a:r>
            <a:r>
              <a:rPr lang="cs-CZ" altLang="sk-SK" sz="2000" dirty="0" smtClean="0">
                <a:solidFill>
                  <a:srgbClr val="9966FF"/>
                </a:solidFill>
              </a:rPr>
              <a:t> </a:t>
            </a:r>
            <a:r>
              <a:rPr lang="cs-CZ" altLang="sk-SK" sz="2000" b="1" dirty="0" smtClean="0">
                <a:solidFill>
                  <a:srgbClr val="9966FF"/>
                </a:solidFill>
              </a:rPr>
              <a:t>imunity</a:t>
            </a:r>
            <a:r>
              <a:rPr lang="cs-CZ" altLang="sk-SK" sz="2000" dirty="0" smtClean="0">
                <a:solidFill>
                  <a:srgbClr val="9966FF"/>
                </a:solidFill>
              </a:rPr>
              <a:t> </a:t>
            </a:r>
            <a:r>
              <a:rPr lang="cs-CZ" altLang="sk-SK" sz="2000" dirty="0" smtClean="0"/>
              <a:t>u jednotlivců populace </a:t>
            </a:r>
          </a:p>
          <a:p>
            <a:pPr>
              <a:defRPr/>
            </a:pPr>
            <a:r>
              <a:rPr lang="cs-CZ" altLang="sk-SK" sz="2000" dirty="0" smtClean="0"/>
              <a:t>účinná hladina kolektivní imunity </a:t>
            </a:r>
            <a:r>
              <a:rPr lang="cs-CZ" altLang="sk-SK" sz="2000" b="1" dirty="0" smtClean="0">
                <a:solidFill>
                  <a:srgbClr val="9966FF"/>
                </a:solidFill>
              </a:rPr>
              <a:t>85 – 95%</a:t>
            </a:r>
          </a:p>
          <a:p>
            <a:pPr>
              <a:defRPr/>
            </a:pPr>
            <a:r>
              <a:rPr lang="cs-CZ" altLang="sk-SK" sz="2000" dirty="0" smtClean="0"/>
              <a:t>po dosažení a při udržení vysoké hladiny kolektivní imunity se zastavuje šíření konkrétní nákazy a omezuje se pouze na ojedinělé případy</a:t>
            </a:r>
          </a:p>
          <a:p>
            <a:pPr>
              <a:defRPr/>
            </a:pPr>
            <a:r>
              <a:rPr lang="cs-CZ" altLang="sk-SK" sz="2000" dirty="0" smtClean="0"/>
              <a:t>účinných hladin kolektivní imunity lze dosáhnout pouze u nákaz, proti nimž existuje očkování</a:t>
            </a:r>
          </a:p>
          <a:p>
            <a:pPr>
              <a:defRPr/>
            </a:pPr>
            <a:r>
              <a:rPr lang="cs-CZ" altLang="sk-SK" sz="2000" b="1" dirty="0" smtClean="0">
                <a:solidFill>
                  <a:srgbClr val="9966FF"/>
                </a:solidFill>
              </a:rPr>
              <a:t>eradikace varioly </a:t>
            </a:r>
            <a:r>
              <a:rPr lang="cs-CZ" altLang="sk-SK" sz="2000" dirty="0" smtClean="0"/>
              <a:t>(pravých neštovic) –  celosvětové zastavení šíření 1980</a:t>
            </a:r>
          </a:p>
          <a:p>
            <a:pPr>
              <a:defRPr/>
            </a:pPr>
            <a:r>
              <a:rPr lang="cs-CZ" altLang="sk-SK" sz="2000" dirty="0" smtClean="0"/>
              <a:t>od roku 2017 v některých lokalitách ČR pokles kolektivní imunity proti spalničkám pod 80%             lokální epidemie spalniček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sk-SK" dirty="0" smtClean="0"/>
          </a:p>
        </p:txBody>
      </p:sp>
      <p:sp>
        <p:nvSpPr>
          <p:cNvPr id="5124" name="Šipka doprava 3"/>
          <p:cNvSpPr>
            <a:spLocks noChangeArrowheads="1"/>
          </p:cNvSpPr>
          <p:nvPr/>
        </p:nvSpPr>
        <p:spPr bwMode="auto">
          <a:xfrm>
            <a:off x="3995738" y="5716588"/>
            <a:ext cx="519112" cy="21590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smtClean="0"/>
              <a:t>Následky omezení očkování</a:t>
            </a:r>
            <a:endParaRPr lang="sk-SK" altLang="sk-SK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/>
              <a:t>Epidemie spalniček v ČR 2019</a:t>
            </a:r>
          </a:p>
          <a:p>
            <a:pPr>
              <a:defRPr/>
            </a:pPr>
            <a:r>
              <a:rPr lang="cs-CZ" sz="2400" dirty="0" smtClean="0"/>
              <a:t>dosud přibližně 700 případů celkem</a:t>
            </a:r>
          </a:p>
          <a:p>
            <a:pPr>
              <a:defRPr/>
            </a:pPr>
            <a:r>
              <a:rPr lang="cs-CZ" sz="2400" dirty="0" smtClean="0"/>
              <a:t>z toho 10% importováno ze zahraničí (Ukrajina, Francie, Chorvatsko, Švýcarsko)</a:t>
            </a:r>
          </a:p>
          <a:p>
            <a:pPr lvl="1">
              <a:defRPr/>
            </a:pPr>
            <a:r>
              <a:rPr lang="cs-CZ" sz="2000" dirty="0" smtClean="0"/>
              <a:t>Praha</a:t>
            </a:r>
          </a:p>
          <a:p>
            <a:pPr lvl="1">
              <a:defRPr/>
            </a:pPr>
            <a:r>
              <a:rPr lang="cs-CZ" sz="2000" dirty="0" smtClean="0"/>
              <a:t>Moravskoslezský kraj</a:t>
            </a:r>
          </a:p>
          <a:p>
            <a:pPr lvl="1">
              <a:defRPr/>
            </a:pPr>
            <a:r>
              <a:rPr lang="cs-CZ" sz="2000" dirty="0" smtClean="0"/>
              <a:t>Královéhradecký kraj </a:t>
            </a:r>
          </a:p>
          <a:p>
            <a:pPr lvl="1">
              <a:defRPr/>
            </a:pPr>
            <a:endParaRPr lang="cs-CZ" sz="20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9966FF"/>
                </a:solidFill>
              </a:rPr>
              <a:t>v roce 2019 ztratila ČR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9966FF"/>
                </a:solidFill>
              </a:rPr>
              <a:t> statut země bez spalniček  (</a:t>
            </a:r>
            <a:r>
              <a:rPr lang="cs-CZ" sz="2800" b="1" dirty="0" err="1" smtClean="0">
                <a:solidFill>
                  <a:srgbClr val="9966FF"/>
                </a:solidFill>
              </a:rPr>
              <a:t>measles</a:t>
            </a:r>
            <a:r>
              <a:rPr lang="cs-CZ" sz="2800" b="1" dirty="0" smtClean="0">
                <a:solidFill>
                  <a:srgbClr val="9966FF"/>
                </a:solidFill>
              </a:rPr>
              <a:t> free)</a:t>
            </a:r>
            <a:endParaRPr lang="sk-SK" sz="2800" b="1" dirty="0">
              <a:solidFill>
                <a:srgbClr val="99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smtClean="0"/>
              <a:t>Právní aspekty odmítání očkování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školky, školy, dětské tábory</a:t>
            </a:r>
          </a:p>
          <a:p>
            <a:pPr lvl="1" eaLnBrk="1" hangingPunct="1"/>
            <a:r>
              <a:rPr lang="cs-CZ" altLang="cs-CZ" smtClean="0"/>
              <a:t>přestupek na úseku zdravotnictví</a:t>
            </a:r>
          </a:p>
          <a:p>
            <a:pPr lvl="1" eaLnBrk="1" hangingPunct="1"/>
            <a:r>
              <a:rPr lang="cs-CZ" altLang="cs-CZ" smtClean="0"/>
              <a:t>pokuta pro rodiče neočkovaného dítěte</a:t>
            </a:r>
          </a:p>
          <a:p>
            <a:pPr lvl="1" eaLnBrk="1" hangingPunct="1"/>
            <a:r>
              <a:rPr lang="cs-CZ" altLang="cs-CZ" smtClean="0"/>
              <a:t>pokuta pro kolektivní zařízení, které přijalo neočkované dítě</a:t>
            </a:r>
          </a:p>
          <a:p>
            <a:pPr eaLnBrk="1" hangingPunct="1"/>
            <a:r>
              <a:rPr lang="cs-CZ" altLang="cs-CZ" b="1" smtClean="0"/>
              <a:t>nález Ústavního soudu </a:t>
            </a:r>
          </a:p>
          <a:p>
            <a:pPr lvl="1" eaLnBrk="1" hangingPunct="1"/>
            <a:r>
              <a:rPr lang="cs-CZ" altLang="cs-CZ" smtClean="0"/>
              <a:t>„autonomie rodičů při rozhodování o zdravotnických zákrocích vůči jejich dětem není absolutní, ale naopak může být omezena…“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smtClean="0"/>
              <a:t>Děkuji za pozornost</a:t>
            </a:r>
          </a:p>
        </p:txBody>
      </p:sp>
      <p:pic>
        <p:nvPicPr>
          <p:cNvPr id="32771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1689100"/>
            <a:ext cx="790575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sk-SK" b="1" smtClean="0"/>
              <a:t>Eradikace varioly 1980</a:t>
            </a:r>
          </a:p>
        </p:txBody>
      </p:sp>
      <p:pic>
        <p:nvPicPr>
          <p:cNvPr id="6147" name="Picture 3" descr="vario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2925" y="2205038"/>
            <a:ext cx="2689225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sk-SK" b="1" smtClean="0"/>
              <a:t>Obecné kontraindikace očkování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sk-SK" sz="2400" b="1" dirty="0" smtClean="0"/>
              <a:t>akutní onemocnění </a:t>
            </a:r>
            <a:r>
              <a:rPr lang="cs-CZ" altLang="sk-SK" sz="2400" dirty="0" smtClean="0"/>
              <a:t>- těžký a středně těžký průběh</a:t>
            </a:r>
          </a:p>
          <a:p>
            <a:pPr eaLnBrk="1" hangingPunct="1"/>
            <a:r>
              <a:rPr lang="cs-CZ" altLang="sk-SK" sz="2400" b="1" dirty="0" smtClean="0"/>
              <a:t>závažná reakce </a:t>
            </a:r>
            <a:r>
              <a:rPr lang="cs-CZ" altLang="sk-SK" sz="2400" dirty="0" smtClean="0"/>
              <a:t>po předchozí aplikaci  vakcíny </a:t>
            </a:r>
          </a:p>
          <a:p>
            <a:pPr eaLnBrk="1" hangingPunct="1"/>
            <a:r>
              <a:rPr lang="cs-CZ" altLang="sk-SK" sz="2400" b="1" dirty="0" smtClean="0"/>
              <a:t>anafylaktická reakce  - </a:t>
            </a:r>
            <a:r>
              <a:rPr lang="cs-CZ" altLang="sk-SK" sz="2400" dirty="0" smtClean="0"/>
              <a:t>na složky vakcíny v anamnéze </a:t>
            </a:r>
          </a:p>
          <a:p>
            <a:pPr eaLnBrk="1" hangingPunct="1"/>
            <a:r>
              <a:rPr lang="cs-CZ" altLang="sk-SK" sz="2400" b="1" dirty="0" smtClean="0"/>
              <a:t>časná rekonvalescence  - </a:t>
            </a:r>
            <a:r>
              <a:rPr lang="cs-CZ" altLang="sk-SK" sz="2400" dirty="0" smtClean="0"/>
              <a:t> s ohledem na předchozí léčbu (14 dnů)</a:t>
            </a:r>
          </a:p>
          <a:p>
            <a:pPr eaLnBrk="1" hangingPunct="1"/>
            <a:r>
              <a:rPr lang="cs-CZ" altLang="sk-SK" sz="2400" b="1" dirty="0" smtClean="0"/>
              <a:t>inkubace infekční choroby</a:t>
            </a:r>
            <a:r>
              <a:rPr lang="cs-CZ" altLang="sk-SK" sz="2400" dirty="0" smtClean="0"/>
              <a:t> – výjimkou je </a:t>
            </a:r>
            <a:r>
              <a:rPr lang="cs-CZ" altLang="sk-SK" sz="2400" dirty="0" err="1" smtClean="0"/>
              <a:t>postexpoziční</a:t>
            </a:r>
            <a:r>
              <a:rPr lang="cs-CZ" altLang="sk-SK" sz="2400" dirty="0" smtClean="0"/>
              <a:t> očkování</a:t>
            </a:r>
          </a:p>
          <a:p>
            <a:pPr eaLnBrk="1" hangingPunct="1"/>
            <a:r>
              <a:rPr lang="cs-CZ" altLang="sk-SK" sz="2400" b="1" dirty="0" smtClean="0"/>
              <a:t>diagnostikovaný defekt imunitního systému</a:t>
            </a:r>
          </a:p>
          <a:p>
            <a:pPr eaLnBrk="1" hangingPunct="1"/>
            <a:r>
              <a:rPr lang="cs-CZ" altLang="sk-SK" sz="2400" b="1" dirty="0" smtClean="0"/>
              <a:t>imunosupresivní  léčba </a:t>
            </a:r>
            <a:r>
              <a:rPr lang="cs-CZ" altLang="sk-SK" sz="2400" dirty="0" smtClean="0"/>
              <a:t>(kortikoidy, cytostatika)</a:t>
            </a:r>
          </a:p>
          <a:p>
            <a:pPr eaLnBrk="1" hangingPunct="1"/>
            <a:r>
              <a:rPr lang="cs-CZ" altLang="sk-SK" sz="2400" b="1" dirty="0" smtClean="0"/>
              <a:t>nádorová onemocnění</a:t>
            </a:r>
          </a:p>
          <a:p>
            <a:pPr eaLnBrk="1" hangingPunct="1"/>
            <a:r>
              <a:rPr lang="cs-CZ" altLang="sk-SK" sz="2400" b="1" dirty="0" smtClean="0"/>
              <a:t>gravidita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sk-SK" sz="4000" b="1" smtClean="0"/>
              <a:t>Reakce po očkování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sk-SK" b="1" dirty="0" smtClean="0"/>
              <a:t>Fyziologické reakce</a:t>
            </a:r>
            <a:r>
              <a:rPr lang="cs-CZ" altLang="sk-SK" sz="2800" b="1" dirty="0" smtClean="0"/>
              <a:t> </a:t>
            </a:r>
            <a:r>
              <a:rPr lang="cs-CZ" altLang="sk-SK" sz="2400" dirty="0" smtClean="0"/>
              <a:t>(mírné, středně těžké, těžké)</a:t>
            </a:r>
          </a:p>
          <a:p>
            <a:pPr eaLnBrk="1" hangingPunct="1">
              <a:lnSpc>
                <a:spcPct val="70000"/>
              </a:lnSpc>
            </a:pPr>
            <a:r>
              <a:rPr lang="cs-CZ" altLang="sk-SK" sz="2400" b="1" dirty="0" smtClean="0"/>
              <a:t>místní - </a:t>
            </a:r>
            <a:r>
              <a:rPr lang="cs-CZ" altLang="sk-SK" sz="2400" dirty="0" smtClean="0"/>
              <a:t>zarudnutí , otok , bolestivost  a  pod.</a:t>
            </a:r>
          </a:p>
          <a:p>
            <a:pPr eaLnBrk="1" hangingPunct="1">
              <a:lnSpc>
                <a:spcPct val="70000"/>
              </a:lnSpc>
            </a:pPr>
            <a:r>
              <a:rPr lang="cs-CZ" altLang="sk-SK" sz="2400" b="1" dirty="0" smtClean="0"/>
              <a:t>celkové - </a:t>
            </a:r>
            <a:r>
              <a:rPr lang="cs-CZ" altLang="sk-SK" sz="2400" dirty="0" smtClean="0"/>
              <a:t>zvýšená T až horečka , únava , bolest hlavy, svalů, kloubů, zažívací  potíže, vzácněji vazomotorická synkopa (mdloba)</a:t>
            </a:r>
          </a:p>
          <a:p>
            <a:pPr eaLnBrk="1" hangingPunct="1">
              <a:lnSpc>
                <a:spcPct val="70000"/>
              </a:lnSpc>
            </a:pPr>
            <a:endParaRPr lang="cs-CZ" altLang="sk-SK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sk-SK" b="1" dirty="0" smtClean="0"/>
              <a:t>Alergické reakce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sk-SK" sz="2400" b="1" dirty="0" smtClean="0"/>
              <a:t>bezprostřední - </a:t>
            </a:r>
            <a:r>
              <a:rPr lang="cs-CZ" altLang="sk-SK" sz="2400" dirty="0" smtClean="0"/>
              <a:t>lehké projevy až anafylaktický šok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sk-SK" sz="2400" b="1" dirty="0" smtClean="0"/>
              <a:t>oddálené - </a:t>
            </a:r>
            <a:r>
              <a:rPr lang="cs-CZ" altLang="sk-SK" sz="2400" dirty="0" smtClean="0"/>
              <a:t>poškození tkání </a:t>
            </a:r>
            <a:r>
              <a:rPr lang="cs-CZ" altLang="sk-SK" sz="2400" dirty="0" err="1" smtClean="0"/>
              <a:t>imunokomplexy</a:t>
            </a:r>
            <a:r>
              <a:rPr lang="cs-CZ" altLang="sk-SK" sz="2400" dirty="0" smtClean="0"/>
              <a:t> </a:t>
            </a:r>
            <a:endParaRPr lang="cs-CZ" altLang="sk-SK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sk-SK" sz="2400" b="1" dirty="0" smtClean="0"/>
              <a:t>pozdní přecitlivělost  </a:t>
            </a:r>
            <a:r>
              <a:rPr lang="cs-CZ" altLang="sk-SK" sz="2400" dirty="0" smtClean="0"/>
              <a:t>(chronický až </a:t>
            </a:r>
            <a:r>
              <a:rPr lang="cs-CZ" altLang="sk-SK" sz="2400" dirty="0" err="1" smtClean="0"/>
              <a:t>granulomatózní</a:t>
            </a:r>
            <a:r>
              <a:rPr lang="cs-CZ" altLang="sk-SK" sz="2400" dirty="0" smtClean="0"/>
              <a:t> zánět, např. absces)</a:t>
            </a:r>
          </a:p>
          <a:p>
            <a:pPr eaLnBrk="1" hangingPunct="1"/>
            <a:endParaRPr lang="cs-CZ" altLang="sk-SK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200" b="1" smtClean="0"/>
              <a:t>Nežádoucí reakce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4530725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endParaRPr lang="cs-CZ" altLang="cs-CZ" b="1" dirty="0" smtClean="0"/>
          </a:p>
          <a:p>
            <a:pPr eaLnBrk="1" hangingPunct="1">
              <a:lnSpc>
                <a:spcPct val="50000"/>
              </a:lnSpc>
            </a:pPr>
            <a:r>
              <a:rPr lang="cs-CZ" altLang="cs-CZ" b="1" dirty="0" smtClean="0"/>
              <a:t>urgentní léčba anafylaktické reakce</a:t>
            </a:r>
          </a:p>
          <a:p>
            <a:pPr eaLnBrk="1" hangingPunct="1">
              <a:lnSpc>
                <a:spcPct val="50000"/>
              </a:lnSpc>
            </a:pPr>
            <a:endParaRPr lang="cs-CZ" altLang="cs-CZ" b="1" dirty="0" smtClean="0"/>
          </a:p>
          <a:p>
            <a:pPr eaLnBrk="1" hangingPunct="1">
              <a:lnSpc>
                <a:spcPct val="50000"/>
              </a:lnSpc>
            </a:pPr>
            <a:r>
              <a:rPr lang="cs-CZ" altLang="cs-CZ" b="1" dirty="0" smtClean="0"/>
              <a:t>léčba místních i celkových příznaků</a:t>
            </a:r>
          </a:p>
          <a:p>
            <a:pPr eaLnBrk="1" hangingPunct="1"/>
            <a:r>
              <a:rPr lang="cs-CZ" altLang="cs-CZ" b="1" dirty="0" smtClean="0"/>
              <a:t>hlášení nežádoucí reakce SÚKL</a:t>
            </a:r>
            <a:r>
              <a:rPr lang="cs-CZ" altLang="cs-CZ" dirty="0" smtClean="0"/>
              <a:t> </a:t>
            </a:r>
          </a:p>
          <a:p>
            <a:pPr marL="0" indent="0" eaLnBrk="1" hangingPunct="1">
              <a:buNone/>
            </a:pPr>
            <a:r>
              <a:rPr lang="cs-CZ" altLang="cs-CZ" b="1" dirty="0"/>
              <a:t> </a:t>
            </a:r>
            <a:r>
              <a:rPr lang="cs-CZ" altLang="cs-CZ" b="1" dirty="0" smtClean="0"/>
              <a:t>                    na určeném formuláři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cs-CZ" altLang="cs-CZ" b="1" dirty="0" smtClean="0"/>
              <a:t> 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cs-CZ" altLang="cs-CZ" b="1" dirty="0" smtClean="0"/>
              <a:t>           (zákon č.79/1997 </a:t>
            </a:r>
            <a:r>
              <a:rPr lang="cs-CZ" altLang="cs-CZ" b="1" dirty="0" err="1" smtClean="0"/>
              <a:t>Sb.,o</a:t>
            </a:r>
            <a:r>
              <a:rPr lang="cs-CZ" altLang="cs-CZ" b="1" dirty="0" smtClean="0"/>
              <a:t> léčivech)</a:t>
            </a:r>
          </a:p>
          <a:p>
            <a:pPr eaLnBrk="1" hangingPunct="1">
              <a:lnSpc>
                <a:spcPct val="130000"/>
              </a:lnSpc>
            </a:pPr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Důvody pro odmítnutí očkování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9966FF"/>
                </a:solidFill>
              </a:rPr>
              <a:t>strach z nežádoucích účinků</a:t>
            </a:r>
          </a:p>
          <a:p>
            <a:pPr eaLnBrk="1" hangingPunct="1"/>
            <a:r>
              <a:rPr lang="cs-CZ" altLang="cs-CZ" sz="2800" b="1" smtClean="0"/>
              <a:t>náboženské</a:t>
            </a:r>
          </a:p>
          <a:p>
            <a:pPr eaLnBrk="1" hangingPunct="1"/>
            <a:r>
              <a:rPr lang="cs-CZ" altLang="cs-CZ" sz="2800" b="1" smtClean="0"/>
              <a:t>etické</a:t>
            </a:r>
          </a:p>
          <a:p>
            <a:pPr eaLnBrk="1" hangingPunct="1"/>
            <a:r>
              <a:rPr lang="cs-CZ" altLang="cs-CZ" sz="2800" b="1" smtClean="0"/>
              <a:t>konspirační teorie – lobbing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                                   farmaceutických firem</a:t>
            </a:r>
          </a:p>
          <a:p>
            <a:pPr eaLnBrk="1" hangingPunct="1"/>
            <a:r>
              <a:rPr lang="cs-CZ" altLang="cs-CZ" sz="2800" b="1" smtClean="0"/>
              <a:t>zbytečnost vakcinace, zbytečná zátěž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                                   imunitního systému</a:t>
            </a:r>
          </a:p>
          <a:p>
            <a:pPr eaLnBrk="1" hangingPunct="1"/>
            <a:r>
              <a:rPr lang="cs-CZ" altLang="cs-CZ" sz="2800" b="1" smtClean="0"/>
              <a:t>zanedbávání dítěte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Vážné nežádoucí účinky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 smtClean="0"/>
              <a:t>vysoká horečka</a:t>
            </a:r>
          </a:p>
          <a:p>
            <a:pPr eaLnBrk="1" hangingPunct="1"/>
            <a:r>
              <a:rPr lang="cs-CZ" altLang="cs-CZ" sz="2800" b="1" dirty="0" smtClean="0"/>
              <a:t>alergická reakce</a:t>
            </a:r>
          </a:p>
          <a:p>
            <a:pPr eaLnBrk="1" hangingPunct="1"/>
            <a:r>
              <a:rPr lang="cs-CZ" altLang="cs-CZ" sz="2800" b="1" dirty="0" smtClean="0"/>
              <a:t>neztišitelný pláč </a:t>
            </a:r>
            <a:endParaRPr lang="cs-CZ" altLang="cs-CZ" sz="2800" dirty="0" smtClean="0"/>
          </a:p>
          <a:p>
            <a:pPr eaLnBrk="1" hangingPunct="1"/>
            <a:r>
              <a:rPr lang="cs-CZ" altLang="cs-CZ" sz="2800" b="1" dirty="0" smtClean="0"/>
              <a:t>křeče </a:t>
            </a:r>
            <a:endParaRPr lang="cs-CZ" altLang="cs-CZ" sz="2800" dirty="0" smtClean="0"/>
          </a:p>
          <a:p>
            <a:pPr eaLnBrk="1" hangingPunct="1"/>
            <a:r>
              <a:rPr lang="cs-CZ" altLang="cs-CZ" sz="2800" b="1" dirty="0" smtClean="0"/>
              <a:t>absces</a:t>
            </a:r>
            <a:r>
              <a:rPr lang="cs-CZ" altLang="cs-CZ" sz="2800" dirty="0" smtClean="0"/>
              <a:t> –  po očkování proti TBC  </a:t>
            </a:r>
          </a:p>
          <a:p>
            <a:pPr eaLnBrk="1" hangingPunct="1"/>
            <a:r>
              <a:rPr lang="cs-CZ" altLang="cs-CZ" sz="2800" b="1" dirty="0" smtClean="0"/>
              <a:t>rozvoj klinické nákazy</a:t>
            </a:r>
            <a:r>
              <a:rPr lang="cs-CZ" altLang="cs-CZ" sz="2800" dirty="0" smtClean="0"/>
              <a:t> - </a:t>
            </a:r>
            <a:r>
              <a:rPr lang="cs-CZ" altLang="cs-CZ" sz="2400" dirty="0" smtClean="0"/>
              <a:t>živé virové vakcíny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dirty="0" smtClean="0"/>
              <a:t>               meningoencefalitida MMR (1 : 1 000 000) </a:t>
            </a:r>
          </a:p>
          <a:p>
            <a:pPr eaLnBrk="1" hangingPunct="1"/>
            <a:r>
              <a:rPr lang="cs-CZ" altLang="cs-CZ" sz="2800" b="1" dirty="0" smtClean="0"/>
              <a:t>úmrtí po </a:t>
            </a:r>
            <a:r>
              <a:rPr lang="cs-CZ" altLang="cs-CZ" sz="2800" b="1" dirty="0" smtClean="0"/>
              <a:t>očkování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otisk">
  <a:themeElements>
    <a:clrScheme name="Vodoti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oti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doti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89AE9B726E84DBBBF69A881ED4B3A" ma:contentTypeVersion="3" ma:contentTypeDescription="Vytvoří nový dokument" ma:contentTypeScope="" ma:versionID="9a06e87513b15cb75c1225c8995904f2">
  <xsd:schema xmlns:xsd="http://www.w3.org/2001/XMLSchema" xmlns:xs="http://www.w3.org/2001/XMLSchema" xmlns:p="http://schemas.microsoft.com/office/2006/metadata/properties" xmlns:ns2="bac67ce7-a8d9-4f61-a207-fbb56887332f" targetNamespace="http://schemas.microsoft.com/office/2006/metadata/properties" ma:root="true" ma:fieldsID="ff74d1ff662abce4e6a6b933995ff8aa" ns2:_="">
    <xsd:import namespace="bac67ce7-a8d9-4f61-a207-fbb568873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7ce7-a8d9-4f61-a207-fbb568873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DCFD9D-6757-422F-9C79-E9A609AA2E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67ce7-a8d9-4f61-a207-fbb568873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8E1875-ACF0-41BC-8DED-1946A89F4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3D5DE-ACED-4CDD-9061-8F3551AA2FC4}">
  <ds:schemaRefs>
    <ds:schemaRef ds:uri="http://purl.org/dc/elements/1.1/"/>
    <ds:schemaRef ds:uri="http://schemas.microsoft.com/office/2006/metadata/properties"/>
    <ds:schemaRef ds:uri="bac67ce7-a8d9-4f61-a207-fbb56887332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1210</Words>
  <Application>Microsoft Office PowerPoint</Application>
  <PresentationFormat>Předvádění na obrazovce (4:3)</PresentationFormat>
  <Paragraphs>238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Vodotisk</vt:lpstr>
      <vt:lpstr>MÝTY A FAKTA  O OČKOVÁNÍ </vt:lpstr>
      <vt:lpstr>Cíl očkování</vt:lpstr>
      <vt:lpstr>Kolektivní imunita (specifická)</vt:lpstr>
      <vt:lpstr>Eradikace varioly 1980</vt:lpstr>
      <vt:lpstr>Obecné kontraindikace očkování</vt:lpstr>
      <vt:lpstr>Reakce po očkování</vt:lpstr>
      <vt:lpstr>Nežádoucí reakce</vt:lpstr>
      <vt:lpstr>Důvody pro odmítnutí očkování</vt:lpstr>
      <vt:lpstr>Vážné nežádoucí účinky</vt:lpstr>
      <vt:lpstr>Prezentace aplikace PowerPoint</vt:lpstr>
      <vt:lpstr>                 Autismus???</vt:lpstr>
      <vt:lpstr>Kontroverzní složky vakcín</vt:lpstr>
      <vt:lpstr>                       Hliník</vt:lpstr>
      <vt:lpstr>Expozice hliníku u kojence do 6 měsíců  </vt:lpstr>
      <vt:lpstr>               Thiomersal</vt:lpstr>
      <vt:lpstr>                   Thiomersal</vt:lpstr>
      <vt:lpstr>                  Thiomersal</vt:lpstr>
      <vt:lpstr>                   Thiomersal</vt:lpstr>
      <vt:lpstr>Důvody pro odmítnutí očkování</vt:lpstr>
      <vt:lpstr>Důvody pro odmítnutí očkování</vt:lpstr>
      <vt:lpstr>Důvody pro odmítnutí očkování</vt:lpstr>
      <vt:lpstr>Důvody pro odmítnutí očkování</vt:lpstr>
      <vt:lpstr>Počet antigenů ve vakcínách</vt:lpstr>
      <vt:lpstr>Počet antigenů ve vakcínách</vt:lpstr>
      <vt:lpstr>Počet antigenů ve vakcínách</vt:lpstr>
      <vt:lpstr>„Přetížení“ imunitního systému</vt:lpstr>
      <vt:lpstr>Následky omezení očkování</vt:lpstr>
      <vt:lpstr>Následky omezení očkování</vt:lpstr>
      <vt:lpstr>Následky omezení očkování</vt:lpstr>
      <vt:lpstr>Následky omezení očkování</vt:lpstr>
      <vt:lpstr>Právní aspekty odmítání očkování</vt:lpstr>
      <vt:lpstr>Děkuji za pozornost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OČKOVÁNÍ</dc:title>
  <dc:creator>..</dc:creator>
  <cp:lastModifiedBy>Mirka</cp:lastModifiedBy>
  <cp:revision>81</cp:revision>
  <dcterms:created xsi:type="dcterms:W3CDTF">2009-10-29T11:09:55Z</dcterms:created>
  <dcterms:modified xsi:type="dcterms:W3CDTF">2021-09-12T20:02:23Z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0x010100BEB89AE9B726E84DBBBF69A881ED4B3A</vt:lpwstr>
  </property>
</Properties>
</file>