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4A6AA5-52EC-4D57-94FC-50AF02A88B8F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nzument.cz/users/publications/4-publikace/299-vliv-kulinarni-upravy-potravin-na-jejich-nutricni-hodnotu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Technologie přípravy </a:t>
            </a:r>
            <a:r>
              <a:rPr lang="cs-CZ" dirty="0" smtClean="0"/>
              <a:t>pokrmů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Vliv kulinární úpravy potravin na jejich nutriční hodnotu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Kamila Kroupová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3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60648"/>
            <a:ext cx="8856983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Jiné  druhy  mikroorganismů  zase  </a:t>
            </a:r>
            <a:r>
              <a:rPr lang="cs-CZ" sz="2000" dirty="0" smtClean="0"/>
              <a:t>produkují  </a:t>
            </a:r>
            <a:r>
              <a:rPr lang="cs-CZ" sz="2000" dirty="0"/>
              <a:t>nebezpečné  jedy. 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Jeden  </a:t>
            </a:r>
            <a:r>
              <a:rPr lang="cs-CZ" sz="2000" dirty="0"/>
              <a:t>z  </a:t>
            </a:r>
            <a:r>
              <a:rPr lang="cs-CZ" sz="2000" dirty="0" smtClean="0"/>
              <a:t>nejnebezpečnějších  </a:t>
            </a:r>
            <a:r>
              <a:rPr lang="cs-CZ" sz="2000" dirty="0"/>
              <a:t>bakteriálních  jedů,  který </a:t>
            </a:r>
            <a:r>
              <a:rPr lang="cs-CZ" sz="2000" dirty="0" smtClean="0"/>
              <a:t>vylučuje  </a:t>
            </a:r>
            <a:r>
              <a:rPr lang="cs-CZ" sz="2000" dirty="0"/>
              <a:t>bakterie  Clostridium  </a:t>
            </a:r>
            <a:r>
              <a:rPr lang="cs-CZ" sz="2000" dirty="0" smtClean="0"/>
              <a:t>botulinum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/>
              <a:t>který může způsobit i smrt, je </a:t>
            </a:r>
            <a:r>
              <a:rPr lang="cs-CZ" sz="2000" b="1" dirty="0" smtClean="0"/>
              <a:t>botulotoxin</a:t>
            </a:r>
            <a:r>
              <a:rPr lang="cs-CZ" sz="2000" dirty="0"/>
              <a:t>,  obecně  nazývaný  „klobásový </a:t>
            </a:r>
            <a:r>
              <a:rPr lang="cs-CZ" sz="2000" dirty="0" smtClean="0"/>
              <a:t>jed</a:t>
            </a:r>
            <a:r>
              <a:rPr lang="cs-CZ" sz="2000" dirty="0"/>
              <a:t>“.  S  tímto  jedem  se  můžeme  setkat </a:t>
            </a:r>
            <a:r>
              <a:rPr lang="cs-CZ" sz="2000" dirty="0" smtClean="0"/>
              <a:t>nejen  </a:t>
            </a:r>
            <a:r>
              <a:rPr lang="cs-CZ" sz="2000" dirty="0"/>
              <a:t>v  masných  výrobcích,  ale  i  v  ovoci </a:t>
            </a:r>
            <a:r>
              <a:rPr lang="cs-CZ" sz="2000" dirty="0" smtClean="0"/>
              <a:t>a </a:t>
            </a:r>
            <a:r>
              <a:rPr lang="cs-CZ" sz="2000" dirty="0"/>
              <a:t>zelenině. </a:t>
            </a:r>
          </a:p>
          <a:p>
            <a:pPr marL="0" indent="0">
              <a:buNone/>
            </a:pPr>
            <a:r>
              <a:rPr lang="cs-CZ" sz="2000" dirty="0" smtClean="0"/>
              <a:t>Pozor  </a:t>
            </a:r>
            <a:r>
              <a:rPr lang="cs-CZ" sz="2000" dirty="0"/>
              <a:t>však  také  na  plísně!  V  </a:t>
            </a:r>
            <a:r>
              <a:rPr lang="cs-CZ" sz="2000" dirty="0" smtClean="0"/>
              <a:t>žádném případě  </a:t>
            </a:r>
            <a:r>
              <a:rPr lang="cs-CZ" sz="2000" dirty="0"/>
              <a:t>nekonzumujte  potravinu,  na  </a:t>
            </a:r>
            <a:r>
              <a:rPr lang="cs-CZ" sz="2000" dirty="0" smtClean="0"/>
              <a:t>které </a:t>
            </a:r>
            <a:r>
              <a:rPr lang="cs-CZ" sz="2000" dirty="0"/>
              <a:t>je plíseň (s výjimkou potravin, pro </a:t>
            </a:r>
            <a:r>
              <a:rPr lang="cs-CZ" sz="2000" dirty="0" smtClean="0"/>
              <a:t>které  </a:t>
            </a:r>
            <a:r>
              <a:rPr lang="cs-CZ" sz="2000" dirty="0"/>
              <a:t>je  použití  kultury  plísní  typické,  </a:t>
            </a:r>
            <a:r>
              <a:rPr lang="cs-CZ" sz="2000" dirty="0" smtClean="0"/>
              <a:t>např. plísňové  </a:t>
            </a:r>
            <a:r>
              <a:rPr lang="cs-CZ" sz="2000" dirty="0"/>
              <a:t>sýry).  Plísně  sice  lze  </a:t>
            </a:r>
            <a:r>
              <a:rPr lang="cs-CZ" sz="2000" dirty="0" smtClean="0"/>
              <a:t>tepelným ošetřením  </a:t>
            </a:r>
            <a:r>
              <a:rPr lang="cs-CZ" sz="2000" dirty="0"/>
              <a:t>zničit,  některé  z  nich  však </a:t>
            </a:r>
            <a:r>
              <a:rPr lang="cs-CZ" sz="2000" dirty="0" smtClean="0"/>
              <a:t>vytvářejí </a:t>
            </a:r>
            <a:r>
              <a:rPr lang="cs-CZ" sz="2000" dirty="0"/>
              <a:t>jedy, tzv. mykotoxiny, které teplo </a:t>
            </a:r>
            <a:r>
              <a:rPr lang="cs-CZ" sz="2000" dirty="0" smtClean="0"/>
              <a:t>nezničí</a:t>
            </a:r>
            <a:r>
              <a:rPr lang="cs-CZ" sz="2000" dirty="0"/>
              <a:t>. 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Z  </a:t>
            </a:r>
            <a:r>
              <a:rPr lang="cs-CZ" sz="2000" dirty="0"/>
              <a:t>nich  jsou  nebezpečné  </a:t>
            </a:r>
            <a:r>
              <a:rPr lang="cs-CZ" sz="2000" dirty="0" smtClean="0"/>
              <a:t>zejména  aflatoxiny</a:t>
            </a:r>
            <a:r>
              <a:rPr lang="cs-CZ" sz="2000" dirty="0"/>
              <a:t>;  nejzávažnější  a  vysoce  </a:t>
            </a:r>
            <a:r>
              <a:rPr lang="cs-CZ" sz="2000" dirty="0" smtClean="0"/>
              <a:t>toxický  </a:t>
            </a:r>
            <a:r>
              <a:rPr lang="cs-CZ" sz="2000" dirty="0"/>
              <a:t>je  </a:t>
            </a:r>
            <a:r>
              <a:rPr lang="cs-CZ" sz="2000" b="1" dirty="0"/>
              <a:t>ochratoxin</a:t>
            </a:r>
            <a:r>
              <a:rPr lang="cs-CZ" sz="2000" dirty="0"/>
              <a:t>.  Může  se  vyskytnout </a:t>
            </a:r>
            <a:r>
              <a:rPr lang="cs-CZ" sz="2000" dirty="0" smtClean="0"/>
              <a:t>i  </a:t>
            </a:r>
            <a:r>
              <a:rPr lang="cs-CZ" sz="2000" dirty="0"/>
              <a:t>v  topinkách  připravených  z  chleba, </a:t>
            </a:r>
            <a:r>
              <a:rPr lang="cs-CZ" sz="2000" dirty="0" smtClean="0"/>
              <a:t>z </a:t>
            </a:r>
            <a:r>
              <a:rPr lang="cs-CZ" sz="2000" dirty="0"/>
              <a:t>něhož byla okrájena plesnivá kůrka!</a:t>
            </a:r>
          </a:p>
        </p:txBody>
      </p:sp>
      <p:sp>
        <p:nvSpPr>
          <p:cNvPr id="4" name="AutoShape 2" descr="VÃ½sledek obrÃ¡zku pro klobÃ¡sovÃ½ j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5" y="46382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Ã½sledek obrÃ¡zku pro klobÃ¡sovÃ½ j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1169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2085"/>
            <a:ext cx="2952327" cy="18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299695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Nekonzumujte  </a:t>
            </a:r>
            <a:r>
              <a:rPr lang="cs-CZ" dirty="0"/>
              <a:t>plesnivé  potraviny, </a:t>
            </a:r>
            <a:r>
              <a:rPr lang="cs-CZ" dirty="0" smtClean="0"/>
              <a:t>neokrajujte </a:t>
            </a:r>
            <a:r>
              <a:rPr lang="cs-CZ" dirty="0"/>
              <a:t>a nevykrajujte je a nekrmte </a:t>
            </a:r>
            <a:r>
              <a:rPr lang="cs-CZ" dirty="0" smtClean="0"/>
              <a:t>jimi </a:t>
            </a:r>
            <a:r>
              <a:rPr lang="cs-CZ" dirty="0"/>
              <a:t>hospodářská ani domácí zvířata</a:t>
            </a:r>
            <a:r>
              <a:rPr lang="cs-CZ" dirty="0" smtClean="0"/>
              <a:t>!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Nekonzumujte  plesnivé  kompoty, </a:t>
            </a:r>
            <a:r>
              <a:rPr lang="cs-CZ" dirty="0" smtClean="0"/>
              <a:t>zavařeniny </a:t>
            </a:r>
            <a:r>
              <a:rPr lang="cs-CZ" dirty="0"/>
              <a:t>a mošty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4" name="AutoShape 4" descr="VÃ½sledek obrÃ¡zku pro plesnivÃ© potrav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VÃ½sledek obrÃ¡zku pro plesnivÃ© potravi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9" descr="VÃ½sledek obrÃ¡zku pro plesnivÃ© potravin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82" y="620689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5575" y="151355"/>
            <a:ext cx="8808913" cy="670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Eliminace </a:t>
            </a:r>
            <a:r>
              <a:rPr lang="pt-BR" sz="2000" b="1" dirty="0"/>
              <a:t>antinutričních </a:t>
            </a:r>
            <a:r>
              <a:rPr lang="pt-BR" sz="2000" b="1" dirty="0" smtClean="0"/>
              <a:t>a </a:t>
            </a:r>
            <a:r>
              <a:rPr lang="pt-BR" sz="2000" b="1" dirty="0"/>
              <a:t>toxických </a:t>
            </a:r>
            <a:r>
              <a:rPr lang="pt-BR" sz="2000" b="1" dirty="0" smtClean="0"/>
              <a:t>látek</a:t>
            </a:r>
            <a:endParaRPr lang="cs-CZ" sz="2000" b="1" dirty="0" smtClean="0"/>
          </a:p>
          <a:p>
            <a:pPr marL="0" indent="0">
              <a:buNone/>
            </a:pPr>
            <a:r>
              <a:rPr lang="pt-BR" sz="2000" dirty="0" smtClean="0"/>
              <a:t>Některé  </a:t>
            </a:r>
            <a:r>
              <a:rPr lang="pt-BR" sz="2000" dirty="0"/>
              <a:t>potraviny  v  syrovém  stavu  </a:t>
            </a:r>
            <a:r>
              <a:rPr lang="pt-BR" sz="2000" dirty="0" smtClean="0"/>
              <a:t>obsahují </a:t>
            </a:r>
            <a:r>
              <a:rPr lang="pt-BR" sz="2000" dirty="0"/>
              <a:t>různé antinutriční a dokonce i toxické </a:t>
            </a:r>
            <a:r>
              <a:rPr lang="pt-BR" sz="2000" dirty="0" smtClean="0"/>
              <a:t>látky</a:t>
            </a:r>
            <a:r>
              <a:rPr lang="pt-BR" sz="2000" dirty="0"/>
              <a:t>. Například teprve dostatečná tepelná </a:t>
            </a:r>
            <a:r>
              <a:rPr lang="pt-BR" sz="2000" dirty="0" smtClean="0"/>
              <a:t>úprava  </a:t>
            </a:r>
            <a:r>
              <a:rPr lang="pt-BR" sz="2000" dirty="0"/>
              <a:t>sójových  bobů  zvýší  nejen  </a:t>
            </a:r>
            <a:r>
              <a:rPr lang="pt-BR" sz="2000" dirty="0" smtClean="0"/>
              <a:t>stravitelnost </a:t>
            </a:r>
            <a:r>
              <a:rPr lang="pt-BR" sz="2000" dirty="0"/>
              <a:t>bílkovin sóji, ale zničí i většinu látek, </a:t>
            </a:r>
            <a:r>
              <a:rPr lang="pt-BR" sz="2000" dirty="0" smtClean="0"/>
              <a:t>které  </a:t>
            </a:r>
            <a:r>
              <a:rPr lang="pt-BR" sz="2000" dirty="0"/>
              <a:t>působí  právě  antinutričně  nebo  </a:t>
            </a:r>
            <a:r>
              <a:rPr lang="cs-CZ" sz="2000" dirty="0" smtClean="0"/>
              <a:t>dokonce </a:t>
            </a:r>
            <a:r>
              <a:rPr lang="pt-BR" sz="2000" dirty="0" smtClean="0"/>
              <a:t>až </a:t>
            </a:r>
            <a:r>
              <a:rPr lang="pt-BR" sz="2000" dirty="0"/>
              <a:t>toxicky. Podobně je tomu u </a:t>
            </a:r>
            <a:r>
              <a:rPr lang="pt-BR" sz="2000" dirty="0" smtClean="0"/>
              <a:t>fazolí.Některé  </a:t>
            </a:r>
            <a:r>
              <a:rPr lang="pt-BR" sz="2000" dirty="0"/>
              <a:t>druhy  mohou  obsahovat  rizikové </a:t>
            </a:r>
            <a:r>
              <a:rPr lang="pt-BR" sz="2000" dirty="0" smtClean="0"/>
              <a:t>toxické  </a:t>
            </a:r>
            <a:r>
              <a:rPr lang="pt-BR" sz="2000" dirty="0"/>
              <a:t>látky,  jako  jsou  kyanogenní  </a:t>
            </a:r>
            <a:r>
              <a:rPr lang="pt-BR" sz="2000" dirty="0" smtClean="0"/>
              <a:t>glykosidy  </a:t>
            </a:r>
            <a:r>
              <a:rPr lang="pt-BR" sz="2000" dirty="0"/>
              <a:t>a  hemaglutininy  (vyvolávající </a:t>
            </a:r>
            <a:r>
              <a:rPr lang="pt-BR" sz="2000" dirty="0" smtClean="0"/>
              <a:t>aglutinaci  </a:t>
            </a:r>
            <a:r>
              <a:rPr lang="pt-BR" sz="2000" dirty="0"/>
              <a:t>červených  krvinek).  Jedná  se </a:t>
            </a:r>
            <a:r>
              <a:rPr lang="pt-BR" sz="2000" dirty="0" smtClean="0"/>
              <a:t>zejména  </a:t>
            </a:r>
            <a:r>
              <a:rPr lang="pt-BR" sz="2000" dirty="0"/>
              <a:t>o  fazole  </a:t>
            </a:r>
            <a:r>
              <a:rPr lang="pt-BR" sz="2000" dirty="0" smtClean="0"/>
              <a:t>lima </a:t>
            </a:r>
            <a:r>
              <a:rPr lang="pt-BR" sz="2000" dirty="0"/>
              <a:t>a červené </a:t>
            </a:r>
            <a:r>
              <a:rPr lang="pt-BR" sz="2000" dirty="0" smtClean="0"/>
              <a:t>fazole. </a:t>
            </a:r>
            <a:r>
              <a:rPr lang="pt-BR" sz="2000" dirty="0"/>
              <a:t>V  Anglii  se  obaly  s  fazolemi  </a:t>
            </a:r>
            <a:r>
              <a:rPr lang="pt-BR" sz="2000" dirty="0" smtClean="0"/>
              <a:t>musí</a:t>
            </a:r>
            <a:r>
              <a:rPr lang="cs-CZ" sz="2000" dirty="0" smtClean="0"/>
              <a:t> </a:t>
            </a:r>
            <a:r>
              <a:rPr lang="pt-BR" sz="2000" dirty="0" smtClean="0"/>
              <a:t>označovat  </a:t>
            </a:r>
            <a:r>
              <a:rPr lang="pt-BR" sz="2000" dirty="0"/>
              <a:t>slovy  „nutno  vařit“  („must  </a:t>
            </a:r>
            <a:r>
              <a:rPr lang="pt-BR" sz="2000" dirty="0" smtClean="0"/>
              <a:t>be</a:t>
            </a:r>
            <a:r>
              <a:rPr lang="cs-CZ" sz="2000" dirty="0" smtClean="0"/>
              <a:t> </a:t>
            </a:r>
            <a:r>
              <a:rPr lang="pt-BR" sz="2000" dirty="0" smtClean="0"/>
              <a:t>boiled</a:t>
            </a:r>
            <a:r>
              <a:rPr lang="pt-BR" sz="2000" dirty="0"/>
              <a:t>“). U některých cizokrajných </a:t>
            </a:r>
            <a:r>
              <a:rPr lang="pt-BR" sz="2000" dirty="0" smtClean="0"/>
              <a:t>potravinových </a:t>
            </a:r>
            <a:r>
              <a:rPr lang="pt-BR" sz="2000" dirty="0"/>
              <a:t>surovin např. u kasavy – </a:t>
            </a:r>
            <a:r>
              <a:rPr lang="pt-BR" sz="2000" dirty="0" smtClean="0"/>
              <a:t>manioku</a:t>
            </a:r>
            <a:r>
              <a:rPr lang="cs-CZ" sz="2000" dirty="0" smtClean="0"/>
              <a:t> </a:t>
            </a:r>
            <a:r>
              <a:rPr lang="pt-BR" sz="2000" dirty="0" smtClean="0"/>
              <a:t>(Manihot  </a:t>
            </a:r>
            <a:r>
              <a:rPr lang="pt-BR" sz="2000" dirty="0"/>
              <a:t>esculenta)  se  vyskytuje  rovněž </a:t>
            </a:r>
            <a:r>
              <a:rPr lang="pt-BR" sz="2000" dirty="0" smtClean="0"/>
              <a:t>kyanogenní </a:t>
            </a:r>
            <a:r>
              <a:rPr lang="pt-BR" sz="2000" dirty="0"/>
              <a:t>glykosid (manihotoxin). Při vaření a sušení na slunci se jeho </a:t>
            </a:r>
            <a:r>
              <a:rPr lang="pt-BR" sz="2000" dirty="0" smtClean="0"/>
              <a:t>obsah</a:t>
            </a:r>
            <a:r>
              <a:rPr lang="cs-CZ" sz="2000" dirty="0" smtClean="0"/>
              <a:t> </a:t>
            </a:r>
            <a:r>
              <a:rPr lang="pt-BR" sz="2000" dirty="0" smtClean="0"/>
              <a:t>výrazně  </a:t>
            </a:r>
            <a:r>
              <a:rPr lang="pt-BR" sz="2000" dirty="0"/>
              <a:t>snižuje.  V  tropických  oblastech, </a:t>
            </a:r>
            <a:r>
              <a:rPr lang="pt-BR" sz="2000" dirty="0" smtClean="0"/>
              <a:t>kde </a:t>
            </a:r>
            <a:r>
              <a:rPr lang="pt-BR" sz="2000" dirty="0"/>
              <a:t>se maniok pěstuje, tamní obyvatelstvo </a:t>
            </a:r>
            <a:r>
              <a:rPr lang="pt-BR" sz="2000" dirty="0" smtClean="0"/>
              <a:t>se  </a:t>
            </a:r>
            <a:r>
              <a:rPr lang="pt-BR" sz="2000" dirty="0"/>
              <a:t>znalostí  technologie  úpravy  tento  </a:t>
            </a:r>
            <a:r>
              <a:rPr lang="pt-BR" sz="2000" dirty="0" smtClean="0"/>
              <a:t>významný </a:t>
            </a:r>
            <a:r>
              <a:rPr lang="pt-BR" sz="2000" dirty="0"/>
              <a:t>zdroj potravy bohatě využívá. </a:t>
            </a:r>
            <a:endParaRPr lang="cs-CZ" sz="2000" dirty="0"/>
          </a:p>
        </p:txBody>
      </p:sp>
      <p:sp>
        <p:nvSpPr>
          <p:cNvPr id="5" name="AutoShape 2" descr="VÃ½sledek obrÃ¡zku pro mani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95" y="479389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29243"/>
            <a:ext cx="1879377" cy="18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41522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Zvýšení </a:t>
            </a:r>
            <a:r>
              <a:rPr lang="cs-CZ" sz="2000" b="1" dirty="0"/>
              <a:t>stravitelnosti a </a:t>
            </a:r>
            <a:r>
              <a:rPr lang="cs-CZ" sz="2000" b="1" dirty="0" smtClean="0"/>
              <a:t>výživové hodnoty</a:t>
            </a:r>
            <a:endParaRPr lang="cs-CZ" sz="2000" b="1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Působením </a:t>
            </a:r>
            <a:r>
              <a:rPr lang="cs-CZ" sz="2000" dirty="0"/>
              <a:t>tepla dochází k řadě fyzikálních </a:t>
            </a:r>
            <a:r>
              <a:rPr lang="cs-CZ" sz="2000" dirty="0" smtClean="0"/>
              <a:t>i  </a:t>
            </a:r>
            <a:r>
              <a:rPr lang="cs-CZ" sz="2000" dirty="0"/>
              <a:t>chemických  změn  potravin.  Tyto  změny </a:t>
            </a:r>
            <a:r>
              <a:rPr lang="cs-CZ" sz="2000" dirty="0" smtClean="0"/>
              <a:t>závisejí  </a:t>
            </a:r>
            <a:r>
              <a:rPr lang="cs-CZ" sz="2000" dirty="0"/>
              <a:t>nejen  na  konkrétní  potravině  (</a:t>
            </a:r>
            <a:r>
              <a:rPr lang="cs-CZ" sz="2000" dirty="0" smtClean="0"/>
              <a:t>jejím </a:t>
            </a:r>
            <a:r>
              <a:rPr lang="cs-CZ" sz="2000" dirty="0"/>
              <a:t>složení, pH prostředí, přítomnosti vody </a:t>
            </a:r>
            <a:r>
              <a:rPr lang="cs-CZ" sz="2000" dirty="0" smtClean="0"/>
              <a:t>apod</a:t>
            </a:r>
            <a:r>
              <a:rPr lang="cs-CZ" sz="2000" dirty="0"/>
              <a:t>.),  ale  i  na  metodě  tepelného  </a:t>
            </a:r>
            <a:r>
              <a:rPr lang="cs-CZ" sz="2000" dirty="0" smtClean="0"/>
              <a:t>zpracování  </a:t>
            </a:r>
            <a:r>
              <a:rPr lang="cs-CZ" sz="2000" dirty="0"/>
              <a:t>(vaření,  pečení,  atd.)  a  na  </a:t>
            </a:r>
            <a:r>
              <a:rPr lang="cs-CZ" sz="2000" dirty="0" smtClean="0"/>
              <a:t>dalších faktorech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Pozitivní  působení  tepla  na  potraviny  </a:t>
            </a:r>
            <a:r>
              <a:rPr lang="cs-CZ" sz="2000" dirty="0" smtClean="0"/>
              <a:t>se týká </a:t>
            </a:r>
            <a:r>
              <a:rPr lang="cs-CZ" sz="2000" dirty="0"/>
              <a:t>především bílkovin, tuků a sacharidů. </a:t>
            </a:r>
            <a:r>
              <a:rPr lang="cs-CZ" sz="2000" dirty="0" smtClean="0"/>
              <a:t>Například  </a:t>
            </a:r>
            <a:r>
              <a:rPr lang="cs-CZ" sz="2000" dirty="0"/>
              <a:t>po  uvaření  jsou  karoteny  </a:t>
            </a:r>
            <a:r>
              <a:rPr lang="cs-CZ" sz="2000" dirty="0" smtClean="0"/>
              <a:t>z  </a:t>
            </a:r>
            <a:r>
              <a:rPr lang="cs-CZ" sz="2000" dirty="0"/>
              <a:t>mrkve  a  rajských  jablek  pro  využití </a:t>
            </a:r>
            <a:r>
              <a:rPr lang="cs-CZ" sz="2000" dirty="0" smtClean="0"/>
              <a:t>lidským  </a:t>
            </a:r>
            <a:r>
              <a:rPr lang="cs-CZ" sz="2000" dirty="0"/>
              <a:t>organismem  dostupnější  než  </a:t>
            </a:r>
            <a:r>
              <a:rPr lang="cs-CZ" sz="2000" dirty="0" smtClean="0"/>
              <a:t>za </a:t>
            </a:r>
            <a:r>
              <a:rPr lang="cs-CZ" sz="2000" dirty="0" err="1" smtClean="0"/>
              <a:t>syrova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Další  složky  stravy  tepelnými  a  jinými </a:t>
            </a:r>
            <a:r>
              <a:rPr lang="cs-CZ" sz="2000" dirty="0" smtClean="0"/>
              <a:t>způsoby  </a:t>
            </a:r>
            <a:r>
              <a:rPr lang="cs-CZ" sz="2000" dirty="0"/>
              <a:t>úpravy  ale  spíše  trpí.  Jedná  se </a:t>
            </a:r>
            <a:r>
              <a:rPr lang="cs-CZ" sz="2000" dirty="0" smtClean="0"/>
              <a:t>zejména </a:t>
            </a:r>
            <a:r>
              <a:rPr lang="cs-CZ" sz="2000" dirty="0"/>
              <a:t>o vitaminy a minerální látky, které </a:t>
            </a:r>
            <a:r>
              <a:rPr lang="cs-CZ" sz="2000" dirty="0" smtClean="0"/>
              <a:t>jsou </a:t>
            </a:r>
            <a:r>
              <a:rPr lang="cs-CZ" sz="2000" dirty="0"/>
              <a:t>pro člověka </a:t>
            </a:r>
            <a:r>
              <a:rPr lang="cs-CZ" sz="2000" dirty="0" smtClean="0"/>
              <a:t>nepostradatelné.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251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203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Tepelná  úprava  může  výchozí,  původně </a:t>
            </a:r>
            <a:r>
              <a:rPr lang="cs-CZ" sz="2000" dirty="0" smtClean="0"/>
              <a:t>nutričně  </a:t>
            </a:r>
            <a:r>
              <a:rPr lang="cs-CZ" sz="2000" dirty="0"/>
              <a:t>cennou  potravinu  do  </a:t>
            </a:r>
            <a:r>
              <a:rPr lang="cs-CZ" sz="2000" dirty="0" smtClean="0"/>
              <a:t>značné míry  </a:t>
            </a:r>
            <a:r>
              <a:rPr lang="cs-CZ" sz="2000" dirty="0"/>
              <a:t>znehodnotit. </a:t>
            </a:r>
            <a:r>
              <a:rPr lang="cs-CZ" sz="2000" dirty="0" smtClean="0"/>
              <a:t>Vitaminy  </a:t>
            </a:r>
            <a:r>
              <a:rPr lang="cs-CZ" sz="2000" dirty="0"/>
              <a:t>mohou  být  narušeny  </a:t>
            </a:r>
            <a:r>
              <a:rPr lang="cs-CZ" sz="2000" dirty="0" smtClean="0"/>
              <a:t>a </a:t>
            </a:r>
            <a:r>
              <a:rPr lang="cs-CZ" sz="2000" dirty="0"/>
              <a:t>dokonce ztraceny. Jedná se hlavně o </a:t>
            </a:r>
            <a:r>
              <a:rPr lang="cs-CZ" sz="2000" dirty="0" smtClean="0"/>
              <a:t>potraviny </a:t>
            </a:r>
            <a:r>
              <a:rPr lang="cs-CZ" sz="2000" dirty="0"/>
              <a:t>rostlinného původu, u kterých </a:t>
            </a:r>
            <a:r>
              <a:rPr lang="cs-CZ" sz="2000" dirty="0" smtClean="0"/>
              <a:t>dochází ke  </a:t>
            </a:r>
            <a:r>
              <a:rPr lang="cs-CZ" sz="2000" dirty="0"/>
              <a:t>ztrátám  vitaminů  a  minerálních  látek </a:t>
            </a:r>
            <a:r>
              <a:rPr lang="cs-CZ" sz="2000" dirty="0" smtClean="0"/>
              <a:t>vyluhováním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 smtClean="0"/>
              <a:t>Jak </a:t>
            </a:r>
            <a:r>
              <a:rPr lang="cs-CZ" sz="2000" dirty="0"/>
              <a:t>u živočišných, tak rostlinných potravin </a:t>
            </a:r>
            <a:r>
              <a:rPr lang="cs-CZ" sz="2000" dirty="0" smtClean="0"/>
              <a:t>vznikají </a:t>
            </a:r>
            <a:r>
              <a:rPr lang="cs-CZ" sz="2000" dirty="0"/>
              <a:t>při tepelné úpravě nevratné změny </a:t>
            </a:r>
            <a:r>
              <a:rPr lang="cs-CZ" sz="2000" dirty="0" smtClean="0"/>
              <a:t>v  </a:t>
            </a:r>
            <a:r>
              <a:rPr lang="cs-CZ" sz="2000" dirty="0"/>
              <a:t>molekulární  struktuře  hlavně  bílkovin, </a:t>
            </a:r>
            <a:r>
              <a:rPr lang="cs-CZ" sz="2000" dirty="0" smtClean="0"/>
              <a:t>tuků </a:t>
            </a:r>
            <a:r>
              <a:rPr lang="cs-CZ" sz="2000" dirty="0"/>
              <a:t>a sacharidů. Tyto změny, které mohou </a:t>
            </a:r>
            <a:r>
              <a:rPr lang="cs-CZ" sz="2000" dirty="0" smtClean="0"/>
              <a:t>nastat </a:t>
            </a:r>
            <a:r>
              <a:rPr lang="cs-CZ" sz="2000" dirty="0"/>
              <a:t>hlavně při teplotách </a:t>
            </a:r>
            <a:r>
              <a:rPr lang="cs-CZ" sz="2000" b="1" dirty="0"/>
              <a:t>nad 170 °C při </a:t>
            </a:r>
            <a:r>
              <a:rPr lang="cs-CZ" sz="2000" b="1" dirty="0" smtClean="0"/>
              <a:t>smažení</a:t>
            </a:r>
            <a:r>
              <a:rPr lang="cs-CZ" sz="2000" b="1" dirty="0"/>
              <a:t>,  pečení  a  </a:t>
            </a:r>
            <a:r>
              <a:rPr lang="cs-CZ" sz="2000" b="1" dirty="0" smtClean="0"/>
              <a:t>grilování</a:t>
            </a:r>
            <a:r>
              <a:rPr lang="cs-CZ" sz="2000" dirty="0"/>
              <a:t>,  mohou  vést </a:t>
            </a:r>
            <a:r>
              <a:rPr lang="cs-CZ" sz="2000" dirty="0" smtClean="0"/>
              <a:t>až  </a:t>
            </a:r>
            <a:r>
              <a:rPr lang="cs-CZ" sz="2000" dirty="0"/>
              <a:t>ke  vzniku  látek  zdravotně  závadných, </a:t>
            </a:r>
            <a:r>
              <a:rPr lang="cs-CZ" sz="2000" dirty="0" smtClean="0"/>
              <a:t>některých  </a:t>
            </a:r>
            <a:r>
              <a:rPr lang="cs-CZ" sz="2000" dirty="0"/>
              <a:t>z  nich  </a:t>
            </a:r>
            <a:r>
              <a:rPr lang="cs-CZ" sz="2000" dirty="0" smtClean="0"/>
              <a:t>až </a:t>
            </a:r>
            <a:r>
              <a:rPr lang="cs-CZ" sz="2000" dirty="0"/>
              <a:t>kancerogenních.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 Nevýhody tepelné úpravy </a:t>
            </a:r>
            <a:r>
              <a:rPr lang="cs-CZ" dirty="0" smtClean="0"/>
              <a:t>potravin</a:t>
            </a:r>
            <a:r>
              <a:rPr lang="cs-CZ" dirty="0"/>
              <a:t>, související výživová rizika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880320" cy="191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9497"/>
            <a:ext cx="3283907" cy="16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5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564904"/>
            <a:ext cx="8892480" cy="4104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/>
              <a:t>Jak  se  v  posledních  letech  prokázalo, </a:t>
            </a:r>
            <a:r>
              <a:rPr lang="cs-CZ" sz="2000" dirty="0" smtClean="0"/>
              <a:t>jsou  </a:t>
            </a:r>
            <a:r>
              <a:rPr lang="cs-CZ" sz="2000" dirty="0"/>
              <a:t>tyto  pozměněné  nutriční  faktory </a:t>
            </a:r>
            <a:r>
              <a:rPr lang="cs-CZ" sz="2000" dirty="0" smtClean="0"/>
              <a:t>příčinou  </a:t>
            </a:r>
            <a:r>
              <a:rPr lang="cs-CZ" sz="2000" dirty="0"/>
              <a:t>nebývalého  vzrůstu  nesdělných </a:t>
            </a:r>
            <a:r>
              <a:rPr lang="cs-CZ" sz="2000" dirty="0" smtClean="0"/>
              <a:t>(</a:t>
            </a:r>
            <a:r>
              <a:rPr lang="cs-CZ" sz="2000" dirty="0"/>
              <a:t>neinfekčních) chronických chorob, z nichž </a:t>
            </a:r>
            <a:r>
              <a:rPr lang="cs-CZ" sz="2000" dirty="0" smtClean="0"/>
              <a:t>nejčastější </a:t>
            </a:r>
            <a:r>
              <a:rPr lang="cs-CZ" sz="2000" dirty="0"/>
              <a:t>jsou obezita, diabetes 2, </a:t>
            </a:r>
            <a:r>
              <a:rPr lang="cs-CZ" sz="2000" dirty="0" smtClean="0"/>
              <a:t>ateroskleróza</a:t>
            </a:r>
            <a:r>
              <a:rPr lang="cs-CZ" sz="2000" dirty="0"/>
              <a:t>, poškození periferních nervů (</a:t>
            </a:r>
            <a:r>
              <a:rPr lang="cs-CZ" sz="2000" dirty="0" smtClean="0"/>
              <a:t>neuropatie</a:t>
            </a:r>
            <a:r>
              <a:rPr lang="cs-CZ" sz="2000" dirty="0"/>
              <a:t>),  neurodegenerativní  onemocnění </a:t>
            </a:r>
            <a:r>
              <a:rPr lang="cs-CZ" sz="2000" dirty="0" smtClean="0"/>
              <a:t>mozku  </a:t>
            </a:r>
            <a:r>
              <a:rPr lang="cs-CZ" sz="2000" dirty="0"/>
              <a:t>(Alzheimerova  choroba).  Také  </a:t>
            </a:r>
            <a:r>
              <a:rPr lang="cs-CZ" sz="2000" dirty="0" smtClean="0"/>
              <a:t>nemalou </a:t>
            </a:r>
            <a:r>
              <a:rPr lang="cs-CZ" sz="2000" dirty="0"/>
              <a:t>měrou přispívají ke vzniku </a:t>
            </a:r>
            <a:r>
              <a:rPr lang="cs-CZ" sz="2000" dirty="0" smtClean="0"/>
              <a:t>nádorových </a:t>
            </a:r>
            <a:r>
              <a:rPr lang="cs-CZ" sz="2000" dirty="0"/>
              <a:t>onemocnění.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6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2713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V  potravinách  obsahujících  bílkoviny </a:t>
            </a:r>
            <a:r>
              <a:rPr lang="cs-CZ" sz="2000" dirty="0" smtClean="0"/>
              <a:t>(</a:t>
            </a:r>
            <a:r>
              <a:rPr lang="cs-CZ" sz="2000" dirty="0"/>
              <a:t>zejména  </a:t>
            </a:r>
            <a:r>
              <a:rPr lang="cs-CZ" sz="2000" dirty="0" smtClean="0"/>
              <a:t>maso,  </a:t>
            </a:r>
            <a:r>
              <a:rPr lang="cs-CZ" sz="2000" dirty="0"/>
              <a:t>včetně  rybího  a  výrobky  z  nich)  připravovaných  nešetrnou  </a:t>
            </a:r>
            <a:r>
              <a:rPr lang="cs-CZ" sz="2000" dirty="0" smtClean="0"/>
              <a:t>tepelnou  </a:t>
            </a:r>
            <a:r>
              <a:rPr lang="cs-CZ" sz="2000" dirty="0"/>
              <a:t>kulinární  úpravou  dochází  k  tzv. </a:t>
            </a:r>
            <a:r>
              <a:rPr lang="cs-CZ" sz="2000" dirty="0" smtClean="0"/>
              <a:t>oxidativnímu  </a:t>
            </a:r>
            <a:r>
              <a:rPr lang="cs-CZ" sz="2000" dirty="0"/>
              <a:t>stresu,  který  je  příčinou </a:t>
            </a:r>
            <a:r>
              <a:rPr lang="cs-CZ" sz="2000" dirty="0" smtClean="0"/>
              <a:t>změn  </a:t>
            </a:r>
            <a:r>
              <a:rPr lang="cs-CZ" sz="2000" dirty="0"/>
              <a:t>mnoha  nutričních  složek. 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Vznikají oxidované  </a:t>
            </a:r>
            <a:r>
              <a:rPr lang="cs-CZ" sz="2000" dirty="0"/>
              <a:t>sloučeniny  bílkovin,  které  jsou </a:t>
            </a:r>
            <a:r>
              <a:rPr lang="cs-CZ" sz="2000" dirty="0" smtClean="0"/>
              <a:t>mezinárodně  </a:t>
            </a:r>
            <a:r>
              <a:rPr lang="cs-CZ" sz="2000" dirty="0"/>
              <a:t>označované  jako  konečné </a:t>
            </a:r>
            <a:r>
              <a:rPr lang="cs-CZ" sz="2000" dirty="0" smtClean="0"/>
              <a:t>produkty  </a:t>
            </a:r>
            <a:r>
              <a:rPr lang="cs-CZ" sz="2000" dirty="0"/>
              <a:t>pokročilé  oxidace  bílkovin  – </a:t>
            </a:r>
            <a:r>
              <a:rPr lang="cs-CZ" sz="2000" dirty="0" smtClean="0"/>
              <a:t>AOPP  </a:t>
            </a:r>
            <a:r>
              <a:rPr lang="cs-CZ" sz="2000" dirty="0"/>
              <a:t>(Advanced  </a:t>
            </a:r>
            <a:r>
              <a:rPr lang="cs-CZ" sz="2000" dirty="0" err="1"/>
              <a:t>Oxidation</a:t>
            </a:r>
            <a:r>
              <a:rPr lang="cs-CZ" sz="2000" dirty="0"/>
              <a:t>  Protein  </a:t>
            </a:r>
            <a:r>
              <a:rPr lang="cs-CZ" sz="2000" dirty="0" smtClean="0"/>
              <a:t>Products</a:t>
            </a:r>
            <a:r>
              <a:rPr lang="cs-CZ" sz="2000" dirty="0"/>
              <a:t>).  AOPP  také  samovolně  vznikají  </a:t>
            </a:r>
            <a:r>
              <a:rPr lang="cs-CZ" sz="2000" dirty="0" smtClean="0"/>
              <a:t>v  </a:t>
            </a:r>
            <a:r>
              <a:rPr lang="cs-CZ" sz="2000" dirty="0"/>
              <a:t>každém  živém  organismu  v  průběhu </a:t>
            </a:r>
            <a:r>
              <a:rPr lang="cs-CZ" sz="2000" dirty="0" smtClean="0"/>
              <a:t>života</a:t>
            </a:r>
            <a:r>
              <a:rPr lang="cs-CZ" sz="2000" dirty="0"/>
              <a:t>,  ovšem  v  nepatrných  množstvích. 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Vyšší  </a:t>
            </a:r>
            <a:r>
              <a:rPr lang="cs-CZ" sz="2000" dirty="0"/>
              <a:t>koncentrace  AOPP  se  v  organismu </a:t>
            </a:r>
            <a:r>
              <a:rPr lang="cs-CZ" sz="2000" dirty="0" smtClean="0"/>
              <a:t>hromadí  </a:t>
            </a:r>
            <a:r>
              <a:rPr lang="cs-CZ" sz="2000" dirty="0"/>
              <a:t>v  důsledku  nevhodné  stravy  </a:t>
            </a:r>
            <a:r>
              <a:rPr lang="cs-CZ" sz="2000" dirty="0" smtClean="0"/>
              <a:t> </a:t>
            </a:r>
            <a:r>
              <a:rPr lang="cs-CZ" sz="2000" dirty="0"/>
              <a:t>a jsou příčinou výše zmíněných nesdělných </a:t>
            </a:r>
            <a:r>
              <a:rPr lang="cs-CZ" sz="2000" dirty="0" smtClean="0"/>
              <a:t>onemocnění </a:t>
            </a:r>
            <a:r>
              <a:rPr lang="cs-CZ" sz="2000" dirty="0"/>
              <a:t>(např. diabetes 2, </a:t>
            </a:r>
            <a:r>
              <a:rPr lang="cs-CZ" sz="2000" dirty="0" smtClean="0"/>
              <a:t>ateroskleróza</a:t>
            </a:r>
            <a:r>
              <a:rPr lang="cs-CZ" sz="2000" dirty="0"/>
              <a:t>, nádory).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52728"/>
          </a:xfrm>
        </p:spPr>
        <p:txBody>
          <a:bodyPr/>
          <a:lstStyle/>
          <a:p>
            <a:r>
              <a:rPr lang="cs-CZ" dirty="0"/>
              <a:t> Negativní změny bílkovin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60095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0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72816"/>
            <a:ext cx="7956872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Těmto  </a:t>
            </a:r>
            <a:r>
              <a:rPr lang="cs-CZ" sz="2000" dirty="0"/>
              <a:t>změnám  je  možno  zabránit </a:t>
            </a:r>
          </a:p>
          <a:p>
            <a:pPr marL="0" indent="0">
              <a:buNone/>
            </a:pPr>
            <a:r>
              <a:rPr lang="cs-CZ" sz="2000" dirty="0"/>
              <a:t>nebo  jejich  produkci  snížit  přidáním </a:t>
            </a:r>
          </a:p>
          <a:p>
            <a:pPr marL="0" indent="0">
              <a:buNone/>
            </a:pPr>
            <a:r>
              <a:rPr lang="cs-CZ" sz="2000" dirty="0"/>
              <a:t>antioxidačních látek a především </a:t>
            </a:r>
            <a:r>
              <a:rPr lang="cs-CZ" sz="2000" dirty="0" smtClean="0"/>
              <a:t>regulací </a:t>
            </a:r>
          </a:p>
          <a:p>
            <a:pPr marL="0" indent="0">
              <a:buNone/>
            </a:pPr>
            <a:r>
              <a:rPr lang="cs-CZ" sz="2000" dirty="0" smtClean="0"/>
              <a:t>a </a:t>
            </a:r>
            <a:r>
              <a:rPr lang="cs-CZ" sz="2000" dirty="0"/>
              <a:t>hlídáním teploty.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Jako </a:t>
            </a:r>
            <a:r>
              <a:rPr lang="cs-CZ" sz="2000" dirty="0"/>
              <a:t>antioxidační </a:t>
            </a:r>
            <a:r>
              <a:rPr lang="cs-CZ" sz="2000" dirty="0" smtClean="0"/>
              <a:t>látky </a:t>
            </a:r>
            <a:r>
              <a:rPr lang="cs-CZ" sz="2000" dirty="0"/>
              <a:t>mohou sloužit různé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druhy </a:t>
            </a:r>
            <a:r>
              <a:rPr lang="cs-CZ" sz="2000" dirty="0"/>
              <a:t>koření </a:t>
            </a:r>
            <a:r>
              <a:rPr lang="cs-CZ" sz="2000" dirty="0" smtClean="0"/>
              <a:t>(</a:t>
            </a:r>
            <a:r>
              <a:rPr lang="cs-CZ" sz="2000" dirty="0"/>
              <a:t>rozmarýn aj.) Prokazují to studie</a:t>
            </a:r>
            <a:r>
              <a:rPr lang="cs-CZ" sz="2000" dirty="0" smtClean="0"/>
              <a:t>,</a:t>
            </a:r>
          </a:p>
          <a:p>
            <a:pPr marL="0" indent="0">
              <a:buNone/>
            </a:pPr>
            <a:r>
              <a:rPr lang="cs-CZ" sz="2000" dirty="0" smtClean="0"/>
              <a:t>které sledovaly  </a:t>
            </a:r>
            <a:r>
              <a:rPr lang="cs-CZ" sz="2000" dirty="0"/>
              <a:t>vliv  rozmarýnu  na  výrazné </a:t>
            </a:r>
          </a:p>
          <a:p>
            <a:pPr marL="0" indent="0">
              <a:buNone/>
            </a:pPr>
            <a:r>
              <a:rPr lang="cs-CZ" sz="2000" dirty="0"/>
              <a:t>snížení  mutagenní  aktivity  vyvolané </a:t>
            </a:r>
          </a:p>
          <a:p>
            <a:pPr marL="0" indent="0">
              <a:buNone/>
            </a:pPr>
            <a:r>
              <a:rPr lang="cs-CZ" sz="2000" dirty="0"/>
              <a:t>působením těchto látek. </a:t>
            </a:r>
            <a:r>
              <a:rPr lang="cs-CZ" sz="2000" dirty="0" smtClean="0"/>
              <a:t>                                                     Rozmarýn lékařský</a:t>
            </a: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807788" cy="421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265"/>
            <a:ext cx="2627784" cy="14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5214264"/>
            <a:ext cx="2448272" cy="143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63568"/>
            <a:ext cx="8568952" cy="34506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Při kulinární úpravě tuků a tučných potravin </a:t>
            </a:r>
            <a:r>
              <a:rPr lang="cs-CZ" sz="2000" dirty="0" smtClean="0"/>
              <a:t>vznikají </a:t>
            </a:r>
            <a:r>
              <a:rPr lang="cs-CZ" sz="2000" dirty="0"/>
              <a:t>za vyšších teplot oxidované tukové </a:t>
            </a:r>
            <a:r>
              <a:rPr lang="cs-CZ" sz="2000" dirty="0" smtClean="0"/>
              <a:t>sloučeniny</a:t>
            </a:r>
            <a:r>
              <a:rPr lang="cs-CZ" sz="2000" dirty="0"/>
              <a:t>, které se nazývají konečné </a:t>
            </a:r>
            <a:r>
              <a:rPr lang="cs-CZ" sz="2000" dirty="0" smtClean="0"/>
              <a:t>produkty  </a:t>
            </a:r>
            <a:r>
              <a:rPr lang="cs-CZ" sz="2000" dirty="0"/>
              <a:t>pokročilé  lipoxidace  –  ALE  (</a:t>
            </a:r>
            <a:r>
              <a:rPr lang="cs-CZ" sz="2000" dirty="0" smtClean="0"/>
              <a:t>Advanced </a:t>
            </a:r>
            <a:r>
              <a:rPr lang="cs-CZ" sz="2000" dirty="0"/>
              <a:t>Lipoxidation End Products).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Stále  </a:t>
            </a:r>
            <a:r>
              <a:rPr lang="cs-CZ" sz="2000" dirty="0"/>
              <a:t>přibývá  důkazů,  že  mají  poškozující </a:t>
            </a:r>
            <a:r>
              <a:rPr lang="cs-CZ" sz="2000" dirty="0" smtClean="0"/>
              <a:t>účinky  </a:t>
            </a:r>
            <a:r>
              <a:rPr lang="cs-CZ" sz="2000" dirty="0"/>
              <a:t>na  zdraví.  Byly  už  identifikovány  </a:t>
            </a:r>
            <a:r>
              <a:rPr lang="cs-CZ" sz="2000" dirty="0" smtClean="0"/>
              <a:t>v  </a:t>
            </a:r>
            <a:r>
              <a:rPr lang="cs-CZ" sz="2000" dirty="0"/>
              <a:t>tkáních  a  krvi  pacientů  trpících  </a:t>
            </a:r>
            <a:r>
              <a:rPr lang="cs-CZ" sz="2000" dirty="0" smtClean="0"/>
              <a:t>chronickými  </a:t>
            </a:r>
            <a:r>
              <a:rPr lang="cs-CZ" sz="2000" dirty="0"/>
              <a:t>chorobami  v  daleko  vyšších  </a:t>
            </a:r>
            <a:r>
              <a:rPr lang="cs-CZ" sz="2000" dirty="0" smtClean="0"/>
              <a:t>koncentracích</a:t>
            </a:r>
            <a:r>
              <a:rPr lang="cs-CZ" sz="2000" dirty="0"/>
              <a:t>, než u zdravých lidí</a:t>
            </a:r>
            <a:r>
              <a:rPr lang="cs-CZ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Produkty  tepelných  změn  nenasycených </a:t>
            </a:r>
            <a:r>
              <a:rPr lang="cs-CZ" sz="2000" dirty="0" smtClean="0"/>
              <a:t>mastných  </a:t>
            </a:r>
            <a:r>
              <a:rPr lang="cs-CZ" sz="2000" dirty="0"/>
              <a:t>kyselin  jsou  závažnější  než </a:t>
            </a:r>
            <a:r>
              <a:rPr lang="cs-CZ" sz="2000" dirty="0" smtClean="0"/>
              <a:t>u  </a:t>
            </a:r>
            <a:r>
              <a:rPr lang="cs-CZ" sz="2000" dirty="0"/>
              <a:t>nasycených  mastných  kyselin.  Proto  je </a:t>
            </a:r>
            <a:r>
              <a:rPr lang="cs-CZ" sz="2000" dirty="0" smtClean="0"/>
              <a:t>výhodnější </a:t>
            </a:r>
            <a:r>
              <a:rPr lang="cs-CZ" sz="2000" dirty="0"/>
              <a:t>používat k tepelné úpravě </a:t>
            </a:r>
            <a:r>
              <a:rPr lang="cs-CZ" sz="2000" dirty="0" smtClean="0"/>
              <a:t>oleje </a:t>
            </a:r>
            <a:r>
              <a:rPr lang="cs-CZ" sz="2000" dirty="0"/>
              <a:t>obsahující převážně </a:t>
            </a:r>
            <a:r>
              <a:rPr lang="cs-CZ" sz="2000" dirty="0" smtClean="0"/>
              <a:t>nasycené </a:t>
            </a:r>
            <a:r>
              <a:rPr lang="cs-CZ" sz="2000" dirty="0"/>
              <a:t>mastné </a:t>
            </a:r>
            <a:r>
              <a:rPr lang="cs-CZ" sz="2000" dirty="0" smtClean="0"/>
              <a:t>kyseliny</a:t>
            </a:r>
            <a:r>
              <a:rPr lang="cs-CZ" sz="2000" dirty="0"/>
              <a:t>,  např.  řepkový  olej.  Pro  smažení  </a:t>
            </a:r>
            <a:r>
              <a:rPr lang="cs-CZ" sz="2000" dirty="0" smtClean="0"/>
              <a:t>a </a:t>
            </a:r>
            <a:r>
              <a:rPr lang="cs-CZ" sz="2000" dirty="0"/>
              <a:t>fritování je vhodné používat tuky a </a:t>
            </a:r>
            <a:r>
              <a:rPr lang="cs-CZ" sz="2000" dirty="0" smtClean="0"/>
              <a:t>oleje</a:t>
            </a:r>
            <a:r>
              <a:rPr lang="cs-CZ" sz="2000" dirty="0"/>
              <a:t>, které jsou stabilnější i za vyšších teplot, </a:t>
            </a:r>
            <a:r>
              <a:rPr lang="cs-CZ" sz="2000" dirty="0" smtClean="0"/>
              <a:t>které  </a:t>
            </a:r>
            <a:r>
              <a:rPr lang="cs-CZ" sz="2000" dirty="0"/>
              <a:t>jsou  k  tomuto  účelu  určeny  a  často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i tak označeny.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Oleje lisované za studena vysokými </a:t>
            </a:r>
            <a:r>
              <a:rPr lang="cs-CZ" sz="2000" dirty="0" smtClean="0"/>
              <a:t>teplotami </a:t>
            </a:r>
            <a:r>
              <a:rPr lang="cs-CZ" sz="2000" dirty="0"/>
              <a:t>ztrácí </a:t>
            </a:r>
            <a:r>
              <a:rPr lang="cs-CZ" sz="2000" dirty="0" smtClean="0"/>
              <a:t>svoji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nutriční </a:t>
            </a:r>
            <a:r>
              <a:rPr lang="cs-CZ" sz="2000" dirty="0"/>
              <a:t>hodnotu. Své </a:t>
            </a:r>
            <a:r>
              <a:rPr lang="cs-CZ" sz="2000" dirty="0" smtClean="0"/>
              <a:t>místo  </a:t>
            </a:r>
            <a:r>
              <a:rPr lang="cs-CZ" sz="2000" dirty="0"/>
              <a:t>v  jídelníčku  nacházejí  především 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  pokrmech</a:t>
            </a:r>
            <a:r>
              <a:rPr lang="cs-CZ" sz="2000" dirty="0"/>
              <a:t>, do kterých se používají zastudena.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             Negativní </a:t>
            </a:r>
            <a:r>
              <a:rPr lang="cs-CZ" dirty="0"/>
              <a:t>změny tuků</a:t>
            </a:r>
          </a:p>
        </p:txBody>
      </p:sp>
    </p:spTree>
    <p:extLst>
      <p:ext uri="{BB962C8B-B14F-4D97-AF65-F5344CB8AC3E}">
        <p14:creationId xmlns:p14="http://schemas.microsoft.com/office/powerpoint/2010/main" val="41648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36" y="198312"/>
            <a:ext cx="2294749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805" y="1700808"/>
            <a:ext cx="8856984" cy="5373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Akrylamid</a:t>
            </a:r>
            <a:r>
              <a:rPr lang="cs-CZ" sz="2000" dirty="0"/>
              <a:t> je chemická látka, která se přirozeně tvoří v potravinách obsahujících škrob během běžné tepelné úpravy při vysokých teplotách (smažení, pečení, pražení a také průmyslové zpracování při teplotě +120°C a nízké vlhkosti). Tvoří se především z cukrů a aminokyselin (zejména z aminokyseliny s názvem asparagin), které se přirozeně vyskytují v mnoha potravinách.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Chemický </a:t>
            </a:r>
            <a:r>
              <a:rPr lang="cs-CZ" sz="2000" dirty="0"/>
              <a:t>proces, jehož výsledkem je tvorba akrylamidu, je známý jako </a:t>
            </a:r>
            <a:r>
              <a:rPr lang="cs-CZ" sz="2000" dirty="0" err="1"/>
              <a:t>Maillardova</a:t>
            </a:r>
            <a:r>
              <a:rPr lang="cs-CZ" sz="2000" dirty="0"/>
              <a:t> reakce; při této reakci rovněž dochází k „zhnědnutí“ potravin a k změně jejich chuti</a:t>
            </a:r>
            <a:r>
              <a:rPr lang="cs-CZ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Nejdůležitějšími skupinami potravin přispívajícími k expozici akrylamidu jsou smažené bramborové výrobky, káva, sušenky, krekry, křehký chléb a bílý chléb.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Akrylamid </a:t>
            </a:r>
            <a:r>
              <a:rPr lang="cs-CZ" sz="2000" dirty="0"/>
              <a:t>v potravinách potenciálně zvyšuje riziko vzniku rakoviny u spotřebitelů všech věkových skupin.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Jaká  </a:t>
            </a:r>
            <a:r>
              <a:rPr lang="cs-CZ" sz="2000" dirty="0"/>
              <a:t>je  ochrana</a:t>
            </a:r>
            <a:r>
              <a:rPr lang="cs-CZ" sz="20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Chrání především rozumná </a:t>
            </a:r>
            <a:r>
              <a:rPr lang="cs-CZ" sz="2000" dirty="0"/>
              <a:t>výživa, omezení sladkostí a smažených </a:t>
            </a:r>
            <a:r>
              <a:rPr lang="cs-CZ" sz="2000" dirty="0" smtClean="0"/>
              <a:t>potravin</a:t>
            </a:r>
            <a:r>
              <a:rPr lang="cs-CZ" sz="2000" dirty="0"/>
              <a:t>.  </a:t>
            </a: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 Negativní změny </a:t>
            </a:r>
            <a:r>
              <a:rPr lang="cs-CZ" dirty="0" smtClean="0"/>
              <a:t>způsobené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                      sacharidy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345069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Historie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Tepelná úprava </a:t>
            </a:r>
            <a:r>
              <a:rPr lang="cs-CZ" dirty="0" smtClean="0"/>
              <a:t>je jeden z typů technologií, který slouží </a:t>
            </a:r>
            <a:r>
              <a:rPr lang="cs-CZ" dirty="0"/>
              <a:t>ke zpracování potravinových surovin i již hotových potravin na pokrmy. 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Pravěký </a:t>
            </a:r>
            <a:r>
              <a:rPr lang="cs-CZ" dirty="0"/>
              <a:t>člověk už znal více způsobů, jak potravu tepelně upravit, např</a:t>
            </a:r>
            <a:r>
              <a:rPr lang="cs-CZ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- vaření </a:t>
            </a:r>
            <a:r>
              <a:rPr lang="cs-CZ" dirty="0"/>
              <a:t>a dušení, či pečení v jámě, do níž byly vkládány rozpálené kameny</a:t>
            </a:r>
            <a:r>
              <a:rPr lang="cs-CZ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- vaření </a:t>
            </a:r>
            <a:r>
              <a:rPr lang="cs-CZ" dirty="0"/>
              <a:t>a opékání na ohništi a pod ohništěm, 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- pečení </a:t>
            </a:r>
            <a:r>
              <a:rPr lang="cs-CZ" dirty="0"/>
              <a:t>v jílu a popelu, 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- vaření </a:t>
            </a:r>
            <a:r>
              <a:rPr lang="cs-CZ" dirty="0"/>
              <a:t>v kožených vacích či ve zvířecích žaludcích, v nichž se voda přiváděla do 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varu pomocí </a:t>
            </a:r>
            <a:r>
              <a:rPr lang="cs-CZ" dirty="0"/>
              <a:t>rozpálených kamenů, které se do nich </a:t>
            </a:r>
            <a:r>
              <a:rPr lang="cs-CZ" dirty="0" smtClean="0"/>
              <a:t>vkládaly,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- v </a:t>
            </a:r>
            <a:r>
              <a:rPr lang="cs-CZ" dirty="0"/>
              <a:t>nádobách zhotovených z </a:t>
            </a:r>
            <a:r>
              <a:rPr lang="cs-CZ" dirty="0" smtClean="0"/>
              <a:t>rostlin </a:t>
            </a:r>
            <a:r>
              <a:rPr lang="cs-CZ" dirty="0"/>
              <a:t>a později v hliněných nádobách.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TEPELNĚ UPRAVENÉ POTRAVINY</a:t>
            </a:r>
            <a:br>
              <a:rPr lang="cs-CZ" sz="3200" dirty="0"/>
            </a:br>
            <a:r>
              <a:rPr lang="cs-CZ" sz="3200" dirty="0"/>
              <a:t>A SYROVÁ STRAVA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36" y="5301208"/>
            <a:ext cx="2857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589584"/>
            <a:ext cx="8892480" cy="53012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Změny </a:t>
            </a:r>
            <a:r>
              <a:rPr lang="cs-CZ" sz="2000" dirty="0"/>
              <a:t>vyvolané </a:t>
            </a:r>
            <a:r>
              <a:rPr lang="cs-CZ" sz="2000" dirty="0" smtClean="0"/>
              <a:t>vyluhováním, </a:t>
            </a:r>
            <a:r>
              <a:rPr lang="cs-CZ" sz="2000" dirty="0"/>
              <a:t>ale také </a:t>
            </a:r>
            <a:r>
              <a:rPr lang="cs-CZ" sz="2000" dirty="0" smtClean="0"/>
              <a:t>tepelnou  úpravou</a:t>
            </a:r>
            <a:r>
              <a:rPr lang="cs-CZ" sz="2000" dirty="0"/>
              <a:t> (u vitaminů a minerálních </a:t>
            </a:r>
            <a:r>
              <a:rPr lang="cs-CZ" sz="2000" dirty="0" smtClean="0"/>
              <a:t>látek).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Vyluhování </a:t>
            </a:r>
            <a:r>
              <a:rPr lang="cs-CZ" sz="2000" dirty="0"/>
              <a:t>nastává již při omývání, </a:t>
            </a:r>
            <a:r>
              <a:rPr lang="cs-CZ" sz="2000" dirty="0" smtClean="0"/>
              <a:t>bobtnání</a:t>
            </a:r>
            <a:r>
              <a:rPr lang="cs-CZ" sz="2000" dirty="0"/>
              <a:t>, vaření, konzervaci teplem,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sterilaci </a:t>
            </a:r>
            <a:r>
              <a:rPr lang="cs-CZ" sz="2000" dirty="0"/>
              <a:t>apod. </a:t>
            </a:r>
            <a:r>
              <a:rPr lang="cs-CZ" sz="2000" dirty="0" smtClean="0"/>
              <a:t>(ničí se zejména  vitaminy skupiny  </a:t>
            </a:r>
            <a:r>
              <a:rPr lang="cs-CZ" sz="2000" dirty="0"/>
              <a:t>B  a  vitaminu  C)  a  biologicky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významné minerální  </a:t>
            </a:r>
            <a:r>
              <a:rPr lang="cs-CZ" sz="2000" dirty="0"/>
              <a:t>látek  (draslík, </a:t>
            </a:r>
            <a:r>
              <a:rPr lang="cs-CZ" sz="2000" dirty="0" smtClean="0"/>
              <a:t>hořčík</a:t>
            </a:r>
            <a:r>
              <a:rPr lang="cs-CZ" sz="2000" dirty="0"/>
              <a:t>,  vápník,  zinek,  selen  a  mangan).  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Vyluhování </a:t>
            </a:r>
            <a:r>
              <a:rPr lang="cs-CZ" sz="2000" dirty="0"/>
              <a:t>zvyšuje teplota, množství vody, </a:t>
            </a:r>
            <a:r>
              <a:rPr lang="cs-CZ" sz="2000" dirty="0" smtClean="0"/>
              <a:t>velikost  </a:t>
            </a:r>
            <a:r>
              <a:rPr lang="cs-CZ" sz="2000" dirty="0"/>
              <a:t>povrchu  a  délka  styku  s  vodou. </a:t>
            </a:r>
            <a:r>
              <a:rPr lang="cs-CZ" sz="2000" dirty="0" smtClean="0"/>
              <a:t>Potraviny </a:t>
            </a:r>
            <a:r>
              <a:rPr lang="cs-CZ" sz="2000" dirty="0"/>
              <a:t>by se měly omývat vcelku</a:t>
            </a:r>
            <a:r>
              <a:rPr lang="cs-CZ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Pro </a:t>
            </a:r>
            <a:r>
              <a:rPr lang="cs-CZ" sz="2000" dirty="0"/>
              <a:t>rostlinné potraviny obsahující </a:t>
            </a:r>
            <a:r>
              <a:rPr lang="cs-CZ" sz="2000" dirty="0" smtClean="0"/>
              <a:t>škrob se  </a:t>
            </a:r>
            <a:r>
              <a:rPr lang="cs-CZ" sz="2000" dirty="0"/>
              <a:t>hodí  vaření,  které  zvyšuje  jeho  </a:t>
            </a:r>
            <a:r>
              <a:rPr lang="cs-CZ" sz="2000" dirty="0" smtClean="0"/>
              <a:t>stravitelnost</a:t>
            </a:r>
            <a:r>
              <a:rPr lang="cs-CZ" sz="2000" dirty="0"/>
              <a:t>. </a:t>
            </a:r>
            <a:r>
              <a:rPr lang="cs-CZ" sz="2000" dirty="0" smtClean="0"/>
              <a:t>Při </a:t>
            </a:r>
            <a:r>
              <a:rPr lang="cs-CZ" sz="2000" dirty="0"/>
              <a:t>vaření brambor a zeleniny se používá </a:t>
            </a:r>
            <a:r>
              <a:rPr lang="cs-CZ" sz="2000" dirty="0" smtClean="0"/>
              <a:t>co </a:t>
            </a:r>
            <a:r>
              <a:rPr lang="cs-CZ" sz="2000" dirty="0"/>
              <a:t>nejméně vody, jen na pokrytí potraviny. </a:t>
            </a:r>
            <a:r>
              <a:rPr lang="cs-CZ" sz="2000" dirty="0" smtClean="0"/>
              <a:t>Zelenina </a:t>
            </a:r>
            <a:r>
              <a:rPr lang="cs-CZ" sz="2000" dirty="0"/>
              <a:t>i brambory k vaření se vkládají </a:t>
            </a:r>
            <a:r>
              <a:rPr lang="cs-CZ" sz="2000" dirty="0" smtClean="0"/>
              <a:t>do </a:t>
            </a:r>
            <a:r>
              <a:rPr lang="cs-CZ" sz="2000" dirty="0"/>
              <a:t>vařící vody a vaří se pod pokličkou. </a:t>
            </a:r>
            <a:r>
              <a:rPr lang="cs-CZ" sz="2000" dirty="0" smtClean="0"/>
              <a:t>Nejšetrnější  </a:t>
            </a:r>
            <a:r>
              <a:rPr lang="cs-CZ" sz="2000" dirty="0"/>
              <a:t>způsob  úpravy  zeleniny </a:t>
            </a:r>
            <a:r>
              <a:rPr lang="cs-CZ" sz="2000" dirty="0" smtClean="0"/>
              <a:t>a </a:t>
            </a:r>
            <a:r>
              <a:rPr lang="cs-CZ" sz="2000" dirty="0"/>
              <a:t>brambor je vaření v páře.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Nutriční změny </a:t>
            </a:r>
            <a:r>
              <a:rPr lang="cs-CZ" sz="3600" dirty="0"/>
              <a:t>při </a:t>
            </a:r>
            <a:r>
              <a:rPr lang="cs-CZ" sz="3600" dirty="0" smtClean="0"/>
              <a:t>tepelném </a:t>
            </a:r>
            <a:r>
              <a:rPr lang="cs-CZ" sz="3600" dirty="0"/>
              <a:t>zpracování potravin </a:t>
            </a:r>
            <a:r>
              <a:rPr lang="cs-CZ" sz="3600" dirty="0" smtClean="0"/>
              <a:t>rostlinného </a:t>
            </a:r>
            <a:r>
              <a:rPr lang="cs-CZ" sz="3600" dirty="0"/>
              <a:t>původu </a:t>
            </a:r>
          </a:p>
        </p:txBody>
      </p:sp>
    </p:spTree>
    <p:extLst>
      <p:ext uri="{BB962C8B-B14F-4D97-AF65-F5344CB8AC3E}">
        <p14:creationId xmlns:p14="http://schemas.microsoft.com/office/powerpoint/2010/main" val="188589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4752528" cy="430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09" y="5013176"/>
            <a:ext cx="58326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62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2924944"/>
            <a:ext cx="8496944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U  těstovin,  rýže  a  luštěnin  se  používá </a:t>
            </a:r>
            <a:r>
              <a:rPr lang="cs-CZ" sz="2000" dirty="0" smtClean="0"/>
              <a:t>větší  </a:t>
            </a:r>
            <a:r>
              <a:rPr lang="cs-CZ" sz="2000" dirty="0"/>
              <a:t>množství  vody,  protože  se  u  nich </a:t>
            </a:r>
            <a:r>
              <a:rPr lang="cs-CZ" sz="2000" dirty="0" smtClean="0"/>
              <a:t>zvyšuje  </a:t>
            </a:r>
            <a:r>
              <a:rPr lang="cs-CZ" sz="2000" dirty="0"/>
              <a:t>objem.  Vhodný  způsob  varu  má </a:t>
            </a:r>
            <a:r>
              <a:rPr lang="cs-CZ" sz="2000" dirty="0" smtClean="0"/>
              <a:t>vliv  </a:t>
            </a:r>
            <a:r>
              <a:rPr lang="cs-CZ" sz="2000" dirty="0"/>
              <a:t>též  na  glykemický  index;  při  nižších  </a:t>
            </a:r>
            <a:r>
              <a:rPr lang="cs-CZ" sz="2000" dirty="0" smtClean="0"/>
              <a:t>hodnotách </a:t>
            </a:r>
            <a:r>
              <a:rPr lang="cs-CZ" sz="2000" dirty="0"/>
              <a:t>se snižuje rychlost využití </a:t>
            </a:r>
            <a:r>
              <a:rPr lang="cs-CZ" sz="2000" dirty="0" smtClean="0"/>
              <a:t>glukózy </a:t>
            </a:r>
            <a:r>
              <a:rPr lang="cs-CZ" sz="2000" dirty="0"/>
              <a:t>a zlepšuje se glukózová tolerance, což </a:t>
            </a:r>
            <a:r>
              <a:rPr lang="cs-CZ" sz="2000" dirty="0" smtClean="0"/>
              <a:t>přispívá </a:t>
            </a:r>
            <a:r>
              <a:rPr lang="cs-CZ" sz="2000" dirty="0"/>
              <a:t>ke </a:t>
            </a:r>
            <a:r>
              <a:rPr lang="cs-CZ" sz="2000" dirty="0" smtClean="0"/>
              <a:t>snižování </a:t>
            </a:r>
            <a:r>
              <a:rPr lang="cs-CZ" sz="2000" dirty="0"/>
              <a:t>rizika vzniku </a:t>
            </a:r>
            <a:r>
              <a:rPr lang="cs-CZ" sz="2000" dirty="0" smtClean="0"/>
              <a:t>cukrovky (diabetu </a:t>
            </a:r>
            <a:r>
              <a:rPr lang="cs-CZ" sz="2000" dirty="0"/>
              <a:t>2. typu</a:t>
            </a:r>
            <a:r>
              <a:rPr lang="cs-CZ" sz="20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Vhodné  je  použití  tlakového  hrnce,  kdy </a:t>
            </a:r>
            <a:r>
              <a:rPr lang="cs-CZ" sz="2000" dirty="0" smtClean="0"/>
              <a:t>kromě  </a:t>
            </a:r>
            <a:r>
              <a:rPr lang="cs-CZ" sz="2000" dirty="0"/>
              <a:t>doby  varu  nedochází  k  působení </a:t>
            </a:r>
            <a:r>
              <a:rPr lang="cs-CZ" sz="2000" dirty="0" smtClean="0"/>
              <a:t>vzdušného </a:t>
            </a:r>
            <a:r>
              <a:rPr lang="cs-CZ" sz="2000" dirty="0"/>
              <a:t>kyslíku a k oxidačním </a:t>
            </a:r>
            <a:r>
              <a:rPr lang="cs-CZ" sz="2000" dirty="0" smtClean="0"/>
              <a:t>změnám.</a:t>
            </a:r>
            <a:endParaRPr lang="cs-CZ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274819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87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620688"/>
            <a:ext cx="7632848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 smtClean="0"/>
              <a:t>Zdroje: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TUREK</a:t>
            </a:r>
            <a:r>
              <a:rPr lang="cs-CZ" sz="1800" dirty="0"/>
              <a:t>, Bohumil, Petr ŠÍMA a Irena MICHALOVÁ. Vliv kulinární úpravy potravin na jejich nutriční hodnotu. Praha: Sdružení českých spotřebitelů, </a:t>
            </a:r>
            <a:r>
              <a:rPr lang="cs-CZ" sz="1800" dirty="0" err="1"/>
              <a:t>z.ú</a:t>
            </a:r>
            <a:r>
              <a:rPr lang="cs-CZ" sz="1800" dirty="0"/>
              <a:t>., [2017]. Jak poznáme kvalitu?. ISBN 978-80-87719-58-9.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také dostupné z </a:t>
            </a:r>
            <a:r>
              <a:rPr lang="cs-CZ" sz="1800" dirty="0">
                <a:hlinkClick r:id="rId2"/>
              </a:rPr>
              <a:t>https://www.konzument.cz/users/publications/4-publikace/299-vliv-kulinarni-upravy-potravin-na-jejich-nutricni-hodnotu.pdf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Obrázky:</a:t>
            </a:r>
          </a:p>
          <a:p>
            <a:pPr marL="0" indent="0">
              <a:buNone/>
            </a:pPr>
            <a:r>
              <a:rPr lang="cs-CZ" sz="1800" dirty="0"/>
              <a:t>https://</a:t>
            </a:r>
            <a:r>
              <a:rPr lang="cs-CZ" sz="1800" dirty="0" smtClean="0"/>
              <a:t>encrypted-tbn0.gstatic.com/images?q=tbn:ANd9GcRAnI7OMpeUFU3756VDFoqKX_zS4g5Gl-ry88XRMRsdZ_KJwosIFg</a:t>
            </a:r>
          </a:p>
          <a:p>
            <a:pPr marL="0" indent="0">
              <a:buNone/>
            </a:pPr>
            <a:r>
              <a:rPr lang="cs-CZ" sz="1800" dirty="0" smtClean="0"/>
              <a:t>https</a:t>
            </a:r>
            <a:r>
              <a:rPr lang="cs-CZ" sz="1800" dirty="0"/>
              <a:t>://</a:t>
            </a:r>
            <a:r>
              <a:rPr lang="cs-CZ" sz="1800" dirty="0" smtClean="0"/>
              <a:t>instory.cz/content/images/5c/e7/5ce7d493bb5cd-2089.jpg</a:t>
            </a:r>
          </a:p>
          <a:p>
            <a:pPr marL="0" indent="0">
              <a:buNone/>
            </a:pPr>
            <a:r>
              <a:rPr lang="cs-CZ" sz="1800" dirty="0"/>
              <a:t>https://</a:t>
            </a:r>
            <a:r>
              <a:rPr lang="cs-CZ" sz="1800" dirty="0" smtClean="0"/>
              <a:t>www.pmn-nerez.cz/26707-large_default/konvektomat-retigo-orange-vision-o-1011-i.jpg</a:t>
            </a:r>
          </a:p>
          <a:p>
            <a:pPr marL="0" indent="0">
              <a:buNone/>
            </a:pPr>
            <a:r>
              <a:rPr lang="cs-CZ" sz="1800" dirty="0"/>
              <a:t>https://www.unold.de/pub/media/catalog/product/4/_/</a:t>
            </a:r>
            <a:r>
              <a:rPr lang="cs-CZ" sz="1800" dirty="0" smtClean="0"/>
              <a:t>4_11_19.jpg</a:t>
            </a:r>
          </a:p>
          <a:p>
            <a:pPr marL="0" indent="0">
              <a:buNone/>
            </a:pPr>
            <a:r>
              <a:rPr lang="cs-CZ" sz="1800" dirty="0"/>
              <a:t>http://www.khsstc.cz/Admin/_upload/images/1/frit%C3%A9za%20(2).</a:t>
            </a:r>
            <a:r>
              <a:rPr lang="cs-CZ" sz="1800" dirty="0" smtClean="0"/>
              <a:t>jpg</a:t>
            </a:r>
          </a:p>
          <a:p>
            <a:pPr marL="0" indent="0">
              <a:buNone/>
            </a:pPr>
            <a:r>
              <a:rPr lang="cs-CZ" sz="1800" dirty="0"/>
              <a:t>https://</a:t>
            </a:r>
            <a:r>
              <a:rPr lang="cs-CZ" sz="1800" dirty="0" smtClean="0"/>
              <a:t>encrypted-tbn0.gstatic.com/images?q=tbn:ANd9GcQS6tN0aiTrThNrO5cP-0ZG0tr_tMMHrviETihkl4KwseQeEMVTWw</a:t>
            </a:r>
          </a:p>
          <a:p>
            <a:pPr marL="0" indent="0">
              <a:buNone/>
            </a:pPr>
            <a:r>
              <a:rPr lang="cs-CZ" sz="1800" dirty="0"/>
              <a:t>https://www.vitalitazdravi.cz/images/zajimavosti/2016_2/bakterie.jpg</a:t>
            </a:r>
            <a:endParaRPr lang="cs-CZ" sz="18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870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/>
              <a:t>V současnosti se používá mnoho odlišných druhů tepelných úprav. </a:t>
            </a:r>
            <a:endParaRPr lang="cs-CZ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 smtClean="0"/>
              <a:t>Ne </a:t>
            </a:r>
            <a:r>
              <a:rPr lang="cs-CZ" sz="2000" dirty="0"/>
              <a:t>všechny potraviny určené k přípravě jídel jsou pro tepelnou úpravu vhodné, jak z důvodů zachování co nejméně narušených živin, tak z možnosti vzniku některých, pro zdraví potenciálně rizikových či i škodlivých, látek. </a:t>
            </a:r>
            <a:endParaRPr lang="cs-CZ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 smtClean="0"/>
              <a:t>Nejšetrnějšími </a:t>
            </a:r>
            <a:r>
              <a:rPr lang="cs-CZ" sz="2000" dirty="0"/>
              <a:t>způsoby tepelné úpravy je velmi krátké přejití varem, vaření </a:t>
            </a:r>
            <a:endParaRPr lang="cs-CZ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 smtClean="0"/>
              <a:t>v </a:t>
            </a:r>
            <a:r>
              <a:rPr lang="cs-CZ" sz="2000" dirty="0"/>
              <a:t>páře, ve vodě a dušení. </a:t>
            </a:r>
          </a:p>
        </p:txBody>
      </p:sp>
      <p:pic>
        <p:nvPicPr>
          <p:cNvPr id="2050" name="Picture 2" descr="VÃ½sledek obrÃ¡zku pro vaÅenÃ­ v pÃ¡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433000" cy="25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  Větší nebezpečí vzniku </a:t>
            </a:r>
            <a:r>
              <a:rPr lang="cs-CZ" sz="2000" dirty="0"/>
              <a:t>nežádoucích látek </a:t>
            </a:r>
            <a:r>
              <a:rPr lang="cs-CZ" sz="2000" dirty="0" smtClean="0"/>
              <a:t>představuje restování</a:t>
            </a:r>
            <a:r>
              <a:rPr lang="cs-CZ" sz="2000" dirty="0"/>
              <a:t>, </a:t>
            </a:r>
            <a:r>
              <a:rPr lang="cs-CZ" sz="2000" dirty="0" smtClean="0"/>
              <a:t>opékání</a:t>
            </a:r>
            <a:r>
              <a:rPr lang="cs-CZ" sz="2000" dirty="0"/>
              <a:t>, </a:t>
            </a:r>
            <a:r>
              <a:rPr lang="cs-CZ" sz="20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</a:t>
            </a:r>
            <a:r>
              <a:rPr lang="cs-CZ" sz="2000" dirty="0" smtClean="0"/>
              <a:t> pečení</a:t>
            </a:r>
            <a:r>
              <a:rPr lang="cs-CZ" sz="2000" dirty="0"/>
              <a:t>, </a:t>
            </a:r>
            <a:r>
              <a:rPr lang="cs-CZ" sz="2000" dirty="0" smtClean="0"/>
              <a:t>fritování a smažení, </a:t>
            </a:r>
            <a:r>
              <a:rPr lang="cs-CZ" sz="2000" dirty="0"/>
              <a:t>zejména na </a:t>
            </a:r>
            <a:r>
              <a:rPr lang="cs-CZ" sz="2000" dirty="0" smtClean="0"/>
              <a:t>tuku </a:t>
            </a:r>
            <a:r>
              <a:rPr lang="cs-CZ" sz="2000" dirty="0"/>
              <a:t>a v </a:t>
            </a:r>
            <a:r>
              <a:rPr lang="cs-CZ" sz="2000" dirty="0" smtClean="0"/>
              <a:t>neposlední řadě grilování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</a:t>
            </a:r>
            <a:r>
              <a:rPr lang="cs-CZ" sz="2000" dirty="0" smtClean="0"/>
              <a:t> Se </a:t>
            </a:r>
            <a:r>
              <a:rPr lang="cs-CZ" sz="2000" dirty="0"/>
              <a:t>zvyšující se teplotou se mohou ztrácet některé </a:t>
            </a:r>
            <a:r>
              <a:rPr lang="cs-CZ" sz="2000" dirty="0" smtClean="0"/>
              <a:t>důležité nutriční složky a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</a:t>
            </a:r>
            <a:r>
              <a:rPr lang="cs-CZ" sz="2000" dirty="0" smtClean="0"/>
              <a:t> mohou se vytvářet zdravotně nevhodné </a:t>
            </a:r>
            <a:r>
              <a:rPr lang="cs-CZ" sz="2000" dirty="0"/>
              <a:t>látky.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</a:t>
            </a:r>
            <a:r>
              <a:rPr lang="cs-CZ" sz="2000" dirty="0" smtClean="0"/>
              <a:t> Nejzávažnějšími </a:t>
            </a:r>
            <a:r>
              <a:rPr lang="cs-CZ" sz="2000" dirty="0"/>
              <a:t>z tohoto pohledu jsou připálení, např. při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- rožnění </a:t>
            </a:r>
            <a:r>
              <a:rPr lang="cs-CZ" sz="2000" dirty="0"/>
              <a:t>nebo pečení (opožděné podlití)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- nadměrný </a:t>
            </a:r>
            <a:r>
              <a:rPr lang="cs-CZ" sz="2000" dirty="0"/>
              <a:t>kouř při grilování. </a:t>
            </a:r>
            <a:endParaRPr lang="cs-CZ" sz="2000" dirty="0" smtClean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     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Předností moderních </a:t>
            </a:r>
            <a:r>
              <a:rPr lang="cs-CZ" sz="2000" dirty="0"/>
              <a:t>tepelných úprav je </a:t>
            </a:r>
            <a:r>
              <a:rPr lang="cs-CZ" sz="2000" dirty="0" smtClean="0"/>
              <a:t>možnost přesné </a:t>
            </a:r>
            <a:r>
              <a:rPr lang="cs-CZ" sz="2000" dirty="0"/>
              <a:t>regulace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teploty</a:t>
            </a:r>
            <a:r>
              <a:rPr lang="cs-CZ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2" y="2924944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89" y="4941168"/>
            <a:ext cx="1827684" cy="18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11638"/>
            <a:ext cx="1886744" cy="188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89" y="2876178"/>
            <a:ext cx="2359149" cy="15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497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 smtClean="0"/>
              <a:t>Pozitivní </a:t>
            </a:r>
            <a:r>
              <a:rPr lang="cs-CZ" sz="2000" dirty="0"/>
              <a:t>vliv na zdraví přináší </a:t>
            </a:r>
            <a:r>
              <a:rPr lang="cs-CZ" sz="2000" dirty="0" smtClean="0"/>
              <a:t>konzumace  syrového </a:t>
            </a:r>
            <a:r>
              <a:rPr lang="cs-CZ" sz="2000" dirty="0"/>
              <a:t>ovoce a zeleniny, které </a:t>
            </a:r>
            <a:r>
              <a:rPr lang="cs-CZ" sz="2000" dirty="0" smtClean="0"/>
              <a:t>obsahují vyšší </a:t>
            </a:r>
            <a:r>
              <a:rPr lang="cs-CZ" sz="2000" dirty="0"/>
              <a:t>obsah </a:t>
            </a:r>
            <a:r>
              <a:rPr lang="cs-CZ" sz="2000" dirty="0" smtClean="0"/>
              <a:t>vitaminů a vlákniny </a:t>
            </a:r>
            <a:r>
              <a:rPr lang="cs-CZ" sz="2000" dirty="0"/>
              <a:t>a které </a:t>
            </a:r>
            <a:r>
              <a:rPr lang="cs-CZ" sz="2000" dirty="0" smtClean="0"/>
              <a:t>se příznivě </a:t>
            </a:r>
            <a:r>
              <a:rPr lang="cs-CZ" sz="2000" dirty="0"/>
              <a:t>podílejí např. na snížení </a:t>
            </a:r>
            <a:r>
              <a:rPr lang="cs-CZ" sz="2000" dirty="0" smtClean="0"/>
              <a:t>celkového cholesterolu </a:t>
            </a:r>
            <a:r>
              <a:rPr lang="cs-CZ" sz="2000" dirty="0"/>
              <a:t>LDL a následně nižším výskytu onemocnění srdce a </a:t>
            </a:r>
            <a:r>
              <a:rPr lang="cs-CZ" sz="2000" dirty="0" smtClean="0"/>
              <a:t>cév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 smtClean="0"/>
              <a:t>Díky vyššímu obsahu </a:t>
            </a:r>
            <a:r>
              <a:rPr lang="cs-CZ" sz="2000" dirty="0"/>
              <a:t>draslíku je udržována </a:t>
            </a:r>
            <a:r>
              <a:rPr lang="cs-CZ" sz="2000" dirty="0" smtClean="0"/>
              <a:t>hodnota krevního </a:t>
            </a:r>
            <a:r>
              <a:rPr lang="cs-CZ" sz="2000" dirty="0"/>
              <a:t>tlaku v ideálním rozmezí. </a:t>
            </a:r>
            <a:r>
              <a:rPr lang="cs-CZ" sz="2000" dirty="0" smtClean="0"/>
              <a:t>Neméně je </a:t>
            </a:r>
            <a:r>
              <a:rPr lang="cs-CZ" sz="2000" dirty="0"/>
              <a:t>významné, že ovoce a zelenina obsahují více důležitých vitaminů, které </a:t>
            </a:r>
            <a:r>
              <a:rPr lang="cs-CZ" sz="2000" dirty="0" smtClean="0"/>
              <a:t>teplo poškozuje </a:t>
            </a:r>
            <a:r>
              <a:rPr lang="cs-CZ" sz="2000" dirty="0"/>
              <a:t>nebo zcela ničí.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Syrová strava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08260"/>
            <a:ext cx="2808312" cy="25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1206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Největší riziko ohrožení zdraví </a:t>
            </a:r>
            <a:r>
              <a:rPr lang="cs-CZ" sz="2000" dirty="0" smtClean="0"/>
              <a:t>člověka představují </a:t>
            </a:r>
            <a:r>
              <a:rPr lang="cs-CZ" sz="2000" dirty="0"/>
              <a:t>tzv. rychle se kazící </a:t>
            </a:r>
            <a:r>
              <a:rPr lang="cs-CZ" sz="2000" dirty="0" smtClean="0"/>
              <a:t>potraviny, zejména </a:t>
            </a:r>
            <a:r>
              <a:rPr lang="cs-CZ" sz="2000" dirty="0"/>
              <a:t>živočišného původu (maso, mléko a výrobky z nich, různé </a:t>
            </a:r>
            <a:r>
              <a:rPr lang="cs-CZ" sz="2000" dirty="0" smtClean="0"/>
              <a:t>lahůdkářské a </a:t>
            </a:r>
            <a:r>
              <a:rPr lang="cs-CZ" sz="2000" dirty="0"/>
              <a:t>cukrářské výrobky a další), pokud </a:t>
            </a:r>
            <a:r>
              <a:rPr lang="cs-CZ" sz="2000" dirty="0" smtClean="0"/>
              <a:t>jsou konzumovány </a:t>
            </a:r>
            <a:r>
              <a:rPr lang="cs-CZ" sz="2000" dirty="0"/>
              <a:t>po době </a:t>
            </a:r>
            <a:r>
              <a:rPr lang="cs-CZ" sz="2000" dirty="0" smtClean="0"/>
              <a:t>použitelnosti, nebo </a:t>
            </a:r>
            <a:r>
              <a:rPr lang="cs-CZ" sz="2000" dirty="0"/>
              <a:t>v případě, kdy nebyla </a:t>
            </a:r>
            <a:r>
              <a:rPr lang="cs-CZ" sz="2000" dirty="0" smtClean="0"/>
              <a:t>dodržena stanovená </a:t>
            </a:r>
            <a:r>
              <a:rPr lang="cs-CZ" sz="2000" dirty="0"/>
              <a:t>teplota uchovávání po celou dobu, tj. od výroby až po konzumaci</a:t>
            </a:r>
            <a:r>
              <a:rPr lang="cs-CZ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V teplých obdobích toto riziko </a:t>
            </a:r>
            <a:r>
              <a:rPr lang="cs-CZ" sz="2000" dirty="0" smtClean="0"/>
              <a:t>stoupá. Nebezpečí spočívá </a:t>
            </a:r>
            <a:r>
              <a:rPr lang="cs-CZ" sz="2000" dirty="0"/>
              <a:t>v možnosti vzniku </a:t>
            </a:r>
            <a:r>
              <a:rPr lang="cs-CZ" sz="2000" dirty="0" smtClean="0"/>
              <a:t>alimentárních nákaz</a:t>
            </a:r>
            <a:r>
              <a:rPr lang="cs-CZ" sz="2000" dirty="0"/>
              <a:t>, nejčastěji salmonelózy, kampylobakteriózy, listeriózy a u těhotných </a:t>
            </a:r>
            <a:r>
              <a:rPr lang="cs-CZ" sz="2000" dirty="0" smtClean="0"/>
              <a:t>žen i toxoplazmózy.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Takovéto potraviny jsou zpravidla </a:t>
            </a:r>
            <a:r>
              <a:rPr lang="cs-CZ" sz="2000" dirty="0" smtClean="0"/>
              <a:t>označeny „Spotřebujte </a:t>
            </a:r>
            <a:r>
              <a:rPr lang="cs-CZ" sz="2000" dirty="0"/>
              <a:t>do…“, tedy nikoliv </a:t>
            </a:r>
            <a:r>
              <a:rPr lang="cs-CZ" sz="2000" dirty="0" smtClean="0"/>
              <a:t>textem „Doba </a:t>
            </a:r>
            <a:r>
              <a:rPr lang="cs-CZ" sz="2000" dirty="0"/>
              <a:t>minimální trvanlivosti do…“. </a:t>
            </a:r>
            <a:r>
              <a:rPr lang="cs-CZ" sz="2000" dirty="0" smtClean="0"/>
              <a:t>Pokud je </a:t>
            </a:r>
            <a:r>
              <a:rPr lang="cs-CZ" sz="2000" dirty="0"/>
              <a:t>potravina označena „Spotřebujte do</a:t>
            </a:r>
            <a:r>
              <a:rPr lang="cs-CZ" sz="2000" dirty="0" smtClean="0"/>
              <a:t>…“, je </a:t>
            </a:r>
            <a:r>
              <a:rPr lang="cs-CZ" sz="2000" dirty="0"/>
              <a:t>vždy zároveň udána i teplota, za které </a:t>
            </a:r>
            <a:r>
              <a:rPr lang="cs-CZ" sz="2000" dirty="0" smtClean="0"/>
              <a:t>se má </a:t>
            </a:r>
            <a:r>
              <a:rPr lang="cs-CZ" sz="2000" dirty="0"/>
              <a:t>uchovávat.</a:t>
            </a:r>
          </a:p>
        </p:txBody>
      </p:sp>
      <p:sp>
        <p:nvSpPr>
          <p:cNvPr id="3" name="AutoShape 2" descr="VÃ½sledek obrÃ¡zku pro salmonela ve zkaÅ¾enÃ½ch vejcÃ­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9736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97361"/>
            <a:ext cx="4041204" cy="18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6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Salmonela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4103311" cy="4137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Salmonely se množí exponenciálně, tedy za 20 min na dvojnásobek. Hlavním momentem je množství a kvalita substrátu. Optimální teplota se uvádí 35–37 °C. Z jedné bakteriální buňky při průměrné generační době se při 15–30 °C vytvoří za 24 hodin cca 4 722 trilionů buněk. Při teplotách pod 8–10 °C a nad 45 ° C růst salmonel neprobíhá.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283968" y="1268760"/>
            <a:ext cx="5040560" cy="392161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Teplota ve °</a:t>
            </a:r>
            <a:r>
              <a:rPr lang="cs-CZ" dirty="0" smtClean="0"/>
              <a:t>C  </a:t>
            </a:r>
            <a:r>
              <a:rPr lang="cs-CZ" dirty="0"/>
              <a:t>Doba zničení </a:t>
            </a:r>
            <a:r>
              <a:rPr lang="cs-CZ" dirty="0" smtClean="0"/>
              <a:t>salmonel</a:t>
            </a:r>
            <a:endParaRPr lang="cs-CZ" dirty="0"/>
          </a:p>
          <a:p>
            <a:r>
              <a:rPr lang="cs-CZ" dirty="0"/>
              <a:t>57 </a:t>
            </a:r>
            <a:r>
              <a:rPr lang="cs-CZ" dirty="0" smtClean="0"/>
              <a:t>                  10 </a:t>
            </a:r>
            <a:r>
              <a:rPr lang="cs-CZ" dirty="0"/>
              <a:t>h</a:t>
            </a:r>
          </a:p>
          <a:p>
            <a:r>
              <a:rPr lang="cs-CZ" dirty="0"/>
              <a:t>63 </a:t>
            </a:r>
            <a:r>
              <a:rPr lang="cs-CZ" dirty="0" smtClean="0"/>
              <a:t>                   4 </a:t>
            </a:r>
            <a:r>
              <a:rPr lang="cs-CZ" dirty="0"/>
              <a:t>h</a:t>
            </a:r>
          </a:p>
          <a:p>
            <a:r>
              <a:rPr lang="cs-CZ" dirty="0"/>
              <a:t> </a:t>
            </a:r>
            <a:r>
              <a:rPr lang="cs-CZ" dirty="0" smtClean="0"/>
              <a:t>70                  80 </a:t>
            </a:r>
            <a:r>
              <a:rPr lang="cs-CZ" dirty="0"/>
              <a:t>min</a:t>
            </a:r>
          </a:p>
          <a:p>
            <a:r>
              <a:rPr lang="cs-CZ" dirty="0"/>
              <a:t>75 </a:t>
            </a:r>
            <a:r>
              <a:rPr lang="cs-CZ" dirty="0" smtClean="0"/>
              <a:t>                  20 </a:t>
            </a:r>
            <a:r>
              <a:rPr lang="cs-CZ" dirty="0"/>
              <a:t>min</a:t>
            </a:r>
          </a:p>
          <a:p>
            <a:r>
              <a:rPr lang="cs-CZ" dirty="0"/>
              <a:t>100 </a:t>
            </a:r>
            <a:r>
              <a:rPr lang="cs-CZ" dirty="0" smtClean="0"/>
              <a:t>                ihned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046562" cy="22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O tzv. „</a:t>
            </a:r>
            <a:r>
              <a:rPr lang="cs-CZ" sz="2000" dirty="0" err="1"/>
              <a:t>raw</a:t>
            </a:r>
            <a:r>
              <a:rPr lang="cs-CZ" sz="2000" dirty="0"/>
              <a:t> food“ – stravě, konzumované výhradně ve stavu syrovém </a:t>
            </a:r>
            <a:r>
              <a:rPr lang="cs-CZ" sz="2000" dirty="0" smtClean="0"/>
              <a:t>nebo připravované </a:t>
            </a:r>
            <a:r>
              <a:rPr lang="cs-CZ" sz="2000" dirty="0"/>
              <a:t>za teploty </a:t>
            </a:r>
            <a:r>
              <a:rPr lang="cs-CZ" sz="2000" dirty="0" smtClean="0"/>
              <a:t>nepřevyšující 45 </a:t>
            </a:r>
            <a:r>
              <a:rPr lang="cs-CZ" sz="2000" dirty="0"/>
              <a:t>°C existuje mnoho informací, ale zdravotní rizika spojená s konzumací </a:t>
            </a:r>
            <a:r>
              <a:rPr lang="cs-CZ" sz="2000" dirty="0" smtClean="0"/>
              <a:t>tohoto alternativního </a:t>
            </a:r>
            <a:r>
              <a:rPr lang="cs-CZ" sz="2000" dirty="0"/>
              <a:t>druhu stravy většinou </a:t>
            </a:r>
            <a:r>
              <a:rPr lang="cs-CZ" sz="2000" dirty="0" smtClean="0"/>
              <a:t>zmiňována nejsou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Příznivci </a:t>
            </a:r>
            <a:r>
              <a:rPr lang="cs-CZ" sz="2000" dirty="0"/>
              <a:t>této stravy mívají </a:t>
            </a:r>
            <a:r>
              <a:rPr lang="cs-CZ" sz="2000" dirty="0" smtClean="0"/>
              <a:t>často podváhu</a:t>
            </a:r>
            <a:r>
              <a:rPr lang="cs-CZ" sz="2000" dirty="0"/>
              <a:t>. Zvýšená konzumace syrové stravy souvisí obvykle s nízkými </a:t>
            </a:r>
            <a:r>
              <a:rPr lang="cs-CZ" sz="2000" dirty="0" smtClean="0"/>
              <a:t>hodnotami BMI </a:t>
            </a:r>
            <a:r>
              <a:rPr lang="cs-CZ" sz="2000" dirty="0"/>
              <a:t>(18,5 a méně); u těchto osob se </a:t>
            </a:r>
            <a:r>
              <a:rPr lang="cs-CZ" sz="2000" dirty="0" smtClean="0"/>
              <a:t>často projevuje </a:t>
            </a:r>
            <a:r>
              <a:rPr lang="cs-CZ" sz="2000" dirty="0"/>
              <a:t>nízká hustota kostní tkáně a </a:t>
            </a:r>
            <a:r>
              <a:rPr lang="cs-CZ" sz="2000" dirty="0" smtClean="0"/>
              <a:t>vyšší výskyt </a:t>
            </a:r>
            <a:r>
              <a:rPr lang="cs-CZ" sz="2000" dirty="0"/>
              <a:t>osteoporózy</a:t>
            </a:r>
            <a:r>
              <a:rPr lang="cs-CZ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U </a:t>
            </a:r>
            <a:r>
              <a:rPr lang="cs-CZ" sz="2000" dirty="0"/>
              <a:t>žen v </a:t>
            </a:r>
            <a:r>
              <a:rPr lang="cs-CZ" sz="2000" dirty="0" smtClean="0"/>
              <a:t>produktivním věku </a:t>
            </a:r>
            <a:r>
              <a:rPr lang="cs-CZ" sz="2000" dirty="0"/>
              <a:t>se zvyšuje pravděpodobnost amenorey (vynechávání menstruace) a </a:t>
            </a:r>
            <a:r>
              <a:rPr lang="cs-CZ" sz="2000" dirty="0" smtClean="0"/>
              <a:t>poruchy plodnosti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Podle </a:t>
            </a:r>
            <a:r>
              <a:rPr lang="cs-CZ" sz="2000" dirty="0"/>
              <a:t>studie zaměřené na sledování poškození zubů u </a:t>
            </a:r>
            <a:r>
              <a:rPr lang="cs-CZ" sz="2000" dirty="0" smtClean="0"/>
              <a:t>konzumentů </a:t>
            </a:r>
            <a:r>
              <a:rPr lang="cs-CZ" sz="2000" dirty="0" err="1" smtClean="0"/>
              <a:t>raw</a:t>
            </a:r>
            <a:r>
              <a:rPr lang="cs-CZ" sz="2000" dirty="0" smtClean="0"/>
              <a:t> stravy </a:t>
            </a:r>
            <a:r>
              <a:rPr lang="cs-CZ" sz="2000" dirty="0"/>
              <a:t>byl zjištěn vyšší výskyt zubních </a:t>
            </a:r>
            <a:r>
              <a:rPr lang="cs-CZ" sz="2000" dirty="0" smtClean="0"/>
              <a:t>erozí i </a:t>
            </a:r>
            <a:r>
              <a:rPr lang="cs-CZ" sz="2000" dirty="0"/>
              <a:t>při vysoké konzumaci citrusových </a:t>
            </a:r>
            <a:r>
              <a:rPr lang="cs-CZ" sz="2000" dirty="0" smtClean="0"/>
              <a:t>plodů a </a:t>
            </a:r>
            <a:r>
              <a:rPr lang="cs-CZ" sz="2000" dirty="0"/>
              <a:t>bobulového ovoce.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cs-CZ" dirty="0" err="1" smtClean="0"/>
              <a:t>Raw</a:t>
            </a:r>
            <a:r>
              <a:rPr lang="cs-CZ" dirty="0" smtClean="0"/>
              <a:t> food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2060848"/>
            <a:ext cx="48245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11256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000" dirty="0" smtClean="0"/>
              <a:t>Výhody </a:t>
            </a:r>
            <a:r>
              <a:rPr lang="cs-CZ" sz="2000" dirty="0"/>
              <a:t>tepelné úpravy potravin </a:t>
            </a:r>
            <a:r>
              <a:rPr lang="cs-CZ" sz="2000" dirty="0" smtClean="0"/>
              <a:t>spočívají ve </a:t>
            </a:r>
            <a:r>
              <a:rPr lang="cs-CZ" sz="2000" dirty="0"/>
              <a:t>třech základních aspektech</a:t>
            </a:r>
            <a:r>
              <a:rPr lang="cs-CZ" sz="2000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cs-CZ" sz="2000" dirty="0" smtClean="0"/>
              <a:t>mikrobiální</a:t>
            </a:r>
          </a:p>
          <a:p>
            <a:pPr>
              <a:lnSpc>
                <a:spcPct val="110000"/>
              </a:lnSpc>
            </a:pPr>
            <a:r>
              <a:rPr lang="cs-CZ" sz="2000" dirty="0" smtClean="0"/>
              <a:t>eliminace antinutričních a toxických látek</a:t>
            </a:r>
          </a:p>
          <a:p>
            <a:pPr>
              <a:lnSpc>
                <a:spcPct val="110000"/>
              </a:lnSpc>
            </a:pPr>
            <a:r>
              <a:rPr lang="cs-CZ" sz="2000" dirty="0" smtClean="0"/>
              <a:t>zvýšení stravitelnosti a výživové hodnoty.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b="1" u="sng" dirty="0" smtClean="0"/>
              <a:t>Mikrobiální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 smtClean="0"/>
              <a:t>Tepelným  </a:t>
            </a:r>
            <a:r>
              <a:rPr lang="cs-CZ" sz="2000" dirty="0"/>
              <a:t>ošetřením </a:t>
            </a:r>
            <a:r>
              <a:rPr lang="cs-CZ" sz="2000" dirty="0" smtClean="0"/>
              <a:t>zahubíme živé </a:t>
            </a:r>
            <a:r>
              <a:rPr lang="cs-CZ" sz="2000" dirty="0"/>
              <a:t>mikroorganismy, </a:t>
            </a:r>
            <a:r>
              <a:rPr lang="cs-CZ" sz="2000" dirty="0" smtClean="0"/>
              <a:t>bohužel  </a:t>
            </a:r>
            <a:r>
              <a:rPr lang="cs-CZ" sz="2000" dirty="0"/>
              <a:t>nejen  ty  škodlivé,  „</a:t>
            </a:r>
            <a:r>
              <a:rPr lang="cs-CZ" sz="2000" dirty="0" smtClean="0"/>
              <a:t>choroboplodné</a:t>
            </a:r>
            <a:r>
              <a:rPr lang="cs-CZ" sz="2000" dirty="0"/>
              <a:t>“,  ale  i  ty  přátelské, „ušlechtilé“.  Ke </a:t>
            </a:r>
            <a:r>
              <a:rPr lang="cs-CZ" sz="2000" dirty="0" smtClean="0"/>
              <a:t>zničení </a:t>
            </a:r>
            <a:r>
              <a:rPr lang="cs-CZ" sz="2000" dirty="0"/>
              <a:t>těchto mikrobů zcela dostačuje var, </a:t>
            </a:r>
            <a:r>
              <a:rPr lang="cs-CZ" sz="2000" dirty="0" smtClean="0"/>
              <a:t>v  </a:t>
            </a:r>
            <a:r>
              <a:rPr lang="cs-CZ" sz="2000" dirty="0"/>
              <a:t>průmyslu  např.  pasterace  (</a:t>
            </a:r>
            <a:r>
              <a:rPr lang="cs-CZ" sz="2000" dirty="0" smtClean="0"/>
              <a:t>kombinace teplot</a:t>
            </a:r>
            <a:r>
              <a:rPr lang="cs-CZ" sz="2000" dirty="0"/>
              <a:t>, které nepřesahují </a:t>
            </a:r>
            <a:endParaRPr lang="cs-CZ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 smtClean="0"/>
              <a:t>100 </a:t>
            </a:r>
            <a:r>
              <a:rPr lang="cs-CZ" sz="2000" dirty="0"/>
              <a:t>°C s tzv. </a:t>
            </a:r>
            <a:r>
              <a:rPr lang="cs-CZ" sz="2000" dirty="0" smtClean="0"/>
              <a:t>tepelnou </a:t>
            </a:r>
            <a:r>
              <a:rPr lang="cs-CZ" sz="2000" dirty="0"/>
              <a:t>výdrží). </a:t>
            </a:r>
            <a:endParaRPr lang="cs-CZ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 smtClean="0"/>
              <a:t>Nesporulující  </a:t>
            </a:r>
            <a:r>
              <a:rPr lang="cs-CZ" sz="2000" dirty="0"/>
              <a:t>bakterie  nevytvářejí  za </a:t>
            </a:r>
            <a:r>
              <a:rPr lang="cs-CZ" sz="2000" dirty="0" smtClean="0"/>
              <a:t>nepříznivých  </a:t>
            </a:r>
            <a:r>
              <a:rPr lang="cs-CZ" sz="2000" dirty="0"/>
              <a:t>podmínek  spóry,  takže  </a:t>
            </a:r>
            <a:r>
              <a:rPr lang="cs-CZ" sz="2000" dirty="0" smtClean="0"/>
              <a:t>je vyšší  </a:t>
            </a:r>
            <a:r>
              <a:rPr lang="cs-CZ" sz="2000" dirty="0"/>
              <a:t>teploty  (při  vaření  nebo  pečení)  </a:t>
            </a:r>
            <a:r>
              <a:rPr lang="cs-CZ" sz="2000" dirty="0" smtClean="0"/>
              <a:t>zahubí</a:t>
            </a:r>
            <a:r>
              <a:rPr lang="cs-CZ" sz="2000" dirty="0"/>
              <a:t>. Sporulujícím mikrobům však neublíží </a:t>
            </a:r>
            <a:r>
              <a:rPr lang="cs-CZ" sz="2000" dirty="0" smtClean="0"/>
              <a:t>díky  </a:t>
            </a:r>
            <a:r>
              <a:rPr lang="cs-CZ" sz="2000" dirty="0"/>
              <a:t>spórám,  které  vysoké  teploty  </a:t>
            </a:r>
            <a:r>
              <a:rPr lang="cs-CZ" sz="2000" dirty="0" smtClean="0"/>
              <a:t>vydrží a </a:t>
            </a:r>
            <a:r>
              <a:rPr lang="cs-CZ" sz="2000" dirty="0"/>
              <a:t>jakmile přestanou působit, </a:t>
            </a:r>
            <a:r>
              <a:rPr lang="cs-CZ" sz="2000" dirty="0" smtClean="0"/>
              <a:t>vyklíčí </a:t>
            </a:r>
            <a:r>
              <a:rPr lang="cs-CZ" sz="2000" dirty="0"/>
              <a:t>ze spór </a:t>
            </a:r>
            <a:r>
              <a:rPr lang="cs-CZ" sz="2000" dirty="0" smtClean="0"/>
              <a:t>opět </a:t>
            </a:r>
            <a:r>
              <a:rPr lang="cs-CZ" sz="2000" dirty="0"/>
              <a:t>živé bakterie, které se dále </a:t>
            </a:r>
            <a:r>
              <a:rPr lang="cs-CZ" sz="2000" dirty="0" smtClean="0"/>
              <a:t>pomnožují </a:t>
            </a:r>
            <a:r>
              <a:rPr lang="cs-CZ" sz="2000" dirty="0" smtClean="0"/>
              <a:t>(používají  se pak různé  </a:t>
            </a:r>
            <a:r>
              <a:rPr lang="cs-CZ" sz="2000" dirty="0"/>
              <a:t>technologie,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/>
              <a:t>např.  opakované  tepelné  ošetření  </a:t>
            </a:r>
            <a:r>
              <a:rPr lang="cs-CZ" sz="2000" dirty="0" smtClean="0"/>
              <a:t>nebo vysoké  </a:t>
            </a:r>
            <a:r>
              <a:rPr lang="cs-CZ" sz="2000" dirty="0"/>
              <a:t>teploty  </a:t>
            </a:r>
            <a:r>
              <a:rPr lang="cs-CZ" sz="2000" dirty="0" smtClean="0"/>
              <a:t>- </a:t>
            </a:r>
            <a:r>
              <a:rPr lang="cs-CZ" sz="2000" dirty="0" smtClean="0"/>
              <a:t>sterilace</a:t>
            </a:r>
            <a:r>
              <a:rPr lang="cs-CZ" sz="2000" dirty="0"/>
              <a:t>,  UHT </a:t>
            </a:r>
            <a:r>
              <a:rPr lang="cs-CZ" sz="2000" dirty="0" smtClean="0"/>
              <a:t>,  </a:t>
            </a:r>
            <a:r>
              <a:rPr lang="cs-CZ" sz="2000" dirty="0"/>
              <a:t>kombinace  tlaku  a  teploty </a:t>
            </a:r>
            <a:r>
              <a:rPr lang="cs-CZ" sz="2000" dirty="0" smtClean="0"/>
              <a:t>a </a:t>
            </a:r>
            <a:r>
              <a:rPr lang="cs-CZ" sz="2000" dirty="0"/>
              <a:t>další).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tepelné úpravy potravin</a:t>
            </a:r>
          </a:p>
        </p:txBody>
      </p:sp>
    </p:spTree>
    <p:extLst>
      <p:ext uri="{BB962C8B-B14F-4D97-AF65-F5344CB8AC3E}">
        <p14:creationId xmlns:p14="http://schemas.microsoft.com/office/powerpoint/2010/main" val="16293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541</TotalTime>
  <Words>2194</Words>
  <Application>Microsoft Office PowerPoint</Application>
  <PresentationFormat>Předvádění na obrazovce (4:3)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Vlnění</vt:lpstr>
      <vt:lpstr>Technologie přípravy pokrmů  Vliv kulinární úpravy potravin na jejich nutriční hodnotu</vt:lpstr>
      <vt:lpstr>TEPELNĚ UPRAVENÉ POTRAVINY A SYROVÁ STRAVA</vt:lpstr>
      <vt:lpstr>Prezentace aplikace PowerPoint</vt:lpstr>
      <vt:lpstr>Prezentace aplikace PowerPoint</vt:lpstr>
      <vt:lpstr>Syrová strava</vt:lpstr>
      <vt:lpstr>Prezentace aplikace PowerPoint</vt:lpstr>
      <vt:lpstr>Salmonela</vt:lpstr>
      <vt:lpstr>Raw food</vt:lpstr>
      <vt:lpstr>Výhody tepelné úpravy potravin</vt:lpstr>
      <vt:lpstr>Prezentace aplikace PowerPoint</vt:lpstr>
      <vt:lpstr>Prezentace aplikace PowerPoint</vt:lpstr>
      <vt:lpstr>Prezentace aplikace PowerPoint</vt:lpstr>
      <vt:lpstr>Prezentace aplikace PowerPoint</vt:lpstr>
      <vt:lpstr> Nevýhody tepelné úpravy potravin, související výživová rizika </vt:lpstr>
      <vt:lpstr>Prezentace aplikace PowerPoint</vt:lpstr>
      <vt:lpstr> Negativní změny bílkovin</vt:lpstr>
      <vt:lpstr>Prezentace aplikace PowerPoint</vt:lpstr>
      <vt:lpstr>              Negativní změny tuků</vt:lpstr>
      <vt:lpstr> Negativní změny způsobené                         sacharidy</vt:lpstr>
      <vt:lpstr>Nutriční změny při tepelném zpracování potravin rostlinného původu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</dc:title>
  <dc:creator>Mama</dc:creator>
  <cp:lastModifiedBy>Mama</cp:lastModifiedBy>
  <cp:revision>40</cp:revision>
  <dcterms:created xsi:type="dcterms:W3CDTF">2019-07-30T19:16:48Z</dcterms:created>
  <dcterms:modified xsi:type="dcterms:W3CDTF">2019-10-15T18:09:18Z</dcterms:modified>
</cp:coreProperties>
</file>