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354" r:id="rId3"/>
    <p:sldId id="355" r:id="rId4"/>
    <p:sldId id="307" r:id="rId5"/>
    <p:sldId id="311" r:id="rId6"/>
    <p:sldId id="312" r:id="rId7"/>
    <p:sldId id="340" r:id="rId8"/>
    <p:sldId id="361" r:id="rId9"/>
    <p:sldId id="302" r:id="rId10"/>
    <p:sldId id="341" r:id="rId11"/>
    <p:sldId id="353" r:id="rId12"/>
    <p:sldId id="345" r:id="rId13"/>
    <p:sldId id="260" r:id="rId14"/>
    <p:sldId id="368" r:id="rId15"/>
    <p:sldId id="369" r:id="rId16"/>
    <p:sldId id="346" r:id="rId17"/>
    <p:sldId id="270" r:id="rId18"/>
    <p:sldId id="347" r:id="rId19"/>
    <p:sldId id="304" r:id="rId20"/>
    <p:sldId id="348" r:id="rId21"/>
    <p:sldId id="351" r:id="rId22"/>
    <p:sldId id="380" r:id="rId23"/>
    <p:sldId id="305" r:id="rId24"/>
    <p:sldId id="275" r:id="rId2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D20A11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92" autoAdjust="0"/>
  </p:normalViewPr>
  <p:slideViewPr>
    <p:cSldViewPr>
      <p:cViewPr varScale="1">
        <p:scale>
          <a:sx n="101" d="100"/>
          <a:sy n="101" d="100"/>
        </p:scale>
        <p:origin x="183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14BE5A1-3FC2-4B37-88DB-0EEF81CBB3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C47110E-A18E-447F-9A36-2EB80B9B6A1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22B577F-6C06-44DF-811E-BD6FC42B20EF}" type="datetimeFigureOut">
              <a:rPr lang="cs-CZ"/>
              <a:pPr>
                <a:defRPr/>
              </a:pPr>
              <a:t>05.04.2021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3F78D084-BCD3-459F-9886-32AF61072B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AC5B7CD7-77EB-4EE3-B762-B38352BA99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1D48DF-9708-49A9-AF74-2DA86C5B6B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B5FE21-38C9-4D8C-9F9E-5822919EB4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0CA722-3FEE-4D41-8293-AAAF65AA71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49F6C1B8-940D-4B56-BB69-EE2F86087F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235BC03-A941-4397-AAA1-D574DDEF559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Smrtící trias hypotermie, acidózy a koagulopatie je pro poraněného nezřídka osudná. Představuje vzájemně se podporující „začarovaný kruh“, který nadále podporuje rozvrat vnitřního prostředí a prohlubuje šokový stav. Léčebná opatření musí postihnout všechny prvky této triády.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id="{09A7E8F9-7303-47C3-AA27-9BD4D719B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id="{C84441D9-AE29-4366-831D-AC14C04A5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id="{2D8AADBC-7313-4603-B114-0B548D7824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2C9521-23B8-4F68-8D32-7858FDE113D4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8C91121C-77C0-45EC-97C2-ED8EAD304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8A3344D5-D21B-48E3-ABE3-18382E3C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ABBA-28F4-4E2B-9DDE-7828D9F3CE58}" type="datetimeFigureOut">
              <a:rPr lang="cs-CZ"/>
              <a:pPr>
                <a:defRPr/>
              </a:pPr>
              <a:t>05.04.2021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5AC1682-2E98-42AA-8C5B-B9E9AC70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27ECC06-8EB5-4B39-AF44-75BE33A2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7FFDA-0AE0-4126-B230-AFE738A6248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2935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077A0D-4827-4BAA-9554-2FF0A69E8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3B0E9-8D74-437C-B6D3-3205863B0595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106449-ADD4-408B-8D9C-0C7A2C186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F3B151-8974-4536-8009-FD9BDEFC5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D609A-F202-48F7-95C1-BB21391B03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843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158058-3B6B-4B18-9250-E9B557365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C5E90-686F-4640-B200-865EF814E67A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CDBE20-F961-4246-9F80-B10C772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88A963-BC49-4EC4-9457-F5D6A9B7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F774-6973-438A-BBF8-DC063A6923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9932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53975"/>
            <a:ext cx="8229600" cy="60721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31036380-B32C-4CAD-A06C-45FE386A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954C9-B89A-404D-944F-C4A60CE2EFEC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7BD838A-D556-477A-AC74-AEA2A7B5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A57AB56A-91CF-4F91-90B4-B425697A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EC7E-AC66-47E8-9114-4C72B2749A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2169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57B686-FD5C-4A2C-9791-26371BF4A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1407F-CB69-428B-9403-2A32F5E37865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FBC4E4-E6C2-47F6-BEB8-22D775F22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3B673F-FC66-4498-8ABC-143C26EE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5353-C366-4DF2-B476-BA1C83A299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4833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765175"/>
            <a:ext cx="4038600" cy="5360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765175"/>
            <a:ext cx="4038600" cy="5360988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CC495B7-FD92-4292-B907-AD68D75E2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5C3CB-8474-4A29-9853-54B4CC1BC98D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17F51B4-8CD7-446A-822A-9FD53A6A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4B08BA6-EB62-44CF-9E52-179FFD32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61282-289F-4BD3-9CF6-D441B2A62D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367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0D13E4-4089-4462-9B3B-01DEA43C5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19985-1EE5-4BF9-80CD-236ECC9E4322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12AD94-22A0-4345-B598-061A5897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7B34BA-55DC-4428-BCC0-3374D805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0106-AE19-4148-8710-B19DB8043E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764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>
            <a:extLst>
              <a:ext uri="{FF2B5EF4-FFF2-40B4-BE49-F238E27FC236}">
                <a16:creationId xmlns:a16="http://schemas.microsoft.com/office/drawing/2014/main" id="{D3951D6D-8C94-4862-8689-59FC76A37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C83FF23-2B73-4F96-8FDD-01E8D8EB5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7B4AF-A4ED-414A-AA76-97FB82540E9D}" type="datetimeFigureOut">
              <a:rPr lang="cs-CZ"/>
              <a:pPr>
                <a:defRPr/>
              </a:pPr>
              <a:t>05.04.2021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84EC685-AF22-4A04-8CF3-D85C7AEE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B98B6EE-13A6-43E9-A120-5D598D36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D974D-5317-4067-AD02-5CD42A3327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674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3E2B64B-CA15-4B70-ADF6-5E4D237D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2879C-39FB-49B2-8E97-B43A9B6D7AC3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94B1253-2B17-46E0-9FC6-2EE9F76B6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05760F9-0EF7-4713-B004-DA13DF483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EB7DD-37FC-4554-9643-8BCB8349CD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870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E62594E2-249E-474A-B9B9-FB1E5890D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BFFF9-1C0D-42FD-9492-5B94EF0006E7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FA6B325-CD2F-48ED-B46C-08C134F44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54F3B44-0261-4172-ADEE-A70B9625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456FD-DFF0-4529-BC87-1B612578BA0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0775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0C6ECEC8-2178-4EDE-B7E5-DC9D6344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126B-F719-42AA-A95F-EB4496EC7E75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F8D712AB-0045-4EE4-AB6D-FEA53A424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9EE7E5F9-063D-44B6-B637-054BFDB8E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72515-297B-4688-A151-5F42EBFF1E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0304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D89DD952-E598-452C-A201-785B4043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BD2F4-F480-4206-97BB-1479A62E1E98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896487E8-4CAE-4CCD-AF30-ED731C2C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690EE7C8-5CB0-4417-A413-3A366C13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1149A-8E08-405E-8CBE-727B5B6ECC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996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099D998-1663-4974-B63C-5482CF10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58F1A-A2F6-4D43-93F9-E100B665A4EF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9754A70-DC0A-44A4-A4C1-AE31ED00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81D5602-E035-4CD7-AE02-DBC16FDB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73A9-6CF7-4FD1-A290-61DD10C02E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400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CF9BE71-72BE-4D41-BDF9-A9094868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486C4-42C5-43B7-BA49-D014A64228A2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26A6950-234D-408B-9299-8AA80340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4B85F45-37E5-4F7E-AC51-C6F4AF07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0772D-3FE1-4A03-9BB8-6436D6B381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9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>
            <a:extLst>
              <a:ext uri="{FF2B5EF4-FFF2-40B4-BE49-F238E27FC236}">
                <a16:creationId xmlns:a16="http://schemas.microsoft.com/office/drawing/2014/main" id="{186E4154-A93D-471C-8E59-60BA41CF8D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ázek 6">
            <a:extLst>
              <a:ext uri="{FF2B5EF4-FFF2-40B4-BE49-F238E27FC236}">
                <a16:creationId xmlns:a16="http://schemas.microsoft.com/office/drawing/2014/main" id="{D8AAA0D2-8BBA-46D2-8441-A194587999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Zástupný symbol pro nadpis 1">
            <a:extLst>
              <a:ext uri="{FF2B5EF4-FFF2-40B4-BE49-F238E27FC236}">
                <a16:creationId xmlns:a16="http://schemas.microsoft.com/office/drawing/2014/main" id="{11120E09-7591-4695-ABA0-933511F9AB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9" name="Zástupný symbol pro text 2">
            <a:extLst>
              <a:ext uri="{FF2B5EF4-FFF2-40B4-BE49-F238E27FC236}">
                <a16:creationId xmlns:a16="http://schemas.microsoft.com/office/drawing/2014/main" id="{E9791F2D-7C7B-4A09-9F2B-33EB1212DE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13B93E-E27E-4962-B735-92F8FDB82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707D5E-6E06-4231-B0B7-D3B2993F01DD}" type="datetimeFigureOut">
              <a:rPr lang="cs-CZ"/>
              <a:pPr>
                <a:defRPr/>
              </a:pPr>
              <a:t>05.04.2021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5DA3F-A333-4F2E-8816-A023A875F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6B2F0A-A83F-4947-B232-2EB8E69E5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F4AEFC-46CA-4AB9-8928-DECF214C3D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D04AD43-469C-40C4-82A2-BA68377142AB}"/>
              </a:ext>
            </a:extLst>
          </p:cNvPr>
          <p:cNvCxnSpPr/>
          <p:nvPr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>
            <a:extLst>
              <a:ext uri="{FF2B5EF4-FFF2-40B4-BE49-F238E27FC236}">
                <a16:creationId xmlns:a16="http://schemas.microsoft.com/office/drawing/2014/main" id="{8CC12540-F8CC-46A5-93F4-333E6E2DF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337300"/>
            <a:ext cx="18478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65" r:id="rId2"/>
    <p:sldLayoutId id="2147484178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E15FCE5D-81F2-4423-BB21-4D04523C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620713"/>
            <a:ext cx="5483225" cy="495300"/>
          </a:xfrm>
        </p:spPr>
        <p:txBody>
          <a:bodyPr/>
          <a:lstStyle/>
          <a:p>
            <a:r>
              <a:rPr lang="cs-CZ" altLang="cs-CZ" sz="3200">
                <a:latin typeface="Arial" panose="020B0604020202020204" pitchFamily="34" charset="0"/>
                <a:cs typeface="Arial" panose="020B0604020202020204" pitchFamily="34" charset="0"/>
              </a:rPr>
              <a:t>A. v traumatologii</a:t>
            </a:r>
          </a:p>
        </p:txBody>
      </p:sp>
      <p:sp>
        <p:nvSpPr>
          <p:cNvPr id="47107" name="TextovéPole 2">
            <a:extLst>
              <a:ext uri="{FF2B5EF4-FFF2-40B4-BE49-F238E27FC236}">
                <a16:creationId xmlns:a16="http://schemas.microsoft.com/office/drawing/2014/main" id="{232DD123-7EDF-4597-A20A-A850F795B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1322388"/>
            <a:ext cx="59769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000" b="1">
                <a:latin typeface="Arial" panose="020B0604020202020204" pitchFamily="34" charset="0"/>
              </a:rPr>
              <a:t>Plánovaný výkon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000" b="1">
                <a:latin typeface="Arial" panose="020B0604020202020204" pitchFamily="34" charset="0"/>
              </a:rPr>
              <a:t>Neodkladný výkon ?!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000" b="1">
                <a:latin typeface="Arial" panose="020B0604020202020204" pitchFamily="34" charset="0"/>
              </a:rPr>
              <a:t>Nedostatečná anamnéza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endParaRPr lang="cs-CZ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Spinální trauma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Popáleninové trauma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</p:txBody>
      </p:sp>
      <p:pic>
        <p:nvPicPr>
          <p:cNvPr id="47108" name="Picture 2">
            <a:extLst>
              <a:ext uri="{FF2B5EF4-FFF2-40B4-BE49-F238E27FC236}">
                <a16:creationId xmlns:a16="http://schemas.microsoft.com/office/drawing/2014/main" id="{0C3F3C0C-3D7D-49CC-BBA0-41EEC2A8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725488"/>
            <a:ext cx="2441575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transfuze">
            <a:extLst>
              <a:ext uri="{FF2B5EF4-FFF2-40B4-BE49-F238E27FC236}">
                <a16:creationId xmlns:a16="http://schemas.microsoft.com/office/drawing/2014/main" id="{629949D5-2530-406F-8D58-885F7A104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3846513"/>
            <a:ext cx="1838325" cy="2286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75CB0A9-87A2-4AAA-A617-6A2D65BE2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44"/>
    </mc:Choice>
    <mc:Fallback>
      <p:transition spd="slow" advTm="67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FCABA13-2F74-490F-9E22-07C4DE17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4643438" cy="900113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</a:rPr>
              <a:t>KONČETINOV</a:t>
            </a:r>
            <a:r>
              <a:rPr lang="cs-CZ" altLang="cs-CZ" sz="2400"/>
              <a:t>Á</a:t>
            </a:r>
            <a:r>
              <a:rPr lang="cs-CZ" altLang="cs-CZ" sz="2400">
                <a:latin typeface="Arial" panose="020B0604020202020204" pitchFamily="34" charset="0"/>
              </a:rPr>
              <a:t> PORANĚN</a:t>
            </a:r>
            <a:r>
              <a:rPr lang="cs-CZ" altLang="cs-CZ" sz="2400"/>
              <a:t>Í</a:t>
            </a: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12D747C1-D499-4CEA-94FF-A81A399CD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52513"/>
            <a:ext cx="9144000" cy="4481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Při polytraumatu tvoří 86% = </a:t>
            </a:r>
            <a:r>
              <a:rPr lang="cs-CZ" altLang="cs-CZ" sz="2800" b="1">
                <a:solidFill>
                  <a:srgbClr val="D20A11"/>
                </a:solidFill>
                <a:latin typeface="Arial" panose="020B0604020202020204" pitchFamily="34" charset="0"/>
              </a:rPr>
              <a:t>druhé pořadí priorit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b="1">
              <a:solidFill>
                <a:srgbClr val="D20A1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SzPct val="150000"/>
              <a:buFontTx/>
              <a:buChar char="•"/>
            </a:pPr>
            <a:r>
              <a:rPr lang="cs-CZ" altLang="cs-CZ" b="1">
                <a:latin typeface="Arial" panose="020B0604020202020204" pitchFamily="34" charset="0"/>
              </a:rPr>
              <a:t>   Rány   </a:t>
            </a:r>
          </a:p>
          <a:p>
            <a:pPr>
              <a:spcBef>
                <a:spcPct val="0"/>
              </a:spcBef>
              <a:buSzPct val="150000"/>
              <a:buFontTx/>
              <a:buChar char="•"/>
            </a:pPr>
            <a:r>
              <a:rPr lang="cs-CZ" altLang="cs-CZ" b="1">
                <a:latin typeface="Arial" panose="020B0604020202020204" pitchFamily="34" charset="0"/>
              </a:rPr>
              <a:t>   Zlomeniny</a:t>
            </a:r>
          </a:p>
          <a:p>
            <a:pPr>
              <a:spcBef>
                <a:spcPct val="0"/>
              </a:spcBef>
              <a:buSzPct val="150000"/>
              <a:buFontTx/>
              <a:buChar char="•"/>
            </a:pPr>
            <a:r>
              <a:rPr lang="cs-CZ" altLang="cs-CZ" b="1">
                <a:latin typeface="Arial" panose="020B0604020202020204" pitchFamily="34" charset="0"/>
              </a:rPr>
              <a:t>   Vykloubení</a:t>
            </a:r>
          </a:p>
          <a:p>
            <a:pPr>
              <a:spcBef>
                <a:spcPct val="0"/>
              </a:spcBef>
              <a:buSzPct val="150000"/>
              <a:buFontTx/>
              <a:buChar char="•"/>
            </a:pPr>
            <a:r>
              <a:rPr lang="cs-CZ" altLang="cs-CZ" b="1">
                <a:latin typeface="Arial" panose="020B0604020202020204" pitchFamily="34" charset="0"/>
              </a:rPr>
              <a:t>   Ztrátová poranění</a:t>
            </a:r>
          </a:p>
          <a:p>
            <a:pPr>
              <a:spcBef>
                <a:spcPct val="0"/>
              </a:spcBef>
              <a:buSzPct val="150000"/>
              <a:buFontTx/>
              <a:buChar char="•"/>
            </a:pPr>
            <a:r>
              <a:rPr lang="cs-CZ" altLang="cs-CZ" b="1">
                <a:latin typeface="Arial" panose="020B0604020202020204" pitchFamily="34" charset="0"/>
              </a:rPr>
              <a:t>   Kompartmentový syndrom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         Může se vyskytnout ve všech svalových oblastech ohraničených fascií.Vzniká tlakem z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         vnějšku (zasypání, těsná bandáž), nárůstem objemu tkání (otok,hematom) = ischemie.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                                                                                                                   </a:t>
            </a:r>
            <a:r>
              <a:rPr lang="cs-CZ" altLang="cs-CZ" sz="1800" b="1">
                <a:latin typeface="Arial" panose="020B0604020202020204" pitchFamily="34" charset="0"/>
              </a:rPr>
              <a:t>Léčba = fasciotomie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</p:txBody>
      </p:sp>
      <p:pic>
        <p:nvPicPr>
          <p:cNvPr id="57348" name="Picture 3" descr="DDo3">
            <a:extLst>
              <a:ext uri="{FF2B5EF4-FFF2-40B4-BE49-F238E27FC236}">
                <a16:creationId xmlns:a16="http://schemas.microsoft.com/office/drawing/2014/main" id="{53967736-6A2D-447A-A797-142750022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6"/>
          <a:stretch>
            <a:fillRect/>
          </a:stretch>
        </p:blipFill>
        <p:spPr bwMode="auto">
          <a:xfrm>
            <a:off x="5651500" y="1700213"/>
            <a:ext cx="3316288" cy="20891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ffectLst>
            <a:outerShdw dist="107763" dir="81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689A6E8-41F7-4B41-99EF-C3F993200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20"/>
    </mc:Choice>
    <mc:Fallback>
      <p:transition spd="slow" advTm="6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0">
            <a:extLst>
              <a:ext uri="{FF2B5EF4-FFF2-40B4-BE49-F238E27FC236}">
                <a16:creationId xmlns:a16="http://schemas.microsoft.com/office/drawing/2014/main" id="{964CED63-D408-4DDC-811A-D7FD30F04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9275"/>
            <a:ext cx="3636963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cs typeface="Calibri" panose="020F0502020204030204" pitchFamily="34" charset="0"/>
              </a:rPr>
              <a:t>Pertrochanterické fraktury</a:t>
            </a:r>
            <a:r>
              <a:rPr lang="cs-CZ" altLang="cs-CZ" sz="2400"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400">
                <a:cs typeface="Calibri" panose="020F0502020204030204" pitchFamily="34" charset="0"/>
              </a:rPr>
              <a:t> </a:t>
            </a:r>
            <a:r>
              <a:rPr lang="cs-CZ" altLang="cs-CZ" sz="2400" b="1">
                <a:cs typeface="Calibri" panose="020F0502020204030204" pitchFamily="34" charset="0"/>
              </a:rPr>
              <a:t>Polymorbidní pacienti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400" b="1">
                <a:cs typeface="Calibri" panose="020F0502020204030204" pitchFamily="34" charset="0"/>
              </a:rPr>
              <a:t> Věková kategorie 70+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400" b="1">
                <a:cs typeface="Calibri" panose="020F0502020204030204" pitchFamily="34" charset="0"/>
              </a:rPr>
              <a:t> Minimální rezervy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400" b="1">
                <a:cs typeface="Calibri" panose="020F0502020204030204" pitchFamily="34" charset="0"/>
              </a:rPr>
              <a:t> Dehydratace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400" b="1">
                <a:cs typeface="Calibri" panose="020F0502020204030204" pitchFamily="34" charset="0"/>
              </a:rPr>
              <a:t> Malnutrice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400" b="1">
                <a:cs typeface="Calibri" panose="020F0502020204030204" pitchFamily="34" charset="0"/>
              </a:rPr>
              <a:t> Patologické zlomeniny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endParaRPr lang="cs-CZ" altLang="cs-CZ" sz="2400" b="1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400" b="1">
                <a:cs typeface="Calibri" panose="020F0502020204030204" pitchFamily="34" charset="0"/>
              </a:rPr>
              <a:t> Neodkladný výkon ?!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endParaRPr lang="cs-CZ" altLang="cs-CZ" sz="2400">
              <a:cs typeface="Calibri" panose="020F0502020204030204" pitchFamily="34" charset="0"/>
            </a:endParaRPr>
          </a:p>
        </p:txBody>
      </p:sp>
      <p:pic>
        <p:nvPicPr>
          <p:cNvPr id="58371" name="Picture 4">
            <a:extLst>
              <a:ext uri="{FF2B5EF4-FFF2-40B4-BE49-F238E27FC236}">
                <a16:creationId xmlns:a16="http://schemas.microsoft.com/office/drawing/2014/main" id="{32526558-BB29-4BC5-BE88-9D2C76F58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1311275"/>
            <a:ext cx="2014537" cy="34607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CDE5DEF-5350-4797-9989-EF4A0770F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657"/>
    </mc:Choice>
    <mc:Fallback>
      <p:transition spd="slow" advTm="146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754EEAE2-15B9-45BF-A9C2-4FB79DC3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Anesteziologická péče</a:t>
            </a:r>
          </a:p>
        </p:txBody>
      </p:sp>
      <p:sp>
        <p:nvSpPr>
          <p:cNvPr id="59395" name="Text Box 3">
            <a:extLst>
              <a:ext uri="{FF2B5EF4-FFF2-40B4-BE49-F238E27FC236}">
                <a16:creationId xmlns:a16="http://schemas.microsoft.com/office/drawing/2014/main" id="{36E6B344-F569-4B3F-8486-BB4304507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836613"/>
            <a:ext cx="64801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2100" indent="-292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8260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400" b="1">
                <a:latin typeface="Arial" panose="020B0604020202020204" pitchFamily="34" charset="0"/>
              </a:rPr>
              <a:t>Nepodceňovat krevní ztrátu při zavřených zlomeninách pánve a končetin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400" b="1">
                <a:latin typeface="Arial" panose="020B0604020202020204" pitchFamily="34" charset="0"/>
              </a:rPr>
              <a:t>I zdánlivě stabilizovaný stav se může během anestézie rychle změnit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400" b="1">
                <a:latin typeface="Arial" panose="020B0604020202020204" pitchFamily="34" charset="0"/>
              </a:rPr>
              <a:t>U izolovaných traumat je možné využít i svodných technik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19AE04C9-6241-4707-B511-0BA18480C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334000"/>
            <a:ext cx="5867400" cy="881063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r>
              <a:rPr lang="cs-CZ" altLang="cs-CZ" sz="2800" b="1">
                <a:solidFill>
                  <a:schemeClr val="accent1"/>
                </a:solidFill>
                <a:latin typeface="Arial" panose="020B0604020202020204" pitchFamily="34" charset="0"/>
              </a:rPr>
              <a:t>POZOR!!!</a:t>
            </a: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Syndrom tukové embolie</a:t>
            </a:r>
          </a:p>
        </p:txBody>
      </p:sp>
      <p:pic>
        <p:nvPicPr>
          <p:cNvPr id="59397" name="Picture 4">
            <a:extLst>
              <a:ext uri="{FF2B5EF4-FFF2-40B4-BE49-F238E27FC236}">
                <a16:creationId xmlns:a16="http://schemas.microsoft.com/office/drawing/2014/main" id="{E29093F9-0CC9-4885-B58E-ED2E605B0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908050"/>
            <a:ext cx="1828800" cy="31527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9398" name="Picture 5">
            <a:extLst>
              <a:ext uri="{FF2B5EF4-FFF2-40B4-BE49-F238E27FC236}">
                <a16:creationId xmlns:a16="http://schemas.microsoft.com/office/drawing/2014/main" id="{CBE18DBC-C742-4839-AACB-C915A4952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89363"/>
            <a:ext cx="1122362" cy="23812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6C2B4E-7687-48B5-9D0A-4C0C9BA26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60"/>
    </mc:Choice>
    <mc:Fallback>
      <p:transition spd="slow" advTm="4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BD26902-3036-4ADB-A822-B1616D474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5360987"/>
          </a:xfrm>
        </p:spPr>
        <p:txBody>
          <a:bodyPr>
            <a:normAutofit/>
          </a:bodyPr>
          <a:lstStyle/>
          <a:p>
            <a:pPr>
              <a:buClr>
                <a:schemeClr val="accent6"/>
              </a:buClr>
              <a:defRPr/>
            </a:pPr>
            <a:r>
              <a:rPr lang="cs-CZ" sz="2000" dirty="0"/>
              <a:t>TE: u většiny frc/operací  dlouhých kostí a pánve (instrumentace  v dřeňovém kanálu femuru)</a:t>
            </a:r>
          </a:p>
          <a:p>
            <a:pPr>
              <a:buClr>
                <a:schemeClr val="accent6"/>
              </a:buClr>
              <a:defRPr/>
            </a:pPr>
            <a:r>
              <a:rPr lang="cs-CZ" sz="2000" dirty="0"/>
              <a:t>FES = fyziologická odpověď organismu na přítomnost tuku v systémové cirkulaci, &lt; 1%</a:t>
            </a:r>
          </a:p>
          <a:p>
            <a:pPr>
              <a:buClr>
                <a:schemeClr val="accent6"/>
              </a:buClr>
              <a:defRPr/>
            </a:pPr>
            <a:r>
              <a:rPr lang="cs-CZ" sz="2000" dirty="0"/>
              <a:t>FES: rozvíjí se od 12 do 72 hod</a:t>
            </a:r>
          </a:p>
          <a:p>
            <a:pPr>
              <a:buClr>
                <a:schemeClr val="accent6"/>
              </a:buClr>
              <a:defRPr/>
            </a:pPr>
            <a:r>
              <a:rPr lang="cs-CZ" sz="2000" dirty="0"/>
              <a:t>odložené </a:t>
            </a:r>
            <a:r>
              <a:rPr lang="cs-CZ" sz="2000" dirty="0" err="1"/>
              <a:t>hřebování</a:t>
            </a:r>
            <a:r>
              <a:rPr lang="cs-CZ" sz="2000" dirty="0"/>
              <a:t>/cementovaná TEP</a:t>
            </a:r>
          </a:p>
          <a:p>
            <a:pPr>
              <a:buClr>
                <a:schemeClr val="accent6"/>
              </a:buClr>
              <a:defRPr/>
            </a:pPr>
            <a:r>
              <a:rPr lang="cs-CZ" sz="2000" dirty="0"/>
              <a:t>subklinické, přehlédnuté </a:t>
            </a:r>
          </a:p>
          <a:p>
            <a:pPr>
              <a:buClr>
                <a:schemeClr val="accent6"/>
              </a:buClr>
              <a:defRPr/>
            </a:pPr>
            <a:r>
              <a:rPr lang="cs-CZ" sz="2000" dirty="0"/>
              <a:t>klinické: </a:t>
            </a:r>
            <a:r>
              <a:rPr lang="cs-CZ" sz="2000" dirty="0" err="1"/>
              <a:t>hypoxémie</a:t>
            </a:r>
            <a:r>
              <a:rPr lang="cs-CZ" sz="2000" dirty="0"/>
              <a:t>, RI, edém plic, neklid, zmatenost, petechie (spojivka, axila)</a:t>
            </a:r>
          </a:p>
          <a:p>
            <a:pPr>
              <a:buClr>
                <a:schemeClr val="accent6"/>
              </a:buClr>
              <a:defRPr/>
            </a:pPr>
            <a:r>
              <a:rPr lang="cs-CZ" sz="2000" dirty="0"/>
              <a:t>fulminantní: akutní </a:t>
            </a:r>
            <a:r>
              <a:rPr lang="cs-CZ" sz="2000" dirty="0" err="1"/>
              <a:t>cor</a:t>
            </a:r>
            <a:r>
              <a:rPr lang="cs-CZ" sz="2000" dirty="0"/>
              <a:t> </a:t>
            </a:r>
            <a:r>
              <a:rPr lang="cs-CZ" sz="2000" dirty="0" err="1"/>
              <a:t>pulmonale</a:t>
            </a:r>
            <a:r>
              <a:rPr lang="cs-CZ" sz="2000" dirty="0"/>
              <a:t>, cerebrální příznaky, fatální průběh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5C48B9F-FA7D-43D6-90B6-DDE39DC8E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88913"/>
            <a:ext cx="5400675" cy="1196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anchor="ctr">
            <a:normAutofit fontScale="92500"/>
          </a:bodyPr>
          <a:lstStyle>
            <a:lvl1pPr marL="457200" indent="-457200" algn="ctr" defTabSz="914400" rtl="0" eaLnBrk="1" latinLnBrk="0" hangingPunct="1">
              <a:spcBef>
                <a:spcPct val="2000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marL="838200" indent="-38100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76400" indent="-3048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133600" indent="-3048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90800" indent="-3048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3048000" indent="-3048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505200" indent="-3048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962400" indent="-3048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2400" b="1" dirty="0">
                <a:solidFill>
                  <a:srgbClr val="FF9900"/>
                </a:solidFill>
                <a:latin typeface="Comic Sans MS" pitchFamily="66" charset="0"/>
              </a:rPr>
              <a:t>       </a:t>
            </a:r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Tuková embolie TE</a:t>
            </a:r>
            <a:b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 tukové embolie FES</a:t>
            </a:r>
          </a:p>
        </p:txBody>
      </p:sp>
      <p:sp>
        <p:nvSpPr>
          <p:cNvPr id="60420" name="Text Box 6">
            <a:extLst>
              <a:ext uri="{FF2B5EF4-FFF2-40B4-BE49-F238E27FC236}">
                <a16:creationId xmlns:a16="http://schemas.microsoft.com/office/drawing/2014/main" id="{12E34D2C-E2D5-4C8C-80F1-4011B9E4E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427663"/>
            <a:ext cx="3278188" cy="1244600"/>
          </a:xfrm>
          <a:prstGeom prst="rect">
            <a:avLst/>
          </a:prstGeom>
          <a:solidFill>
            <a:srgbClr val="FFFFCC"/>
          </a:solidFill>
          <a:ln w="57150" cmpd="thinThick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cs-CZ" altLang="cs-CZ" sz="2400" b="1">
                <a:solidFill>
                  <a:schemeClr val="accent1"/>
                </a:solidFill>
                <a:latin typeface="Arial" panose="020B0604020202020204" pitchFamily="34" charset="0"/>
              </a:rPr>
              <a:t>Respirační selhání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cs-CZ" altLang="cs-CZ" sz="2400" b="1">
                <a:solidFill>
                  <a:schemeClr val="accent1"/>
                </a:solidFill>
                <a:latin typeface="Arial" panose="020B0604020202020204" pitchFamily="34" charset="0"/>
              </a:rPr>
              <a:t>Zmatenost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cs-CZ" altLang="cs-CZ" sz="2400" b="1">
                <a:solidFill>
                  <a:schemeClr val="accent1"/>
                </a:solidFill>
                <a:latin typeface="Arial" panose="020B0604020202020204" pitchFamily="34" charset="0"/>
              </a:rPr>
              <a:t>Petechiální krvácení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24C9B08-5DCC-4751-A27B-56B60693F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15"/>
    </mc:Choice>
    <mc:Fallback>
      <p:transition spd="slow" advTm="69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04CFFBA-8166-4457-8219-75CC62732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25538"/>
            <a:ext cx="8569325" cy="4967287"/>
          </a:xfrm>
        </p:spPr>
        <p:txBody>
          <a:bodyPr>
            <a:normAutofit fontScale="47500" lnSpcReduction="20000"/>
          </a:bodyPr>
          <a:lstStyle/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  <a:defRPr/>
            </a:pPr>
            <a:r>
              <a:rPr lang="cs-CZ" sz="4200" u="sng" dirty="0">
                <a:solidFill>
                  <a:srgbClr val="FF0000"/>
                </a:solidFill>
              </a:rPr>
              <a:t>Hlavní příznaky (alespoň jeden)</a:t>
            </a:r>
          </a:p>
          <a:p>
            <a:pPr>
              <a:defRPr/>
            </a:pPr>
            <a:r>
              <a:rPr lang="cs-CZ" sz="4200" dirty="0"/>
              <a:t>RI, </a:t>
            </a:r>
            <a:r>
              <a:rPr lang="cs-CZ" sz="4200" dirty="0" err="1"/>
              <a:t>hypoxémie</a:t>
            </a:r>
            <a:r>
              <a:rPr lang="cs-CZ" sz="4200" dirty="0"/>
              <a:t>  paO</a:t>
            </a:r>
            <a:r>
              <a:rPr lang="cs-CZ" sz="4200" baseline="-25000" dirty="0"/>
              <a:t>2</a:t>
            </a:r>
            <a:r>
              <a:rPr lang="cs-CZ" sz="4200" dirty="0"/>
              <a:t>  &lt; 8 </a:t>
            </a:r>
            <a:r>
              <a:rPr lang="cs-CZ" sz="4200" dirty="0" err="1"/>
              <a:t>kPa</a:t>
            </a:r>
            <a:r>
              <a:rPr lang="cs-CZ" sz="4200" dirty="0"/>
              <a:t>/60 </a:t>
            </a:r>
            <a:r>
              <a:rPr lang="cs-CZ" sz="4200" dirty="0" err="1"/>
              <a:t>mmHg</a:t>
            </a:r>
            <a:r>
              <a:rPr lang="cs-CZ" sz="4200" dirty="0"/>
              <a:t> při FiO</a:t>
            </a:r>
            <a:r>
              <a:rPr lang="cs-CZ" sz="4200" baseline="-25000" dirty="0"/>
              <a:t>2</a:t>
            </a:r>
            <a:r>
              <a:rPr lang="cs-CZ" sz="4200" dirty="0"/>
              <a:t> &lt; 0,4, plicní edém</a:t>
            </a:r>
          </a:p>
          <a:p>
            <a:pPr>
              <a:defRPr/>
            </a:pPr>
            <a:r>
              <a:rPr lang="cs-CZ" sz="4200" dirty="0"/>
              <a:t>cerebrální příznaky, útlum CNS </a:t>
            </a:r>
          </a:p>
          <a:p>
            <a:pPr>
              <a:defRPr/>
            </a:pPr>
            <a:r>
              <a:rPr lang="cs-CZ" sz="4200" dirty="0"/>
              <a:t>petechie (konjunktiva,  orální sliznice, kůže krku a axily)</a:t>
            </a:r>
          </a:p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  <a:defRPr/>
            </a:pPr>
            <a:r>
              <a:rPr lang="cs-CZ" sz="4200" u="sng" dirty="0">
                <a:solidFill>
                  <a:srgbClr val="FF0000"/>
                </a:solidFill>
              </a:rPr>
              <a:t>Vedlejší příznaky (alespoň čtyři)</a:t>
            </a:r>
          </a:p>
          <a:p>
            <a:pPr>
              <a:defRPr/>
            </a:pPr>
            <a:r>
              <a:rPr lang="cs-CZ" sz="4200" dirty="0"/>
              <a:t>pyrexie</a:t>
            </a:r>
          </a:p>
          <a:p>
            <a:pPr>
              <a:defRPr/>
            </a:pPr>
            <a:r>
              <a:rPr lang="cs-CZ" sz="4200" dirty="0"/>
              <a:t>tachykardie  &gt; 110/min</a:t>
            </a:r>
          </a:p>
          <a:p>
            <a:pPr>
              <a:defRPr/>
            </a:pPr>
            <a:r>
              <a:rPr lang="cs-CZ" sz="4200" dirty="0"/>
              <a:t>retinální změny (tuková embolie do sítnice)</a:t>
            </a:r>
          </a:p>
          <a:p>
            <a:pPr>
              <a:defRPr/>
            </a:pPr>
            <a:r>
              <a:rPr lang="cs-CZ" sz="4200" dirty="0"/>
              <a:t>renální změny (tukové kapénky v moči)</a:t>
            </a:r>
          </a:p>
          <a:p>
            <a:pPr>
              <a:defRPr/>
            </a:pPr>
            <a:r>
              <a:rPr lang="cs-CZ" sz="4200" dirty="0"/>
              <a:t>žloutenka</a:t>
            </a:r>
          </a:p>
          <a:p>
            <a:pPr>
              <a:defRPr/>
            </a:pPr>
            <a:r>
              <a:rPr lang="cs-CZ" sz="4200" dirty="0"/>
              <a:t>laboratorní změny</a:t>
            </a:r>
          </a:p>
          <a:p>
            <a:pPr>
              <a:defRPr/>
            </a:pPr>
            <a:r>
              <a:rPr lang="cs-CZ" sz="4200" dirty="0"/>
              <a:t>tuková </a:t>
            </a:r>
            <a:r>
              <a:rPr lang="cs-CZ" sz="4200" dirty="0" err="1"/>
              <a:t>mikroglobulinemie</a:t>
            </a:r>
            <a:endParaRPr lang="cs-CZ" sz="4200" dirty="0"/>
          </a:p>
          <a:p>
            <a:pPr>
              <a:defRPr/>
            </a:pPr>
            <a:r>
              <a:rPr lang="cs-CZ" sz="4200" dirty="0"/>
              <a:t>anémie</a:t>
            </a:r>
          </a:p>
          <a:p>
            <a:pPr>
              <a:defRPr/>
            </a:pPr>
            <a:r>
              <a:rPr lang="cs-CZ" sz="4200" dirty="0"/>
              <a:t>trombocytopenie, pokles </a:t>
            </a:r>
            <a:r>
              <a:rPr lang="cs-CZ" sz="4200" dirty="0" err="1"/>
              <a:t>htk</a:t>
            </a:r>
            <a:endParaRPr lang="cs-CZ" sz="4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/>
              <a:t> 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61443" name="Rectangle 7">
            <a:extLst>
              <a:ext uri="{FF2B5EF4-FFF2-40B4-BE49-F238E27FC236}">
                <a16:creationId xmlns:a16="http://schemas.microsoft.com/office/drawing/2014/main" id="{3052D8F0-F8B3-4971-AC98-E0DB6E352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4716463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38200" indent="-3810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6400" indent="-304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304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304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304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304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304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2400" b="1">
                <a:solidFill>
                  <a:srgbClr val="FF9900"/>
                </a:solidFill>
                <a:latin typeface="Comic Sans MS" panose="030F0702030302020204" pitchFamily="66" charset="0"/>
              </a:rPr>
              <a:t>       </a:t>
            </a: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</a:rPr>
              <a:t>FES: klinika + laboratoř</a:t>
            </a:r>
          </a:p>
        </p:txBody>
      </p:sp>
      <p:pic>
        <p:nvPicPr>
          <p:cNvPr id="61444" name="Obrázek 2" descr="Obsah obrázku hra&#10;&#10;Popis byl vytvořen automaticky">
            <a:extLst>
              <a:ext uri="{FF2B5EF4-FFF2-40B4-BE49-F238E27FC236}">
                <a16:creationId xmlns:a16="http://schemas.microsoft.com/office/drawing/2014/main" id="{475DD735-BF66-41AA-A234-B9B7477DE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3713163"/>
            <a:ext cx="2847975" cy="20478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110B332-B280-41ED-9FF0-E08F5C24F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39"/>
    </mc:Choice>
    <mc:Fallback>
      <p:transition spd="slow" advTm="48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F0F1D0A-C28A-420C-8BA3-AB8454CED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428148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/>
              <a:t>Petechie                                                         5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/>
              <a:t>Difuzní alveolární infiltráty (</a:t>
            </a:r>
            <a:r>
              <a:rPr lang="cs-CZ" sz="2000" dirty="0" err="1"/>
              <a:t>rtg</a:t>
            </a:r>
            <a:r>
              <a:rPr lang="cs-CZ" sz="2000" dirty="0"/>
              <a:t>)                4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err="1"/>
              <a:t>Hypoxémie</a:t>
            </a:r>
            <a:r>
              <a:rPr lang="cs-CZ" sz="2000" dirty="0"/>
              <a:t> p</a:t>
            </a:r>
            <a:r>
              <a:rPr lang="cs-CZ" sz="2000" baseline="-25000" dirty="0"/>
              <a:t>aO2</a:t>
            </a:r>
            <a:r>
              <a:rPr lang="cs-CZ" sz="2000" dirty="0"/>
              <a:t>&lt; 70 </a:t>
            </a:r>
            <a:r>
              <a:rPr lang="cs-CZ" sz="2000" dirty="0" err="1"/>
              <a:t>mmHg</a:t>
            </a:r>
            <a:r>
              <a:rPr lang="cs-CZ" sz="2000" dirty="0"/>
              <a:t>, FiO</a:t>
            </a:r>
            <a:r>
              <a:rPr lang="cs-CZ" sz="2000" baseline="-25000" dirty="0"/>
              <a:t>2</a:t>
            </a:r>
            <a:r>
              <a:rPr lang="cs-CZ" sz="2000" dirty="0"/>
              <a:t> 100%   3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/>
              <a:t>Zmatenost                                                      1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/>
              <a:t>Horečka 38</a:t>
            </a:r>
            <a:r>
              <a:rPr lang="cs-CZ" sz="2000" baseline="30000" dirty="0"/>
              <a:t>0</a:t>
            </a:r>
            <a:r>
              <a:rPr lang="cs-CZ" sz="2000" dirty="0"/>
              <a:t>C                                                 1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/>
              <a:t>Tachykardie &gt;120/min                                 1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/>
              <a:t>Dechová frekvence &lt; 30                              1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cs-CZ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200" dirty="0" err="1"/>
              <a:t>Schonfeld</a:t>
            </a:r>
            <a:r>
              <a:rPr lang="cs-CZ" sz="1200" dirty="0"/>
              <a:t>  SA, et al.: Fat </a:t>
            </a:r>
            <a:r>
              <a:rPr lang="cs-CZ" sz="1200" dirty="0" err="1"/>
              <a:t>embolism</a:t>
            </a:r>
            <a:r>
              <a:rPr lang="cs-CZ" sz="1200" dirty="0"/>
              <a:t> </a:t>
            </a:r>
            <a:r>
              <a:rPr lang="cs-CZ" sz="1200" dirty="0" err="1"/>
              <a:t>prophylaxis</a:t>
            </a:r>
            <a:r>
              <a:rPr lang="cs-CZ" sz="1200" dirty="0"/>
              <a:t> </a:t>
            </a:r>
            <a:r>
              <a:rPr lang="cs-CZ" sz="1200" dirty="0" err="1"/>
              <a:t>with</a:t>
            </a:r>
            <a:r>
              <a:rPr lang="cs-CZ" sz="1200" dirty="0"/>
              <a:t> </a:t>
            </a:r>
            <a:r>
              <a:rPr lang="cs-CZ" sz="1200" dirty="0" err="1"/>
              <a:t>corticosteroids</a:t>
            </a:r>
            <a:r>
              <a:rPr lang="cs-CZ" sz="1200" dirty="0"/>
              <a:t>: A </a:t>
            </a:r>
            <a:r>
              <a:rPr lang="cs-CZ" sz="1200" dirty="0" err="1"/>
              <a:t>prospective</a:t>
            </a:r>
            <a:r>
              <a:rPr lang="cs-CZ" sz="1200" dirty="0"/>
              <a:t> study in </a:t>
            </a:r>
            <a:r>
              <a:rPr lang="cs-CZ" sz="1200" dirty="0" err="1"/>
              <a:t>high</a:t>
            </a:r>
            <a:r>
              <a:rPr lang="cs-CZ" sz="1200" dirty="0"/>
              <a:t> risk </a:t>
            </a:r>
            <a:r>
              <a:rPr lang="cs-CZ" sz="1200" dirty="0" err="1"/>
              <a:t>patients</a:t>
            </a:r>
            <a:r>
              <a:rPr lang="cs-CZ" sz="1200" dirty="0"/>
              <a:t>. Ann </a:t>
            </a:r>
            <a:r>
              <a:rPr lang="cs-CZ" sz="1200" dirty="0" err="1"/>
              <a:t>Int</a:t>
            </a:r>
            <a:r>
              <a:rPr lang="cs-CZ" sz="1200" dirty="0"/>
              <a:t> Med, 99,438-443,1983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27A3A96-6B95-4088-B85A-A193BB466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7938"/>
            <a:ext cx="4583113" cy="111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>
            <a:normAutofit/>
          </a:bodyPr>
          <a:lstStyle>
            <a:lvl1pPr marL="457200" indent="-457200" algn="ctr" defTabSz="914400" rtl="0" eaLnBrk="1" latinLnBrk="0" hangingPunct="1">
              <a:spcBef>
                <a:spcPct val="2000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marL="838200" indent="-38100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76400" indent="-3048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133600" indent="-3048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90800" indent="-3048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3048000" indent="-3048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505200" indent="-3048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962400" indent="-3048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2400" b="1" dirty="0">
                <a:solidFill>
                  <a:srgbClr val="FF9900"/>
                </a:solidFill>
                <a:latin typeface="Comic Sans MS" pitchFamily="66" charset="0"/>
              </a:rPr>
              <a:t>      </a:t>
            </a:r>
          </a:p>
          <a:p>
            <a:pPr>
              <a:defRPr/>
            </a:pPr>
            <a:r>
              <a:rPr lang="cs-CZ" altLang="cs-CZ" sz="2400" b="1" dirty="0">
                <a:solidFill>
                  <a:srgbClr val="FF9900"/>
                </a:solidFill>
                <a:latin typeface="Comic Sans MS" pitchFamily="66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 </a:t>
            </a:r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skore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cs-CZ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800" b="1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62468" name="Obrázek 2" descr="Obsah obrázku jídlo&#10;&#10;Popis byl vytvořen automaticky">
            <a:extLst>
              <a:ext uri="{FF2B5EF4-FFF2-40B4-BE49-F238E27FC236}">
                <a16:creationId xmlns:a16="http://schemas.microsoft.com/office/drawing/2014/main" id="{C4331475-6492-4F5B-A57A-5A23CCDA6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981075"/>
            <a:ext cx="3516313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AF118EC1-E8ED-4444-8380-D8DDDB5AE251}"/>
              </a:ext>
            </a:extLst>
          </p:cNvPr>
          <p:cNvSpPr txBox="1">
            <a:spLocks/>
          </p:cNvSpPr>
          <p:nvPr/>
        </p:nvSpPr>
        <p:spPr bwMode="auto">
          <a:xfrm>
            <a:off x="985838" y="4697413"/>
            <a:ext cx="7962900" cy="144145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  <a:defRPr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Pouze neurologické příznaky: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zmatenost, koma (bez rozvinutí RI)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NMR  mozku = charakteristické léze tukové embolizace</a:t>
            </a:r>
          </a:p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Průchod tukových kapének  přes defekt septa síní nebo jiným atrioventrikulárním zkratem</a:t>
            </a:r>
          </a:p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  <a:defRPr/>
            </a:pPr>
            <a:endParaRPr 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657D528-E80F-4B89-82DA-E9FD8EB33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54"/>
    </mc:Choice>
    <mc:Fallback>
      <p:transition spd="slow" advTm="27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80E08F52-9BFA-474E-9C29-89886B66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3225800" cy="495300"/>
          </a:xfrm>
        </p:spPr>
        <p:txBody>
          <a:bodyPr/>
          <a:lstStyle/>
          <a:p>
            <a:r>
              <a:rPr lang="cs-CZ" altLang="cs-CZ"/>
              <a:t>FES</a:t>
            </a:r>
          </a:p>
        </p:txBody>
      </p:sp>
      <p:sp>
        <p:nvSpPr>
          <p:cNvPr id="64515" name="Text Box 3">
            <a:extLst>
              <a:ext uri="{FF2B5EF4-FFF2-40B4-BE49-F238E27FC236}">
                <a16:creationId xmlns:a16="http://schemas.microsoft.com/office/drawing/2014/main" id="{5F3FD5BD-8D97-48BA-951D-B75DD9DE9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1052513"/>
            <a:ext cx="8678862" cy="9556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    Tukové emboly se vyskytují až v 90% případů  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FES se vyvine u 3 – 5 %</a:t>
            </a:r>
          </a:p>
        </p:txBody>
      </p:sp>
      <p:sp>
        <p:nvSpPr>
          <p:cNvPr id="64516" name="Text Box 4">
            <a:extLst>
              <a:ext uri="{FF2B5EF4-FFF2-40B4-BE49-F238E27FC236}">
                <a16:creationId xmlns:a16="http://schemas.microsoft.com/office/drawing/2014/main" id="{4B529BCF-AD41-46A6-B9E7-566464845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60350"/>
            <a:ext cx="3667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D20A11"/>
                </a:solidFill>
                <a:latin typeface="Arial" panose="020B0604020202020204" pitchFamily="34" charset="0"/>
              </a:rPr>
              <a:t>Mortalita je 10 – 20%</a:t>
            </a: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13144AAA-D7F7-4EED-BDFD-86CF29FE1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205038"/>
            <a:ext cx="53959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Hypovolémie a šok potencují  FES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sp>
        <p:nvSpPr>
          <p:cNvPr id="64518" name="TextovéPole 7">
            <a:extLst>
              <a:ext uri="{FF2B5EF4-FFF2-40B4-BE49-F238E27FC236}">
                <a16:creationId xmlns:a16="http://schemas.microsoft.com/office/drawing/2014/main" id="{2DE66CEC-E1D9-4254-8E0C-1A2DA2B30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8511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Patofyziologie ?</a:t>
            </a:r>
          </a:p>
        </p:txBody>
      </p:sp>
      <p:sp>
        <p:nvSpPr>
          <p:cNvPr id="9" name="Zástupný symbol pro obsah 5">
            <a:extLst>
              <a:ext uri="{FF2B5EF4-FFF2-40B4-BE49-F238E27FC236}">
                <a16:creationId xmlns:a16="http://schemas.microsoft.com/office/drawing/2014/main" id="{610B559F-943D-4D5A-87EB-5F08325F8BE2}"/>
              </a:ext>
            </a:extLst>
          </p:cNvPr>
          <p:cNvSpPr txBox="1">
            <a:spLocks/>
          </p:cNvSpPr>
          <p:nvPr/>
        </p:nvSpPr>
        <p:spPr bwMode="auto">
          <a:xfrm>
            <a:off x="268288" y="3271838"/>
            <a:ext cx="7632700" cy="158432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defRPr/>
            </a:pPr>
            <a:r>
              <a:rPr lang="cs-CZ" sz="2000" dirty="0"/>
              <a:t>mechanické teorie (tukové kapénky putují poškozenými žílami do krevního řečiště a plic, </a:t>
            </a:r>
            <a:r>
              <a:rPr lang="cs-CZ" sz="2000" dirty="0" err="1"/>
              <a:t>mikroembolizace</a:t>
            </a:r>
            <a:r>
              <a:rPr lang="cs-CZ" sz="2000" dirty="0"/>
              <a:t>)</a:t>
            </a:r>
          </a:p>
          <a:p>
            <a:pPr>
              <a:buClr>
                <a:schemeClr val="accent6"/>
              </a:buClr>
              <a:defRPr/>
            </a:pPr>
            <a:r>
              <a:rPr lang="cs-CZ" sz="2000" dirty="0"/>
              <a:t>biochemická teorie: uvolnění MK, agregace trombo/</a:t>
            </a:r>
            <a:r>
              <a:rPr lang="cs-CZ" sz="2000" dirty="0" err="1"/>
              <a:t>ery</a:t>
            </a:r>
            <a:r>
              <a:rPr lang="cs-CZ" sz="2000" dirty="0"/>
              <a:t>, velké částice jsou filtrovány plícemi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  <p:pic>
        <p:nvPicPr>
          <p:cNvPr id="64520" name="Obrázek 9" descr="Obsah obrázku místnost&#10;&#10;Popis byl vytvořen automaticky">
            <a:extLst>
              <a:ext uri="{FF2B5EF4-FFF2-40B4-BE49-F238E27FC236}">
                <a16:creationId xmlns:a16="http://schemas.microsoft.com/office/drawing/2014/main" id="{1035E7DC-73DF-4834-8D95-C04DC2C3B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t="14806" b="14859"/>
          <a:stretch>
            <a:fillRect/>
          </a:stretch>
        </p:blipFill>
        <p:spPr bwMode="auto">
          <a:xfrm>
            <a:off x="4498975" y="4581525"/>
            <a:ext cx="4468813" cy="203676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3CCCD04-77FC-483D-BB17-869B12ADC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52"/>
    </mc:Choice>
    <mc:Fallback>
      <p:transition spd="slow" advTm="17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7">
            <a:extLst>
              <a:ext uri="{FF2B5EF4-FFF2-40B4-BE49-F238E27FC236}">
                <a16:creationId xmlns:a16="http://schemas.microsoft.com/office/drawing/2014/main" id="{1656FDDA-8DA8-4EA9-9990-404FA2D4B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60350"/>
            <a:ext cx="4824412" cy="230822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66"/>
                </a:solidFill>
                <a:latin typeface="Arial" panose="020B0604020202020204" pitchFamily="34" charset="0"/>
              </a:rPr>
              <a:t>Terapie je podpůrná: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cs-CZ" altLang="cs-CZ" sz="2000" b="1">
                <a:solidFill>
                  <a:srgbClr val="000066"/>
                </a:solidFill>
                <a:latin typeface="Arial" panose="020B0604020202020204" pitchFamily="34" charset="0"/>
              </a:rPr>
              <a:t> Řešení šoku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cs-CZ" altLang="cs-CZ" sz="2000" b="1">
                <a:solidFill>
                  <a:srgbClr val="000066"/>
                </a:solidFill>
                <a:latin typeface="Arial" panose="020B0604020202020204" pitchFamily="34" charset="0"/>
              </a:rPr>
              <a:t>Včasné OTI a UPV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cs-CZ" altLang="cs-CZ" sz="2000" b="1">
                <a:solidFill>
                  <a:srgbClr val="000066"/>
                </a:solidFill>
                <a:latin typeface="Arial" panose="020B0604020202020204" pitchFamily="34" charset="0"/>
              </a:rPr>
              <a:t> Náhrada krevních ztrát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cs-CZ" altLang="cs-CZ" sz="2000" b="1">
                <a:solidFill>
                  <a:srgbClr val="000066"/>
                </a:solidFill>
                <a:latin typeface="Arial" panose="020B0604020202020204" pitchFamily="34" charset="0"/>
              </a:rPr>
              <a:t> Fixace zlomenin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cs-CZ" altLang="cs-CZ" sz="2000" b="1">
                <a:solidFill>
                  <a:srgbClr val="000066"/>
                </a:solidFill>
                <a:latin typeface="Arial" panose="020B0604020202020204" pitchFamily="34" charset="0"/>
              </a:rPr>
              <a:t> Kortikoidy, albumin,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66"/>
                </a:solidFill>
                <a:latin typeface="Arial" panose="020B0604020202020204" pitchFamily="34" charset="0"/>
              </a:rPr>
              <a:t>  aprotinin, heparin – vše na zvážení</a:t>
            </a:r>
          </a:p>
        </p:txBody>
      </p:sp>
      <p:pic>
        <p:nvPicPr>
          <p:cNvPr id="65539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BDA294A1-C42A-4A40-9930-B10630EF2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868613"/>
            <a:ext cx="3167063" cy="32686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Obrázek 8" descr="Obsah obrázku interiér, postel, vsedě, stůl&#10;&#10;Popis byl vytvořen automaticky">
            <a:extLst>
              <a:ext uri="{FF2B5EF4-FFF2-40B4-BE49-F238E27FC236}">
                <a16:creationId xmlns:a16="http://schemas.microsoft.com/office/drawing/2014/main" id="{2B49FE5C-D0A2-4BAB-B4C1-C7A436409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t="18796" r="19414" b="13208"/>
          <a:stretch>
            <a:fillRect/>
          </a:stretch>
        </p:blipFill>
        <p:spPr bwMode="auto">
          <a:xfrm>
            <a:off x="539750" y="2868613"/>
            <a:ext cx="4248150" cy="31813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331255-F989-4A07-AF47-4833CFB5B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12"/>
    </mc:Choice>
    <mc:Fallback>
      <p:transition spd="slow" advTm="4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7779713-D4FE-43F9-AD5B-F0489762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60350"/>
            <a:ext cx="5483225" cy="320675"/>
          </a:xfrm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SPIN</a:t>
            </a:r>
            <a:r>
              <a:rPr lang="cs-CZ" altLang="cs-CZ"/>
              <a:t>Á</a:t>
            </a:r>
            <a:r>
              <a:rPr lang="cs-CZ" altLang="cs-CZ">
                <a:latin typeface="Arial" panose="020B0604020202020204" pitchFamily="34" charset="0"/>
              </a:rPr>
              <a:t>LN</a:t>
            </a:r>
            <a:r>
              <a:rPr lang="cs-CZ" altLang="cs-CZ"/>
              <a:t>Í</a:t>
            </a:r>
            <a:r>
              <a:rPr lang="cs-CZ" altLang="cs-CZ">
                <a:latin typeface="Arial" panose="020B0604020202020204" pitchFamily="34" charset="0"/>
              </a:rPr>
              <a:t> TRAUMA</a:t>
            </a:r>
          </a:p>
        </p:txBody>
      </p:sp>
      <p:sp>
        <p:nvSpPr>
          <p:cNvPr id="66563" name="Text Box 4">
            <a:extLst>
              <a:ext uri="{FF2B5EF4-FFF2-40B4-BE49-F238E27FC236}">
                <a16:creationId xmlns:a16="http://schemas.microsoft.com/office/drawing/2014/main" id="{C323A391-AC66-427B-991C-7D87471B6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225" y="1898650"/>
            <a:ext cx="5149850" cy="1200150"/>
          </a:xfrm>
          <a:prstGeom prst="rect">
            <a:avLst/>
          </a:prstGeom>
          <a:solidFill>
            <a:srgbClr val="D20A11"/>
          </a:solidFill>
          <a:ln w="9525">
            <a:solidFill>
              <a:srgbClr val="D20A11"/>
            </a:solidFill>
            <a:miter lim="800000"/>
            <a:headEnd/>
            <a:tailEnd/>
          </a:ln>
          <a:effectLst>
            <a:outerShdw dist="107763" dir="18900000" algn="ctr" rotWithShape="0">
              <a:srgbClr val="969696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Úrazy páteře bez poranění míchy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Úrazy páteře s poraněním míchy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Úrazy míchy bez poranění páteře</a:t>
            </a:r>
          </a:p>
        </p:txBody>
      </p:sp>
      <p:sp>
        <p:nvSpPr>
          <p:cNvPr id="66564" name="Text Box 5">
            <a:extLst>
              <a:ext uri="{FF2B5EF4-FFF2-40B4-BE49-F238E27FC236}">
                <a16:creationId xmlns:a16="http://schemas.microsoft.com/office/drawing/2014/main" id="{1F67684E-F66E-412E-9599-DEF444558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3" y="914400"/>
            <a:ext cx="7856537" cy="6508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CAVE !!! Podle H. Tholeho má 1/4 míšních neurologických výpadků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 souvislost s nedostatečným prvotním ošetřením</a:t>
            </a:r>
            <a:r>
              <a:rPr lang="cs-CZ" altLang="cs-CZ" sz="1800" b="1">
                <a:latin typeface="Arial" panose="020B0604020202020204" pitchFamily="34" charset="0"/>
              </a:rPr>
              <a:t> /</a:t>
            </a:r>
          </a:p>
        </p:txBody>
      </p:sp>
      <p:sp>
        <p:nvSpPr>
          <p:cNvPr id="66565" name="Text Box 6">
            <a:extLst>
              <a:ext uri="{FF2B5EF4-FFF2-40B4-BE49-F238E27FC236}">
                <a16:creationId xmlns:a16="http://schemas.microsoft.com/office/drawing/2014/main" id="{042EDFCF-D231-44DE-ACCF-DBD17820F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562600"/>
            <a:ext cx="7620000" cy="650875"/>
          </a:xfrm>
          <a:prstGeom prst="rect">
            <a:avLst/>
          </a:prstGeom>
          <a:solidFill>
            <a:srgbClr val="D20A1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To, co se stane v míše v okamžiku úrazu, je pouze začátek děje,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který téměř nikdy nemůžeme považovat za skončený.</a:t>
            </a:r>
          </a:p>
        </p:txBody>
      </p:sp>
      <p:sp>
        <p:nvSpPr>
          <p:cNvPr id="66566" name="Text Box 7">
            <a:extLst>
              <a:ext uri="{FF2B5EF4-FFF2-40B4-BE49-F238E27FC236}">
                <a16:creationId xmlns:a16="http://schemas.microsoft.com/office/drawing/2014/main" id="{91AA6781-FF36-454A-BFFF-68B786601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3903663"/>
            <a:ext cx="2606675" cy="1441450"/>
          </a:xfrm>
          <a:prstGeom prst="rect">
            <a:avLst/>
          </a:prstGeom>
          <a:noFill/>
          <a:ln w="9525">
            <a:solidFill>
              <a:srgbClr val="D20A1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D20A11"/>
                </a:solidFill>
                <a:latin typeface="Arial" panose="020B0604020202020204" pitchFamily="34" charset="0"/>
              </a:rPr>
              <a:t>Primární trauma</a:t>
            </a:r>
            <a:r>
              <a:rPr lang="cs-CZ" altLang="cs-CZ" sz="1600" b="1">
                <a:solidFill>
                  <a:schemeClr val="accent1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b="1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Komoce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Kontuze a lacerace míchy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Komprese míchy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Vaskulární trauma</a:t>
            </a:r>
          </a:p>
        </p:txBody>
      </p:sp>
      <p:sp>
        <p:nvSpPr>
          <p:cNvPr id="66567" name="Text Box 8">
            <a:extLst>
              <a:ext uri="{FF2B5EF4-FFF2-40B4-BE49-F238E27FC236}">
                <a16:creationId xmlns:a16="http://schemas.microsoft.com/office/drawing/2014/main" id="{3AEAF73A-3644-4928-9C1F-3AA7900D2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4116388"/>
            <a:ext cx="3048000" cy="1228725"/>
          </a:xfrm>
          <a:prstGeom prst="rect">
            <a:avLst/>
          </a:prstGeom>
          <a:noFill/>
          <a:ln w="9525">
            <a:solidFill>
              <a:srgbClr val="D20A1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D20A11"/>
                </a:solidFill>
                <a:latin typeface="Arial" panose="020B0604020202020204" pitchFamily="34" charset="0"/>
              </a:rPr>
              <a:t>Sekundární trauma: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b="1">
              <a:solidFill>
                <a:srgbClr val="D20A1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Místní = ischémie, edém, útlak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Celkové = hypotenze, hypoxie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b="1">
              <a:latin typeface="Arial" panose="020B0604020202020204" pitchFamily="34" charset="0"/>
            </a:endParaRPr>
          </a:p>
        </p:txBody>
      </p:sp>
      <p:sp>
        <p:nvSpPr>
          <p:cNvPr id="66568" name="AutoShape 9">
            <a:extLst>
              <a:ext uri="{FF2B5EF4-FFF2-40B4-BE49-F238E27FC236}">
                <a16:creationId xmlns:a16="http://schemas.microsoft.com/office/drawing/2014/main" id="{B03F0D61-B07C-4671-B0B0-A4F9C398B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475" y="4548188"/>
            <a:ext cx="2667000" cy="152400"/>
          </a:xfrm>
          <a:prstGeom prst="leftRightArrow">
            <a:avLst>
              <a:gd name="adj1" fmla="val 50000"/>
              <a:gd name="adj2" fmla="val 350000"/>
            </a:avLst>
          </a:prstGeom>
          <a:solidFill>
            <a:srgbClr val="D20A11"/>
          </a:solidFill>
          <a:ln w="9525">
            <a:solidFill>
              <a:srgbClr val="D20A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66569" name="Picture 2" descr="spine0022a">
            <a:extLst>
              <a:ext uri="{FF2B5EF4-FFF2-40B4-BE49-F238E27FC236}">
                <a16:creationId xmlns:a16="http://schemas.microsoft.com/office/drawing/2014/main" id="{C2B085DA-D9CB-4702-A9FA-0DCE99BA6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44650"/>
            <a:ext cx="1304925" cy="19954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3" descr="spine0022b">
            <a:extLst>
              <a:ext uri="{FF2B5EF4-FFF2-40B4-BE49-F238E27FC236}">
                <a16:creationId xmlns:a16="http://schemas.microsoft.com/office/drawing/2014/main" id="{C45ACFA1-951F-45EB-95A8-D74968FE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644650"/>
            <a:ext cx="2057400" cy="20637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C4B1185-AEE9-4231-93D1-54F021CCE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84"/>
    </mc:Choice>
    <mc:Fallback>
      <p:transition spd="slow" advTm="6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flexe komprese">
            <a:extLst>
              <a:ext uri="{FF2B5EF4-FFF2-40B4-BE49-F238E27FC236}">
                <a16:creationId xmlns:a16="http://schemas.microsoft.com/office/drawing/2014/main" id="{D6E56FDC-B87A-435F-BB91-129B94CB4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933825"/>
            <a:ext cx="5472113" cy="22875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6" descr="hyperextenze">
            <a:extLst>
              <a:ext uri="{FF2B5EF4-FFF2-40B4-BE49-F238E27FC236}">
                <a16:creationId xmlns:a16="http://schemas.microsoft.com/office/drawing/2014/main" id="{A48FB7EF-FD24-4A67-9BD3-B751D8E8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0350"/>
            <a:ext cx="3086100" cy="34559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7" descr="hyperflexe">
            <a:extLst>
              <a:ext uri="{FF2B5EF4-FFF2-40B4-BE49-F238E27FC236}">
                <a16:creationId xmlns:a16="http://schemas.microsoft.com/office/drawing/2014/main" id="{448965B6-CF50-4DDB-BC04-1C8B6132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27400" cy="4176713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F83F6F0-3578-4F78-B776-F5B5C9D7C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80"/>
    </mc:Choice>
    <mc:Fallback>
      <p:transition spd="slow" advTm="21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3" descr="Obsah obrázku interiér, skříňka, kuchyně, dřez&#10;&#10;Popis byl vytvořen automaticky">
            <a:extLst>
              <a:ext uri="{FF2B5EF4-FFF2-40B4-BE49-F238E27FC236}">
                <a16:creationId xmlns:a16="http://schemas.microsoft.com/office/drawing/2014/main" id="{FFE8A85A-6B92-4272-ACA0-601C77899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4" t="15086" r="14632" b="31363"/>
          <a:stretch>
            <a:fillRect/>
          </a:stretch>
        </p:blipFill>
        <p:spPr bwMode="auto">
          <a:xfrm>
            <a:off x="3656013" y="1412875"/>
            <a:ext cx="20050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Obrázek 7" descr="Obsah obrázku místnost, postel, muž, staré&#10;&#10;Popis byl vytvořen automaticky">
            <a:extLst>
              <a:ext uri="{FF2B5EF4-FFF2-40B4-BE49-F238E27FC236}">
                <a16:creationId xmlns:a16="http://schemas.microsoft.com/office/drawing/2014/main" id="{B5188677-EA5B-43A7-9C13-7BAE1B676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16402" r="5333" b="14301"/>
          <a:stretch>
            <a:fillRect/>
          </a:stretch>
        </p:blipFill>
        <p:spPr bwMode="auto">
          <a:xfrm>
            <a:off x="271463" y="115888"/>
            <a:ext cx="32400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Obrázek 9" descr="Obsah obrázku místnost, stůl, motor&#10;&#10;Popis byl vytvořen automaticky">
            <a:extLst>
              <a:ext uri="{FF2B5EF4-FFF2-40B4-BE49-F238E27FC236}">
                <a16:creationId xmlns:a16="http://schemas.microsoft.com/office/drawing/2014/main" id="{C3BD99F7-0FF8-4BD6-BC36-882EDA4B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18127" b="11150"/>
          <a:stretch>
            <a:fillRect/>
          </a:stretch>
        </p:blipFill>
        <p:spPr bwMode="auto">
          <a:xfrm>
            <a:off x="5851525" y="1989138"/>
            <a:ext cx="3021013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76E9030-CC86-4812-A39D-B08408E00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0"/>
    </mc:Choice>
    <mc:Fallback>
      <p:transition spd="slow" advTm="1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>
            <a:extLst>
              <a:ext uri="{FF2B5EF4-FFF2-40B4-BE49-F238E27FC236}">
                <a16:creationId xmlns:a16="http://schemas.microsoft.com/office/drawing/2014/main" id="{CCCA56AD-965F-4A91-916E-7F3ED8C91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SPIN</a:t>
            </a:r>
            <a:r>
              <a:rPr lang="cs-CZ" altLang="cs-CZ"/>
              <a:t>Á</a:t>
            </a:r>
            <a:r>
              <a:rPr lang="cs-CZ" altLang="cs-CZ">
                <a:latin typeface="Arial" panose="020B0604020202020204" pitchFamily="34" charset="0"/>
              </a:rPr>
              <a:t>LN</a:t>
            </a:r>
            <a:r>
              <a:rPr lang="cs-CZ" altLang="cs-CZ"/>
              <a:t>Í</a:t>
            </a:r>
            <a:r>
              <a:rPr lang="cs-CZ" altLang="cs-CZ">
                <a:latin typeface="Arial" panose="020B0604020202020204" pitchFamily="34" charset="0"/>
              </a:rPr>
              <a:t> TRAUMA</a:t>
            </a:r>
          </a:p>
        </p:txBody>
      </p:sp>
      <p:pic>
        <p:nvPicPr>
          <p:cNvPr id="68611" name="Picture 5" descr="pateřC5">
            <a:extLst>
              <a:ext uri="{FF2B5EF4-FFF2-40B4-BE49-F238E27FC236}">
                <a16:creationId xmlns:a16="http://schemas.microsoft.com/office/drawing/2014/main" id="{B66EE8C6-619E-49D2-ABCB-00FC50807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1905000" cy="1905000"/>
          </a:xfrm>
          <a:prstGeom prst="rect">
            <a:avLst/>
          </a:prstGeom>
          <a:noFill/>
          <a:ln w="38100">
            <a:solidFill>
              <a:srgbClr val="D20A11"/>
            </a:solidFill>
            <a:miter lim="800000"/>
            <a:headEnd/>
            <a:tailEnd/>
          </a:ln>
          <a:effectLst>
            <a:outerShdw dist="107763" dir="81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6" descr="pateřC6">
            <a:extLst>
              <a:ext uri="{FF2B5EF4-FFF2-40B4-BE49-F238E27FC236}">
                <a16:creationId xmlns:a16="http://schemas.microsoft.com/office/drawing/2014/main" id="{4A0EC8C5-3EF7-421F-89D6-099C249BC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16338"/>
            <a:ext cx="1905000" cy="1981200"/>
          </a:xfrm>
          <a:prstGeom prst="rect">
            <a:avLst/>
          </a:prstGeom>
          <a:noFill/>
          <a:ln w="38100">
            <a:solidFill>
              <a:srgbClr val="D20A11"/>
            </a:solidFill>
            <a:miter lim="800000"/>
            <a:headEnd/>
            <a:tailEnd/>
          </a:ln>
          <a:effectLst>
            <a:outerShdw dist="107763" dir="81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7" descr="pateřC7">
            <a:extLst>
              <a:ext uri="{FF2B5EF4-FFF2-40B4-BE49-F238E27FC236}">
                <a16:creationId xmlns:a16="http://schemas.microsoft.com/office/drawing/2014/main" id="{1004D326-DF6B-4F8E-8D65-17EF7471E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076700"/>
            <a:ext cx="1981200" cy="1981200"/>
          </a:xfrm>
          <a:prstGeom prst="rect">
            <a:avLst/>
          </a:prstGeom>
          <a:noFill/>
          <a:ln w="38100">
            <a:solidFill>
              <a:srgbClr val="D20A1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8" descr="pateř C8">
            <a:extLst>
              <a:ext uri="{FF2B5EF4-FFF2-40B4-BE49-F238E27FC236}">
                <a16:creationId xmlns:a16="http://schemas.microsoft.com/office/drawing/2014/main" id="{23472D41-78EC-4164-8431-6EE8F99AE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00213"/>
            <a:ext cx="1981200" cy="1981200"/>
          </a:xfrm>
          <a:prstGeom prst="rect">
            <a:avLst/>
          </a:prstGeom>
          <a:noFill/>
          <a:ln w="38100">
            <a:solidFill>
              <a:srgbClr val="D20A1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5" name="Text Box 9">
            <a:extLst>
              <a:ext uri="{FF2B5EF4-FFF2-40B4-BE49-F238E27FC236}">
                <a16:creationId xmlns:a16="http://schemas.microsoft.com/office/drawing/2014/main" id="{5674FA1B-6FA9-4972-B3EE-8B6A3957B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341438"/>
            <a:ext cx="3581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Není možné pozvednout ramena</a:t>
            </a:r>
          </a:p>
        </p:txBody>
      </p:sp>
      <p:sp>
        <p:nvSpPr>
          <p:cNvPr id="68616" name="Text Box 10">
            <a:extLst>
              <a:ext uri="{FF2B5EF4-FFF2-40B4-BE49-F238E27FC236}">
                <a16:creationId xmlns:a16="http://schemas.microsoft.com/office/drawing/2014/main" id="{78E7BF27-3A79-4C16-AC6A-EDD8EEE21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2781300"/>
            <a:ext cx="510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Výpadek flexorů prstů,kterými nelze znázornit</a:t>
            </a:r>
            <a:r>
              <a:rPr lang="cs-CZ" altLang="cs-CZ" sz="1400" b="1">
                <a:latin typeface="Arial" panose="020B0604020202020204" pitchFamily="34" charset="0"/>
              </a:rPr>
              <a:t> </a:t>
            </a:r>
            <a:r>
              <a:rPr lang="cs-CZ" altLang="cs-CZ" sz="1600" b="1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68617" name="Line 11">
            <a:extLst>
              <a:ext uri="{FF2B5EF4-FFF2-40B4-BE49-F238E27FC236}">
                <a16:creationId xmlns:a16="http://schemas.microsoft.com/office/drawing/2014/main" id="{C681010D-2137-44A7-BF64-4657A63D3C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3213100"/>
            <a:ext cx="4608512" cy="73025"/>
          </a:xfrm>
          <a:prstGeom prst="line">
            <a:avLst/>
          </a:prstGeom>
          <a:noFill/>
          <a:ln w="76200">
            <a:solidFill>
              <a:srgbClr val="D20A1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8" name="Line 12">
            <a:extLst>
              <a:ext uri="{FF2B5EF4-FFF2-40B4-BE49-F238E27FC236}">
                <a16:creationId xmlns:a16="http://schemas.microsoft.com/office/drawing/2014/main" id="{5E807FEF-D1EE-4754-BFA2-27EC3C4264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95513" y="1773238"/>
            <a:ext cx="3581400" cy="0"/>
          </a:xfrm>
          <a:prstGeom prst="line">
            <a:avLst/>
          </a:prstGeom>
          <a:noFill/>
          <a:ln w="76200">
            <a:solidFill>
              <a:srgbClr val="D20A1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9" name="Text Box 13">
            <a:extLst>
              <a:ext uri="{FF2B5EF4-FFF2-40B4-BE49-F238E27FC236}">
                <a16:creationId xmlns:a16="http://schemas.microsoft.com/office/drawing/2014/main" id="{453340C6-55D0-44FA-BD7C-B855ACDC5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765175"/>
            <a:ext cx="320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chemeClr val="tx2"/>
                </a:solidFill>
                <a:latin typeface="Arial" panose="020B0604020202020204" pitchFamily="34" charset="0"/>
              </a:rPr>
              <a:t>(praktické doporučení K.Schúllera)</a:t>
            </a:r>
          </a:p>
        </p:txBody>
      </p:sp>
      <p:sp>
        <p:nvSpPr>
          <p:cNvPr id="68620" name="Text Box 14">
            <a:extLst>
              <a:ext uri="{FF2B5EF4-FFF2-40B4-BE49-F238E27FC236}">
                <a16:creationId xmlns:a16="http://schemas.microsoft.com/office/drawing/2014/main" id="{B7F73044-E558-425E-A679-303E28C5D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3716338"/>
            <a:ext cx="44021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Porucha čití na prvních třech prstech ruky,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 nelze znázornit 6, nelze napřímit ruku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 v zápěstí (m.extenzor carpi radialis longus)</a:t>
            </a:r>
          </a:p>
        </p:txBody>
      </p:sp>
      <p:sp>
        <p:nvSpPr>
          <p:cNvPr id="68621" name="Line 15">
            <a:extLst>
              <a:ext uri="{FF2B5EF4-FFF2-40B4-BE49-F238E27FC236}">
                <a16:creationId xmlns:a16="http://schemas.microsoft.com/office/drawing/2014/main" id="{83260536-33B1-4FBA-9655-15151E3508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4075" y="4581525"/>
            <a:ext cx="4572000" cy="0"/>
          </a:xfrm>
          <a:prstGeom prst="line">
            <a:avLst/>
          </a:prstGeom>
          <a:noFill/>
          <a:ln w="76200">
            <a:solidFill>
              <a:srgbClr val="D20A1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2" name="Text Box 16">
            <a:extLst>
              <a:ext uri="{FF2B5EF4-FFF2-40B4-BE49-F238E27FC236}">
                <a16:creationId xmlns:a16="http://schemas.microsoft.com/office/drawing/2014/main" id="{059BD3F8-9169-42B4-9F2A-F9ED5EB54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013325"/>
            <a:ext cx="4648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Výpadek extenzorů paže( m.triceps brachii)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 a také extensorů prstů.Nelze znázornit 7</a:t>
            </a:r>
          </a:p>
        </p:txBody>
      </p:sp>
      <p:sp>
        <p:nvSpPr>
          <p:cNvPr id="68623" name="Line 17">
            <a:extLst>
              <a:ext uri="{FF2B5EF4-FFF2-40B4-BE49-F238E27FC236}">
                <a16:creationId xmlns:a16="http://schemas.microsoft.com/office/drawing/2014/main" id="{E49A7AA5-AF6F-421F-8E97-E7807CACCA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6238" y="5661025"/>
            <a:ext cx="4229100" cy="0"/>
          </a:xfrm>
          <a:prstGeom prst="line">
            <a:avLst/>
          </a:prstGeom>
          <a:noFill/>
          <a:ln w="76200">
            <a:solidFill>
              <a:srgbClr val="D20A1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8CA7EBF-3F1C-4DC8-9237-37772D4D7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25"/>
    </mc:Choice>
    <mc:Fallback>
      <p:transition spd="slow" advTm="1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3EE080BD-B7D2-47F8-8F86-E8CC2D6E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Anesteziologická péče</a:t>
            </a:r>
          </a:p>
        </p:txBody>
      </p:sp>
      <p:sp>
        <p:nvSpPr>
          <p:cNvPr id="69635" name="Text Box 3">
            <a:extLst>
              <a:ext uri="{FF2B5EF4-FFF2-40B4-BE49-F238E27FC236}">
                <a16:creationId xmlns:a16="http://schemas.microsoft.com/office/drawing/2014/main" id="{8F6CFEC2-2AF4-4C9D-BE14-F1466812F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81075"/>
            <a:ext cx="8139113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2100" indent="-292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8260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Arial" panose="020B0604020202020204" pitchFamily="34" charset="0"/>
              </a:rPr>
              <a:t>Vždy zohlednit lokalizaci traumatu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1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Arial" panose="020B0604020202020204" pitchFamily="34" charset="0"/>
              </a:rPr>
              <a:t>Krční páteř – obtížná intubace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Stabilizace páteře, narůstající edém měkkých tkání, orofaciální trauma, armovaná ETK…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1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Arial" panose="020B0604020202020204" pitchFamily="34" charset="0"/>
              </a:rPr>
              <a:t>Nad Th 5 – </a:t>
            </a:r>
            <a:r>
              <a:rPr lang="cs-CZ" altLang="cs-CZ" sz="2400" b="1">
                <a:latin typeface="Arial" panose="020B0604020202020204" pitchFamily="34" charset="0"/>
              </a:rPr>
              <a:t>porucha sympatické inervace = vazodilatace, hypotenze, bradykardie</a:t>
            </a: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1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 </a:t>
            </a:r>
            <a:endParaRPr lang="cs-CZ" altLang="cs-CZ" sz="1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r>
              <a:rPr lang="cs-CZ" altLang="cs-CZ" sz="2800" b="1">
                <a:solidFill>
                  <a:srgbClr val="D20A11"/>
                </a:solidFill>
                <a:latin typeface="Arial" panose="020B0604020202020204" pitchFamily="34" charset="0"/>
              </a:rPr>
              <a:t>POZOR!!!</a:t>
            </a: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Peroperační poloha na břiše – čtyřbodové lůžko</a:t>
            </a: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Poraněný hrudník, tupé trauma myokardu</a:t>
            </a: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2000" b="1">
              <a:latin typeface="Arial" panose="020B0604020202020204" pitchFamily="34" charset="0"/>
            </a:endParaRPr>
          </a:p>
        </p:txBody>
      </p:sp>
      <p:pic>
        <p:nvPicPr>
          <p:cNvPr id="69636" name="Picture 3">
            <a:extLst>
              <a:ext uri="{FF2B5EF4-FFF2-40B4-BE49-F238E27FC236}">
                <a16:creationId xmlns:a16="http://schemas.microsoft.com/office/drawing/2014/main" id="{06EDCFF1-300E-4106-8589-AEE77DAB0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224463"/>
            <a:ext cx="3305175" cy="16192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0B2AD7-7EAC-46B3-ACB0-55BD627A2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85"/>
    </mc:Choice>
    <mc:Fallback>
      <p:transition spd="slow" advTm="88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ázek 5">
            <a:extLst>
              <a:ext uri="{FF2B5EF4-FFF2-40B4-BE49-F238E27FC236}">
                <a16:creationId xmlns:a16="http://schemas.microsoft.com/office/drawing/2014/main" id="{ECE5F1F0-0D49-45E0-B269-208514166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17575"/>
            <a:ext cx="6696075" cy="5022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2BD67F9-D2EE-42E5-95B0-F76326228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62"/>
    </mc:Choice>
    <mc:Fallback>
      <p:transition spd="slow" advTm="39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DSC_0564">
            <a:extLst>
              <a:ext uri="{FF2B5EF4-FFF2-40B4-BE49-F238E27FC236}">
                <a16:creationId xmlns:a16="http://schemas.microsoft.com/office/drawing/2014/main" id="{9690382C-0823-417B-872E-A247F2191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12463" r="19917" b="29485"/>
          <a:stretch>
            <a:fillRect/>
          </a:stretch>
        </p:blipFill>
        <p:spPr bwMode="auto">
          <a:xfrm>
            <a:off x="179388" y="115888"/>
            <a:ext cx="2376487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6" descr="DSC_0567">
            <a:extLst>
              <a:ext uri="{FF2B5EF4-FFF2-40B4-BE49-F238E27FC236}">
                <a16:creationId xmlns:a16="http://schemas.microsoft.com/office/drawing/2014/main" id="{4D973F80-FA53-41D5-91DC-EB1694239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29053" r="24541" b="14859"/>
          <a:stretch>
            <a:fillRect/>
          </a:stretch>
        </p:blipFill>
        <p:spPr bwMode="auto">
          <a:xfrm>
            <a:off x="2843213" y="115888"/>
            <a:ext cx="2336800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7" descr="DSC_0572">
            <a:extLst>
              <a:ext uri="{FF2B5EF4-FFF2-40B4-BE49-F238E27FC236}">
                <a16:creationId xmlns:a16="http://schemas.microsoft.com/office/drawing/2014/main" id="{E621410D-0E89-415A-839B-AAD7351B7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28932" r="17160" b="13309"/>
          <a:stretch>
            <a:fillRect/>
          </a:stretch>
        </p:blipFill>
        <p:spPr bwMode="auto">
          <a:xfrm>
            <a:off x="179388" y="2878138"/>
            <a:ext cx="2538412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8" descr="DSC_0575">
            <a:extLst>
              <a:ext uri="{FF2B5EF4-FFF2-40B4-BE49-F238E27FC236}">
                <a16:creationId xmlns:a16="http://schemas.microsoft.com/office/drawing/2014/main" id="{4A489A67-F47A-4972-9657-0BA79B408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9" r="10771"/>
          <a:stretch>
            <a:fillRect/>
          </a:stretch>
        </p:blipFill>
        <p:spPr bwMode="auto">
          <a:xfrm>
            <a:off x="2951163" y="2835275"/>
            <a:ext cx="240665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9" descr="DSC_0580">
            <a:extLst>
              <a:ext uri="{FF2B5EF4-FFF2-40B4-BE49-F238E27FC236}">
                <a16:creationId xmlns:a16="http://schemas.microsoft.com/office/drawing/2014/main" id="{B73A47A9-4D4A-42ED-850F-6550B503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12717" r="17548"/>
          <a:stretch>
            <a:fillRect/>
          </a:stretch>
        </p:blipFill>
        <p:spPr bwMode="auto">
          <a:xfrm>
            <a:off x="5930900" y="973138"/>
            <a:ext cx="3033713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0">
            <a:extLst>
              <a:ext uri="{FF2B5EF4-FFF2-40B4-BE49-F238E27FC236}">
                <a16:creationId xmlns:a16="http://schemas.microsoft.com/office/drawing/2014/main" id="{1676E853-4059-4BD9-85EF-9CB5A7D79B6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725612" y="4094163"/>
            <a:ext cx="574675" cy="25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71688" name="Rectangle 11">
            <a:extLst>
              <a:ext uri="{FF2B5EF4-FFF2-40B4-BE49-F238E27FC236}">
                <a16:creationId xmlns:a16="http://schemas.microsoft.com/office/drawing/2014/main" id="{F9EB320C-A140-4810-8E8E-6205F249192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200900" y="3752850"/>
            <a:ext cx="10795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71689" name="Rectangle 10">
            <a:extLst>
              <a:ext uri="{FF2B5EF4-FFF2-40B4-BE49-F238E27FC236}">
                <a16:creationId xmlns:a16="http://schemas.microsoft.com/office/drawing/2014/main" id="{75363EE7-A6BD-48D9-9979-4410A54EF826}"/>
              </a:ext>
            </a:extLst>
          </p:cNvPr>
          <p:cNvSpPr>
            <a:spLocks noChangeArrowheads="1"/>
          </p:cNvSpPr>
          <p:nvPr/>
        </p:nvSpPr>
        <p:spPr bwMode="auto">
          <a:xfrm rot="-3388278">
            <a:off x="1095375" y="1035050"/>
            <a:ext cx="390525" cy="161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71690" name="Rectangle 10">
            <a:extLst>
              <a:ext uri="{FF2B5EF4-FFF2-40B4-BE49-F238E27FC236}">
                <a16:creationId xmlns:a16="http://schemas.microsoft.com/office/drawing/2014/main" id="{547AF7F8-0FC8-4BBD-AA59-4B1F8E0EDBFE}"/>
              </a:ext>
            </a:extLst>
          </p:cNvPr>
          <p:cNvSpPr>
            <a:spLocks noChangeArrowheads="1"/>
          </p:cNvSpPr>
          <p:nvPr/>
        </p:nvSpPr>
        <p:spPr bwMode="auto">
          <a:xfrm rot="-4744892">
            <a:off x="4267200" y="1476375"/>
            <a:ext cx="390525" cy="161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71691" name="Rectangle 10">
            <a:extLst>
              <a:ext uri="{FF2B5EF4-FFF2-40B4-BE49-F238E27FC236}">
                <a16:creationId xmlns:a16="http://schemas.microsoft.com/office/drawing/2014/main" id="{EE874791-FEF7-458D-A279-265B820F900B}"/>
              </a:ext>
            </a:extLst>
          </p:cNvPr>
          <p:cNvSpPr>
            <a:spLocks noChangeArrowheads="1"/>
          </p:cNvSpPr>
          <p:nvPr/>
        </p:nvSpPr>
        <p:spPr bwMode="auto">
          <a:xfrm rot="-6107591">
            <a:off x="4513262" y="4814888"/>
            <a:ext cx="390525" cy="25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705729-3639-4A84-80D2-47836FE12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01"/>
    </mc:Choice>
    <mc:Fallback>
      <p:transition spd="slow" advTm="4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9A2489D7-5A2A-4427-9E5B-F8607E638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Popáleninové centrum: </a:t>
            </a:r>
          </a:p>
        </p:txBody>
      </p:sp>
      <p:pic>
        <p:nvPicPr>
          <p:cNvPr id="72707" name="Picture 2" descr="popal-IIb-III">
            <a:extLst>
              <a:ext uri="{FF2B5EF4-FFF2-40B4-BE49-F238E27FC236}">
                <a16:creationId xmlns:a16="http://schemas.microsoft.com/office/drawing/2014/main" id="{0462B87C-4105-4D43-B4FD-9F52E51D28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92150"/>
            <a:ext cx="3671888" cy="2751138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2708" name="Picture 2" descr="PastedImage 4">
            <a:extLst>
              <a:ext uri="{FF2B5EF4-FFF2-40B4-BE49-F238E27FC236}">
                <a16:creationId xmlns:a16="http://schemas.microsoft.com/office/drawing/2014/main" id="{81E023AD-9033-457E-8280-0D803B5ED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708025"/>
            <a:ext cx="3529013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Nadpis 1">
            <a:extLst>
              <a:ext uri="{FF2B5EF4-FFF2-40B4-BE49-F238E27FC236}">
                <a16:creationId xmlns:a16="http://schemas.microsoft.com/office/drawing/2014/main" id="{DB816AC1-8AC5-44BF-B242-E571B7F912A7}"/>
              </a:ext>
            </a:extLst>
          </p:cNvPr>
          <p:cNvSpPr>
            <a:spLocks/>
          </p:cNvSpPr>
          <p:nvPr/>
        </p:nvSpPr>
        <p:spPr bwMode="auto">
          <a:xfrm>
            <a:off x="4859338" y="3500438"/>
            <a:ext cx="33829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D20A11"/>
                </a:solidFill>
              </a:rPr>
              <a:t>Peroperační krevní ztráty</a:t>
            </a:r>
            <a:br>
              <a:rPr lang="cs-CZ" altLang="cs-CZ" sz="2000" b="1">
                <a:solidFill>
                  <a:srgbClr val="D20A11"/>
                </a:solidFill>
              </a:rPr>
            </a:br>
            <a:r>
              <a:rPr lang="cs-CZ" altLang="cs-CZ" sz="2000" b="1">
                <a:solidFill>
                  <a:srgbClr val="D20A11"/>
                </a:solidFill>
              </a:rPr>
              <a:t>porucha koagulace</a:t>
            </a:r>
            <a:br>
              <a:rPr lang="cs-CZ" altLang="cs-CZ" sz="2000" b="1">
                <a:solidFill>
                  <a:srgbClr val="D20A11"/>
                </a:solidFill>
              </a:rPr>
            </a:br>
            <a:r>
              <a:rPr lang="cs-CZ" altLang="cs-CZ" sz="2000" b="1">
                <a:solidFill>
                  <a:srgbClr val="D20A11"/>
                </a:solidFill>
              </a:rPr>
              <a:t>nestabilní vnitřní prostředí</a:t>
            </a:r>
            <a:br>
              <a:rPr lang="cs-CZ" altLang="cs-CZ" sz="2000" b="1">
                <a:solidFill>
                  <a:srgbClr val="D20A11"/>
                </a:solidFill>
              </a:rPr>
            </a:br>
            <a:r>
              <a:rPr lang="cs-CZ" altLang="cs-CZ" sz="2000" b="1">
                <a:solidFill>
                  <a:srgbClr val="D20A11"/>
                </a:solidFill>
              </a:rPr>
              <a:t>přetrvávající hyperkalémie</a:t>
            </a:r>
            <a:br>
              <a:rPr lang="cs-CZ" altLang="cs-CZ" sz="2000" b="1">
                <a:solidFill>
                  <a:srgbClr val="D20A11"/>
                </a:solidFill>
              </a:rPr>
            </a:br>
            <a:r>
              <a:rPr lang="cs-CZ" altLang="cs-CZ" sz="2000" b="1">
                <a:solidFill>
                  <a:srgbClr val="D20A11"/>
                </a:solidFill>
              </a:rPr>
              <a:t>protrahovaný šok</a:t>
            </a:r>
            <a:br>
              <a:rPr lang="cs-CZ" altLang="cs-CZ" sz="2000" b="1">
                <a:solidFill>
                  <a:srgbClr val="D20A11"/>
                </a:solidFill>
              </a:rPr>
            </a:br>
            <a:r>
              <a:rPr lang="cs-CZ" altLang="cs-CZ" sz="2000" b="1">
                <a:solidFill>
                  <a:srgbClr val="D20A11"/>
                </a:solidFill>
              </a:rPr>
              <a:t>protrahovaná sepse</a:t>
            </a:r>
            <a:br>
              <a:rPr lang="cs-CZ" altLang="cs-CZ" sz="2000" b="1">
                <a:solidFill>
                  <a:srgbClr val="D20A11"/>
                </a:solidFill>
              </a:rPr>
            </a:br>
            <a:r>
              <a:rPr lang="cs-CZ" altLang="cs-CZ" sz="2000" b="1">
                <a:solidFill>
                  <a:srgbClr val="D20A11"/>
                </a:solidFill>
              </a:rPr>
              <a:t>multiorgánové poškození</a:t>
            </a:r>
            <a:br>
              <a:rPr lang="cs-CZ" altLang="cs-CZ" sz="2000" b="1">
                <a:solidFill>
                  <a:srgbClr val="D20A11"/>
                </a:solidFill>
              </a:rPr>
            </a:br>
            <a:endParaRPr lang="cs-CZ" altLang="cs-CZ" sz="2000" b="1">
              <a:solidFill>
                <a:srgbClr val="D20A11"/>
              </a:solidFill>
            </a:endParaRPr>
          </a:p>
        </p:txBody>
      </p:sp>
      <p:pic>
        <p:nvPicPr>
          <p:cNvPr id="72710" name="Picture 2" descr="P1010077">
            <a:extLst>
              <a:ext uri="{FF2B5EF4-FFF2-40B4-BE49-F238E27FC236}">
                <a16:creationId xmlns:a16="http://schemas.microsoft.com/office/drawing/2014/main" id="{E22B9766-4535-4BD5-8A7B-1A0A000F5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3"/>
            <a:ext cx="3097212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AF9CAC-0CB8-490F-AD2F-596619941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171"/>
    </mc:Choice>
    <mc:Fallback>
      <p:transition spd="slow" advTm="358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4EADC6F9-1333-41D1-91A5-5A15DD75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33375"/>
            <a:ext cx="5483225" cy="495300"/>
          </a:xfrm>
        </p:spPr>
        <p:txBody>
          <a:bodyPr/>
          <a:lstStyle/>
          <a:p>
            <a:r>
              <a:rPr lang="cs-CZ" altLang="cs-CZ" sz="2800"/>
              <a:t>Neodkladný výkon ?!</a:t>
            </a:r>
            <a:br>
              <a:rPr lang="cs-CZ" altLang="cs-CZ" sz="2800"/>
            </a:br>
            <a:endParaRPr lang="cs-CZ" altLang="cs-CZ" sz="2800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0296BB3-2BBA-4132-B916-8654CFB22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65175"/>
            <a:ext cx="82296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/>
              <a:t>Mám dost informací ?         Jsou pravdivé?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/>
              <a:t>Zajistím dýchací cesty?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/>
              <a:t>Udržím oběhovou stabilitu?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endParaRPr lang="cs-CZ" altLang="cs-CZ" sz="2800" b="1"/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endParaRPr lang="cs-CZ" altLang="cs-CZ" sz="2800" b="1"/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endParaRPr lang="cs-CZ" altLang="cs-CZ" sz="2800" b="1"/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endParaRPr lang="cs-CZ" altLang="cs-CZ" sz="2800" b="1"/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endParaRPr lang="cs-CZ" altLang="cs-CZ" sz="2800" b="1"/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endParaRPr lang="cs-CZ" altLang="cs-CZ" sz="2800" b="1"/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/>
              <a:t>Farmakodynamické interakce 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/>
              <a:t>Alergie – anafylaktický šok?</a:t>
            </a:r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49156" name="Obrázek 5">
            <a:extLst>
              <a:ext uri="{FF2B5EF4-FFF2-40B4-BE49-F238E27FC236}">
                <a16:creationId xmlns:a16="http://schemas.microsoft.com/office/drawing/2014/main" id="{0A372F2A-17E3-42D3-9006-672B06235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7475" b="35953"/>
          <a:stretch>
            <a:fillRect/>
          </a:stretch>
        </p:blipFill>
        <p:spPr bwMode="auto">
          <a:xfrm>
            <a:off x="6443663" y="1196975"/>
            <a:ext cx="2600325" cy="3024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Obrázek 4">
            <a:extLst>
              <a:ext uri="{FF2B5EF4-FFF2-40B4-BE49-F238E27FC236}">
                <a16:creationId xmlns:a16="http://schemas.microsoft.com/office/drawing/2014/main" id="{9C0060C2-6BFF-467C-8574-3F9F5A70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9" b="16483"/>
          <a:stretch>
            <a:fillRect/>
          </a:stretch>
        </p:blipFill>
        <p:spPr bwMode="auto">
          <a:xfrm>
            <a:off x="590550" y="2276475"/>
            <a:ext cx="35448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Zástupný symbol pro obsah 2">
            <a:extLst>
              <a:ext uri="{FF2B5EF4-FFF2-40B4-BE49-F238E27FC236}">
                <a16:creationId xmlns:a16="http://schemas.microsoft.com/office/drawing/2014/main" id="{8444AD77-23FF-482E-AA94-F115934F4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525" y="4344988"/>
            <a:ext cx="54959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800" b="1"/>
              <a:t>nová antiagregancia</a:t>
            </a:r>
          </a:p>
          <a:p>
            <a:r>
              <a:rPr lang="cs-CZ" altLang="cs-CZ" sz="2800" b="1"/>
              <a:t>TEN, plicní embolie, arytmie   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83E09E8-8751-40C5-8154-8CE74F1AF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01"/>
    </mc:Choice>
    <mc:Fallback>
      <p:transition spd="slow" advTm="65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852F0977-5F2B-4C15-90C7-2A0D4F67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88913"/>
            <a:ext cx="5483225" cy="495300"/>
          </a:xfrm>
        </p:spPr>
        <p:txBody>
          <a:bodyPr/>
          <a:lstStyle/>
          <a:p>
            <a:r>
              <a:rPr lang="cs-CZ" altLang="cs-CZ" sz="3200"/>
              <a:t>Anesteziologická péče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6128A187-AA00-4D2E-8AC5-56421CE2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836613"/>
            <a:ext cx="883602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Arial" panose="020B0604020202020204" pitchFamily="34" charset="0"/>
              </a:rPr>
              <a:t>Převzetí pacienta, kontrola celkového stavu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12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Arial" panose="020B0604020202020204" pitchFamily="34" charset="0"/>
              </a:rPr>
              <a:t>Doplnění zajištění základních vitálních funkcí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12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Arial" panose="020B0604020202020204" pitchFamily="34" charset="0"/>
              </a:rPr>
              <a:t>Péče o základní vitální funkce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12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Arial" panose="020B0604020202020204" pitchFamily="34" charset="0"/>
              </a:rPr>
              <a:t>Doplnění monitoringu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12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Arial" panose="020B0604020202020204" pitchFamily="34" charset="0"/>
              </a:rPr>
              <a:t>Analgosedace 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12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Arial" panose="020B0604020202020204" pitchFamily="34" charset="0"/>
              </a:rPr>
              <a:t>Příprava k operačnímu výkonu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12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800" b="1">
                <a:latin typeface="Arial" panose="020B0604020202020204" pitchFamily="34" charset="0"/>
              </a:rPr>
              <a:t> Vlastní anestézie</a:t>
            </a: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28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Char char="ü"/>
            </a:pPr>
            <a:endParaRPr lang="cs-CZ" altLang="cs-CZ" sz="28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Char char="ü"/>
            </a:pPr>
            <a:endParaRPr lang="cs-CZ" altLang="cs-CZ" sz="2800" b="1">
              <a:latin typeface="Arial" panose="020B0604020202020204" pitchFamily="34" charset="0"/>
            </a:endParaRPr>
          </a:p>
        </p:txBody>
      </p:sp>
      <p:pic>
        <p:nvPicPr>
          <p:cNvPr id="50180" name="Obrázek 6">
            <a:extLst>
              <a:ext uri="{FF2B5EF4-FFF2-40B4-BE49-F238E27FC236}">
                <a16:creationId xmlns:a16="http://schemas.microsoft.com/office/drawing/2014/main" id="{ACECA2BC-5FDC-4D47-A7AC-9DDD81FA8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10826" b="30885"/>
          <a:stretch>
            <a:fillRect/>
          </a:stretch>
        </p:blipFill>
        <p:spPr bwMode="auto">
          <a:xfrm>
            <a:off x="5076825" y="4489450"/>
            <a:ext cx="3887788" cy="195738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D7ABE5E-9957-491F-9028-6C2547679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397"/>
    </mc:Choice>
    <mc:Fallback>
      <p:transition spd="slow" advTm="148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F0528B8-9475-40E2-A4E6-B36957A30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" y="115888"/>
            <a:ext cx="8534400" cy="35052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b="1">
                <a:solidFill>
                  <a:srgbClr val="FFFFFF"/>
                </a:solidFill>
              </a:rPr>
              <a:t>             </a:t>
            </a:r>
            <a:r>
              <a:rPr lang="cs-CZ" altLang="cs-CZ" sz="3600" b="1">
                <a:latin typeface="Arial" panose="020B0604020202020204" pitchFamily="34" charset="0"/>
              </a:rPr>
              <a:t>Úvod do anestézie</a:t>
            </a:r>
            <a:endParaRPr lang="cs-CZ" altLang="cs-CZ" sz="1400" b="1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při dekompenzovan</a:t>
            </a:r>
            <a:r>
              <a:rPr lang="cs-CZ" altLang="cs-CZ" sz="2800" b="1"/>
              <a:t>é</a:t>
            </a:r>
            <a:r>
              <a:rPr lang="cs-CZ" altLang="cs-CZ" sz="2800" b="1">
                <a:latin typeface="Arial" panose="020B0604020202020204" pitchFamily="34" charset="0"/>
              </a:rPr>
              <a:t> hypovol</a:t>
            </a:r>
            <a:r>
              <a:rPr lang="cs-CZ" altLang="cs-CZ" sz="2800" b="1"/>
              <a:t>é</a:t>
            </a:r>
            <a:r>
              <a:rPr lang="cs-CZ" altLang="cs-CZ" sz="2800" b="1">
                <a:latin typeface="Arial" panose="020B0604020202020204" pitchFamily="34" charset="0"/>
              </a:rPr>
              <a:t>mii, hypotenzi nebo </a:t>
            </a:r>
            <a:r>
              <a:rPr lang="cs-CZ" altLang="cs-CZ" sz="2800" b="1"/>
              <a:t>š</a:t>
            </a:r>
            <a:r>
              <a:rPr lang="cs-CZ" altLang="cs-CZ" sz="2800" b="1">
                <a:latin typeface="Arial" panose="020B0604020202020204" pitchFamily="34" charset="0"/>
              </a:rPr>
              <a:t>oku jde VŽDY  o rizikovou f</a:t>
            </a:r>
            <a:r>
              <a:rPr lang="cs-CZ" altLang="cs-CZ" sz="2800" b="1"/>
              <a:t>á</a:t>
            </a:r>
            <a:r>
              <a:rPr lang="cs-CZ" altLang="cs-CZ" sz="2800" b="1">
                <a:latin typeface="Arial" panose="020B0604020202020204" pitchFamily="34" charset="0"/>
              </a:rPr>
              <a:t>zi</a:t>
            </a:r>
            <a:r>
              <a:rPr lang="cs-CZ" altLang="cs-CZ" sz="3600" b="1"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3600" b="1">
              <a:latin typeface="Arial" panose="020B0604020202020204" pitchFamily="34" charset="0"/>
            </a:endParaRPr>
          </a:p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800"/>
              <a:t> </a:t>
            </a:r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nutn</a:t>
            </a:r>
            <a:r>
              <a:rPr lang="cs-CZ" altLang="cs-CZ" b="1">
                <a:solidFill>
                  <a:srgbClr val="CC0000"/>
                </a:solidFill>
              </a:rPr>
              <a:t>é</a:t>
            </a:r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 pečliv</a:t>
            </a:r>
            <a:r>
              <a:rPr lang="cs-CZ" altLang="cs-CZ" b="1">
                <a:solidFill>
                  <a:srgbClr val="CC0000"/>
                </a:solidFill>
              </a:rPr>
              <a:t>é</a:t>
            </a:r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 titrov</a:t>
            </a:r>
            <a:r>
              <a:rPr lang="cs-CZ" altLang="cs-CZ" b="1">
                <a:solidFill>
                  <a:srgbClr val="CC0000"/>
                </a:solidFill>
              </a:rPr>
              <a:t>á</a:t>
            </a:r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n</a:t>
            </a:r>
            <a:r>
              <a:rPr lang="cs-CZ" altLang="cs-CZ" b="1">
                <a:solidFill>
                  <a:srgbClr val="CC0000"/>
                </a:solidFill>
              </a:rPr>
              <a:t>í</a:t>
            </a:r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 d</a:t>
            </a:r>
            <a:r>
              <a:rPr lang="cs-CZ" altLang="cs-CZ" b="1">
                <a:solidFill>
                  <a:srgbClr val="CC0000"/>
                </a:solidFill>
              </a:rPr>
              <a:t>á</a:t>
            </a:r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vek anestetik </a:t>
            </a:r>
          </a:p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riziko kardiovaskul</a:t>
            </a:r>
            <a:r>
              <a:rPr lang="cs-CZ" altLang="cs-CZ" b="1">
                <a:solidFill>
                  <a:srgbClr val="CC0000"/>
                </a:solidFill>
              </a:rPr>
              <a:t>á</a:t>
            </a:r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rn</a:t>
            </a:r>
            <a:r>
              <a:rPr lang="cs-CZ" altLang="cs-CZ" b="1">
                <a:solidFill>
                  <a:srgbClr val="CC0000"/>
                </a:solidFill>
              </a:rPr>
              <a:t>í</a:t>
            </a:r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ho selh</a:t>
            </a:r>
            <a:r>
              <a:rPr lang="cs-CZ" altLang="cs-CZ" b="1">
                <a:solidFill>
                  <a:srgbClr val="CC0000"/>
                </a:solidFill>
              </a:rPr>
              <a:t>á</a:t>
            </a:r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n</a:t>
            </a:r>
            <a:r>
              <a:rPr lang="cs-CZ" altLang="cs-CZ" b="1">
                <a:solidFill>
                  <a:srgbClr val="CC0000"/>
                </a:solidFill>
              </a:rPr>
              <a:t>í</a:t>
            </a:r>
            <a:endParaRPr lang="cs-CZ" altLang="cs-CZ" b="1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b="1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/>
          </a:p>
        </p:txBody>
      </p:sp>
      <p:sp>
        <p:nvSpPr>
          <p:cNvPr id="51203" name="Text Box 3" descr="Novinový papír">
            <a:extLst>
              <a:ext uri="{FF2B5EF4-FFF2-40B4-BE49-F238E27FC236}">
                <a16:creationId xmlns:a16="http://schemas.microsoft.com/office/drawing/2014/main" id="{323285A2-C362-4AF9-8267-1C2D2EBAE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4149725"/>
            <a:ext cx="7162800" cy="19462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57150" cmpd="thickThin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</a:t>
            </a:r>
            <a:r>
              <a:rPr lang="cs-CZ" altLang="cs-CZ" sz="2800" b="1">
                <a:latin typeface="Arial" panose="020B0604020202020204" pitchFamily="34" charset="0"/>
              </a:rPr>
              <a:t>ETOMIDÁT</a:t>
            </a:r>
            <a:r>
              <a:rPr lang="cs-CZ" altLang="cs-CZ" sz="2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 nízký vliv na KVS, užití u rizikových pacientů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 u hypovolemie titrace dávky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 výhoda u traumatizovaných nebyla potvrzena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88F8114-71F3-42EC-9E1F-635C1EC1A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52"/>
    </mc:Choice>
    <mc:Fallback>
      <p:transition spd="slow" advTm="5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descr="Novinový papír">
            <a:extLst>
              <a:ext uri="{FF2B5EF4-FFF2-40B4-BE49-F238E27FC236}">
                <a16:creationId xmlns:a16="http://schemas.microsoft.com/office/drawing/2014/main" id="{07F3F049-E348-4450-B77B-CEDEC4316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200" y="5410200"/>
            <a:ext cx="7543800" cy="1295400"/>
          </a:xfrm>
          <a:blipFill dpi="0" rotWithShape="0">
            <a:blip r:embed="rId4"/>
            <a:srcRect/>
            <a:tile tx="0" ty="0" sx="100000" sy="100000" flip="none" algn="tl"/>
          </a:blipFill>
          <a:ln w="57150" cmpd="thinThick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MIDAZOLAM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ne vždy lze dos</a:t>
            </a:r>
            <a:r>
              <a:rPr lang="cs-CZ" altLang="cs-CZ" sz="2400">
                <a:solidFill>
                  <a:srgbClr val="D20A11"/>
                </a:solidFill>
              </a:rPr>
              <a:t>á</a:t>
            </a: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hnout dostatečn</a:t>
            </a:r>
            <a:r>
              <a:rPr lang="cs-CZ" altLang="cs-CZ" sz="2400">
                <a:solidFill>
                  <a:srgbClr val="D20A11"/>
                </a:solidFill>
              </a:rPr>
              <a:t>é</a:t>
            </a: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 hloubky anestezie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možn</a:t>
            </a:r>
            <a:r>
              <a:rPr lang="cs-CZ" altLang="cs-CZ" sz="2400">
                <a:solidFill>
                  <a:srgbClr val="D20A11"/>
                </a:solidFill>
              </a:rPr>
              <a:t>á</a:t>
            </a: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 volba u těžce raněných s hypovol</a:t>
            </a:r>
            <a:r>
              <a:rPr lang="cs-CZ" altLang="cs-CZ" sz="2400">
                <a:solidFill>
                  <a:srgbClr val="D20A11"/>
                </a:solidFill>
              </a:rPr>
              <a:t>é</a:t>
            </a: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mi</a:t>
            </a:r>
            <a:r>
              <a:rPr lang="cs-CZ" altLang="cs-CZ" sz="2400">
                <a:solidFill>
                  <a:srgbClr val="D20A11"/>
                </a:solidFill>
              </a:rPr>
              <a:t>í</a:t>
            </a:r>
            <a:endParaRPr lang="cs-CZ" altLang="cs-CZ" sz="2400">
              <a:solidFill>
                <a:srgbClr val="D20A11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Text Box 3" descr="Novinový papír">
            <a:extLst>
              <a:ext uri="{FF2B5EF4-FFF2-40B4-BE49-F238E27FC236}">
                <a16:creationId xmlns:a16="http://schemas.microsoft.com/office/drawing/2014/main" id="{0D6A7870-D346-4B80-B0F2-734C2C3C0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6629400" cy="14049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57150" cmpd="thinThick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KETAMIN </a:t>
            </a:r>
          </a:p>
          <a:p>
            <a:pPr eaLnBrk="1" hangingPunct="1">
              <a:lnSpc>
                <a:spcPct val="90000"/>
              </a:lnSpc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vhodný pro úvod při šokovém stavu</a:t>
            </a:r>
            <a:r>
              <a:rPr lang="cs-CZ" altLang="cs-CZ" sz="2400">
                <a:solidFill>
                  <a:srgbClr val="D20A11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POZOR! Zvyšuje ICP =  Ne u kraniotraumat</a:t>
            </a:r>
            <a:r>
              <a:rPr lang="cs-CZ" altLang="cs-CZ" sz="240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2228" name="Text Box 4" descr="Novinový papír">
            <a:extLst>
              <a:ext uri="{FF2B5EF4-FFF2-40B4-BE49-F238E27FC236}">
                <a16:creationId xmlns:a16="http://schemas.microsoft.com/office/drawing/2014/main" id="{6A47D571-6E9D-4F37-896C-FF6AEA316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828800"/>
            <a:ext cx="6481763" cy="1738313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57150" cmpd="thinThick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THIOPENTAL</a:t>
            </a:r>
            <a:r>
              <a:rPr lang="cs-CZ" altLang="cs-CZ" sz="280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negativně inotropní účinek – KI u hypovolémie</a:t>
            </a:r>
          </a:p>
          <a:p>
            <a:pPr eaLnBrk="1" hangingPunct="1">
              <a:lnSpc>
                <a:spcPct val="90000"/>
              </a:lnSpc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                        redukce dávek </a:t>
            </a:r>
          </a:p>
          <a:p>
            <a:pPr eaLnBrk="1" hangingPunct="1">
              <a:lnSpc>
                <a:spcPct val="90000"/>
              </a:lnSpc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snižuje ICP =  u kraniotraumat ANO</a:t>
            </a:r>
          </a:p>
        </p:txBody>
      </p:sp>
      <p:sp>
        <p:nvSpPr>
          <p:cNvPr id="52229" name="Text Box 5" descr="Novinový papír">
            <a:extLst>
              <a:ext uri="{FF2B5EF4-FFF2-40B4-BE49-F238E27FC236}">
                <a16:creationId xmlns:a16="http://schemas.microsoft.com/office/drawing/2014/main" id="{4661718B-CAC0-4B95-B74B-8291C4E35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33800"/>
            <a:ext cx="6376988" cy="1452563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57150" cmpd="thinThick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PROPOFOL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</a:p>
          <a:p>
            <a:pPr eaLnBrk="1" hangingPunct="1"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negativně inotropní a vazodilatační efekt </a:t>
            </a:r>
          </a:p>
          <a:p>
            <a:pPr eaLnBrk="1" hangingPunct="1"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400">
                <a:solidFill>
                  <a:srgbClr val="D20A11"/>
                </a:solidFill>
                <a:latin typeface="Arial" panose="020B0604020202020204" pitchFamily="34" charset="0"/>
              </a:rPr>
              <a:t>neměl by být použit  u výrazných hypovolemií</a:t>
            </a:r>
            <a:endParaRPr lang="cs-CZ" altLang="cs-CZ" sz="2400">
              <a:solidFill>
                <a:srgbClr val="D20A1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81EE792-30A3-4D91-A724-D8B53BA6C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86"/>
    </mc:Choice>
    <mc:Fallback>
      <p:transition spd="slow" advTm="15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BFB49FB5-0481-454C-8D70-3CBBDAC5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Anesteziologická péče</a:t>
            </a: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96247242-8AC6-4F7D-9B47-093DB0320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69925"/>
            <a:ext cx="6191250" cy="575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2100" indent="-292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8260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1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400" b="1">
                <a:latin typeface="Arial" panose="020B0604020202020204" pitchFamily="34" charset="0"/>
              </a:rPr>
              <a:t>Je-li pacient intubován mimo operační sál – vždy překontrolovat postavení ETK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400" b="1">
                <a:latin typeface="Arial" panose="020B0604020202020204" pitchFamily="34" charset="0"/>
              </a:rPr>
              <a:t>U obličejového traumatu vždy předpokládat obtížnou intubaci</a:t>
            </a:r>
            <a:r>
              <a:rPr lang="cs-CZ" altLang="cs-CZ" sz="28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(ulomené zuby, kostní úlomky, koagula, krev, otok)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400" b="1">
                <a:latin typeface="Arial" panose="020B0604020202020204" pitchFamily="34" charset="0"/>
              </a:rPr>
              <a:t>Při zlomenině baze lební nasogastrická sonda vždy ústy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1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r>
              <a:rPr lang="cs-CZ" altLang="cs-CZ" sz="2400" b="1">
                <a:latin typeface="Arial" panose="020B0604020202020204" pitchFamily="34" charset="0"/>
              </a:rPr>
              <a:t>Rozhodnutí o tracheostomii je individuální</a:t>
            </a:r>
          </a:p>
          <a:p>
            <a:pPr>
              <a:spcBef>
                <a:spcPct val="0"/>
              </a:spcBef>
              <a:buClr>
                <a:srgbClr val="D20A11"/>
              </a:buClr>
              <a:buSzPct val="115000"/>
              <a:buFont typeface="Wingdings" panose="05000000000000000000" pitchFamily="2" charset="2"/>
              <a:buChar char="ü"/>
            </a:pPr>
            <a:endParaRPr lang="cs-CZ" altLang="cs-CZ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None/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pic>
        <p:nvPicPr>
          <p:cNvPr id="53252" name="Picture 4" descr="DSC_0011">
            <a:extLst>
              <a:ext uri="{FF2B5EF4-FFF2-40B4-BE49-F238E27FC236}">
                <a16:creationId xmlns:a16="http://schemas.microsoft.com/office/drawing/2014/main" id="{54BA2F6E-113F-47D1-9C2F-C719A5E2E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25538"/>
            <a:ext cx="2590800" cy="460851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Rectangle 5">
            <a:extLst>
              <a:ext uri="{FF2B5EF4-FFF2-40B4-BE49-F238E27FC236}">
                <a16:creationId xmlns:a16="http://schemas.microsoft.com/office/drawing/2014/main" id="{06B8E3FE-86C1-41D5-8B92-B71EE89C6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788" y="4365625"/>
            <a:ext cx="431800" cy="698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3335D0F9-B94C-4775-8323-CF8F51228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788" y="3213100"/>
            <a:ext cx="433387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91BFA0D-B75E-40CB-A495-FAE6171BC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19"/>
    </mc:Choice>
    <mc:Fallback>
      <p:transition spd="slow" advTm="98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C5BE712A-30A8-49C7-909D-155586EA1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575" y="692150"/>
            <a:ext cx="2449513" cy="495300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</a:rPr>
              <a:t>Smrtící trias</a:t>
            </a:r>
            <a:r>
              <a:rPr lang="cs-CZ" altLang="cs-CZ" sz="1800"/>
              <a:t> </a:t>
            </a:r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33ABCA1B-672D-4A82-8F80-9F974A4C3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773238"/>
            <a:ext cx="2668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>
                <a:latin typeface="Times New Roman" panose="02020603050405020304" pitchFamily="18" charset="0"/>
              </a:rPr>
              <a:t>hypotermie</a:t>
            </a:r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3CCB02F2-6CC1-4C92-A550-2290666BC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1700213"/>
            <a:ext cx="1820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>
                <a:latin typeface="Times New Roman" panose="02020603050405020304" pitchFamily="18" charset="0"/>
              </a:rPr>
              <a:t>acidóza</a:t>
            </a: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4AD2FB89-7E72-4230-80AE-24A4B95D4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149725"/>
            <a:ext cx="2979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>
                <a:latin typeface="Times New Roman" panose="02020603050405020304" pitchFamily="18" charset="0"/>
              </a:rPr>
              <a:t>koagulopatie</a:t>
            </a:r>
          </a:p>
        </p:txBody>
      </p:sp>
      <p:sp>
        <p:nvSpPr>
          <p:cNvPr id="54278" name="AutoShape 6">
            <a:extLst>
              <a:ext uri="{FF2B5EF4-FFF2-40B4-BE49-F238E27FC236}">
                <a16:creationId xmlns:a16="http://schemas.microsoft.com/office/drawing/2014/main" id="{1F55008C-BBE7-4BFF-9952-A8E7C58FA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1916113"/>
            <a:ext cx="2438400" cy="485775"/>
          </a:xfrm>
          <a:prstGeom prst="leftRightArrow">
            <a:avLst>
              <a:gd name="adj1" fmla="val 50000"/>
              <a:gd name="adj2" fmla="val 100392"/>
            </a:avLst>
          </a:prstGeom>
          <a:solidFill>
            <a:srgbClr val="FF0000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4279" name="AutoShape 7">
            <a:extLst>
              <a:ext uri="{FF2B5EF4-FFF2-40B4-BE49-F238E27FC236}">
                <a16:creationId xmlns:a16="http://schemas.microsoft.com/office/drawing/2014/main" id="{7D06E594-6D98-465C-85B3-F4731D944E3C}"/>
              </a:ext>
            </a:extLst>
          </p:cNvPr>
          <p:cNvSpPr>
            <a:spLocks noChangeArrowheads="1"/>
          </p:cNvSpPr>
          <p:nvPr/>
        </p:nvSpPr>
        <p:spPr bwMode="auto">
          <a:xfrm rot="2539885">
            <a:off x="2987675" y="3068638"/>
            <a:ext cx="1981200" cy="485775"/>
          </a:xfrm>
          <a:prstGeom prst="leftRightArrow">
            <a:avLst>
              <a:gd name="adj1" fmla="val 50000"/>
              <a:gd name="adj2" fmla="val 81569"/>
            </a:avLst>
          </a:prstGeom>
          <a:solidFill>
            <a:srgbClr val="FF0000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4280" name="AutoShape 8">
            <a:extLst>
              <a:ext uri="{FF2B5EF4-FFF2-40B4-BE49-F238E27FC236}">
                <a16:creationId xmlns:a16="http://schemas.microsoft.com/office/drawing/2014/main" id="{969A617E-8C54-4E51-AD94-F91C157279E2}"/>
              </a:ext>
            </a:extLst>
          </p:cNvPr>
          <p:cNvSpPr>
            <a:spLocks noChangeArrowheads="1"/>
          </p:cNvSpPr>
          <p:nvPr/>
        </p:nvSpPr>
        <p:spPr bwMode="auto">
          <a:xfrm rot="-2901155">
            <a:off x="4832351" y="3024187"/>
            <a:ext cx="1981200" cy="485775"/>
          </a:xfrm>
          <a:prstGeom prst="leftRightArrow">
            <a:avLst>
              <a:gd name="adj1" fmla="val 50000"/>
              <a:gd name="adj2" fmla="val 81569"/>
            </a:avLst>
          </a:prstGeom>
          <a:solidFill>
            <a:srgbClr val="FF0000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4281" name="Text Box 9">
            <a:extLst>
              <a:ext uri="{FF2B5EF4-FFF2-40B4-BE49-F238E27FC236}">
                <a16:creationId xmlns:a16="http://schemas.microsoft.com/office/drawing/2014/main" id="{9290C964-2C35-4270-98EC-0A7AEE325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492375"/>
            <a:ext cx="2438400" cy="1187450"/>
          </a:xfrm>
          <a:prstGeom prst="rect">
            <a:avLst/>
          </a:prstGeom>
          <a:solidFill>
            <a:srgbClr val="D20A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Char char="•"/>
            </a:pPr>
            <a:r>
              <a:rPr lang="cs-CZ" altLang="cs-CZ"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Arytmie, </a:t>
            </a:r>
            <a:r>
              <a:rPr lang="cs-CZ" altLang="cs-CZ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 </a:t>
            </a: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CO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Posun dis. Hb</a:t>
            </a:r>
            <a:endParaRPr lang="cs-CZ" altLang="cs-CZ" sz="24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00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Koagulopatie</a:t>
            </a:r>
          </a:p>
        </p:txBody>
      </p:sp>
      <p:sp>
        <p:nvSpPr>
          <p:cNvPr id="54282" name="Text Box 10">
            <a:extLst>
              <a:ext uri="{FF2B5EF4-FFF2-40B4-BE49-F238E27FC236}">
                <a16:creationId xmlns:a16="http://schemas.microsoft.com/office/drawing/2014/main" id="{1B1F7D19-7BE0-4C61-A1F9-E430FC4C6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420938"/>
            <a:ext cx="2362200" cy="822325"/>
          </a:xfrm>
          <a:prstGeom prst="rect">
            <a:avLst/>
          </a:prstGeom>
          <a:solidFill>
            <a:srgbClr val="D20A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Arytmie, </a:t>
            </a:r>
            <a:r>
              <a:rPr lang="cs-CZ" altLang="cs-CZ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 </a:t>
            </a: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CO</a:t>
            </a:r>
            <a:endParaRPr lang="cs-CZ" altLang="cs-CZ" sz="24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 Koagulopatie</a:t>
            </a:r>
          </a:p>
        </p:txBody>
      </p:sp>
      <p:sp>
        <p:nvSpPr>
          <p:cNvPr id="54283" name="Text Box 11">
            <a:extLst>
              <a:ext uri="{FF2B5EF4-FFF2-40B4-BE49-F238E27FC236}">
                <a16:creationId xmlns:a16="http://schemas.microsoft.com/office/drawing/2014/main" id="{51E4F000-C1F8-4A17-B9D8-02E3C0FA9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084763"/>
            <a:ext cx="2133600" cy="1187450"/>
          </a:xfrm>
          <a:prstGeom prst="rect">
            <a:avLst/>
          </a:prstGeom>
          <a:solidFill>
            <a:srgbClr val="D20A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Krevní ztráty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 Šok, acidóza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 Hypotermie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E6C0D9-6A53-4A62-BD37-64E52D9F0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35"/>
    </mc:Choice>
    <mc:Fallback>
      <p:transition spd="slow" advTm="54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2">
            <a:extLst>
              <a:ext uri="{FF2B5EF4-FFF2-40B4-BE49-F238E27FC236}">
                <a16:creationId xmlns:a16="http://schemas.microsoft.com/office/drawing/2014/main" id="{8B6F2AA6-54BD-4F20-80CF-273CC8C19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260350"/>
            <a:ext cx="8229600" cy="5360988"/>
          </a:xfrm>
        </p:spPr>
        <p:txBody>
          <a:bodyPr/>
          <a:lstStyle/>
          <a:p>
            <a:pPr eaLnBrk="1" hangingPunct="1"/>
            <a:r>
              <a:rPr lang="cs-CZ" altLang="cs-CZ" b="1"/>
              <a:t>Mojžíš: Zákon je nade vše</a:t>
            </a:r>
          </a:p>
          <a:p>
            <a:pPr eaLnBrk="1" hangingPunct="1"/>
            <a:r>
              <a:rPr lang="cs-CZ" altLang="cs-CZ" b="1"/>
              <a:t>Ježíš: Láska je nade vše</a:t>
            </a:r>
          </a:p>
          <a:p>
            <a:pPr eaLnBrk="1" hangingPunct="1"/>
            <a:r>
              <a:rPr lang="pt-BR" altLang="cs-CZ" b="1"/>
              <a:t>Marx: Peníze jsou nade vše</a:t>
            </a:r>
          </a:p>
          <a:p>
            <a:pPr eaLnBrk="1" hangingPunct="1"/>
            <a:r>
              <a:rPr lang="sv-SE" altLang="cs-CZ" b="1"/>
              <a:t>Freud: Sex je nade vše</a:t>
            </a:r>
          </a:p>
          <a:p>
            <a:pPr eaLnBrk="1" hangingPunct="1"/>
            <a:r>
              <a:rPr lang="cs-CZ" altLang="cs-CZ" b="1"/>
              <a:t>Einstein: Vše je relativní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>
                <a:solidFill>
                  <a:srgbClr val="D20A11"/>
                </a:solidFill>
              </a:rPr>
              <a:t>                      ŽOK: Rychlost je nade vše !!!</a:t>
            </a:r>
            <a:endParaRPr lang="cs-CZ" altLang="cs-CZ">
              <a:solidFill>
                <a:srgbClr val="D20A11"/>
              </a:solidFill>
            </a:endParaRPr>
          </a:p>
        </p:txBody>
      </p:sp>
      <p:pic>
        <p:nvPicPr>
          <p:cNvPr id="56323" name="Picture 5" descr="Horor">
            <a:extLst>
              <a:ext uri="{FF2B5EF4-FFF2-40B4-BE49-F238E27FC236}">
                <a16:creationId xmlns:a16="http://schemas.microsoft.com/office/drawing/2014/main" id="{D686FA95-D02B-4F63-8885-AFED4FCEB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r="5807"/>
          <a:stretch>
            <a:fillRect/>
          </a:stretch>
        </p:blipFill>
        <p:spPr bwMode="auto">
          <a:xfrm>
            <a:off x="2484438" y="3933825"/>
            <a:ext cx="4392612" cy="27654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BFFD222-38AC-409A-9282-7620F7357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39"/>
    </mc:Choice>
    <mc:Fallback>
      <p:transition spd="slow" advTm="16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10106</TotalTime>
  <Words>1071</Words>
  <Application>Microsoft Office PowerPoint</Application>
  <PresentationFormat>Předvádění na obrazovce (4:3)</PresentationFormat>
  <Paragraphs>216</Paragraphs>
  <Slides>24</Slides>
  <Notes>2</Notes>
  <HiddenSlides>0</HiddenSlides>
  <MMClips>24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Calibri</vt:lpstr>
      <vt:lpstr>Wingdings</vt:lpstr>
      <vt:lpstr>Comic Sans MS</vt:lpstr>
      <vt:lpstr>Times New Roman</vt:lpstr>
      <vt:lpstr>Symbol</vt:lpstr>
      <vt:lpstr>Motiv systému Office</vt:lpstr>
      <vt:lpstr>A. v traumatologii</vt:lpstr>
      <vt:lpstr>Prezentace aplikace PowerPoint</vt:lpstr>
      <vt:lpstr>Neodkladný výkon ?! </vt:lpstr>
      <vt:lpstr>Anesteziologická péče</vt:lpstr>
      <vt:lpstr>Prezentace aplikace PowerPoint</vt:lpstr>
      <vt:lpstr>Prezentace aplikace PowerPoint</vt:lpstr>
      <vt:lpstr>Anesteziologická péče</vt:lpstr>
      <vt:lpstr>Smrtící trias </vt:lpstr>
      <vt:lpstr>Prezentace aplikace PowerPoint</vt:lpstr>
      <vt:lpstr>KONČETINOVÁ PORANĚNÍ</vt:lpstr>
      <vt:lpstr>Prezentace aplikace PowerPoint</vt:lpstr>
      <vt:lpstr>Anesteziologická péče</vt:lpstr>
      <vt:lpstr>Prezentace aplikace PowerPoint</vt:lpstr>
      <vt:lpstr>Prezentace aplikace PowerPoint</vt:lpstr>
      <vt:lpstr>Prezentace aplikace PowerPoint</vt:lpstr>
      <vt:lpstr>FES</vt:lpstr>
      <vt:lpstr>Prezentace aplikace PowerPoint</vt:lpstr>
      <vt:lpstr>SPINÁLNÍ TRAUMA</vt:lpstr>
      <vt:lpstr>Prezentace aplikace PowerPoint</vt:lpstr>
      <vt:lpstr>SPINÁLNÍ TRAUMA</vt:lpstr>
      <vt:lpstr>Anesteziologická péče</vt:lpstr>
      <vt:lpstr>Prezentace aplikace PowerPoint</vt:lpstr>
      <vt:lpstr>Prezentace aplikace PowerPoint</vt:lpstr>
      <vt:lpstr>Popáleninové centrum: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malejJohn</dc:creator>
  <cp:lastModifiedBy>Jitka</cp:lastModifiedBy>
  <cp:revision>177</cp:revision>
  <dcterms:created xsi:type="dcterms:W3CDTF">2011-11-21T21:25:58Z</dcterms:created>
  <dcterms:modified xsi:type="dcterms:W3CDTF">2021-04-05T17:46:17Z</dcterms:modified>
</cp:coreProperties>
</file>