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1"/>
  </p:notesMasterIdLst>
  <p:handoutMasterIdLst>
    <p:handoutMasterId r:id="rId52"/>
  </p:handoutMasterIdLst>
  <p:sldIdLst>
    <p:sldId id="257" r:id="rId2"/>
    <p:sldId id="296" r:id="rId3"/>
    <p:sldId id="274" r:id="rId4"/>
    <p:sldId id="259" r:id="rId5"/>
    <p:sldId id="286" r:id="rId6"/>
    <p:sldId id="288" r:id="rId7"/>
    <p:sldId id="289" r:id="rId8"/>
    <p:sldId id="290" r:id="rId9"/>
    <p:sldId id="291" r:id="rId10"/>
    <p:sldId id="292" r:id="rId11"/>
    <p:sldId id="299" r:id="rId12"/>
    <p:sldId id="300" r:id="rId13"/>
    <p:sldId id="308" r:id="rId14"/>
    <p:sldId id="293" r:id="rId15"/>
    <p:sldId id="301" r:id="rId16"/>
    <p:sldId id="294" r:id="rId17"/>
    <p:sldId id="295" r:id="rId18"/>
    <p:sldId id="302" r:id="rId19"/>
    <p:sldId id="304" r:id="rId20"/>
    <p:sldId id="305" r:id="rId21"/>
    <p:sldId id="285" r:id="rId22"/>
    <p:sldId id="306" r:id="rId23"/>
    <p:sldId id="307" r:id="rId24"/>
    <p:sldId id="310" r:id="rId25"/>
    <p:sldId id="309" r:id="rId26"/>
    <p:sldId id="311" r:id="rId27"/>
    <p:sldId id="312" r:id="rId28"/>
    <p:sldId id="313" r:id="rId29"/>
    <p:sldId id="318" r:id="rId30"/>
    <p:sldId id="314" r:id="rId31"/>
    <p:sldId id="315" r:id="rId32"/>
    <p:sldId id="316" r:id="rId33"/>
    <p:sldId id="317" r:id="rId34"/>
    <p:sldId id="319" r:id="rId35"/>
    <p:sldId id="320" r:id="rId36"/>
    <p:sldId id="323" r:id="rId37"/>
    <p:sldId id="322" r:id="rId38"/>
    <p:sldId id="334" r:id="rId39"/>
    <p:sldId id="324" r:id="rId40"/>
    <p:sldId id="321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2645">
          <p15:clr>
            <a:srgbClr val="A4A3A4"/>
          </p15:clr>
        </p15:guide>
        <p15:guide id="12" orient="horz" pos="2372">
          <p15:clr>
            <a:srgbClr val="A4A3A4"/>
          </p15:clr>
        </p15:guide>
        <p15:guide id="13" orient="horz" pos="4110">
          <p15:clr>
            <a:srgbClr val="A4A3A4"/>
          </p15:clr>
        </p15:guide>
        <p15:guide id="14" pos="7211">
          <p15:clr>
            <a:srgbClr val="A4A3A4"/>
          </p15:clr>
        </p15:guide>
        <p15:guide id="15" pos="1225">
          <p15:clr>
            <a:srgbClr val="A4A3A4"/>
          </p15:clr>
        </p15:guide>
        <p15:guide id="16" pos="1994">
          <p15:clr>
            <a:srgbClr val="A4A3A4"/>
          </p15:clr>
        </p15:guide>
        <p15:guide id="17" pos="3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F6BEA8"/>
    <a:srgbClr val="FEF1A0"/>
    <a:srgbClr val="FEE658"/>
    <a:srgbClr val="EC6262"/>
    <a:srgbClr val="FFD1D1"/>
    <a:srgbClr val="DA0000"/>
    <a:srgbClr val="FFEBEB"/>
    <a:srgbClr val="CDCDFF"/>
    <a:srgbClr val="68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9" d="100"/>
          <a:sy n="119" d="100"/>
        </p:scale>
        <p:origin x="96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2645"/>
        <p:guide orient="horz" pos="2372"/>
        <p:guide orient="horz" pos="4110"/>
        <p:guide pos="7211"/>
        <p:guide pos="1225"/>
        <p:guide pos="1994"/>
        <p:guide pos="36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</a:t>
            </a:r>
            <a:br>
              <a:rPr lang="cs-CZ" dirty="0"/>
            </a:br>
            <a:r>
              <a:rPr lang="cs-CZ" sz="2400" dirty="0"/>
              <a:t>červený krevní obraz, krevní skupiny, sedimentace, osmotická rezistence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602177"/>
            <a:ext cx="11361600" cy="698497"/>
          </a:xfrm>
        </p:spPr>
        <p:txBody>
          <a:bodyPr/>
          <a:lstStyle/>
          <a:p>
            <a:r>
              <a:rPr lang="cs-CZ" dirty="0"/>
              <a:t>Praktické cvičení z fyziologie (podzimní semestr: 5. – 7.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1135302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Oxyhemoglobin</a:t>
            </a:r>
            <a:r>
              <a:rPr lang="cs-CZ" dirty="0"/>
              <a:t> (navázaný O</a:t>
            </a:r>
            <a:r>
              <a:rPr lang="cs-CZ" baseline="-25000" dirty="0"/>
              <a:t>2</a:t>
            </a:r>
            <a:r>
              <a:rPr lang="cs-CZ" dirty="0"/>
              <a:t> )</a:t>
            </a:r>
            <a:br>
              <a:rPr lang="cs-CZ" dirty="0"/>
            </a:br>
            <a:r>
              <a:rPr lang="cs-CZ" sz="2400" dirty="0"/>
              <a:t>hemoglobin s navázaným O</a:t>
            </a:r>
            <a:r>
              <a:rPr lang="cs-CZ" sz="2400" baseline="-25000" dirty="0"/>
              <a:t>2</a:t>
            </a:r>
            <a:r>
              <a:rPr lang="cs-CZ" sz="2400" dirty="0"/>
              <a:t> (jasně světle červený)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Karboxyhemoglobin</a:t>
            </a:r>
            <a:r>
              <a:rPr lang="cs-CZ" b="1" dirty="0"/>
              <a:t>, </a:t>
            </a:r>
            <a:r>
              <a:rPr lang="cs-CZ" dirty="0" err="1"/>
              <a:t>karbonylhemoglobin</a:t>
            </a:r>
            <a:r>
              <a:rPr lang="cs-CZ" dirty="0"/>
              <a:t> (navázaný CO) </a:t>
            </a:r>
            <a:br>
              <a:rPr lang="cs-CZ" dirty="0"/>
            </a:br>
            <a:r>
              <a:rPr lang="cs-CZ" sz="2400" dirty="0"/>
              <a:t>„karmínově“ červený, od 50% saturace CO nastává porucha vědom</a:t>
            </a:r>
            <a:r>
              <a:rPr lang="cs-CZ" dirty="0"/>
              <a:t>í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cs-CZ" b="1" dirty="0" err="1"/>
              <a:t>Karbaminohemoglobin</a:t>
            </a:r>
            <a:r>
              <a:rPr lang="cs-CZ" dirty="0"/>
              <a:t> (navázaný CO</a:t>
            </a:r>
            <a:r>
              <a:rPr lang="cs-CZ" baseline="-25000" dirty="0"/>
              <a:t>2</a:t>
            </a:r>
            <a:r>
              <a:rPr lang="cs-CZ" dirty="0"/>
              <a:t>)</a:t>
            </a:r>
            <a:br>
              <a:rPr lang="cs-CZ" dirty="0"/>
            </a:br>
            <a:r>
              <a:rPr lang="cs-CZ" sz="2400" dirty="0"/>
              <a:t>váže se na N konec řetězce na </a:t>
            </a:r>
            <a:r>
              <a:rPr lang="cs-CZ" sz="2400" dirty="0" err="1"/>
              <a:t>amino</a:t>
            </a:r>
            <a:r>
              <a:rPr lang="cs-CZ" sz="2400" dirty="0"/>
              <a:t> skupinu (temně červený), od 5% CO</a:t>
            </a:r>
            <a:r>
              <a:rPr lang="cs-CZ" sz="2400" baseline="-25000" dirty="0"/>
              <a:t>2 </a:t>
            </a:r>
            <a:r>
              <a:rPr lang="cs-CZ" sz="2400" dirty="0"/>
              <a:t>ve vdechovaném vzduchu porucha vědomí – zhoršuje vazbu O2 na hemoglobin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Methemoglobin</a:t>
            </a:r>
            <a:r>
              <a:rPr lang="cs-CZ" b="1" dirty="0"/>
              <a:t>, </a:t>
            </a:r>
            <a:r>
              <a:rPr lang="cs-CZ" b="1" dirty="0" err="1"/>
              <a:t>metHb</a:t>
            </a:r>
            <a:r>
              <a:rPr lang="cs-CZ" dirty="0"/>
              <a:t> (oxidované železo, Fe</a:t>
            </a:r>
            <a:r>
              <a:rPr lang="cs-CZ" baseline="30000" dirty="0"/>
              <a:t>3+</a:t>
            </a:r>
            <a:r>
              <a:rPr lang="cs-CZ" dirty="0"/>
              <a:t>)</a:t>
            </a:r>
            <a:br>
              <a:rPr lang="cs-CZ" dirty="0"/>
            </a:br>
            <a:r>
              <a:rPr lang="cs-CZ" sz="2400" dirty="0"/>
              <a:t>neváže O</a:t>
            </a:r>
            <a:r>
              <a:rPr lang="cs-CZ" sz="2400" baseline="-25000" dirty="0"/>
              <a:t>2</a:t>
            </a:r>
            <a:r>
              <a:rPr lang="cs-CZ" dirty="0"/>
              <a:t>, </a:t>
            </a:r>
            <a:r>
              <a:rPr lang="cs-CZ" sz="2400" dirty="0"/>
              <a:t>tmavý „čokoládově“ hnědý, 1-3% jsou normální,</a:t>
            </a:r>
            <a:r>
              <a:rPr lang="en-US" sz="2400" dirty="0"/>
              <a:t> 70 % </a:t>
            </a:r>
            <a:r>
              <a:rPr lang="en-US" sz="2400" dirty="0" err="1"/>
              <a:t>smrteln</a:t>
            </a:r>
            <a:r>
              <a:rPr lang="cs-CZ" sz="2400" dirty="0"/>
              <a:t>é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2000" b="1" dirty="0"/>
              <a:t>Glykovaný hemoglobin </a:t>
            </a:r>
            <a:r>
              <a:rPr lang="cs-CZ" sz="2000" dirty="0"/>
              <a:t>– na řetězec se váže </a:t>
            </a:r>
            <a:r>
              <a:rPr lang="cs-CZ" sz="2000" dirty="0" err="1"/>
              <a:t>glukoza</a:t>
            </a:r>
            <a:r>
              <a:rPr lang="cs-CZ" sz="2000" dirty="0"/>
              <a:t> – odráží dlouhodobou hladinu cukru v krvi (glykémii) – norma do 4 </a:t>
            </a:r>
            <a:r>
              <a:rPr lang="cs-CZ" sz="2000" dirty="0" err="1"/>
              <a:t>mmol</a:t>
            </a:r>
            <a:r>
              <a:rPr lang="cs-CZ" sz="2000" dirty="0"/>
              <a:t>/l, zvýšená u nekompenzovaného diabetu</a:t>
            </a:r>
            <a:endParaRPr lang="en-GB" sz="2000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10473070" y="2429101"/>
            <a:ext cx="1548000" cy="288000"/>
          </a:xfrm>
          <a:prstGeom prst="rect">
            <a:avLst/>
          </a:prstGeom>
          <a:solidFill>
            <a:srgbClr val="CC003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6225343" y="1673302"/>
            <a:ext cx="1548000" cy="288000"/>
          </a:xfrm>
          <a:prstGeom prst="rect">
            <a:avLst/>
          </a:prstGeom>
          <a:solidFill>
            <a:srgbClr val="DA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9282224" y="4422719"/>
            <a:ext cx="1548000" cy="288000"/>
          </a:xfrm>
          <a:prstGeom prst="rect">
            <a:avLst/>
          </a:prstGeom>
          <a:solidFill>
            <a:srgbClr val="69211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7612912" y="3300971"/>
            <a:ext cx="1548000" cy="288000"/>
          </a:xfrm>
          <a:prstGeom prst="rect">
            <a:avLst/>
          </a:prstGeom>
          <a:solidFill>
            <a:srgbClr val="68004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19999"/>
            <a:ext cx="10869488" cy="821721"/>
          </a:xfrm>
        </p:spPr>
        <p:txBody>
          <a:bodyPr/>
          <a:lstStyle/>
          <a:p>
            <a:r>
              <a:rPr lang="cs-CZ" dirty="0"/>
              <a:t>Deriváty hemoglobinu – </a:t>
            </a:r>
            <a:r>
              <a:rPr lang="cs-CZ" sz="3200" dirty="0" err="1"/>
              <a:t>oxy</a:t>
            </a:r>
            <a:r>
              <a:rPr lang="cs-CZ" sz="3200" dirty="0"/>
              <a:t> a </a:t>
            </a:r>
            <a:r>
              <a:rPr lang="cs-CZ" sz="3200" dirty="0" err="1"/>
              <a:t>deoxyhemoglobin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37900" y="2114997"/>
            <a:ext cx="2009829" cy="1249249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venózní odkysličená krev</a:t>
            </a:r>
            <a:endParaRPr lang="en-GB" sz="2000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501035" y="2111131"/>
            <a:ext cx="2117932" cy="387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arteriální okysličená krev</a:t>
            </a:r>
            <a:endParaRPr lang="en-GB" sz="2000" dirty="0"/>
          </a:p>
        </p:txBody>
      </p:sp>
      <p:pic>
        <p:nvPicPr>
          <p:cNvPr id="3077" name="Picture 5" descr="C:\Users\Johanka\Desktop\FRMU 2018\Prezentace\podzim téma 4 - krev\materiály a obrázky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448224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ohanka\Desktop\FRMU 2018\Prezentace\podzim téma 4 - krev\materiály a obrázky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r="50000"/>
          <a:stretch/>
        </p:blipFill>
        <p:spPr bwMode="auto">
          <a:xfrm>
            <a:off x="679450" y="3426755"/>
            <a:ext cx="754318" cy="24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Johanka\Desktop\FRMU 2018\Prezentace\podzim téma 4 - krev\materiály a obrázky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0" r="21777"/>
          <a:stretch/>
        </p:blipFill>
        <p:spPr bwMode="auto">
          <a:xfrm>
            <a:off x="3904661" y="3451286"/>
            <a:ext cx="842771" cy="24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ohanka\Desktop\FRMU 2018\Prezentace\podzim téma 4 - krev\materiály a obrázky\1920px-Absorpční_spektra_hemoglobinu_a_derivátů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55" y="1618505"/>
            <a:ext cx="6125406" cy="38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ástupný symbol pro obsah 4"/>
          <p:cNvSpPr txBox="1">
            <a:spLocks/>
          </p:cNvSpPr>
          <p:nvPr/>
        </p:nvSpPr>
        <p:spPr>
          <a:xfrm>
            <a:off x="5258254" y="1386668"/>
            <a:ext cx="5097850" cy="380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Spektra jednotlivých derivátů hemoglobinu</a:t>
            </a:r>
            <a:endParaRPr lang="en-GB" sz="1400" dirty="0"/>
          </a:p>
        </p:txBody>
      </p:sp>
      <p:sp>
        <p:nvSpPr>
          <p:cNvPr id="22" name="Zástupný symbol pro obsah 4"/>
          <p:cNvSpPr txBox="1">
            <a:spLocks/>
          </p:cNvSpPr>
          <p:nvPr/>
        </p:nvSpPr>
        <p:spPr>
          <a:xfrm>
            <a:off x="5378766" y="5316841"/>
            <a:ext cx="6391476" cy="945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Spektrum oxyhemoglobinu a </a:t>
            </a:r>
            <a:r>
              <a:rPr lang="cs-CZ" sz="1600" dirty="0" err="1"/>
              <a:t>karboxyhemoglobinu</a:t>
            </a:r>
            <a:r>
              <a:rPr lang="cs-CZ" sz="1600" dirty="0"/>
              <a:t> je podobné na vlnové délce, která hodnotí saturaci hemoglobinu kyslíkem </a:t>
            </a:r>
            <a:r>
              <a:rPr lang="cs-CZ" sz="1600" dirty="0">
                <a:latin typeface="Arial"/>
                <a:cs typeface="Arial"/>
              </a:rPr>
              <a:t>→ hypoxie způsobená otravou CO se tímto způsobem nedá zjistit, pokud na to není senzor specializovaný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5870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 - </a:t>
            </a:r>
            <a:r>
              <a:rPr lang="cs-CZ" dirty="0" err="1"/>
              <a:t>methemoglobin</a:t>
            </a:r>
            <a:endParaRPr lang="cs-CZ" dirty="0"/>
          </a:p>
        </p:txBody>
      </p:sp>
      <p:pic>
        <p:nvPicPr>
          <p:cNvPr id="3075" name="Picture 3" descr="C:\Users\Johanka\Desktop\FRMU 2018\Prezentace\podzim téma 4 - krev\materiály a obrázky\methem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24" y="1684171"/>
            <a:ext cx="20574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anka\Desktop\FRMU 2018\Prezentace\podzim téma 4 - krev\materiály a obrázky\primary-2155-arti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41" y="4262542"/>
            <a:ext cx="2323312" cy="13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4"/>
          <p:cNvSpPr txBox="1">
            <a:spLocks/>
          </p:cNvSpPr>
          <p:nvPr/>
        </p:nvSpPr>
        <p:spPr>
          <a:xfrm>
            <a:off x="6940674" y="1792243"/>
            <a:ext cx="1841809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dirty="0"/>
              <a:t>Krev s vysokou koncentrací </a:t>
            </a:r>
            <a:r>
              <a:rPr lang="cs-CZ" sz="2000" dirty="0" err="1"/>
              <a:t>metHb</a:t>
            </a:r>
            <a:endParaRPr lang="en-GB" sz="1800" dirty="0"/>
          </a:p>
        </p:txBody>
      </p:sp>
      <p:sp>
        <p:nvSpPr>
          <p:cNvPr id="15" name="Zástupný symbol pro obsah 4"/>
          <p:cNvSpPr txBox="1">
            <a:spLocks/>
          </p:cNvSpPr>
          <p:nvPr/>
        </p:nvSpPr>
        <p:spPr>
          <a:xfrm>
            <a:off x="10208414" y="1908595"/>
            <a:ext cx="1391707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dirty="0"/>
              <a:t>Normální krev</a:t>
            </a:r>
            <a:endParaRPr lang="en-GB" sz="1800" dirty="0"/>
          </a:p>
        </p:txBody>
      </p:sp>
      <p:sp>
        <p:nvSpPr>
          <p:cNvPr id="16" name="Zástupný symbol pro obsah 4"/>
          <p:cNvSpPr txBox="1">
            <a:spLocks/>
          </p:cNvSpPr>
          <p:nvPr/>
        </p:nvSpPr>
        <p:spPr>
          <a:xfrm>
            <a:off x="679450" y="1359700"/>
            <a:ext cx="5624376" cy="8263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Při vysoké </a:t>
            </a:r>
            <a:r>
              <a:rPr lang="cs-CZ" sz="2400" dirty="0" err="1"/>
              <a:t>methemoglobinémii</a:t>
            </a:r>
            <a:r>
              <a:rPr lang="cs-CZ" sz="2400" dirty="0"/>
              <a:t> je arteriální krev tmavší</a:t>
            </a:r>
            <a:endParaRPr lang="en-GB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750042" y="2405018"/>
            <a:ext cx="5946848" cy="3438978"/>
            <a:chOff x="1432146" y="2565404"/>
            <a:chExt cx="5946848" cy="3438978"/>
          </a:xfrm>
        </p:grpSpPr>
        <p:sp>
          <p:nvSpPr>
            <p:cNvPr id="13" name="Zástupný symbol pro obsah 4"/>
            <p:cNvSpPr txBox="1">
              <a:spLocks/>
            </p:cNvSpPr>
            <p:nvPr/>
          </p:nvSpPr>
          <p:spPr>
            <a:xfrm>
              <a:off x="1556818" y="5178057"/>
              <a:ext cx="5624376" cy="826325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2400" dirty="0"/>
                <a:t>Test se provádí s okysličenou krví – čím větší je koncentrace </a:t>
              </a:r>
              <a:r>
                <a:rPr lang="cs-CZ" sz="2400" dirty="0" err="1"/>
                <a:t>metHb</a:t>
              </a:r>
              <a:r>
                <a:rPr lang="cs-CZ" sz="2400" dirty="0"/>
                <a:t>, tím tmavší je krev</a:t>
              </a:r>
              <a:endParaRPr lang="en-GB" sz="2000" dirty="0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432146" y="2753913"/>
              <a:ext cx="5742454" cy="2424144"/>
              <a:chOff x="1432146" y="2753913"/>
              <a:chExt cx="5742454" cy="2424144"/>
            </a:xfrm>
          </p:grpSpPr>
          <p:pic>
            <p:nvPicPr>
              <p:cNvPr id="3076" name="Picture 4" descr="C:\Users\Johanka\Desktop\FRMU 2018\Prezentace\podzim téma 4 - krev\materiály a obrázky\Color-chart-for-the-measurement-of-methemoglobin-The-color-chart-was-prepared-accordin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420"/>
              <a:stretch/>
            </p:blipFill>
            <p:spPr bwMode="auto">
              <a:xfrm>
                <a:off x="1432146" y="2753913"/>
                <a:ext cx="5742454" cy="1571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9" name="Picture 3" descr="C:\Users\Johanka\Desktop\FRMU 2018\Prezentace\podzim téma 4 - krev\materiály a obrázky\goldtox11_cs12_f001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656"/>
              <a:stretch/>
            </p:blipFill>
            <p:spPr bwMode="auto">
              <a:xfrm>
                <a:off x="1556818" y="4261447"/>
                <a:ext cx="5573971" cy="916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1550223" y="2565404"/>
              <a:ext cx="5828771" cy="4131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800" dirty="0"/>
                <a:t>Barevné spektrum pro určení % </a:t>
              </a:r>
              <a:r>
                <a:rPr lang="cs-CZ" sz="1800" dirty="0" err="1"/>
                <a:t>methemoglobinu</a:t>
              </a:r>
              <a:r>
                <a:rPr lang="cs-CZ" sz="1800" dirty="0"/>
                <a:t> v krvi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71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Deriváty hemoglobinu - </a:t>
            </a:r>
            <a:r>
              <a:rPr lang="cs-CZ" dirty="0" err="1"/>
              <a:t>methemoglobin</a:t>
            </a:r>
            <a:endParaRPr lang="cs-CZ" dirty="0"/>
          </a:p>
        </p:txBody>
      </p:sp>
      <p:sp>
        <p:nvSpPr>
          <p:cNvPr id="16" name="Zástupný symbol pro obsah 4"/>
          <p:cNvSpPr txBox="1">
            <a:spLocks/>
          </p:cNvSpPr>
          <p:nvPr/>
        </p:nvSpPr>
        <p:spPr>
          <a:xfrm>
            <a:off x="509329" y="1364837"/>
            <a:ext cx="10938134" cy="357930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Vznik </a:t>
            </a:r>
            <a:r>
              <a:rPr lang="cs-CZ" sz="2400" dirty="0" err="1"/>
              <a:t>metHb</a:t>
            </a:r>
            <a:r>
              <a:rPr lang="cs-CZ" sz="2400" dirty="0"/>
              <a:t> – oxidace </a:t>
            </a:r>
            <a:r>
              <a:rPr lang="cs-CZ" sz="2400" dirty="0" err="1"/>
              <a:t>Hb</a:t>
            </a:r>
            <a:r>
              <a:rPr lang="cs-CZ" sz="2400" dirty="0"/>
              <a:t> dusitany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krvi přítomný enzym </a:t>
            </a:r>
            <a:r>
              <a:rPr lang="cs-CZ" sz="2400" dirty="0" err="1"/>
              <a:t>methemoglobinreduktáza</a:t>
            </a:r>
            <a:r>
              <a:rPr lang="cs-CZ" sz="2400" dirty="0"/>
              <a:t> - redukuje Fe</a:t>
            </a:r>
            <a:r>
              <a:rPr lang="cs-CZ" sz="2400" baseline="30000" dirty="0"/>
              <a:t>+3</a:t>
            </a:r>
            <a:r>
              <a:rPr lang="cs-CZ" sz="2400" dirty="0"/>
              <a:t> zpět na Fe</a:t>
            </a:r>
            <a:r>
              <a:rPr lang="cs-CZ" sz="2400" baseline="30000" dirty="0"/>
              <a:t>2+</a:t>
            </a:r>
          </a:p>
          <a:p>
            <a:pPr lvl="1"/>
            <a:r>
              <a:rPr lang="cs-CZ" sz="1600" dirty="0"/>
              <a:t>Dále neenzymatická redukce pomocí vit. C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Kojenci mají nedostatečně vyvinuté redukční mechanismy </a:t>
            </a:r>
            <a:br>
              <a:rPr lang="cs-CZ" sz="2400" dirty="0"/>
            </a:br>
            <a:r>
              <a:rPr lang="cs-CZ" sz="2000" dirty="0"/>
              <a:t>(+ fetální hemoglobin snáze oxiduje) </a:t>
            </a:r>
            <a:br>
              <a:rPr lang="cs-CZ" sz="2000" dirty="0"/>
            </a:br>
            <a:r>
              <a:rPr lang="cs-CZ" sz="2400" dirty="0">
                <a:latin typeface="Arial"/>
                <a:cs typeface="Arial"/>
              </a:rPr>
              <a:t>→ je nutný snížený příjem dusitanů v kojenecké stravě </a:t>
            </a:r>
            <a:r>
              <a:rPr lang="cs-CZ" sz="2000" dirty="0">
                <a:latin typeface="Arial"/>
                <a:cs typeface="Arial"/>
              </a:rPr>
              <a:t>(používání kojenecké vody)</a:t>
            </a:r>
          </a:p>
          <a:p>
            <a:pPr>
              <a:lnSpc>
                <a:spcPct val="100000"/>
              </a:lnSpc>
            </a:pPr>
            <a:r>
              <a:rPr lang="cs-CZ" sz="2000" dirty="0" err="1">
                <a:latin typeface="Arial"/>
                <a:cs typeface="Arial"/>
              </a:rPr>
              <a:t>Methemoglobinémie</a:t>
            </a:r>
            <a:r>
              <a:rPr lang="cs-CZ" sz="2000" dirty="0">
                <a:latin typeface="Arial"/>
                <a:cs typeface="Arial"/>
              </a:rPr>
              <a:t> – vrozené i získané příčiny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/>
                <a:cs typeface="Arial"/>
              </a:rPr>
              <a:t>Vrozené – porucha tvorby redukčních enzymů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/>
                <a:cs typeface="Arial"/>
              </a:rPr>
              <a:t>Získané</a:t>
            </a:r>
          </a:p>
          <a:p>
            <a:pPr lvl="1"/>
            <a:r>
              <a:rPr lang="cs-CZ" sz="1800" dirty="0">
                <a:cs typeface="Arial"/>
              </a:rPr>
              <a:t>zvýšený příjem dusičnanů a dusitanů (hnojiva)</a:t>
            </a:r>
          </a:p>
          <a:p>
            <a:pPr lvl="1"/>
            <a:r>
              <a:rPr lang="cs-CZ" sz="1800" dirty="0">
                <a:cs typeface="Arial"/>
              </a:rPr>
              <a:t>otravy (nitrobenzen, anilin) </a:t>
            </a:r>
          </a:p>
          <a:p>
            <a:pPr lvl="1"/>
            <a:r>
              <a:rPr lang="cs-CZ" sz="1800" dirty="0">
                <a:cs typeface="Arial"/>
              </a:rPr>
              <a:t>léky (benzokain, dále fenacetin, sulfonamidy)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cs typeface="Arial"/>
              </a:rPr>
              <a:t>Terapie - </a:t>
            </a:r>
            <a:r>
              <a:rPr lang="cs-CZ" sz="2000" dirty="0"/>
              <a:t>podávání některých redukčních činidel</a:t>
            </a:r>
            <a:br>
              <a:rPr lang="cs-CZ" sz="2000" dirty="0"/>
            </a:br>
            <a:r>
              <a:rPr lang="cs-CZ" sz="2000" dirty="0"/>
              <a:t>– </a:t>
            </a:r>
            <a:r>
              <a:rPr lang="cs-CZ" sz="2000" dirty="0" err="1"/>
              <a:t>methylénové</a:t>
            </a:r>
            <a:r>
              <a:rPr lang="cs-CZ" sz="2000" dirty="0"/>
              <a:t> modři nebo kyseliny askorbové</a:t>
            </a:r>
            <a:br>
              <a:rPr lang="cs-CZ" dirty="0"/>
            </a:br>
            <a:endParaRPr lang="cs-CZ" sz="2400" dirty="0">
              <a:latin typeface="Arial"/>
              <a:cs typeface="Arial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63511"/>
              </p:ext>
            </p:extLst>
          </p:nvPr>
        </p:nvGraphicFramePr>
        <p:xfrm>
          <a:off x="6587346" y="3515898"/>
          <a:ext cx="4860117" cy="2377440"/>
        </p:xfrm>
        <a:graphic>
          <a:graphicData uri="http://schemas.openxmlformats.org/drawingml/2006/table">
            <a:tbl>
              <a:tblPr/>
              <a:tblGrid>
                <a:gridCol w="197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Hodnoty </a:t>
                      </a:r>
                      <a:r>
                        <a:rPr lang="cs-CZ" sz="1800" dirty="0" err="1">
                          <a:effectLst/>
                        </a:rPr>
                        <a:t>methemoglobinu</a:t>
                      </a:r>
                      <a:endParaRPr lang="cs-CZ" sz="1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Příznaky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0 – 2 %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normální hodnota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&lt; 10 %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cyanóza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&lt; 35 %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cyanóza a další příznaky (bolest hlavy, dušnost)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70 %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smrtelná koncentrace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16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Objem erytrocytu (MCV,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MCV = HCT/RBC (hematokrit/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= 80-95 </a:t>
            </a:r>
            <a:r>
              <a:rPr lang="cs-CZ" dirty="0" err="1"/>
              <a:t>fl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Množství hemoglobinu v erytrocytu (MCH,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hemoglobin)</a:t>
            </a:r>
          </a:p>
          <a:p>
            <a:pPr lvl="1"/>
            <a:r>
              <a:rPr lang="cs-CZ" dirty="0"/>
              <a:t>MCH = HGB/RBC (hemoglobin/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= 28-32 </a:t>
            </a:r>
            <a:r>
              <a:rPr lang="cs-CZ" dirty="0" err="1"/>
              <a:t>pg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Koncentrace hemoglobinu v erytrocytu (MCHC,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corpuscular</a:t>
            </a:r>
            <a:r>
              <a:rPr lang="cs-CZ" dirty="0"/>
              <a:t> hemoglobin </a:t>
            </a:r>
            <a:r>
              <a:rPr lang="cs-CZ" dirty="0" err="1"/>
              <a:t>concentration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MCHC = HGB/HCT (hemoglobin/ hematokrit) = 310-360 g/l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Distribuční šíře </a:t>
            </a:r>
            <a:r>
              <a:rPr lang="cs-CZ" dirty="0" err="1"/>
              <a:t>ery</a:t>
            </a:r>
            <a:r>
              <a:rPr lang="cs-CZ" dirty="0"/>
              <a:t> (RDW) = 11,5-14,5%</a:t>
            </a:r>
          </a:p>
          <a:p>
            <a:pPr lvl="1"/>
            <a:r>
              <a:rPr lang="cs-CZ" dirty="0"/>
              <a:t>Informuje o variabilitě ve velikosti erytrocytů  </a:t>
            </a:r>
          </a:p>
          <a:p>
            <a:pPr lvl="1"/>
            <a:r>
              <a:rPr lang="cs-CZ" dirty="0"/>
              <a:t>↑RDW – </a:t>
            </a:r>
            <a:r>
              <a:rPr lang="cs-CZ" dirty="0" err="1"/>
              <a:t>anizocytóza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Anisocytosis</a:t>
            </a:r>
            <a:r>
              <a:rPr lang="cs-CZ" dirty="0"/>
              <a:t>: </a:t>
            </a:r>
            <a:r>
              <a:rPr lang="cs-CZ" sz="3600" b="0" dirty="0"/>
              <a:t>erytrocyty rozdílné velikosti </a:t>
            </a:r>
            <a:endParaRPr lang="cs-CZ" b="0" dirty="0"/>
          </a:p>
        </p:txBody>
      </p:sp>
      <p:pic>
        <p:nvPicPr>
          <p:cNvPr id="11" name="Picture 2" descr="File:Anisocyto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58" y="1655567"/>
            <a:ext cx="5915352" cy="443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679450" y="1216227"/>
            <a:ext cx="457198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Mírná </a:t>
            </a:r>
            <a:r>
              <a:rPr lang="cs-CZ" sz="2400" dirty="0" err="1"/>
              <a:t>anisocytóza</a:t>
            </a:r>
            <a:r>
              <a:rPr lang="cs-CZ" sz="2400" dirty="0"/>
              <a:t> je fyziologická</a:t>
            </a:r>
            <a:endParaRPr lang="en-GB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2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cxnSp>
        <p:nvCxnSpPr>
          <p:cNvPr id="8" name="Přímá spojnice 7"/>
          <p:cNvCxnSpPr/>
          <p:nvPr/>
        </p:nvCxnSpPr>
        <p:spPr bwMode="auto">
          <a:xfrm flipH="1">
            <a:off x="3646995" y="1828784"/>
            <a:ext cx="1626782" cy="24702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 flipH="1" flipV="1">
            <a:off x="3973122" y="4898054"/>
            <a:ext cx="3420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ástupný symbol pro obsah 4"/>
          <p:cNvSpPr>
            <a:spLocks noGrp="1"/>
          </p:cNvSpPr>
          <p:nvPr>
            <p:ph idx="1"/>
          </p:nvPr>
        </p:nvSpPr>
        <p:spPr>
          <a:xfrm>
            <a:off x="5210570" y="1374237"/>
            <a:ext cx="896149" cy="479351"/>
          </a:xfrm>
        </p:spPr>
        <p:txBody>
          <a:bodyPr anchor="ctr"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400" dirty="0">
                <a:solidFill>
                  <a:srgbClr val="0033CC"/>
                </a:solidFill>
              </a:rPr>
              <a:t>HCT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5" name="Zástupný symbol pro obsah 4"/>
          <p:cNvSpPr txBox="1">
            <a:spLocks/>
          </p:cNvSpPr>
          <p:nvPr/>
        </p:nvSpPr>
        <p:spPr>
          <a:xfrm>
            <a:off x="7372519" y="4339837"/>
            <a:ext cx="896149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HGB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6" name="Zástupný symbol pro obsah 4"/>
          <p:cNvSpPr txBox="1">
            <a:spLocks/>
          </p:cNvSpPr>
          <p:nvPr/>
        </p:nvSpPr>
        <p:spPr>
          <a:xfrm>
            <a:off x="3059246" y="4331844"/>
            <a:ext cx="896149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RBC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7" name="Zástupný symbol pro obsah 4"/>
          <p:cNvSpPr txBox="1">
            <a:spLocks/>
          </p:cNvSpPr>
          <p:nvPr/>
        </p:nvSpPr>
        <p:spPr>
          <a:xfrm>
            <a:off x="6950854" y="2554455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/>
              <a:t>MCHC = HGB/HCT </a:t>
            </a:r>
            <a:endParaRPr lang="en-GB" sz="2000" dirty="0"/>
          </a:p>
        </p:txBody>
      </p:sp>
      <p:sp>
        <p:nvSpPr>
          <p:cNvPr id="28" name="Zástupný symbol pro obsah 4"/>
          <p:cNvSpPr txBox="1">
            <a:spLocks/>
          </p:cNvSpPr>
          <p:nvPr/>
        </p:nvSpPr>
        <p:spPr>
          <a:xfrm>
            <a:off x="1042001" y="2554456"/>
            <a:ext cx="3320903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r">
              <a:lnSpc>
                <a:spcPct val="100000"/>
              </a:lnSpc>
              <a:buNone/>
            </a:pPr>
            <a:r>
              <a:rPr lang="cs-CZ" sz="2400" dirty="0"/>
              <a:t>HCT/RBC = </a:t>
            </a:r>
            <a:r>
              <a:rPr lang="cs-CZ" sz="2400" dirty="0">
                <a:solidFill>
                  <a:srgbClr val="0033CC"/>
                </a:solidFill>
              </a:rPr>
              <a:t>MCV</a:t>
            </a:r>
            <a:endParaRPr lang="en-GB" sz="2000" dirty="0">
              <a:solidFill>
                <a:srgbClr val="0033CC"/>
              </a:solidFill>
            </a:endParaRPr>
          </a:p>
        </p:txBody>
      </p:sp>
      <p:sp>
        <p:nvSpPr>
          <p:cNvPr id="29" name="Zástupný symbol pro obsah 4"/>
          <p:cNvSpPr txBox="1">
            <a:spLocks/>
          </p:cNvSpPr>
          <p:nvPr/>
        </p:nvSpPr>
        <p:spPr>
          <a:xfrm>
            <a:off x="4116549" y="4904252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400" dirty="0">
                <a:solidFill>
                  <a:srgbClr val="0033CC"/>
                </a:solidFill>
              </a:rPr>
              <a:t>MCH</a:t>
            </a:r>
            <a:r>
              <a:rPr lang="cs-CZ" sz="2400" dirty="0"/>
              <a:t> = HGB/RBC </a:t>
            </a:r>
            <a:endParaRPr lang="en-GB" sz="2000" dirty="0"/>
          </a:p>
        </p:txBody>
      </p:sp>
      <p:sp>
        <p:nvSpPr>
          <p:cNvPr id="30" name="Zástupný symbol pro obsah 4"/>
          <p:cNvSpPr txBox="1">
            <a:spLocks/>
          </p:cNvSpPr>
          <p:nvPr/>
        </p:nvSpPr>
        <p:spPr>
          <a:xfrm>
            <a:off x="5006202" y="1842955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hematokrit</a:t>
            </a:r>
            <a:endParaRPr lang="en-GB" sz="1600" dirty="0"/>
          </a:p>
        </p:txBody>
      </p:sp>
      <p:sp>
        <p:nvSpPr>
          <p:cNvPr id="31" name="Zástupný symbol pro obsah 4"/>
          <p:cNvSpPr txBox="1">
            <a:spLocks/>
          </p:cNvSpPr>
          <p:nvPr/>
        </p:nvSpPr>
        <p:spPr>
          <a:xfrm>
            <a:off x="7446286" y="4887869"/>
            <a:ext cx="1800408" cy="6871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muži: 140 - 180 g/l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ženy: 120 - 160 g/l</a:t>
            </a:r>
          </a:p>
        </p:txBody>
      </p:sp>
      <p:sp>
        <p:nvSpPr>
          <p:cNvPr id="32" name="Zástupný symbol pro obsah 4"/>
          <p:cNvSpPr txBox="1">
            <a:spLocks/>
          </p:cNvSpPr>
          <p:nvPr/>
        </p:nvSpPr>
        <p:spPr>
          <a:xfrm>
            <a:off x="1580649" y="4957400"/>
            <a:ext cx="2306076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muži: 4,3 - 5,3 * 10</a:t>
            </a:r>
            <a:r>
              <a:rPr lang="pl-PL" sz="1600" baseline="30000" dirty="0"/>
              <a:t>12</a:t>
            </a:r>
            <a:r>
              <a:rPr lang="pl-PL" sz="1600" dirty="0"/>
              <a:t> / l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pl-PL" sz="1600" dirty="0"/>
              <a:t>ženy: 3,8 - 4,8 * 10</a:t>
            </a:r>
            <a:r>
              <a:rPr lang="pl-PL" sz="1600" baseline="30000" dirty="0"/>
              <a:t>12</a:t>
            </a:r>
            <a:r>
              <a:rPr lang="pl-PL" sz="1600" dirty="0"/>
              <a:t> / l</a:t>
            </a:r>
          </a:p>
        </p:txBody>
      </p:sp>
      <p:sp>
        <p:nvSpPr>
          <p:cNvPr id="34" name="Zástupný symbol pro obsah 4"/>
          <p:cNvSpPr txBox="1">
            <a:spLocks/>
          </p:cNvSpPr>
          <p:nvPr/>
        </p:nvSpPr>
        <p:spPr>
          <a:xfrm>
            <a:off x="6925281" y="2823184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množství hemoglobinu v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35" name="Zástupný symbol pro obsah 4"/>
          <p:cNvSpPr txBox="1">
            <a:spLocks/>
          </p:cNvSpPr>
          <p:nvPr/>
        </p:nvSpPr>
        <p:spPr>
          <a:xfrm>
            <a:off x="4302508" y="5171625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koncentrace hemoglobinu v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36" name="Zástupný symbol pro obsah 4"/>
          <p:cNvSpPr txBox="1">
            <a:spLocks/>
          </p:cNvSpPr>
          <p:nvPr/>
        </p:nvSpPr>
        <p:spPr>
          <a:xfrm>
            <a:off x="2964653" y="3065696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80 - 95 </a:t>
            </a:r>
            <a:r>
              <a:rPr lang="cs-CZ" sz="1600" dirty="0" err="1"/>
              <a:t>fl</a:t>
            </a:r>
            <a:endParaRPr lang="cs-CZ" sz="1600" dirty="0"/>
          </a:p>
        </p:txBody>
      </p:sp>
      <p:sp>
        <p:nvSpPr>
          <p:cNvPr id="37" name="Zástupný symbol pro obsah 4"/>
          <p:cNvSpPr txBox="1">
            <a:spLocks/>
          </p:cNvSpPr>
          <p:nvPr/>
        </p:nvSpPr>
        <p:spPr>
          <a:xfrm>
            <a:off x="4836339" y="2223959"/>
            <a:ext cx="1714832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muži: 42 - 52%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ženy: 37 - 47%</a:t>
            </a:r>
          </a:p>
        </p:txBody>
      </p:sp>
      <p:sp>
        <p:nvSpPr>
          <p:cNvPr id="38" name="Zástupný symbol pro obsah 4"/>
          <p:cNvSpPr txBox="1">
            <a:spLocks/>
          </p:cNvSpPr>
          <p:nvPr/>
        </p:nvSpPr>
        <p:spPr>
          <a:xfrm>
            <a:off x="7175781" y="3090057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310 - 360 g/l</a:t>
            </a:r>
          </a:p>
        </p:txBody>
      </p:sp>
      <p:sp>
        <p:nvSpPr>
          <p:cNvPr id="39" name="Zástupný symbol pro obsah 4"/>
          <p:cNvSpPr txBox="1">
            <a:spLocks/>
          </p:cNvSpPr>
          <p:nvPr/>
        </p:nvSpPr>
        <p:spPr>
          <a:xfrm>
            <a:off x="4352271" y="5428002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600" dirty="0"/>
              <a:t>28 - 32 </a:t>
            </a:r>
            <a:r>
              <a:rPr lang="cs-CZ" sz="1600" dirty="0" err="1"/>
              <a:t>pg</a:t>
            </a:r>
            <a:r>
              <a:rPr lang="cs-CZ" sz="1600" dirty="0"/>
              <a:t>/</a:t>
            </a:r>
            <a:r>
              <a:rPr lang="cs-CZ" sz="1600" dirty="0" err="1"/>
              <a:t>ery</a:t>
            </a:r>
            <a:endParaRPr lang="cs-CZ" sz="1600" dirty="0"/>
          </a:p>
        </p:txBody>
      </p:sp>
      <p:sp>
        <p:nvSpPr>
          <p:cNvPr id="40" name="Zástupný symbol pro obsah 4"/>
          <p:cNvSpPr txBox="1">
            <a:spLocks/>
          </p:cNvSpPr>
          <p:nvPr/>
        </p:nvSpPr>
        <p:spPr>
          <a:xfrm>
            <a:off x="3129492" y="2814055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objem </a:t>
            </a:r>
            <a:r>
              <a:rPr lang="cs-CZ" sz="1600" dirty="0" err="1"/>
              <a:t>ery</a:t>
            </a:r>
            <a:endParaRPr lang="en-GB" sz="1600" dirty="0"/>
          </a:p>
        </p:txBody>
      </p:sp>
      <p:sp>
        <p:nvSpPr>
          <p:cNvPr id="41" name="Zástupný symbol pro obsah 4"/>
          <p:cNvSpPr txBox="1">
            <a:spLocks/>
          </p:cNvSpPr>
          <p:nvPr/>
        </p:nvSpPr>
        <p:spPr>
          <a:xfrm>
            <a:off x="2729065" y="4593308"/>
            <a:ext cx="1361008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počet </a:t>
            </a:r>
            <a:r>
              <a:rPr lang="cs-CZ" sz="1600" dirty="0" err="1"/>
              <a:t>ery</a:t>
            </a:r>
            <a:endParaRPr lang="en-GB" sz="1600" dirty="0"/>
          </a:p>
        </p:txBody>
      </p:sp>
      <p:cxnSp>
        <p:nvCxnSpPr>
          <p:cNvPr id="43" name="Přímá spojnice 42"/>
          <p:cNvCxnSpPr/>
          <p:nvPr/>
        </p:nvCxnSpPr>
        <p:spPr bwMode="auto">
          <a:xfrm flipH="1" flipV="1">
            <a:off x="6170554" y="1842955"/>
            <a:ext cx="1626782" cy="24702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Zástupný symbol pro obsah 4"/>
          <p:cNvSpPr txBox="1">
            <a:spLocks/>
          </p:cNvSpPr>
          <p:nvPr/>
        </p:nvSpPr>
        <p:spPr>
          <a:xfrm>
            <a:off x="7449824" y="4609200"/>
            <a:ext cx="3026815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koncentrace hemoglobinu</a:t>
            </a:r>
            <a:endParaRPr lang="en-GB" sz="1600" dirty="0"/>
          </a:p>
        </p:txBody>
      </p:sp>
      <p:sp>
        <p:nvSpPr>
          <p:cNvPr id="45" name="Zástupný symbol pro obsah 4"/>
          <p:cNvSpPr txBox="1">
            <a:spLocks/>
          </p:cNvSpPr>
          <p:nvPr/>
        </p:nvSpPr>
        <p:spPr>
          <a:xfrm>
            <a:off x="693602" y="5969843"/>
            <a:ext cx="3320903" cy="834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↑MCV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cs-CZ" sz="2000" dirty="0" err="1">
                <a:latin typeface="Arial"/>
                <a:cs typeface="Arial"/>
              </a:rPr>
              <a:t>makrocytémie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↓MCV </a:t>
            </a:r>
            <a:r>
              <a:rPr lang="cs-CZ" sz="2000" dirty="0">
                <a:cs typeface="Arial"/>
              </a:rPr>
              <a:t>→ </a:t>
            </a:r>
            <a:r>
              <a:rPr lang="cs-CZ" sz="2000" dirty="0" err="1">
                <a:cs typeface="Arial"/>
              </a:rPr>
              <a:t>mikrocytémie</a:t>
            </a:r>
            <a:endParaRPr lang="en-GB" sz="2000" dirty="0"/>
          </a:p>
        </p:txBody>
      </p:sp>
      <p:sp>
        <p:nvSpPr>
          <p:cNvPr id="46" name="Zástupný symbol pro obsah 4"/>
          <p:cNvSpPr txBox="1">
            <a:spLocks/>
          </p:cNvSpPr>
          <p:nvPr/>
        </p:nvSpPr>
        <p:spPr>
          <a:xfrm>
            <a:off x="3929572" y="5973381"/>
            <a:ext cx="3320903" cy="8349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↑MCH </a:t>
            </a:r>
            <a:r>
              <a:rPr lang="cs-CZ" sz="2000" dirty="0">
                <a:latin typeface="Arial"/>
                <a:cs typeface="Arial"/>
              </a:rPr>
              <a:t>→ </a:t>
            </a:r>
            <a:r>
              <a:rPr lang="cs-CZ" sz="2000" dirty="0" err="1">
                <a:latin typeface="Arial"/>
                <a:cs typeface="Arial"/>
              </a:rPr>
              <a:t>hyperchromní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ery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↓MCH </a:t>
            </a:r>
            <a:r>
              <a:rPr lang="cs-CZ" sz="2000" dirty="0">
                <a:cs typeface="Arial"/>
              </a:rPr>
              <a:t>→ </a:t>
            </a:r>
            <a:r>
              <a:rPr lang="cs-CZ" sz="2000" dirty="0" err="1">
                <a:cs typeface="Arial"/>
              </a:rPr>
              <a:t>hypochromní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ery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046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 </a:t>
            </a:r>
            <a:r>
              <a:rPr lang="cs-CZ" sz="3200" b="0" dirty="0"/>
              <a:t>(chudokrevnost)</a:t>
            </a:r>
            <a:endParaRPr lang="cs-CZ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= nedostatek funkčního hemoglobinu v krvi </a:t>
            </a:r>
          </a:p>
          <a:p>
            <a:pPr lvl="1"/>
            <a:r>
              <a:rPr lang="cs-CZ" dirty="0"/>
              <a:t>Málo </a:t>
            </a:r>
            <a:r>
              <a:rPr lang="cs-CZ" dirty="0" err="1"/>
              <a:t>ery</a:t>
            </a:r>
            <a:r>
              <a:rPr lang="cs-CZ" dirty="0"/>
              <a:t> a/nebo nízký hematokrit a/nebo nefunkční hemoglobin</a:t>
            </a:r>
          </a:p>
          <a:p>
            <a:pPr lvl="1"/>
            <a:r>
              <a:rPr lang="cs-CZ" dirty="0"/>
              <a:t>Porucha tvorby </a:t>
            </a:r>
            <a:r>
              <a:rPr lang="cs-CZ" dirty="0" err="1"/>
              <a:t>ery</a:t>
            </a:r>
            <a:r>
              <a:rPr lang="cs-CZ" dirty="0"/>
              <a:t> (proliferace, diferenciace), zvýšená destrukce </a:t>
            </a:r>
            <a:r>
              <a:rPr lang="cs-CZ" dirty="0" err="1"/>
              <a:t>ery</a:t>
            </a:r>
            <a:r>
              <a:rPr lang="cs-CZ" dirty="0"/>
              <a:t>, nebo krevní ztráty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sz="2000" dirty="0"/>
              <a:t>Krvinky patří mezi nejrychleji se množící buňky v těle, a proto v krvi nejrychleji pozorujeme změny při poruše nutrice.</a:t>
            </a:r>
            <a:br>
              <a:rPr lang="cs-CZ" sz="2000" dirty="0"/>
            </a:br>
            <a:r>
              <a:rPr lang="cs-CZ" sz="1800" dirty="0"/>
              <a:t>Anémie může mít různé příčiny (získané i vrozené),</a:t>
            </a:r>
            <a:br>
              <a:rPr lang="cs-CZ" sz="1800" dirty="0"/>
            </a:br>
            <a:r>
              <a:rPr lang="cs-CZ" sz="1800" dirty="0"/>
              <a:t> zde jich uvedeme jen několik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Projevy </a:t>
            </a:r>
            <a:r>
              <a:rPr lang="cs-CZ" sz="2400" dirty="0"/>
              <a:t>(anemický syndrom):</a:t>
            </a:r>
            <a:endParaRPr lang="cs-CZ" dirty="0"/>
          </a:p>
          <a:p>
            <a:pPr lvl="1"/>
            <a:r>
              <a:rPr lang="cs-CZ" dirty="0"/>
              <a:t>Tkáňová hypoxie: Bledost (pozorovatelné na konjunktivě), </a:t>
            </a:r>
            <a:br>
              <a:rPr lang="cs-CZ" dirty="0"/>
            </a:br>
            <a:r>
              <a:rPr lang="cs-CZ" dirty="0"/>
              <a:t>únava, slabost</a:t>
            </a:r>
          </a:p>
          <a:p>
            <a:pPr lvl="1"/>
            <a:r>
              <a:rPr lang="cs-CZ" dirty="0"/>
              <a:t>Tachykardie</a:t>
            </a:r>
          </a:p>
          <a:p>
            <a:pPr lvl="1"/>
            <a:r>
              <a:rPr lang="cs-CZ" dirty="0"/>
              <a:t>Zadýchání se při námaze</a:t>
            </a:r>
          </a:p>
        </p:txBody>
      </p:sp>
      <p:pic>
        <p:nvPicPr>
          <p:cNvPr id="6146" name="Picture 2" descr="C:\Users\Johanka\Desktop\FRMU 2018\Prezentace\podzim téma 4 - krev\materiály a obrázky\image_stack_img_4896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74" y="3509265"/>
            <a:ext cx="3370189" cy="22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6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Sideropenická</a:t>
            </a:r>
            <a:r>
              <a:rPr lang="cs-CZ" dirty="0"/>
              <a:t> anémie:  </a:t>
            </a:r>
          </a:p>
        </p:txBody>
      </p:sp>
      <p:pic>
        <p:nvPicPr>
          <p:cNvPr id="2050" name="Picture 2" descr="C:\Users\Johanka\Desktop\FRMU 2018\Prezentace\podzim téma 4 - krev\materiály a obrázky\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21" y="2958211"/>
            <a:ext cx="4856420" cy="29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433650" y="1484421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Způsobená nedostatkem Fe</a:t>
            </a:r>
            <a:r>
              <a:rPr lang="cs-CZ" baseline="30000" dirty="0"/>
              <a:t>2+ </a:t>
            </a:r>
            <a:r>
              <a:rPr lang="cs-CZ" dirty="0"/>
              <a:t>→ nedostatečná tvorba hemoglobinu → hypoxie tkání stimuluje tvorbu erytropoetinu → zvýšená tvorba erytrocytů s nedostatečným množstvím hemoglobinu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 err="1"/>
              <a:t>Mikrocytární</a:t>
            </a:r>
            <a:r>
              <a:rPr lang="cs-CZ" b="1" dirty="0"/>
              <a:t> </a:t>
            </a:r>
            <a:r>
              <a:rPr lang="cs-CZ" b="1" dirty="0" err="1"/>
              <a:t>hypochromní</a:t>
            </a:r>
            <a:r>
              <a:rPr lang="cs-CZ" b="1" dirty="0"/>
              <a:t> anémie</a:t>
            </a:r>
          </a:p>
          <a:p>
            <a:pPr lvl="1"/>
            <a:r>
              <a:rPr lang="cs-CZ" dirty="0"/>
              <a:t>↓MCV a ↓MCH, RBC vyšší nebo nezměněn</a:t>
            </a:r>
          </a:p>
          <a:p>
            <a:pPr>
              <a:lnSpc>
                <a:spcPct val="100000"/>
              </a:lnSpc>
            </a:pPr>
            <a:r>
              <a:rPr lang="cs-CZ" dirty="0"/>
              <a:t>Erytrocyty jsou malé, světlé, </a:t>
            </a:r>
            <a:br>
              <a:rPr lang="cs-CZ" dirty="0"/>
            </a:br>
            <a:r>
              <a:rPr lang="cs-CZ" dirty="0"/>
              <a:t>hemoglobin je jen na krajích </a:t>
            </a:r>
            <a:r>
              <a:rPr lang="cs-CZ" dirty="0" err="1"/>
              <a:t>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62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Megaloblastická anémie  </a:t>
            </a:r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33649" y="1322122"/>
            <a:ext cx="11325960" cy="5163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Přítomnost megaloblastů (nadměrně velkých nezralých erytrocytů) v kostní dřeni a snížený počet retikulocytů v periferní krvi </a:t>
            </a:r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r>
              <a:rPr lang="cs-CZ" b="1" dirty="0" err="1"/>
              <a:t>Makrocytární</a:t>
            </a:r>
            <a:r>
              <a:rPr lang="cs-CZ" b="1" dirty="0"/>
              <a:t> </a:t>
            </a:r>
            <a:r>
              <a:rPr lang="cs-CZ" b="1" dirty="0" err="1"/>
              <a:t>hyperchromní</a:t>
            </a:r>
            <a:r>
              <a:rPr lang="cs-CZ" b="1" dirty="0"/>
              <a:t> anémie </a:t>
            </a:r>
            <a:r>
              <a:rPr lang="cs-CZ" sz="2000" dirty="0"/>
              <a:t>(↑MCV, ↑MCH, ↓RBC ) </a:t>
            </a:r>
            <a:endParaRPr lang="cs-CZ" sz="2400" b="1" dirty="0"/>
          </a:p>
          <a:p>
            <a:pPr lvl="1"/>
            <a:r>
              <a:rPr lang="cs-CZ" dirty="0"/>
              <a:t>Malý počet velkých erytrocytů se zvýšeným obsahem hemoglobinu</a:t>
            </a:r>
          </a:p>
          <a:p>
            <a:pPr lvl="1"/>
            <a:r>
              <a:rPr lang="cs-CZ" dirty="0"/>
              <a:t>Vzniká v důsledku nedostatku vitamínů B12 a </a:t>
            </a:r>
            <a:r>
              <a:rPr lang="cs-CZ" dirty="0" err="1"/>
              <a:t>kys</a:t>
            </a:r>
            <a:r>
              <a:rPr lang="cs-CZ" dirty="0"/>
              <a:t>. listové - důležité pro metylaci uracilu na tymin </a:t>
            </a:r>
          </a:p>
          <a:p>
            <a:pPr lvl="1"/>
            <a:r>
              <a:rPr lang="cs-CZ" dirty="0"/>
              <a:t>↓ B12 a </a:t>
            </a:r>
            <a:r>
              <a:rPr lang="cs-CZ" dirty="0" err="1"/>
              <a:t>kys</a:t>
            </a:r>
            <a:r>
              <a:rPr lang="cs-CZ" dirty="0"/>
              <a:t>. listová → ↓tvorba DNA, zatímco syntéza RNA a bílkovin je neporušena</a:t>
            </a:r>
          </a:p>
          <a:p>
            <a:pPr lvl="1"/>
            <a:r>
              <a:rPr lang="cs-CZ" dirty="0"/>
              <a:t>Zásoba B12 – roky; </a:t>
            </a:r>
            <a:r>
              <a:rPr lang="cs-CZ" dirty="0" err="1"/>
              <a:t>kys</a:t>
            </a:r>
            <a:r>
              <a:rPr lang="cs-CZ" dirty="0"/>
              <a:t>. listové – měsíce </a:t>
            </a:r>
            <a:r>
              <a:rPr lang="cs-CZ" dirty="0">
                <a:latin typeface="Arial"/>
                <a:cs typeface="Arial"/>
              </a:rPr>
              <a:t>→ projevy hypovitaminózy se zpožděním</a:t>
            </a:r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Perniciózní anémie - nejčastější typ megaloblastické anémie </a:t>
            </a:r>
          </a:p>
          <a:p>
            <a:pPr lvl="1"/>
            <a:r>
              <a:rPr lang="cs-CZ" dirty="0"/>
              <a:t>Autoimunitní onemocnění narušující vstřebávání B12</a:t>
            </a:r>
          </a:p>
          <a:p>
            <a:pPr lvl="1"/>
            <a:r>
              <a:rPr lang="cs-CZ" dirty="0"/>
              <a:t>Autoimunitně poškozené parietální buňky žaludeční sliznice netvoří vnitřní faktor, který je nezbytný pro vstřebání B12 </a:t>
            </a:r>
            <a:r>
              <a:rPr lang="cs-CZ" sz="1800" dirty="0"/>
              <a:t>(porucha tvorby faktoru může být i důsledek operace žaludku)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61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Červený krevní obraz </a:t>
            </a:r>
          </a:p>
        </p:txBody>
      </p:sp>
    </p:spTree>
    <p:extLst>
      <p:ext uri="{BB962C8B-B14F-4D97-AF65-F5344CB8AC3E}">
        <p14:creationId xmlns:p14="http://schemas.microsoft.com/office/powerpoint/2010/main" val="249414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Megaloblastická anémie 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679450" y="2284632"/>
            <a:ext cx="3268019" cy="2297092"/>
            <a:chOff x="679450" y="1646652"/>
            <a:chExt cx="3268019" cy="2297092"/>
          </a:xfrm>
        </p:grpSpPr>
        <p:pic>
          <p:nvPicPr>
            <p:cNvPr id="2051" name="Picture 3" descr="C:\Users\Johanka\Desktop\FRMU 2018\Prezentace\podzim téma 4 - krev\materiály a obrázky\Perniciozní+anemie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" t="18914" r="9499" b="3876"/>
            <a:stretch/>
          </p:blipFill>
          <p:spPr bwMode="auto">
            <a:xfrm>
              <a:off x="679450" y="1646652"/>
              <a:ext cx="3268019" cy="229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ástupný symbol pro obsah 4"/>
            <p:cNvSpPr txBox="1">
              <a:spLocks/>
            </p:cNvSpPr>
            <p:nvPr/>
          </p:nvSpPr>
          <p:spPr>
            <a:xfrm>
              <a:off x="2458648" y="2073252"/>
              <a:ext cx="1379705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megaloblast</a:t>
              </a:r>
              <a:endParaRPr lang="en-GB" sz="1600" dirty="0"/>
            </a:p>
          </p:txBody>
        </p:sp>
        <p:cxnSp>
          <p:nvCxnSpPr>
            <p:cNvPr id="7" name="Přímá spojnice 6"/>
            <p:cNvCxnSpPr/>
            <p:nvPr/>
          </p:nvCxnSpPr>
          <p:spPr bwMode="auto">
            <a:xfrm flipH="1">
              <a:off x="2609207" y="2441914"/>
              <a:ext cx="410440" cy="5671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Skupina 12"/>
          <p:cNvGrpSpPr/>
          <p:nvPr/>
        </p:nvGrpSpPr>
        <p:grpSpPr>
          <a:xfrm>
            <a:off x="4444392" y="2284637"/>
            <a:ext cx="6758505" cy="3216727"/>
            <a:chOff x="5217892" y="1497796"/>
            <a:chExt cx="6410325" cy="2857500"/>
          </a:xfrm>
        </p:grpSpPr>
        <p:pic>
          <p:nvPicPr>
            <p:cNvPr id="5124" name="Picture 4" descr="C:\Users\Johanka\Desktop\FRMU 2018\Prezentace\podzim téma 4 - krev\materiály a obrázky\neutrophil-anemia-peripheral-comparison-clinical-origina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892" y="1497796"/>
              <a:ext cx="64103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ástupný symbol pro obsah 4"/>
            <p:cNvSpPr txBox="1">
              <a:spLocks/>
            </p:cNvSpPr>
            <p:nvPr/>
          </p:nvSpPr>
          <p:spPr>
            <a:xfrm>
              <a:off x="5217892" y="1497796"/>
              <a:ext cx="299044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Megaloblastická anémie</a:t>
              </a:r>
              <a:endParaRPr lang="en-GB" sz="1600" dirty="0"/>
            </a:p>
          </p:txBody>
        </p:sp>
        <p:sp>
          <p:nvSpPr>
            <p:cNvPr id="18" name="Zástupný symbol pro obsah 4"/>
            <p:cNvSpPr txBox="1">
              <a:spLocks/>
            </p:cNvSpPr>
            <p:nvPr/>
          </p:nvSpPr>
          <p:spPr>
            <a:xfrm>
              <a:off x="8637774" y="1507417"/>
              <a:ext cx="299044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Normální krevní nátěr</a:t>
              </a:r>
              <a:endParaRPr lang="en-GB" sz="1600" dirty="0"/>
            </a:p>
          </p:txBody>
        </p:sp>
      </p:grpSp>
      <p:sp>
        <p:nvSpPr>
          <p:cNvPr id="19" name="Zástupný symbol pro obsah 4"/>
          <p:cNvSpPr txBox="1">
            <a:spLocks/>
          </p:cNvSpPr>
          <p:nvPr/>
        </p:nvSpPr>
        <p:spPr>
          <a:xfrm>
            <a:off x="4338062" y="5559412"/>
            <a:ext cx="7322288" cy="7972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Ery jsou větší, </a:t>
            </a:r>
            <a:r>
              <a:rPr lang="cs-CZ" sz="1600" dirty="0" err="1"/>
              <a:t>hyperchromní</a:t>
            </a:r>
            <a:r>
              <a:rPr lang="cs-CZ" sz="1600" dirty="0"/>
              <a:t>, nemají tak výrazný světlý střed jako normální </a:t>
            </a:r>
            <a:r>
              <a:rPr lang="cs-CZ" sz="1600" dirty="0" err="1"/>
              <a:t>ery</a:t>
            </a:r>
            <a:r>
              <a:rPr lang="cs-CZ" sz="1600" dirty="0"/>
              <a:t> a je jich málo </a:t>
            </a:r>
            <a:r>
              <a:rPr lang="cs-CZ" sz="1400" dirty="0"/>
              <a:t>(+přítomnost </a:t>
            </a:r>
            <a:r>
              <a:rPr lang="cs-CZ" sz="1400" dirty="0" err="1"/>
              <a:t>hypersegmentovaných</a:t>
            </a:r>
            <a:r>
              <a:rPr lang="cs-CZ" sz="1400" dirty="0"/>
              <a:t> </a:t>
            </a:r>
            <a:r>
              <a:rPr lang="cs-CZ" sz="1400" dirty="0" err="1"/>
              <a:t>neutrofilů</a:t>
            </a:r>
            <a:r>
              <a:rPr lang="cs-CZ" sz="1400" dirty="0"/>
              <a:t>)</a:t>
            </a:r>
            <a:endParaRPr lang="en-GB" sz="1400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230027" y="278275"/>
            <a:ext cx="3909306" cy="1847276"/>
            <a:chOff x="173641" y="4282062"/>
            <a:chExt cx="3909306" cy="1847276"/>
          </a:xfrm>
        </p:grpSpPr>
        <p:pic>
          <p:nvPicPr>
            <p:cNvPr id="5123" name="Picture 3" descr="C:\Users\Johanka\Desktop\FRMU 2018\Prezentace\podzim téma 4 - krev\materiály a obrázky\images (4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944" y="4414838"/>
              <a:ext cx="267652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ástupný symbol pro obsah 4"/>
            <p:cNvSpPr txBox="1">
              <a:spLocks/>
            </p:cNvSpPr>
            <p:nvPr/>
          </p:nvSpPr>
          <p:spPr>
            <a:xfrm>
              <a:off x="173641" y="4714522"/>
              <a:ext cx="1361008" cy="47935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/>
                <a:t>erytrocyt</a:t>
              </a:r>
              <a:endParaRPr lang="en-GB" sz="1600" dirty="0"/>
            </a:p>
          </p:txBody>
        </p:sp>
        <p:sp>
          <p:nvSpPr>
            <p:cNvPr id="11" name="Zástupný symbol pro obsah 4"/>
            <p:cNvSpPr txBox="1">
              <a:spLocks/>
            </p:cNvSpPr>
            <p:nvPr/>
          </p:nvSpPr>
          <p:spPr>
            <a:xfrm>
              <a:off x="173641" y="5366673"/>
              <a:ext cx="1361008" cy="47935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600" dirty="0" err="1"/>
                <a:t>neutrofil</a:t>
              </a:r>
              <a:endParaRPr lang="en-GB" sz="1600" dirty="0"/>
            </a:p>
          </p:txBody>
        </p:sp>
        <p:sp>
          <p:nvSpPr>
            <p:cNvPr id="20" name="Zástupný symbol pro obsah 4"/>
            <p:cNvSpPr txBox="1">
              <a:spLocks/>
            </p:cNvSpPr>
            <p:nvPr/>
          </p:nvSpPr>
          <p:spPr>
            <a:xfrm>
              <a:off x="2334244" y="4290515"/>
              <a:ext cx="1748703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400" dirty="0"/>
                <a:t>Megaloblastická anémie</a:t>
              </a:r>
              <a:endParaRPr lang="en-GB" sz="1400" dirty="0"/>
            </a:p>
          </p:txBody>
        </p:sp>
        <p:sp>
          <p:nvSpPr>
            <p:cNvPr id="21" name="Zástupný symbol pro obsah 4"/>
            <p:cNvSpPr txBox="1">
              <a:spLocks/>
            </p:cNvSpPr>
            <p:nvPr/>
          </p:nvSpPr>
          <p:spPr>
            <a:xfrm>
              <a:off x="1257119" y="4282062"/>
              <a:ext cx="1113949" cy="3686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3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cs-CZ" sz="1400" dirty="0"/>
                <a:t>Normální krev</a:t>
              </a:r>
              <a:endParaRPr lang="en-GB" sz="1400" dirty="0"/>
            </a:p>
          </p:txBody>
        </p:sp>
      </p:grpSp>
      <p:sp>
        <p:nvSpPr>
          <p:cNvPr id="24" name="Zástupný symbol pro obsah 4"/>
          <p:cNvSpPr txBox="1">
            <a:spLocks/>
          </p:cNvSpPr>
          <p:nvPr/>
        </p:nvSpPr>
        <p:spPr>
          <a:xfrm>
            <a:off x="466790" y="1520903"/>
            <a:ext cx="3913816" cy="479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600" dirty="0"/>
              <a:t>Přítomnost nadměrně velkých nezralých erytrocytů (megaloblastů) v kostní dřeni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8535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skupiny</a:t>
            </a:r>
          </a:p>
        </p:txBody>
      </p:sp>
    </p:spTree>
    <p:extLst>
      <p:ext uri="{BB962C8B-B14F-4D97-AF65-F5344CB8AC3E}">
        <p14:creationId xmlns:p14="http://schemas.microsoft.com/office/powerpoint/2010/main" val="247057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Antigeny a protilátky krevních skupin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483035"/>
            <a:ext cx="1115767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Krevní skupiny se určují podle antigenů na membráně erytrocytu</a:t>
            </a:r>
          </a:p>
          <a:p>
            <a:pPr lvl="1"/>
            <a:r>
              <a:rPr lang="cs-CZ" dirty="0"/>
              <a:t>Tyto krevní znaky se dědí a jsou neměnné během celého života</a:t>
            </a:r>
          </a:p>
          <a:p>
            <a:pPr>
              <a:lnSpc>
                <a:spcPct val="100000"/>
              </a:lnSpc>
            </a:pPr>
            <a:r>
              <a:rPr lang="cs-CZ" sz="2000" i="1" dirty="0"/>
              <a:t>Lehký úvod do obecných principů imunizace</a:t>
            </a:r>
          </a:p>
          <a:p>
            <a:pPr lvl="1"/>
            <a:r>
              <a:rPr lang="cs-CZ" sz="1800" i="1" dirty="0"/>
              <a:t>Antigen je „rozpoznávací značka“, podle které imunitní systém určí, zda se jedná o buňku vlastní či cizí</a:t>
            </a:r>
          </a:p>
          <a:p>
            <a:pPr lvl="1"/>
            <a:r>
              <a:rPr lang="cs-CZ" sz="1800" i="1" dirty="0"/>
              <a:t>Pokud se imunitní systém poprvé setká s cizorodým erytrocytem v krvi, začne si vytvářet protilátky proti cizím antigenům na erytrocytu (ale ne proti těm antigenům, které jsou stejné, jako ty na vlastních </a:t>
            </a:r>
            <a:r>
              <a:rPr lang="cs-CZ" sz="1800" i="1" dirty="0" err="1"/>
              <a:t>ery</a:t>
            </a:r>
            <a:r>
              <a:rPr lang="cs-CZ" sz="1800" i="1" dirty="0"/>
              <a:t>). Cizí antigen si zapamatuje a při dalším setkání protilátky vytvoří rychleji.</a:t>
            </a:r>
          </a:p>
          <a:p>
            <a:pPr lvl="1"/>
            <a:r>
              <a:rPr lang="cs-CZ" i="1" dirty="0"/>
              <a:t>Pokud jsou v krvi protilátky proti určité krevní skupině, erytrocyt této krevní skupiny spustí imunitní reakci </a:t>
            </a:r>
            <a:r>
              <a:rPr lang="cs-CZ" i="1" dirty="0">
                <a:latin typeface="Arial"/>
                <a:cs typeface="Arial"/>
              </a:rPr>
              <a:t>→</a:t>
            </a:r>
            <a:r>
              <a:rPr lang="cs-CZ" i="1" dirty="0"/>
              <a:t> destrukce cizorodé krvinky (hemolýza)</a:t>
            </a:r>
          </a:p>
          <a:p>
            <a:pPr>
              <a:lnSpc>
                <a:spcPct val="100000"/>
              </a:lnSpc>
            </a:pPr>
            <a:r>
              <a:rPr lang="cs-CZ" dirty="0"/>
              <a:t>Nejdůležitější krevní skupiny jsou AB0 a </a:t>
            </a:r>
            <a:r>
              <a:rPr lang="cs-CZ" dirty="0" err="1"/>
              <a:t>Rh</a:t>
            </a:r>
            <a:endParaRPr lang="cs-CZ" dirty="0"/>
          </a:p>
          <a:p>
            <a:pPr lvl="1"/>
            <a:r>
              <a:rPr lang="cs-CZ" dirty="0"/>
              <a:t>Protilátky AB0 systému jsou v krvi od prvních měsíců života</a:t>
            </a:r>
          </a:p>
          <a:p>
            <a:pPr lvl="1"/>
            <a:r>
              <a:rPr lang="cs-CZ" dirty="0"/>
              <a:t>Protilátky proti </a:t>
            </a:r>
            <a:r>
              <a:rPr lang="cs-CZ" dirty="0" err="1"/>
              <a:t>Rh</a:t>
            </a:r>
            <a:r>
              <a:rPr lang="cs-CZ" dirty="0"/>
              <a:t> faktoru a jiným skupinám s tvoří až po imunizaci nekompatibilní krví -  nežádoucí imunitní odpověď při opakovaných transfuzích ne plně kompatibilní krve</a:t>
            </a:r>
          </a:p>
          <a:p>
            <a:pPr lvl="1"/>
            <a:r>
              <a:rPr lang="cs-CZ" dirty="0"/>
              <a:t>Existují desítky dalších systémů, na které je potřeba brát ohled z imunologického hlediska </a:t>
            </a:r>
            <a:r>
              <a:rPr lang="cs-CZ" sz="1800" dirty="0"/>
              <a:t>(systémy MNS, </a:t>
            </a:r>
            <a:r>
              <a:rPr lang="cs-CZ" sz="1800" dirty="0" err="1"/>
              <a:t>Kell</a:t>
            </a:r>
            <a:r>
              <a:rPr lang="cs-CZ" sz="1800" dirty="0"/>
              <a:t>, </a:t>
            </a:r>
            <a:r>
              <a:rPr lang="cs-CZ" sz="1800" dirty="0" err="1"/>
              <a:t>Lewis</a:t>
            </a:r>
            <a:r>
              <a:rPr lang="cs-CZ" sz="1800" dirty="0"/>
              <a:t>, </a:t>
            </a:r>
            <a:r>
              <a:rPr lang="cs-CZ" sz="1800" dirty="0" err="1"/>
              <a:t>Kidd</a:t>
            </a:r>
            <a:r>
              <a:rPr lang="cs-CZ" sz="1800" dirty="0"/>
              <a:t>,…)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53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131007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 na povrchu </a:t>
            </a:r>
            <a:r>
              <a:rPr lang="cs-CZ" dirty="0" err="1"/>
              <a:t>ery</a:t>
            </a:r>
            <a:r>
              <a:rPr lang="cs-CZ" dirty="0"/>
              <a:t> (aglutinogen): A, B</a:t>
            </a:r>
          </a:p>
          <a:p>
            <a:pPr>
              <a:lnSpc>
                <a:spcPct val="100000"/>
              </a:lnSpc>
            </a:pPr>
            <a:r>
              <a:rPr lang="cs-CZ" dirty="0"/>
              <a:t>Protilátka v krvi (aglutinin): anti-A, anti-B (</a:t>
            </a:r>
            <a:r>
              <a:rPr lang="cs-CZ" dirty="0" err="1"/>
              <a:t>IgM</a:t>
            </a:r>
            <a:r>
              <a:rPr lang="cs-CZ" dirty="0"/>
              <a:t>)</a:t>
            </a:r>
          </a:p>
          <a:p>
            <a:pPr lvl="1"/>
            <a:r>
              <a:rPr lang="cs-CZ" sz="1600" dirty="0"/>
              <a:t>Neprochází placentou</a:t>
            </a:r>
          </a:p>
          <a:p>
            <a:pPr>
              <a:lnSpc>
                <a:spcPct val="100000"/>
              </a:lnSpc>
            </a:pPr>
            <a:r>
              <a:rPr lang="cs-CZ" dirty="0"/>
              <a:t>Aglutinace (shlukování): </a:t>
            </a:r>
          </a:p>
          <a:p>
            <a:pPr lvl="1"/>
            <a:r>
              <a:rPr lang="cs-CZ" dirty="0"/>
              <a:t>anti-A reaguje s A, anti-B reaguje s B</a:t>
            </a:r>
          </a:p>
          <a:p>
            <a:pPr lvl="1"/>
            <a:r>
              <a:rPr lang="cs-CZ" dirty="0"/>
              <a:t>Erytrocyty jsou pospojované aglutinogeny – vytváří se shluky</a:t>
            </a:r>
          </a:p>
          <a:p>
            <a:pPr lvl="1"/>
            <a:r>
              <a:rPr lang="cs-CZ" dirty="0"/>
              <a:t>Spustí se imunitní odpověď (aktivace komplementu), která zničí cizí erytrocyty (</a:t>
            </a:r>
            <a:r>
              <a:rPr lang="cs-CZ" dirty="0" err="1"/>
              <a:t>hemolyzuje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imunizace proti A </a:t>
            </a:r>
            <a:r>
              <a:rPr lang="cs-CZ" sz="2400" dirty="0" err="1"/>
              <a:t>a</a:t>
            </a:r>
            <a:r>
              <a:rPr lang="cs-CZ" sz="2400" dirty="0"/>
              <a:t> B je v průběhu prvních měsíců života </a:t>
            </a:r>
            <a:r>
              <a:rPr lang="cs-CZ" sz="2000" dirty="0"/>
              <a:t>(tyto antigeny jsou přítomné ve stravě</a:t>
            </a:r>
            <a:r>
              <a:rPr lang="cs-CZ" sz="2400" dirty="0"/>
              <a:t>) – aglutininy pak jsou přítomné v krvi po zbytek života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Při podání nekompatibilní krve – silná aktivace imunitního systému, hemolýza, anémie, </a:t>
            </a:r>
            <a:r>
              <a:rPr lang="cs-CZ" sz="2400" dirty="0" err="1"/>
              <a:t>hemoglobinurie</a:t>
            </a:r>
            <a:r>
              <a:rPr lang="cs-CZ" sz="2400" dirty="0"/>
              <a:t> (hemoglobin v moči), selhání ledvin, …smrt</a:t>
            </a:r>
          </a:p>
        </p:txBody>
      </p:sp>
      <p:grpSp>
        <p:nvGrpSpPr>
          <p:cNvPr id="130" name="Skupina 129"/>
          <p:cNvGrpSpPr>
            <a:grpSpLocks noChangeAspect="1"/>
          </p:cNvGrpSpPr>
          <p:nvPr/>
        </p:nvGrpSpPr>
        <p:grpSpPr>
          <a:xfrm>
            <a:off x="9612837" y="653992"/>
            <a:ext cx="300013" cy="289134"/>
            <a:chOff x="5700088" y="28504"/>
            <a:chExt cx="1031630" cy="994226"/>
          </a:xfrm>
        </p:grpSpPr>
        <p:grpSp>
          <p:nvGrpSpPr>
            <p:cNvPr id="131" name="Skupina 130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180" name="Skupina 179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85" name="Skupina 18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9" name="Přímá spojnice 18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0" name="Přímá spojnice 18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86" name="Skupina 18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7" name="Přímá spojnice 18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8" name="Přímá spojnice 18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81" name="Přímá spojnice 18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Přímá spojnice 181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Přímá spojnice 18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Přímá spojnice 18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2" name="Skupina 131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169" name="Skupina 168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74" name="Skupina 17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78" name="Přímá spojnice 17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9" name="Přímá spojnice 17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75" name="Skupina 17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76" name="Přímá spojnice 17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7" name="Přímá spojnice 17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70" name="Přímá spojnice 169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1" name="Přímá spojnice 170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Přímá spojnice 17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Přímá spojnice 17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3" name="Skupina 132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158" name="Skupina 157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63" name="Skupina 16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67" name="Přímá spojnice 16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8" name="Přímá spojnice 16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64" name="Skupina 16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65" name="Přímá spojnice 16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6" name="Přímá spojnice 16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59" name="Přímá spojnice 15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0" name="Přímá spojnice 159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Přímá spojnice 16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Přímá spojnice 16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4" name="Skupina 133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147" name="Skupina 14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52" name="Skupina 15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6" name="Přímá spojnice 1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Přímá spojnice 1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53" name="Skupina 15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4" name="Přímá spojnice 1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Přímá spojnice 1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48" name="Přímá spojnice 14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Přímá spojnice 14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Přímá spojnice 14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Přímá spojnice 15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5" name="Skupina 134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136" name="Skupina 135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41" name="Skupina 1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45" name="Přímá spojnice 1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6" name="Přímá spojnice 1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2" name="Skupina 1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43" name="Přímá spojnice 1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4" name="Přímá spojnice 1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37" name="Přímá spojnice 136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Přímá spojnice 137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Přímá spojnice 138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Přímá spojnice 1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70" name="Skupina 269"/>
          <p:cNvGrpSpPr>
            <a:grpSpLocks noChangeAspect="1"/>
          </p:cNvGrpSpPr>
          <p:nvPr/>
        </p:nvGrpSpPr>
        <p:grpSpPr>
          <a:xfrm>
            <a:off x="9932897" y="503185"/>
            <a:ext cx="660687" cy="640566"/>
            <a:chOff x="7857982" y="569313"/>
            <a:chExt cx="1096983" cy="1082014"/>
          </a:xfrm>
        </p:grpSpPr>
        <p:grpSp>
          <p:nvGrpSpPr>
            <p:cNvPr id="271" name="Skupina 270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280" name="Skupina 279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282" name="Skupina 281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286" name="Přímá spojnice 285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7" name="Přímá spojnice 286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83" name="Skupina 282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284" name="Přímá spojnice 28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85" name="Přímá spojnice 28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281" name="Ovál 280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72" name="Obdélník 271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bdélník 272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bdélník 273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bdélník 274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bdélník 275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bdélník 276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bdélník 277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bdélník 278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42" name="Skupina 341"/>
          <p:cNvGrpSpPr>
            <a:grpSpLocks noChangeAspect="1"/>
          </p:cNvGrpSpPr>
          <p:nvPr/>
        </p:nvGrpSpPr>
        <p:grpSpPr>
          <a:xfrm>
            <a:off x="10082063" y="1158519"/>
            <a:ext cx="300013" cy="289134"/>
            <a:chOff x="5700088" y="28504"/>
            <a:chExt cx="1031630" cy="994226"/>
          </a:xfrm>
        </p:grpSpPr>
        <p:grpSp>
          <p:nvGrpSpPr>
            <p:cNvPr id="343" name="Skupina 342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392" name="Skupina 391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97" name="Skupina 3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01" name="Přímá spojnice 4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2" name="Přímá spojnice 4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98" name="Skupina 3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99" name="Přímá spojnice 3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00" name="Přímá spojnice 3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93" name="Přímá spojnice 39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4" name="Přímá spojnice 393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5" name="Přímá spojnice 39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6" name="Přímá spojnice 3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4" name="Skupina 343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381" name="Skupina 380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86" name="Skupina 38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90" name="Přímá spojnice 38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1" name="Přímá spojnice 39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87" name="Skupina 38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88" name="Přímá spojnice 38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9" name="Přímá spojnice 38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82" name="Přímá spojnice 381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3" name="Přímá spojnice 382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4" name="Přímá spojnice 383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5" name="Přímá spojnice 38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5" name="Skupina 344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370" name="Skupina 369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75" name="Skupina 37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79" name="Přímá spojnice 37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0" name="Přímá spojnice 37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76" name="Skupina 37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77" name="Přímá spojnice 37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8" name="Přímá spojnice 37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71" name="Přímá spojnice 37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" name="Přímá spojnice 371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" name="Přímá spojnice 37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Přímá spojnice 37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6" name="Skupina 345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359" name="Skupina 358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64" name="Skupina 36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68" name="Přímá spojnice 36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9" name="Přímá spojnice 36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65" name="Skupina 36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66" name="Přímá spojnice 36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7" name="Přímá spojnice 36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60" name="Přímá spojnice 359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1" name="Přímá spojnice 360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2" name="Přímá spojnice 361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3" name="Přímá spojnice 36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7" name="Skupina 346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348" name="Skupina 347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53" name="Skupina 35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7" name="Přímá spojnice 35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8" name="Přímá spojnice 35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4" name="Skupina 35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5" name="Přímá spojnice 35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6" name="Přímá spojnice 35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49" name="Přímá spojnice 348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0" name="Přímá spojnice 349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1" name="Přímá spojnice 350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2" name="Přímá spojnice 35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03" name="Skupina 402"/>
          <p:cNvGrpSpPr>
            <a:grpSpLocks noChangeAspect="1"/>
          </p:cNvGrpSpPr>
          <p:nvPr/>
        </p:nvGrpSpPr>
        <p:grpSpPr>
          <a:xfrm>
            <a:off x="9366769" y="1798384"/>
            <a:ext cx="300013" cy="289134"/>
            <a:chOff x="5700088" y="28504"/>
            <a:chExt cx="1031630" cy="994226"/>
          </a:xfrm>
        </p:grpSpPr>
        <p:grpSp>
          <p:nvGrpSpPr>
            <p:cNvPr id="404" name="Skupina 403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453" name="Skupina 452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58" name="Skupina 4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62" name="Přímá spojnice 4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3" name="Přímá spojnice 4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59" name="Skupina 4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60" name="Přímá spojnice 4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1" name="Přímá spojnice 4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54" name="Přímá spojnice 45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5" name="Přímá spojnice 454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6" name="Přímá spojnice 45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7" name="Přímá spojnice 4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5" name="Skupina 404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442" name="Skupina 441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47" name="Skupina 44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51" name="Přímá spojnice 45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2" name="Přímá spojnice 45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48" name="Skupina 44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49" name="Přímá spojnice 44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0" name="Přímá spojnice 44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43" name="Přímá spojnice 44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4" name="Přímá spojnice 443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5" name="Přímá spojnice 44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6" name="Přímá spojnice 44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6" name="Skupina 405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431" name="Skupina 430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36" name="Skupina 43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40" name="Přímá spojnice 43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41" name="Přímá spojnice 44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37" name="Skupina 43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38" name="Přímá spojnice 43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9" name="Přímá spojnice 43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32" name="Přímá spojnice 431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3" name="Přímá spojnice 432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4" name="Přímá spojnice 433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5" name="Přímá spojnice 43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7" name="Skupina 406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420" name="Skupina 419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25" name="Skupina 42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29" name="Přímá spojnice 42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0" name="Přímá spojnice 42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26" name="Skupina 42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27" name="Přímá spojnice 42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28" name="Přímá spojnice 42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21" name="Přímá spojnice 420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2" name="Přímá spojnice 421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3" name="Přímá spojnice 422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4" name="Přímá spojnice 42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8" name="Skupina 407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409" name="Skupina 408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14" name="Skupina 41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18" name="Přímá spojnice 41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9" name="Přímá spojnice 41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15" name="Skupina 41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16" name="Přímá spojnice 41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7" name="Přímá spojnice 41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10" name="Přímá spojnice 409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1" name="Přímá spojnice 410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2" name="Přímá spojnice 411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3" name="Přímá spojnice 41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64" name="Skupina 463"/>
          <p:cNvGrpSpPr>
            <a:grpSpLocks noChangeAspect="1"/>
          </p:cNvGrpSpPr>
          <p:nvPr/>
        </p:nvGrpSpPr>
        <p:grpSpPr>
          <a:xfrm>
            <a:off x="10499335" y="998736"/>
            <a:ext cx="300013" cy="289134"/>
            <a:chOff x="5700088" y="28504"/>
            <a:chExt cx="1031630" cy="994226"/>
          </a:xfrm>
        </p:grpSpPr>
        <p:grpSp>
          <p:nvGrpSpPr>
            <p:cNvPr id="465" name="Skupina 464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514" name="Skupina 513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19" name="Skupina 5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23" name="Přímá spojnice 5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4" name="Přímá spojnice 5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20" name="Skupina 5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21" name="Přímá spojnice 5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2" name="Přímá spojnice 5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15" name="Přímá spojnice 51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6" name="Přímá spojnice 515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7" name="Přímá spojnice 51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8" name="Přímá spojnice 5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6" name="Skupina 465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503" name="Skupina 502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08" name="Skupina 50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12" name="Přímá spojnice 51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3" name="Přímá spojnice 51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09" name="Skupina 50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10" name="Přímá spojnice 50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1" name="Přímá spojnice 51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04" name="Přímá spojnice 50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5" name="Přímá spojnice 504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6" name="Přímá spojnice 50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7" name="Přímá spojnice 50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7" name="Skupina 466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492" name="Skupina 491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97" name="Skupina 4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01" name="Přímá spojnice 5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2" name="Přímá spojnice 5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98" name="Skupina 4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99" name="Přímá spojnice 4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0" name="Přímá spojnice 4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93" name="Přímá spojnice 492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4" name="Přímá spojnice 493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5" name="Přímá spojnice 494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6" name="Přímá spojnice 4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8" name="Skupina 467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481" name="Skupina 480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86" name="Skupina 48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90" name="Přímá spojnice 48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1" name="Přímá spojnice 49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87" name="Skupina 48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88" name="Přímá spojnice 48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9" name="Přímá spojnice 48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82" name="Přímá spojnice 481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3" name="Přímá spojnice 482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4" name="Přímá spojnice 483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5" name="Přímá spojnice 48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9" name="Skupina 468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470" name="Skupina 469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475" name="Skupina 47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79" name="Přímá spojnice 47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0" name="Přímá spojnice 47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76" name="Skupina 47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477" name="Přímá spojnice 47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8" name="Přímá spojnice 47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471" name="Přímá spojnice 470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2" name="Přímá spojnice 471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3" name="Přímá spojnice 472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4" name="Přímá spojnice 47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25" name="Skupina 524"/>
          <p:cNvGrpSpPr>
            <a:grpSpLocks noChangeAspect="1"/>
          </p:cNvGrpSpPr>
          <p:nvPr/>
        </p:nvGrpSpPr>
        <p:grpSpPr>
          <a:xfrm>
            <a:off x="10642018" y="1367845"/>
            <a:ext cx="300013" cy="289134"/>
            <a:chOff x="5700088" y="28504"/>
            <a:chExt cx="1031630" cy="994226"/>
          </a:xfrm>
        </p:grpSpPr>
        <p:grpSp>
          <p:nvGrpSpPr>
            <p:cNvPr id="526" name="Skupina 525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575" name="Skupina 574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80" name="Skupina 5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84" name="Přímá spojnice 5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5" name="Přímá spojnice 5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81" name="Skupina 5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82" name="Přímá spojnice 5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83" name="Přímá spojnice 5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76" name="Přímá spojnice 5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7" name="Přímá spojnice 576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8" name="Přímá spojnice 5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9" name="Přímá spojnice 5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7" name="Skupina 526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564" name="Skupina 563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69" name="Skupina 56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73" name="Přímá spojnice 57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4" name="Přímá spojnice 57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70" name="Skupina 56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71" name="Přímá spojnice 57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2" name="Přímá spojnice 57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65" name="Přímá spojnice 56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6" name="Přímá spojnice 565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7" name="Přímá spojnice 56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8" name="Přímá spojnice 56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8" name="Skupina 527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553" name="Skupina 552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58" name="Skupina 5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62" name="Přímá spojnice 5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3" name="Přímá spojnice 5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59" name="Skupina 5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60" name="Přímá spojnice 5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61" name="Přímá spojnice 5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54" name="Přímá spojnice 553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5" name="Přímá spojnice 554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6" name="Přímá spojnice 555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7" name="Přímá spojnice 5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9" name="Skupina 528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542" name="Skupina 541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47" name="Skupina 54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51" name="Přímá spojnice 55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2" name="Přímá spojnice 55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48" name="Skupina 54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49" name="Přímá spojnice 54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0" name="Přímá spojnice 54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43" name="Přímá spojnice 542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4" name="Přímá spojnice 543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5" name="Přímá spojnice 544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6" name="Přímá spojnice 54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0" name="Skupina 529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531" name="Skupina 530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36" name="Skupina 535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40" name="Přímá spojnice 53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41" name="Přímá spojnice 54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37" name="Skupina 536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38" name="Přímá spojnice 53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39" name="Přímá spojnice 53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32" name="Přímá spojnice 531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3" name="Přímá spojnice 532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4" name="Přímá spojnice 533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5" name="Přímá spojnice 534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6" name="Skupina 585"/>
          <p:cNvGrpSpPr>
            <a:grpSpLocks noChangeAspect="1"/>
          </p:cNvGrpSpPr>
          <p:nvPr/>
        </p:nvGrpSpPr>
        <p:grpSpPr>
          <a:xfrm>
            <a:off x="10139311" y="197401"/>
            <a:ext cx="300013" cy="289134"/>
            <a:chOff x="5700088" y="28504"/>
            <a:chExt cx="1031630" cy="994226"/>
          </a:xfrm>
        </p:grpSpPr>
        <p:grpSp>
          <p:nvGrpSpPr>
            <p:cNvPr id="587" name="Skupina 586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636" name="Skupina 635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41" name="Skupina 6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45" name="Přímá spojnice 6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6" name="Přímá spojnice 6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42" name="Skupina 6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43" name="Přímá spojnice 6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4" name="Přímá spojnice 6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37" name="Přímá spojnice 63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8" name="Přímá spojnice 637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9" name="Přímá spojnice 63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0" name="Přímá spojnice 6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8" name="Skupina 587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625" name="Skupina 62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30" name="Skupina 62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34" name="Přímá spojnice 63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5" name="Přímá spojnice 63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31" name="Skupina 63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32" name="Přímá spojnice 63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3" name="Přímá spojnice 63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26" name="Přímá spojnice 62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7" name="Přímá spojnice 62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8" name="Přímá spojnice 62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9" name="Přímá spojnice 62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9" name="Skupina 588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614" name="Skupina 613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19" name="Skupina 6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23" name="Přímá spojnice 6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4" name="Přímá spojnice 6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20" name="Skupina 6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21" name="Přímá spojnice 6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2" name="Přímá spojnice 6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15" name="Přímá spojnice 614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6" name="Přímá spojnice 615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7" name="Přímá spojnice 616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8" name="Přímá spojnice 6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0" name="Skupina 589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603" name="Skupina 602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08" name="Skupina 60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12" name="Přímá spojnice 61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3" name="Přímá spojnice 61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09" name="Skupina 60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10" name="Přímá spojnice 60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11" name="Přímá spojnice 61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04" name="Přímá spojnice 603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5" name="Přímá spojnice 604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6" name="Přímá spojnice 605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7" name="Přímá spojnice 60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1" name="Skupina 590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592" name="Skupina 591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597" name="Skupina 596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01" name="Přímá spojnice 60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2" name="Přímá spojnice 60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598" name="Skupina 597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599" name="Přímá spojnice 59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0" name="Přímá spojnice 59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593" name="Přímá spojnice 592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4" name="Přímá spojnice 593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5" name="Přímá spojnice 594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6" name="Přímá spojnice 595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47" name="Skupina 646"/>
          <p:cNvGrpSpPr>
            <a:grpSpLocks noChangeAspect="1"/>
          </p:cNvGrpSpPr>
          <p:nvPr/>
        </p:nvGrpSpPr>
        <p:grpSpPr>
          <a:xfrm>
            <a:off x="11293318" y="1401918"/>
            <a:ext cx="300013" cy="289134"/>
            <a:chOff x="5700088" y="28504"/>
            <a:chExt cx="1031630" cy="994226"/>
          </a:xfrm>
        </p:grpSpPr>
        <p:grpSp>
          <p:nvGrpSpPr>
            <p:cNvPr id="648" name="Skupina 647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697" name="Skupina 696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02" name="Skupina 70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06" name="Přímá spojnice 70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7" name="Přímá spojnice 70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03" name="Skupina 70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04" name="Přímá spojnice 70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5" name="Přímá spojnice 70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98" name="Přímá spojnice 69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9" name="Přímá spojnice 698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0" name="Přímá spojnice 699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1" name="Přímá spojnice 70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9" name="Skupina 648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686" name="Skupina 68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91" name="Skupina 69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95" name="Přímá spojnice 69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6" name="Přímá spojnice 69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92" name="Skupina 69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93" name="Přímá spojnice 69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4" name="Přímá spojnice 69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87" name="Přímá spojnice 68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8" name="Přímá spojnice 68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9" name="Přímá spojnice 68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0" name="Přímá spojnice 68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0" name="Skupina 649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675" name="Skupina 67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80" name="Skupina 6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84" name="Přímá spojnice 6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5" name="Přímá spojnice 6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81" name="Skupina 6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82" name="Přímá spojnice 6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3" name="Přímá spojnice 6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76" name="Přímá spojnice 6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7" name="Přímá spojnice 67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8" name="Přímá spojnice 6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9" name="Přímá spojnice 6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1" name="Skupina 650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664" name="Skupina 663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69" name="Skupina 66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73" name="Přímá spojnice 67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4" name="Přímá spojnice 67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70" name="Skupina 66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71" name="Přímá spojnice 67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2" name="Přímá spojnice 67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65" name="Přímá spojnice 664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6" name="Přímá spojnice 665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7" name="Přímá spojnice 666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8" name="Přímá spojnice 66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2" name="Skupina 651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653" name="Skupina 652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658" name="Skupina 657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62" name="Přímá spojnice 66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3" name="Přímá spojnice 66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659" name="Skupina 658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660" name="Přímá spojnice 659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1" name="Přímá spojnice 660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654" name="Přímá spojnice 653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5" name="Přímá spojnice 654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6" name="Přímá spojnice 655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7" name="Přímá spojnice 656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08" name="Skupina 707"/>
          <p:cNvGrpSpPr>
            <a:grpSpLocks noChangeAspect="1"/>
          </p:cNvGrpSpPr>
          <p:nvPr/>
        </p:nvGrpSpPr>
        <p:grpSpPr>
          <a:xfrm>
            <a:off x="10709568" y="1975088"/>
            <a:ext cx="300013" cy="289134"/>
            <a:chOff x="5700088" y="28504"/>
            <a:chExt cx="1031630" cy="994226"/>
          </a:xfrm>
        </p:grpSpPr>
        <p:grpSp>
          <p:nvGrpSpPr>
            <p:cNvPr id="709" name="Skupina 708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758" name="Skupina 757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63" name="Skupina 76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67" name="Přímá spojnice 76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8" name="Přímá spojnice 76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64" name="Skupina 76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65" name="Přímá spojnice 76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6" name="Přímá spojnice 76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59" name="Přímá spojnice 75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0" name="Přímá spojnice 759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1" name="Přímá spojnice 76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2" name="Přímá spojnice 76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0" name="Skupina 709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747" name="Skupina 746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52" name="Skupina 75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56" name="Přímá spojnice 7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7" name="Přímá spojnice 7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53" name="Skupina 75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54" name="Přímá spojnice 7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5" name="Přímá spojnice 7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48" name="Přímá spojnice 74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9" name="Přímá spojnice 748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0" name="Přímá spojnice 749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1" name="Přímá spojnice 75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1" name="Skupina 710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736" name="Skupina 73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41" name="Skupina 74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45" name="Přímá spojnice 7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6" name="Přímá spojnice 7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42" name="Skupina 74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43" name="Přímá spojnice 74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4" name="Přímá spojnice 74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37" name="Přímá spojnice 73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" name="Přímá spojnice 73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9" name="Přímá spojnice 73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0" name="Přímá spojnice 73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2" name="Skupina 711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725" name="Skupina 724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30" name="Skupina 72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34" name="Přímá spojnice 73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5" name="Přímá spojnice 73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31" name="Skupina 73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32" name="Přímá spojnice 73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3" name="Přímá spojnice 73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26" name="Přímá spojnice 725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" name="Přímá spojnice 726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8" name="Přímá spojnice 727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9" name="Přímá spojnice 72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3" name="Skupina 712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714" name="Skupina 713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719" name="Skupina 718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23" name="Přímá spojnice 72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4" name="Přímá spojnice 72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20" name="Skupina 719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721" name="Přímá spojnice 720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2" name="Přímá spojnice 721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715" name="Přímá spojnice 714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6" name="Přímá spojnice 715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7" name="Přímá spojnice 716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8" name="Přímá spojnice 717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69" name="Skupina 768"/>
          <p:cNvGrpSpPr>
            <a:grpSpLocks noChangeAspect="1"/>
          </p:cNvGrpSpPr>
          <p:nvPr/>
        </p:nvGrpSpPr>
        <p:grpSpPr>
          <a:xfrm>
            <a:off x="9538747" y="1297476"/>
            <a:ext cx="660687" cy="640566"/>
            <a:chOff x="7857982" y="569313"/>
            <a:chExt cx="1096983" cy="1082014"/>
          </a:xfrm>
        </p:grpSpPr>
        <p:grpSp>
          <p:nvGrpSpPr>
            <p:cNvPr id="770" name="Skupina 769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779" name="Skupina 778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81" name="Skupina 780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785" name="Přímá spojnice 784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6" name="Přímá spojnice 785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782" name="Skupina 781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783" name="Přímá spojnice 782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4" name="Přímá spojnice 783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780" name="Ovál 779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71" name="Obdélník 770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2" name="Obdélník 771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3" name="Obdélník 772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4" name="Obdélník 773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5" name="Obdélník 774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6" name="Obdélník 775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7" name="Obdélník 776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78" name="Obdélník 777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87" name="Skupina 786"/>
          <p:cNvGrpSpPr>
            <a:grpSpLocks noChangeAspect="1"/>
          </p:cNvGrpSpPr>
          <p:nvPr/>
        </p:nvGrpSpPr>
        <p:grpSpPr>
          <a:xfrm>
            <a:off x="10817995" y="844879"/>
            <a:ext cx="660687" cy="640566"/>
            <a:chOff x="7857982" y="569313"/>
            <a:chExt cx="1096983" cy="1082014"/>
          </a:xfrm>
        </p:grpSpPr>
        <p:grpSp>
          <p:nvGrpSpPr>
            <p:cNvPr id="788" name="Skupina 787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797" name="Skupina 796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99" name="Skupina 798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03" name="Přímá spojnice 802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4" name="Přímá spojnice 803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00" name="Skupina 799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01" name="Přímá spojnice 800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2" name="Přímá spojnice 801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798" name="Ovál 797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789" name="Obdélník 788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0" name="Obdélník 789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1" name="Obdélník 790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2" name="Obdélník 791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3" name="Obdélník 792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4" name="Obdélník 793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5" name="Obdélník 794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96" name="Obdélník 795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05" name="Skupina 804"/>
          <p:cNvGrpSpPr>
            <a:grpSpLocks noChangeAspect="1"/>
          </p:cNvGrpSpPr>
          <p:nvPr/>
        </p:nvGrpSpPr>
        <p:grpSpPr>
          <a:xfrm>
            <a:off x="10127060" y="1579991"/>
            <a:ext cx="660687" cy="640566"/>
            <a:chOff x="7857982" y="569313"/>
            <a:chExt cx="1096983" cy="1082014"/>
          </a:xfrm>
        </p:grpSpPr>
        <p:grpSp>
          <p:nvGrpSpPr>
            <p:cNvPr id="806" name="Skupina 805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15" name="Skupina 814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17" name="Skupina 816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21" name="Přímá spojnice 820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2" name="Přímá spojnice 821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18" name="Skupina 817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19" name="Přímá spojnice 818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20" name="Přímá spojnice 819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16" name="Ovál 815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07" name="Obdélník 806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8" name="Obdélník 807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09" name="Obdélník 808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0" name="Obdélník 809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1" name="Obdélník 810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2" name="Obdélník 811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3" name="Obdélník 812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14" name="Obdélník 813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23" name="Skupina 822"/>
          <p:cNvGrpSpPr>
            <a:grpSpLocks noChangeAspect="1"/>
          </p:cNvGrpSpPr>
          <p:nvPr/>
        </p:nvGrpSpPr>
        <p:grpSpPr>
          <a:xfrm>
            <a:off x="10932299" y="1625380"/>
            <a:ext cx="660687" cy="640566"/>
            <a:chOff x="7857982" y="569313"/>
            <a:chExt cx="1096983" cy="1082014"/>
          </a:xfrm>
        </p:grpSpPr>
        <p:grpSp>
          <p:nvGrpSpPr>
            <p:cNvPr id="824" name="Skupina 823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33" name="Skupina 832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35" name="Skupina 834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39" name="Přímá spojnice 838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40" name="Přímá spojnice 839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36" name="Skupina 835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37" name="Přímá spojnice 836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38" name="Přímá spojnice 837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34" name="Ovál 833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25" name="Obdélník 824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6" name="Obdélník 825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7" name="Obdélník 826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8" name="Obdélník 827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29" name="Obdélník 828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0" name="Obdélník 829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1" name="Obdélník 830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32" name="Obdélník 831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41" name="Skupina 840"/>
          <p:cNvGrpSpPr>
            <a:grpSpLocks noChangeAspect="1"/>
          </p:cNvGrpSpPr>
          <p:nvPr/>
        </p:nvGrpSpPr>
        <p:grpSpPr>
          <a:xfrm>
            <a:off x="10548843" y="2286125"/>
            <a:ext cx="660687" cy="640566"/>
            <a:chOff x="7857982" y="569313"/>
            <a:chExt cx="1096983" cy="1082014"/>
          </a:xfrm>
        </p:grpSpPr>
        <p:grpSp>
          <p:nvGrpSpPr>
            <p:cNvPr id="842" name="Skupina 841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851" name="Skupina 850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853" name="Skupina 852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57" name="Přímá spojnice 856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8" name="Přímá spojnice 857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854" name="Skupina 853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55" name="Přímá spojnice 854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6" name="Přímá spojnice 855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52" name="Ovál 851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43" name="Obdélník 842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4" name="Obdélník 843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5" name="Obdélník 844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6" name="Obdélník 845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7" name="Obdélník 846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8" name="Obdélník 847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9" name="Obdélník 848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0" name="Obdélník 849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718521" y="101040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aglutinogen na erytrocytu</a:t>
            </a:r>
          </a:p>
        </p:txBody>
      </p:sp>
      <p:sp>
        <p:nvSpPr>
          <p:cNvPr id="1469" name="TextovéPole 1468"/>
          <p:cNvSpPr txBox="1"/>
          <p:nvPr/>
        </p:nvSpPr>
        <p:spPr>
          <a:xfrm>
            <a:off x="7791660" y="53173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aglutinin</a:t>
            </a:r>
          </a:p>
        </p:txBody>
      </p:sp>
      <p:cxnSp>
        <p:nvCxnSpPr>
          <p:cNvPr id="8" name="Přímá spojnice 7"/>
          <p:cNvCxnSpPr/>
          <p:nvPr/>
        </p:nvCxnSpPr>
        <p:spPr bwMode="auto">
          <a:xfrm>
            <a:off x="8667960" y="730441"/>
            <a:ext cx="920331" cy="106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0" name="Přímá spojnice 1469"/>
          <p:cNvCxnSpPr>
            <a:endCxn id="772" idx="0"/>
          </p:cNvCxnSpPr>
          <p:nvPr/>
        </p:nvCxnSpPr>
        <p:spPr bwMode="auto">
          <a:xfrm>
            <a:off x="9260248" y="1272343"/>
            <a:ext cx="401585" cy="1051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31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2887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 na povrchu erytrocytu (aglutinogen): A, B</a:t>
            </a:r>
          </a:p>
          <a:p>
            <a:pPr>
              <a:lnSpc>
                <a:spcPct val="100000"/>
              </a:lnSpc>
            </a:pPr>
            <a:r>
              <a:rPr lang="cs-CZ" dirty="0"/>
              <a:t>Protilátka v krvi (aglutinin): anti-A, anti-B (</a:t>
            </a:r>
            <a:r>
              <a:rPr lang="cs-CZ" dirty="0" err="1"/>
              <a:t>IgM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3225104" y="3182660"/>
            <a:ext cx="1149400" cy="1139400"/>
            <a:chOff x="9157569" y="603420"/>
            <a:chExt cx="1149400" cy="1139400"/>
          </a:xfrm>
        </p:grpSpPr>
        <p:grpSp>
          <p:nvGrpSpPr>
            <p:cNvPr id="17" name="Skupina 16"/>
            <p:cNvGrpSpPr/>
            <p:nvPr/>
          </p:nvGrpSpPr>
          <p:grpSpPr>
            <a:xfrm>
              <a:off x="9193619" y="633120"/>
              <a:ext cx="1080000" cy="1080000"/>
              <a:chOff x="9193619" y="633120"/>
              <a:chExt cx="1080000" cy="1080000"/>
            </a:xfrm>
          </p:grpSpPr>
          <p:grpSp>
            <p:nvGrpSpPr>
              <p:cNvPr id="16" name="Skupina 15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12" name="Skupina 11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8" name="Přímá spojnice 7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" name="Přímá spojnice 10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3" name="Skupina 12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14" name="Přímá spojnice 1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Přímá spojnice 1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" name="Ovál 5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9" name="Ovál 18"/>
            <p:cNvSpPr/>
            <p:nvPr/>
          </p:nvSpPr>
          <p:spPr bwMode="auto">
            <a:xfrm>
              <a:off x="10162969" y="11021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Ovál 19"/>
            <p:cNvSpPr/>
            <p:nvPr/>
          </p:nvSpPr>
          <p:spPr bwMode="auto">
            <a:xfrm>
              <a:off x="9157569" y="11105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ál 20"/>
            <p:cNvSpPr/>
            <p:nvPr/>
          </p:nvSpPr>
          <p:spPr bwMode="auto">
            <a:xfrm>
              <a:off x="9661619" y="15988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ál 21"/>
            <p:cNvSpPr/>
            <p:nvPr/>
          </p:nvSpPr>
          <p:spPr bwMode="auto">
            <a:xfrm>
              <a:off x="9660688" y="6034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Ovál 22"/>
            <p:cNvSpPr/>
            <p:nvPr/>
          </p:nvSpPr>
          <p:spPr bwMode="auto">
            <a:xfrm>
              <a:off x="10021907" y="7389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Ovál 23"/>
            <p:cNvSpPr/>
            <p:nvPr/>
          </p:nvSpPr>
          <p:spPr bwMode="auto">
            <a:xfrm>
              <a:off x="9299469" y="7439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Ovál 24"/>
            <p:cNvSpPr/>
            <p:nvPr/>
          </p:nvSpPr>
          <p:spPr bwMode="auto">
            <a:xfrm>
              <a:off x="9314219" y="14489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Ovál 25"/>
            <p:cNvSpPr/>
            <p:nvPr/>
          </p:nvSpPr>
          <p:spPr bwMode="auto">
            <a:xfrm>
              <a:off x="10021126" y="14489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9285528" y="3187450"/>
            <a:ext cx="1080000" cy="1080000"/>
            <a:chOff x="9193619" y="633120"/>
            <a:chExt cx="1080000" cy="1080000"/>
          </a:xfrm>
        </p:grpSpPr>
        <p:grpSp>
          <p:nvGrpSpPr>
            <p:cNvPr id="48" name="Skupina 47"/>
            <p:cNvGrpSpPr/>
            <p:nvPr/>
          </p:nvGrpSpPr>
          <p:grpSpPr>
            <a:xfrm>
              <a:off x="9193619" y="633120"/>
              <a:ext cx="1080000" cy="1080000"/>
              <a:chOff x="9193619" y="633120"/>
              <a:chExt cx="1080000" cy="1080000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9193619" y="633120"/>
                <a:ext cx="1080000" cy="1080000"/>
                <a:chOff x="9168815" y="608316"/>
                <a:chExt cx="1080000" cy="1080000"/>
              </a:xfrm>
            </p:grpSpPr>
            <p:cxnSp>
              <p:nvCxnSpPr>
                <p:cNvPr id="54" name="Přímá spojnice 53"/>
                <p:cNvCxnSpPr/>
                <p:nvPr/>
              </p:nvCxnSpPr>
              <p:spPr bwMode="auto">
                <a:xfrm>
                  <a:off x="9708815" y="608316"/>
                  <a:ext cx="0" cy="1080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Přímá spojnice 54"/>
                <p:cNvCxnSpPr/>
                <p:nvPr/>
              </p:nvCxnSpPr>
              <p:spPr bwMode="auto">
                <a:xfrm>
                  <a:off x="9168815" y="1148316"/>
                  <a:ext cx="1080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1" name="Skupina 50"/>
              <p:cNvGrpSpPr/>
              <p:nvPr/>
            </p:nvGrpSpPr>
            <p:grpSpPr>
              <a:xfrm rot="2700000">
                <a:off x="9193619" y="633120"/>
                <a:ext cx="1080000" cy="1080000"/>
                <a:chOff x="9168815" y="608316"/>
                <a:chExt cx="1080000" cy="1080000"/>
              </a:xfrm>
            </p:grpSpPr>
            <p:cxnSp>
              <p:nvCxnSpPr>
                <p:cNvPr id="52" name="Přímá spojnice 51"/>
                <p:cNvCxnSpPr/>
                <p:nvPr/>
              </p:nvCxnSpPr>
              <p:spPr bwMode="auto">
                <a:xfrm>
                  <a:off x="9708815" y="608316"/>
                  <a:ext cx="0" cy="1080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Přímá spojnice 52"/>
                <p:cNvCxnSpPr/>
                <p:nvPr/>
              </p:nvCxnSpPr>
              <p:spPr bwMode="auto">
                <a:xfrm>
                  <a:off x="9168815" y="1148316"/>
                  <a:ext cx="108000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9" name="Ovál 48"/>
            <p:cNvSpPr/>
            <p:nvPr/>
          </p:nvSpPr>
          <p:spPr bwMode="auto">
            <a:xfrm>
              <a:off x="9373619" y="813120"/>
              <a:ext cx="720000" cy="720000"/>
            </a:xfrm>
            <a:prstGeom prst="ellipse">
              <a:avLst/>
            </a:prstGeom>
            <a:gradFill flip="none" rotWithShape="1">
              <a:gsLst>
                <a:gs pos="16000">
                  <a:srgbClr val="FF8989"/>
                </a:gs>
                <a:gs pos="54000">
                  <a:srgbClr val="DA0000"/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5304485" y="3203315"/>
            <a:ext cx="1096983" cy="1082014"/>
            <a:chOff x="7857982" y="569313"/>
            <a:chExt cx="1096983" cy="1082014"/>
          </a:xfrm>
        </p:grpSpPr>
        <p:grpSp>
          <p:nvGrpSpPr>
            <p:cNvPr id="29" name="Skupina 28"/>
            <p:cNvGrpSpPr/>
            <p:nvPr/>
          </p:nvGrpSpPr>
          <p:grpSpPr>
            <a:xfrm>
              <a:off x="7872819" y="570570"/>
              <a:ext cx="1080000" cy="1080000"/>
              <a:chOff x="9193619" y="633120"/>
              <a:chExt cx="1080000" cy="1080000"/>
            </a:xfrm>
          </p:grpSpPr>
          <p:grpSp>
            <p:nvGrpSpPr>
              <p:cNvPr id="38" name="Skupina 37"/>
              <p:cNvGrpSpPr/>
              <p:nvPr/>
            </p:nvGrpSpPr>
            <p:grpSpPr>
              <a:xfrm>
                <a:off x="9193619" y="63312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40" name="Skupina 39"/>
                <p:cNvGrpSpPr/>
                <p:nvPr/>
              </p:nvGrpSpPr>
              <p:grpSpPr>
                <a:xfrm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44" name="Přímá spojnice 43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Přímá spojnice 44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41" name="Skupina 40"/>
                <p:cNvGrpSpPr/>
                <p:nvPr/>
              </p:nvGrpSpPr>
              <p:grpSpPr>
                <a:xfrm rot="2700000">
                  <a:off x="9193619" y="633120"/>
                  <a:ext cx="1080000" cy="1080000"/>
                  <a:chOff x="9168815" y="608316"/>
                  <a:chExt cx="1080000" cy="1080000"/>
                </a:xfrm>
              </p:grpSpPr>
              <p:cxnSp>
                <p:nvCxnSpPr>
                  <p:cNvPr id="42" name="Přímá spojnice 41"/>
                  <p:cNvCxnSpPr/>
                  <p:nvPr/>
                </p:nvCxnSpPr>
                <p:spPr bwMode="auto">
                  <a:xfrm>
                    <a:off x="9708815" y="608316"/>
                    <a:ext cx="0" cy="1080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Přímá spojnice 42"/>
                  <p:cNvCxnSpPr/>
                  <p:nvPr/>
                </p:nvCxnSpPr>
                <p:spPr bwMode="auto">
                  <a:xfrm>
                    <a:off x="9168815" y="1148316"/>
                    <a:ext cx="1080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39" name="Ovál 38"/>
              <p:cNvSpPr/>
              <p:nvPr/>
            </p:nvSpPr>
            <p:spPr bwMode="auto">
              <a:xfrm>
                <a:off x="9373619" y="81312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8989"/>
                  </a:gs>
                  <a:gs pos="54000">
                    <a:srgbClr val="DA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56" name="Obdélník 55"/>
            <p:cNvSpPr/>
            <p:nvPr/>
          </p:nvSpPr>
          <p:spPr bwMode="auto">
            <a:xfrm>
              <a:off x="8704928" y="705712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Obdélník 56"/>
            <p:cNvSpPr/>
            <p:nvPr/>
          </p:nvSpPr>
          <p:spPr bwMode="auto">
            <a:xfrm>
              <a:off x="8008350" y="70455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8" name="Obdélník 57"/>
            <p:cNvSpPr/>
            <p:nvPr/>
          </p:nvSpPr>
          <p:spPr bwMode="auto">
            <a:xfrm>
              <a:off x="8012080" y="140233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9" name="Obdélník 58"/>
            <p:cNvSpPr/>
            <p:nvPr/>
          </p:nvSpPr>
          <p:spPr bwMode="auto">
            <a:xfrm>
              <a:off x="8704121" y="1398684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0" name="Obdélník 59"/>
            <p:cNvSpPr/>
            <p:nvPr/>
          </p:nvSpPr>
          <p:spPr bwMode="auto">
            <a:xfrm rot="2700000">
              <a:off x="8846965" y="1054781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1" name="Obdélník 60"/>
            <p:cNvSpPr/>
            <p:nvPr/>
          </p:nvSpPr>
          <p:spPr bwMode="auto">
            <a:xfrm rot="2700000">
              <a:off x="7857982" y="1055446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Obdélník 61"/>
            <p:cNvSpPr/>
            <p:nvPr/>
          </p:nvSpPr>
          <p:spPr bwMode="auto">
            <a:xfrm rot="2700000">
              <a:off x="8354677" y="569313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Obdélník 62"/>
            <p:cNvSpPr/>
            <p:nvPr/>
          </p:nvSpPr>
          <p:spPr bwMode="auto">
            <a:xfrm rot="2700000">
              <a:off x="8354678" y="1543327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7277075" y="3208388"/>
            <a:ext cx="1096983" cy="1082014"/>
            <a:chOff x="6775836" y="134413"/>
            <a:chExt cx="1096983" cy="1082014"/>
          </a:xfrm>
        </p:grpSpPr>
        <p:grpSp>
          <p:nvGrpSpPr>
            <p:cNvPr id="65" name="Skupina 64"/>
            <p:cNvGrpSpPr/>
            <p:nvPr/>
          </p:nvGrpSpPr>
          <p:grpSpPr>
            <a:xfrm>
              <a:off x="6775836" y="134413"/>
              <a:ext cx="1096983" cy="1082014"/>
              <a:chOff x="7857982" y="569313"/>
              <a:chExt cx="1096983" cy="1082014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7872819" y="570570"/>
                <a:ext cx="1080000" cy="1080000"/>
                <a:chOff x="9193619" y="633120"/>
                <a:chExt cx="1080000" cy="1080000"/>
              </a:xfrm>
            </p:grpSpPr>
            <p:grpSp>
              <p:nvGrpSpPr>
                <p:cNvPr id="75" name="Skupina 74"/>
                <p:cNvGrpSpPr/>
                <p:nvPr/>
              </p:nvGrpSpPr>
              <p:grpSpPr>
                <a:xfrm>
                  <a:off x="9193619" y="633120"/>
                  <a:ext cx="1080000" cy="1080000"/>
                  <a:chOff x="9193619" y="633120"/>
                  <a:chExt cx="1080000" cy="1080000"/>
                </a:xfrm>
              </p:grpSpPr>
              <p:grpSp>
                <p:nvGrpSpPr>
                  <p:cNvPr id="77" name="Skupina 76"/>
                  <p:cNvGrpSpPr/>
                  <p:nvPr/>
                </p:nvGrpSpPr>
                <p:grpSpPr>
                  <a:xfrm>
                    <a:off x="9193619" y="633120"/>
                    <a:ext cx="1080000" cy="1080000"/>
                    <a:chOff x="9168815" y="608316"/>
                    <a:chExt cx="1080000" cy="1080000"/>
                  </a:xfrm>
                </p:grpSpPr>
                <p:cxnSp>
                  <p:nvCxnSpPr>
                    <p:cNvPr id="81" name="Přímá spojnice 80"/>
                    <p:cNvCxnSpPr/>
                    <p:nvPr/>
                  </p:nvCxnSpPr>
                  <p:spPr bwMode="auto">
                    <a:xfrm>
                      <a:off x="9708815" y="608316"/>
                      <a:ext cx="0" cy="1080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2" name="Přímá spojnice 81"/>
                    <p:cNvCxnSpPr/>
                    <p:nvPr/>
                  </p:nvCxnSpPr>
                  <p:spPr bwMode="auto">
                    <a:xfrm>
                      <a:off x="9168815" y="1148316"/>
                      <a:ext cx="1080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78" name="Skupina 77"/>
                  <p:cNvGrpSpPr/>
                  <p:nvPr/>
                </p:nvGrpSpPr>
                <p:grpSpPr>
                  <a:xfrm rot="2700000">
                    <a:off x="9193619" y="633120"/>
                    <a:ext cx="1080000" cy="1080000"/>
                    <a:chOff x="9168815" y="608316"/>
                    <a:chExt cx="1080000" cy="1080000"/>
                  </a:xfrm>
                </p:grpSpPr>
                <p:cxnSp>
                  <p:nvCxnSpPr>
                    <p:cNvPr id="79" name="Přímá spojnice 78"/>
                    <p:cNvCxnSpPr/>
                    <p:nvPr/>
                  </p:nvCxnSpPr>
                  <p:spPr bwMode="auto">
                    <a:xfrm>
                      <a:off x="9708815" y="608316"/>
                      <a:ext cx="0" cy="108000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0" name="Přímá spojnice 79"/>
                    <p:cNvCxnSpPr/>
                    <p:nvPr/>
                  </p:nvCxnSpPr>
                  <p:spPr bwMode="auto">
                    <a:xfrm>
                      <a:off x="9168815" y="1148316"/>
                      <a:ext cx="1080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76" name="Ovál 75"/>
                <p:cNvSpPr/>
                <p:nvPr/>
              </p:nvSpPr>
              <p:spPr bwMode="auto">
                <a:xfrm>
                  <a:off x="9373619" y="81312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8989"/>
                    </a:gs>
                    <a:gs pos="54000">
                      <a:srgbClr val="DA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71" name="Obdélník 70"/>
              <p:cNvSpPr/>
              <p:nvPr/>
            </p:nvSpPr>
            <p:spPr bwMode="auto">
              <a:xfrm rot="2700000">
                <a:off x="8846965" y="1054781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 rot="2700000">
                <a:off x="7857982" y="1055446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bdélník 72"/>
              <p:cNvSpPr/>
              <p:nvPr/>
            </p:nvSpPr>
            <p:spPr bwMode="auto">
              <a:xfrm rot="2700000">
                <a:off x="8354677" y="569313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 rot="2700000">
                <a:off x="8354678" y="1543327"/>
                <a:ext cx="108000" cy="10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83" name="Ovál 82"/>
            <p:cNvSpPr/>
            <p:nvPr/>
          </p:nvSpPr>
          <p:spPr bwMode="auto">
            <a:xfrm>
              <a:off x="6896774" y="2508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4" name="Ovál 83"/>
            <p:cNvSpPr/>
            <p:nvPr/>
          </p:nvSpPr>
          <p:spPr bwMode="auto">
            <a:xfrm>
              <a:off x="7598451" y="264781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5" name="Ovál 84"/>
            <p:cNvSpPr/>
            <p:nvPr/>
          </p:nvSpPr>
          <p:spPr bwMode="auto">
            <a:xfrm>
              <a:off x="7606851" y="942059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6" name="Ovál 85"/>
            <p:cNvSpPr/>
            <p:nvPr/>
          </p:nvSpPr>
          <p:spPr bwMode="auto">
            <a:xfrm>
              <a:off x="6898673" y="942059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49" name="Skupina 248"/>
          <p:cNvGrpSpPr>
            <a:grpSpLocks noChangeAspect="1"/>
          </p:cNvGrpSpPr>
          <p:nvPr/>
        </p:nvGrpSpPr>
        <p:grpSpPr>
          <a:xfrm>
            <a:off x="5437430" y="5348116"/>
            <a:ext cx="814850" cy="792000"/>
            <a:chOff x="4325985" y="122825"/>
            <a:chExt cx="1118995" cy="1087621"/>
          </a:xfrm>
        </p:grpSpPr>
        <p:grpSp>
          <p:nvGrpSpPr>
            <p:cNvPr id="102" name="Skupina 101"/>
            <p:cNvGrpSpPr/>
            <p:nvPr/>
          </p:nvGrpSpPr>
          <p:grpSpPr>
            <a:xfrm>
              <a:off x="4619901" y="122825"/>
              <a:ext cx="539071" cy="459398"/>
              <a:chOff x="4926692" y="392144"/>
              <a:chExt cx="539071" cy="459398"/>
            </a:xfrm>
          </p:grpSpPr>
          <p:grpSp>
            <p:nvGrpSpPr>
              <p:cNvPr id="96" name="Skupina 95"/>
              <p:cNvGrpSpPr/>
              <p:nvPr/>
            </p:nvGrpSpPr>
            <p:grpSpPr>
              <a:xfrm>
                <a:off x="5230327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89" name="Přímá spojnice 88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Přímá spojnice 89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7" name="Skupina 96"/>
              <p:cNvGrpSpPr/>
              <p:nvPr/>
            </p:nvGrpSpPr>
            <p:grpSpPr>
              <a:xfrm flipH="1">
                <a:off x="5042533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98" name="Přímá spojnice 9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Přímá spojnice 9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0" name="Oblouk 9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blouk 10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65" name="Skupina 164"/>
            <p:cNvGrpSpPr/>
            <p:nvPr/>
          </p:nvGrpSpPr>
          <p:grpSpPr>
            <a:xfrm rot="4320000">
              <a:off x="4943448" y="360477"/>
              <a:ext cx="539071" cy="463993"/>
              <a:chOff x="4926692" y="392144"/>
              <a:chExt cx="539071" cy="459400"/>
            </a:xfrm>
          </p:grpSpPr>
          <p:grpSp>
            <p:nvGrpSpPr>
              <p:cNvPr id="166" name="Skupina 165"/>
              <p:cNvGrpSpPr/>
              <p:nvPr/>
            </p:nvGrpSpPr>
            <p:grpSpPr>
              <a:xfrm>
                <a:off x="5230327" y="512067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172" name="Přímá spojnice 17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Přímá spojnice 17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67" name="Skupina 166"/>
              <p:cNvGrpSpPr/>
              <p:nvPr/>
            </p:nvGrpSpPr>
            <p:grpSpPr>
              <a:xfrm flipH="1">
                <a:off x="5042534" y="514489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170" name="Přímá spojnice 16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1" name="Přímá spojnice 17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8" name="Oblouk 167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blouk 168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86" name="Skupina 185"/>
            <p:cNvGrpSpPr/>
            <p:nvPr/>
          </p:nvGrpSpPr>
          <p:grpSpPr>
            <a:xfrm rot="17280000" flipH="1">
              <a:off x="4286149" y="358594"/>
              <a:ext cx="539071" cy="459399"/>
              <a:chOff x="4926692" y="392144"/>
              <a:chExt cx="539071" cy="459399"/>
            </a:xfrm>
          </p:grpSpPr>
          <p:grpSp>
            <p:nvGrpSpPr>
              <p:cNvPr id="187" name="Skupina 186"/>
              <p:cNvGrpSpPr/>
              <p:nvPr/>
            </p:nvGrpSpPr>
            <p:grpSpPr>
              <a:xfrm>
                <a:off x="5230328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193" name="Přímá spojnice 192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4" name="Přímá spojnice 193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88" name="Skupina 187"/>
              <p:cNvGrpSpPr/>
              <p:nvPr/>
            </p:nvGrpSpPr>
            <p:grpSpPr>
              <a:xfrm flipH="1">
                <a:off x="5042533" y="514489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191" name="Přímá spojnice 190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2" name="Přímá spojnice 191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89" name="Oblouk 188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0" name="Oblouk 189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07" name="Skupina 206"/>
            <p:cNvGrpSpPr/>
            <p:nvPr/>
          </p:nvGrpSpPr>
          <p:grpSpPr>
            <a:xfrm rot="8640000">
              <a:off x="4809457" y="751048"/>
              <a:ext cx="539071" cy="459398"/>
              <a:chOff x="4926692" y="392144"/>
              <a:chExt cx="539071" cy="459398"/>
            </a:xfrm>
          </p:grpSpPr>
          <p:grpSp>
            <p:nvGrpSpPr>
              <p:cNvPr id="208" name="Skupina 207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14" name="Přímá spojnice 21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5" name="Přímá spojnice 21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09" name="Skupina 208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12" name="Přímá spojnice 21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3" name="Přímá spojnice 21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10" name="Oblouk 20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11" name="Oblouk 21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28" name="Skupina 227"/>
            <p:cNvGrpSpPr/>
            <p:nvPr/>
          </p:nvGrpSpPr>
          <p:grpSpPr>
            <a:xfrm rot="12960000" flipH="1">
              <a:off x="4415018" y="744140"/>
              <a:ext cx="539071" cy="459398"/>
              <a:chOff x="4926692" y="392144"/>
              <a:chExt cx="539071" cy="459398"/>
            </a:xfrm>
          </p:grpSpPr>
          <p:grpSp>
            <p:nvGrpSpPr>
              <p:cNvPr id="229" name="Skupina 228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35" name="Přímá spojnice 234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6" name="Přímá spojnice 235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30" name="Skupina 229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33" name="Přímá spojnice 232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4" name="Přímá spojnice 233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1" name="Oblouk 230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2" name="Oblouk 231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50" name="Skupina 249"/>
          <p:cNvGrpSpPr>
            <a:grpSpLocks noChangeAspect="1"/>
          </p:cNvGrpSpPr>
          <p:nvPr/>
        </p:nvGrpSpPr>
        <p:grpSpPr>
          <a:xfrm>
            <a:off x="3435555" y="5333788"/>
            <a:ext cx="747089" cy="720000"/>
            <a:chOff x="5700088" y="28504"/>
            <a:chExt cx="1031630" cy="994226"/>
          </a:xfrm>
        </p:grpSpPr>
        <p:grpSp>
          <p:nvGrpSpPr>
            <p:cNvPr id="164" name="Skupina 163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149" name="Skupina 148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50" name="Skupina 14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6" name="Přímá spojnice 15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7" name="Přímá spojnice 15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51" name="Skupina 15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54" name="Přímá spojnice 15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Přímá spojnice 15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58" name="Přímá spojnice 157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Přímá spojnice 160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Přímá spojnice 16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Přímá spojnice 16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4" name="Skupina 173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175" name="Skupina 174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180" name="Skupina 179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4" name="Přímá spojnice 18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5" name="Přímá spojnice 18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81" name="Skupina 180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182" name="Přímá spojnice 181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3" name="Přímá spojnice 182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76" name="Přímá spojnice 175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7" name="Přímá spojnice 176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Přímá spojnice 177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Přímá spojnice 178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5" name="Skupina 194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196" name="Skupina 195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01" name="Skupina 20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05" name="Přímá spojnice 20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6" name="Přímá spojnice 20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02" name="Skupina 20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03" name="Přímá spojnice 20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4" name="Přímá spojnice 20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197" name="Přímá spojnice 196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8" name="Přímá spojnice 197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" name="Přímá spojnice 198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" name="Přímá spojnice 19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6" name="Skupina 215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217" name="Skupina 21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22" name="Skupina 22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26" name="Přímá spojnice 22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7" name="Přímá spojnice 22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23" name="Skupina 22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24" name="Přímá spojnice 22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5" name="Přímá spojnice 22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218" name="Přímá spojnice 21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" name="Přímá spojnice 21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" name="Přímá spojnice 21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1" name="Přímá spojnice 22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7" name="Skupina 236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238" name="Skupina 237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243" name="Skupina 24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47" name="Přímá spojnice 24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8" name="Přímá spojnice 24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244" name="Skupina 24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245" name="Přímá spojnice 24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6" name="Přímá spojnice 24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239" name="Přímá spojnice 238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0" name="Přímá spojnice 239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1" name="Přímá spojnice 240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2" name="Přímá spojnice 24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53" name="Tabulka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70522"/>
              </p:ext>
            </p:extLst>
          </p:nvPr>
        </p:nvGraphicFramePr>
        <p:xfrm>
          <a:off x="833359" y="2170351"/>
          <a:ext cx="9943985" cy="398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8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572">
                <a:tc>
                  <a:txBody>
                    <a:bodyPr/>
                    <a:lstStyle/>
                    <a:p>
                      <a:r>
                        <a:rPr lang="cs-CZ" dirty="0"/>
                        <a:t>Krevní skupiny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Skupina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72">
                <a:tc>
                  <a:txBody>
                    <a:bodyPr/>
                    <a:lstStyle/>
                    <a:p>
                      <a:r>
                        <a:rPr lang="cs-CZ" dirty="0"/>
                        <a:t>Zastoupení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943">
                <a:tc>
                  <a:txBody>
                    <a:bodyPr/>
                    <a:lstStyle/>
                    <a:p>
                      <a:r>
                        <a:rPr lang="cs-CZ" dirty="0"/>
                        <a:t>Erytrocyty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020">
                <a:tc>
                  <a:txBody>
                    <a:bodyPr/>
                    <a:lstStyle/>
                    <a:p>
                      <a:r>
                        <a:rPr lang="cs-CZ" dirty="0"/>
                        <a:t>Antigeny na erytrocytech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 </a:t>
                      </a:r>
                      <a:r>
                        <a:rPr lang="cs-CZ" dirty="0" err="1"/>
                        <a:t>a</a:t>
                      </a:r>
                      <a:r>
                        <a:rPr lang="cs-CZ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žádné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960">
                <a:tc>
                  <a:txBody>
                    <a:bodyPr/>
                    <a:lstStyle/>
                    <a:p>
                      <a:r>
                        <a:rPr lang="cs-CZ" dirty="0"/>
                        <a:t>Protilátky v krvi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</a:t>
                      </a:r>
                      <a:r>
                        <a:rPr lang="cs-CZ" baseline="0" dirty="0"/>
                        <a:t>-B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žádné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anti-A a anti-B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4" name="Skupina 253"/>
          <p:cNvGrpSpPr>
            <a:grpSpLocks noChangeAspect="1"/>
          </p:cNvGrpSpPr>
          <p:nvPr/>
        </p:nvGrpSpPr>
        <p:grpSpPr>
          <a:xfrm>
            <a:off x="9800293" y="5319607"/>
            <a:ext cx="814850" cy="792000"/>
            <a:chOff x="4325985" y="122825"/>
            <a:chExt cx="1118995" cy="1087621"/>
          </a:xfrm>
        </p:grpSpPr>
        <p:grpSp>
          <p:nvGrpSpPr>
            <p:cNvPr id="255" name="Skupina 254"/>
            <p:cNvGrpSpPr/>
            <p:nvPr/>
          </p:nvGrpSpPr>
          <p:grpSpPr>
            <a:xfrm>
              <a:off x="4619901" y="122825"/>
              <a:ext cx="539071" cy="459398"/>
              <a:chOff x="4926692" y="392144"/>
              <a:chExt cx="539071" cy="459398"/>
            </a:xfrm>
          </p:grpSpPr>
          <p:grpSp>
            <p:nvGrpSpPr>
              <p:cNvPr id="292" name="Skupina 291"/>
              <p:cNvGrpSpPr/>
              <p:nvPr/>
            </p:nvGrpSpPr>
            <p:grpSpPr>
              <a:xfrm>
                <a:off x="5230327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98" name="Přímá spojnice 29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9" name="Přímá spojnice 29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93" name="Skupina 292"/>
              <p:cNvGrpSpPr/>
              <p:nvPr/>
            </p:nvGrpSpPr>
            <p:grpSpPr>
              <a:xfrm flipH="1">
                <a:off x="5042533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96" name="Přímá spojnice 295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7" name="Přímá spojnice 296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94" name="Oblouk 293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5" name="Oblouk 294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6" name="Skupina 255"/>
            <p:cNvGrpSpPr/>
            <p:nvPr/>
          </p:nvGrpSpPr>
          <p:grpSpPr>
            <a:xfrm rot="4320000">
              <a:off x="4943448" y="360477"/>
              <a:ext cx="539071" cy="463993"/>
              <a:chOff x="4926692" y="392144"/>
              <a:chExt cx="539071" cy="459400"/>
            </a:xfrm>
          </p:grpSpPr>
          <p:grpSp>
            <p:nvGrpSpPr>
              <p:cNvPr id="284" name="Skupina 283"/>
              <p:cNvGrpSpPr/>
              <p:nvPr/>
            </p:nvGrpSpPr>
            <p:grpSpPr>
              <a:xfrm>
                <a:off x="5230327" y="512067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290" name="Přímá spojnice 28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1" name="Přímá spojnice 29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85" name="Skupina 284"/>
              <p:cNvGrpSpPr/>
              <p:nvPr/>
            </p:nvGrpSpPr>
            <p:grpSpPr>
              <a:xfrm flipH="1">
                <a:off x="5042534" y="514489"/>
                <a:ext cx="117084" cy="337055"/>
                <a:chOff x="5230327" y="512066"/>
                <a:chExt cx="117084" cy="337054"/>
              </a:xfrm>
            </p:grpSpPr>
            <p:cxnSp>
              <p:nvCxnSpPr>
                <p:cNvPr id="288" name="Přímá spojnice 287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9" name="Přímá spojnice 288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86" name="Oblouk 285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7" name="Oblouk 286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7" name="Skupina 256"/>
            <p:cNvGrpSpPr/>
            <p:nvPr/>
          </p:nvGrpSpPr>
          <p:grpSpPr>
            <a:xfrm rot="17280000" flipH="1">
              <a:off x="4286149" y="358594"/>
              <a:ext cx="539071" cy="459399"/>
              <a:chOff x="4926692" y="392144"/>
              <a:chExt cx="539071" cy="459399"/>
            </a:xfrm>
          </p:grpSpPr>
          <p:grpSp>
            <p:nvGrpSpPr>
              <p:cNvPr id="276" name="Skupina 275"/>
              <p:cNvGrpSpPr/>
              <p:nvPr/>
            </p:nvGrpSpPr>
            <p:grpSpPr>
              <a:xfrm>
                <a:off x="5230328" y="512066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82" name="Přímá spojnice 28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3" name="Přímá spojnice 28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77" name="Skupina 276"/>
              <p:cNvGrpSpPr/>
              <p:nvPr/>
            </p:nvGrpSpPr>
            <p:grpSpPr>
              <a:xfrm flipH="1">
                <a:off x="5042533" y="514489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80" name="Přímá spojnice 279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1" name="Přímá spojnice 280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8" name="Oblouk 277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9" name="Oblouk 278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8" name="Skupina 257"/>
            <p:cNvGrpSpPr/>
            <p:nvPr/>
          </p:nvGrpSpPr>
          <p:grpSpPr>
            <a:xfrm rot="8640000">
              <a:off x="4809457" y="751048"/>
              <a:ext cx="539071" cy="459398"/>
              <a:chOff x="4926692" y="392144"/>
              <a:chExt cx="539071" cy="459398"/>
            </a:xfrm>
          </p:grpSpPr>
          <p:grpSp>
            <p:nvGrpSpPr>
              <p:cNvPr id="268" name="Skupina 267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74" name="Přímá spojnice 27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5" name="Přímá spojnice 27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9" name="Skupina 268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72" name="Přímá spojnice 271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3" name="Přímá spojnice 272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70" name="Oblouk 269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1" name="Oblouk 270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259" name="Skupina 258"/>
            <p:cNvGrpSpPr/>
            <p:nvPr/>
          </p:nvGrpSpPr>
          <p:grpSpPr>
            <a:xfrm rot="12960000" flipH="1">
              <a:off x="4415018" y="744140"/>
              <a:ext cx="539071" cy="459398"/>
              <a:chOff x="4926692" y="392144"/>
              <a:chExt cx="539071" cy="459398"/>
            </a:xfrm>
          </p:grpSpPr>
          <p:grpSp>
            <p:nvGrpSpPr>
              <p:cNvPr id="260" name="Skupina 259"/>
              <p:cNvGrpSpPr/>
              <p:nvPr/>
            </p:nvGrpSpPr>
            <p:grpSpPr>
              <a:xfrm>
                <a:off x="5230327" y="512065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66" name="Přímá spojnice 265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7" name="Přímá spojnice 266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1" name="Skupina 260"/>
              <p:cNvGrpSpPr/>
              <p:nvPr/>
            </p:nvGrpSpPr>
            <p:grpSpPr>
              <a:xfrm flipH="1">
                <a:off x="5042534" y="514488"/>
                <a:ext cx="117084" cy="337054"/>
                <a:chOff x="5230327" y="512066"/>
                <a:chExt cx="117084" cy="337054"/>
              </a:xfrm>
            </p:grpSpPr>
            <p:cxnSp>
              <p:nvCxnSpPr>
                <p:cNvPr id="264" name="Přímá spojnice 263"/>
                <p:cNvCxnSpPr/>
                <p:nvPr/>
              </p:nvCxnSpPr>
              <p:spPr bwMode="auto">
                <a:xfrm flipV="1">
                  <a:off x="5230327" y="633120"/>
                  <a:ext cx="0" cy="2160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5" name="Přímá spojnice 264"/>
                <p:cNvCxnSpPr/>
                <p:nvPr/>
              </p:nvCxnSpPr>
              <p:spPr bwMode="auto">
                <a:xfrm flipV="1">
                  <a:off x="5230327" y="512066"/>
                  <a:ext cx="117084" cy="13083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2" name="Oblouk 261"/>
              <p:cNvSpPr/>
              <p:nvPr/>
            </p:nvSpPr>
            <p:spPr bwMode="auto">
              <a:xfrm rot="8077284">
                <a:off x="5321763" y="392144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3" name="Oblouk 262"/>
              <p:cNvSpPr/>
              <p:nvPr/>
            </p:nvSpPr>
            <p:spPr bwMode="auto">
              <a:xfrm rot="2677284">
                <a:off x="4926692" y="399875"/>
                <a:ext cx="144000" cy="144000"/>
              </a:xfrm>
              <a:prstGeom prst="arc">
                <a:avLst>
                  <a:gd name="adj1" fmla="val 16200000"/>
                  <a:gd name="adj2" fmla="val 5419204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300" name="Skupina 299"/>
          <p:cNvGrpSpPr>
            <a:grpSpLocks noChangeAspect="1"/>
          </p:cNvGrpSpPr>
          <p:nvPr/>
        </p:nvGrpSpPr>
        <p:grpSpPr>
          <a:xfrm>
            <a:off x="8952819" y="5363085"/>
            <a:ext cx="747089" cy="720000"/>
            <a:chOff x="5700088" y="28504"/>
            <a:chExt cx="1031630" cy="994226"/>
          </a:xfrm>
        </p:grpSpPr>
        <p:grpSp>
          <p:nvGrpSpPr>
            <p:cNvPr id="301" name="Skupina 300"/>
            <p:cNvGrpSpPr/>
            <p:nvPr/>
          </p:nvGrpSpPr>
          <p:grpSpPr>
            <a:xfrm>
              <a:off x="5979073" y="28504"/>
              <a:ext cx="481776" cy="428332"/>
              <a:chOff x="5645988" y="204788"/>
              <a:chExt cx="481776" cy="428332"/>
            </a:xfrm>
          </p:grpSpPr>
          <p:grpSp>
            <p:nvGrpSpPr>
              <p:cNvPr id="350" name="Skupina 349"/>
              <p:cNvGrpSpPr/>
              <p:nvPr/>
            </p:nvGrpSpPr>
            <p:grpSpPr>
              <a:xfrm>
                <a:off x="5730990" y="293644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55" name="Skupina 354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9" name="Přímá spojnice 358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0" name="Přímá spojnice 359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56" name="Skupina 355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57" name="Přímá spojnice 35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58" name="Přímá spojnice 35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51" name="Přímá spojnice 350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2" name="Přímá spojnice 351"/>
              <p:cNvCxnSpPr/>
              <p:nvPr/>
            </p:nvCxnSpPr>
            <p:spPr bwMode="auto">
              <a:xfrm flipV="1">
                <a:off x="5645988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3" name="Přímá spojnice 352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4" name="Přímá spojnice 353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2" name="Skupina 301"/>
            <p:cNvGrpSpPr/>
            <p:nvPr/>
          </p:nvGrpSpPr>
          <p:grpSpPr>
            <a:xfrm rot="4320000">
              <a:off x="6276664" y="243208"/>
              <a:ext cx="481776" cy="428333"/>
              <a:chOff x="5645988" y="204788"/>
              <a:chExt cx="481776" cy="428333"/>
            </a:xfrm>
          </p:grpSpPr>
          <p:grpSp>
            <p:nvGrpSpPr>
              <p:cNvPr id="339" name="Skupina 338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44" name="Skupina 343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48" name="Přímá spojnice 347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9" name="Přímá spojnice 348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45" name="Skupina 344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46" name="Přímá spojnice 34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7" name="Přímá spojnice 34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40" name="Přímá spojnice 339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1" name="Přímá spojnice 340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2" name="Přímá spojnice 341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3" name="Přímá spojnice 342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3" name="Skupina 302"/>
            <p:cNvGrpSpPr/>
            <p:nvPr/>
          </p:nvGrpSpPr>
          <p:grpSpPr>
            <a:xfrm rot="17280000" flipH="1">
              <a:off x="5673367" y="245712"/>
              <a:ext cx="481776" cy="428333"/>
              <a:chOff x="5645988" y="204788"/>
              <a:chExt cx="481776" cy="428333"/>
            </a:xfrm>
          </p:grpSpPr>
          <p:grpSp>
            <p:nvGrpSpPr>
              <p:cNvPr id="328" name="Skupina 327"/>
              <p:cNvGrpSpPr/>
              <p:nvPr/>
            </p:nvGrpSpPr>
            <p:grpSpPr>
              <a:xfrm>
                <a:off x="5730990" y="293645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33" name="Skupina 332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37" name="Přímá spojnice 336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8" name="Přímá spojnice 337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34" name="Skupina 333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35" name="Přímá spojnice 33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6" name="Přímá spojnice 33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29" name="Přímá spojnice 328"/>
              <p:cNvCxnSpPr/>
              <p:nvPr/>
            </p:nvCxnSpPr>
            <p:spPr bwMode="auto">
              <a:xfrm flipV="1">
                <a:off x="5746788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0" name="Přímá spojnice 329"/>
              <p:cNvCxnSpPr/>
              <p:nvPr/>
            </p:nvCxnSpPr>
            <p:spPr bwMode="auto">
              <a:xfrm flipV="1">
                <a:off x="5645988" y="304833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1" name="Přímá spojnice 330"/>
              <p:cNvCxnSpPr/>
              <p:nvPr/>
            </p:nvCxnSpPr>
            <p:spPr bwMode="auto">
              <a:xfrm flipV="1">
                <a:off x="6030143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2" name="Přímá spojnice 331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4" name="Skupina 303"/>
            <p:cNvGrpSpPr/>
            <p:nvPr/>
          </p:nvGrpSpPr>
          <p:grpSpPr>
            <a:xfrm rot="8640000">
              <a:off x="6161372" y="594399"/>
              <a:ext cx="481775" cy="428331"/>
              <a:chOff x="5645989" y="204788"/>
              <a:chExt cx="481775" cy="428331"/>
            </a:xfrm>
          </p:grpSpPr>
          <p:grpSp>
            <p:nvGrpSpPr>
              <p:cNvPr id="317" name="Skupina 316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22" name="Skupina 321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26" name="Přímá spojnice 325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7" name="Přímá spojnice 326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23" name="Skupina 322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24" name="Přímá spojnice 323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25" name="Přímá spojnice 324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18" name="Přímá spojnice 317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9" name="Přímá spojnice 318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0" name="Přímá spojnice 319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1" name="Přímá spojnice 320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5" name="Skupina 304"/>
            <p:cNvGrpSpPr/>
            <p:nvPr/>
          </p:nvGrpSpPr>
          <p:grpSpPr>
            <a:xfrm rot="12960000" flipH="1">
              <a:off x="5798591" y="589108"/>
              <a:ext cx="481775" cy="428331"/>
              <a:chOff x="5645989" y="204788"/>
              <a:chExt cx="481775" cy="428331"/>
            </a:xfrm>
          </p:grpSpPr>
          <p:grpSp>
            <p:nvGrpSpPr>
              <p:cNvPr id="306" name="Skupina 305"/>
              <p:cNvGrpSpPr/>
              <p:nvPr/>
            </p:nvGrpSpPr>
            <p:grpSpPr>
              <a:xfrm>
                <a:off x="5730991" y="293643"/>
                <a:ext cx="304878" cy="339476"/>
                <a:chOff x="5042533" y="512066"/>
                <a:chExt cx="304878" cy="339476"/>
              </a:xfrm>
            </p:grpSpPr>
            <p:grpSp>
              <p:nvGrpSpPr>
                <p:cNvPr id="311" name="Skupina 310"/>
                <p:cNvGrpSpPr/>
                <p:nvPr/>
              </p:nvGrpSpPr>
              <p:grpSpPr>
                <a:xfrm>
                  <a:off x="5230327" y="512066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15" name="Přímá spojnice 314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6" name="Přímá spojnice 315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312" name="Skupina 311"/>
                <p:cNvGrpSpPr/>
                <p:nvPr/>
              </p:nvGrpSpPr>
              <p:grpSpPr>
                <a:xfrm flipH="1">
                  <a:off x="5042533" y="514488"/>
                  <a:ext cx="117084" cy="337054"/>
                  <a:chOff x="5230327" y="512066"/>
                  <a:chExt cx="117084" cy="337054"/>
                </a:xfrm>
              </p:grpSpPr>
              <p:cxnSp>
                <p:nvCxnSpPr>
                  <p:cNvPr id="313" name="Přímá spojnice 312"/>
                  <p:cNvCxnSpPr/>
                  <p:nvPr/>
                </p:nvCxnSpPr>
                <p:spPr bwMode="auto">
                  <a:xfrm flipV="1">
                    <a:off x="5230327" y="633120"/>
                    <a:ext cx="0" cy="2160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4" name="Přímá spojnice 313"/>
                  <p:cNvCxnSpPr/>
                  <p:nvPr/>
                </p:nvCxnSpPr>
                <p:spPr bwMode="auto">
                  <a:xfrm flipV="1">
                    <a:off x="5230327" y="512066"/>
                    <a:ext cx="117084" cy="13083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cxnSp>
            <p:nvCxnSpPr>
              <p:cNvPr id="307" name="Přímá spojnice 306"/>
              <p:cNvCxnSpPr/>
              <p:nvPr/>
            </p:nvCxnSpPr>
            <p:spPr bwMode="auto">
              <a:xfrm flipV="1">
                <a:off x="5746789" y="204788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8" name="Přímá spojnice 307"/>
              <p:cNvCxnSpPr/>
              <p:nvPr/>
            </p:nvCxnSpPr>
            <p:spPr bwMode="auto">
              <a:xfrm flipV="1">
                <a:off x="5645989" y="304834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Přímá spojnice 308"/>
              <p:cNvCxnSpPr/>
              <p:nvPr/>
            </p:nvCxnSpPr>
            <p:spPr bwMode="auto">
              <a:xfrm flipV="1">
                <a:off x="6030144" y="204804"/>
                <a:ext cx="0" cy="1000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" name="Přímá spojnice 309"/>
              <p:cNvCxnSpPr/>
              <p:nvPr/>
            </p:nvCxnSpPr>
            <p:spPr bwMode="auto">
              <a:xfrm flipV="1">
                <a:off x="6026964" y="304850"/>
                <a:ext cx="1008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4" name="Skupina 363"/>
          <p:cNvGrpSpPr/>
          <p:nvPr/>
        </p:nvGrpSpPr>
        <p:grpSpPr>
          <a:xfrm>
            <a:off x="3729402" y="4585020"/>
            <a:ext cx="144000" cy="288000"/>
            <a:chOff x="3567477" y="4682870"/>
            <a:chExt cx="144000" cy="288000"/>
          </a:xfrm>
        </p:grpSpPr>
        <p:sp>
          <p:nvSpPr>
            <p:cNvPr id="362" name="Ovál 361"/>
            <p:cNvSpPr/>
            <p:nvPr/>
          </p:nvSpPr>
          <p:spPr bwMode="auto">
            <a:xfrm>
              <a:off x="3567477" y="46828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3" name="Přímá spojnice 362"/>
            <p:cNvCxnSpPr/>
            <p:nvPr/>
          </p:nvCxnSpPr>
          <p:spPr bwMode="auto">
            <a:xfrm>
              <a:off x="3636391" y="4826870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5" name="Skupina 364"/>
          <p:cNvGrpSpPr/>
          <p:nvPr/>
        </p:nvGrpSpPr>
        <p:grpSpPr>
          <a:xfrm>
            <a:off x="7955534" y="4651695"/>
            <a:ext cx="144000" cy="288000"/>
            <a:chOff x="3567477" y="4682870"/>
            <a:chExt cx="144000" cy="288000"/>
          </a:xfrm>
        </p:grpSpPr>
        <p:sp>
          <p:nvSpPr>
            <p:cNvPr id="366" name="Ovál 365"/>
            <p:cNvSpPr/>
            <p:nvPr/>
          </p:nvSpPr>
          <p:spPr bwMode="auto">
            <a:xfrm>
              <a:off x="3567477" y="46828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7" name="Přímá spojnice 366"/>
            <p:cNvCxnSpPr/>
            <p:nvPr/>
          </p:nvCxnSpPr>
          <p:spPr bwMode="auto">
            <a:xfrm>
              <a:off x="3636391" y="4826870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9" name="Skupina 368"/>
          <p:cNvGrpSpPr/>
          <p:nvPr/>
        </p:nvGrpSpPr>
        <p:grpSpPr>
          <a:xfrm>
            <a:off x="7562502" y="4680947"/>
            <a:ext cx="108000" cy="268273"/>
            <a:chOff x="7372002" y="4565900"/>
            <a:chExt cx="108000" cy="268273"/>
          </a:xfrm>
        </p:grpSpPr>
        <p:sp>
          <p:nvSpPr>
            <p:cNvPr id="361" name="Obdélník 360"/>
            <p:cNvSpPr/>
            <p:nvPr/>
          </p:nvSpPr>
          <p:spPr bwMode="auto">
            <a:xfrm rot="2700000">
              <a:off x="7372002" y="4565900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68" name="Přímá spojnice 367"/>
            <p:cNvCxnSpPr/>
            <p:nvPr/>
          </p:nvCxnSpPr>
          <p:spPr bwMode="auto">
            <a:xfrm>
              <a:off x="7422762" y="4690173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0" name="Skupina 369"/>
          <p:cNvGrpSpPr/>
          <p:nvPr/>
        </p:nvGrpSpPr>
        <p:grpSpPr>
          <a:xfrm>
            <a:off x="5792074" y="4651247"/>
            <a:ext cx="108000" cy="268273"/>
            <a:chOff x="7372002" y="4565900"/>
            <a:chExt cx="108000" cy="268273"/>
          </a:xfrm>
        </p:grpSpPr>
        <p:sp>
          <p:nvSpPr>
            <p:cNvPr id="371" name="Obdélník 370"/>
            <p:cNvSpPr/>
            <p:nvPr/>
          </p:nvSpPr>
          <p:spPr bwMode="auto">
            <a:xfrm rot="2700000">
              <a:off x="7372002" y="4565900"/>
              <a:ext cx="108000" cy="10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72" name="Přímá spojnice 371"/>
            <p:cNvCxnSpPr/>
            <p:nvPr/>
          </p:nvCxnSpPr>
          <p:spPr bwMode="auto">
            <a:xfrm>
              <a:off x="7422762" y="4690173"/>
              <a:ext cx="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528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</a:t>
            </a:r>
            <a:r>
              <a:rPr lang="cs-CZ" dirty="0"/>
              <a:t> faktor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9449" y="1416520"/>
            <a:ext cx="11255376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Antigeny D, d </a:t>
            </a:r>
            <a:r>
              <a:rPr lang="cs-CZ" sz="2000" dirty="0"/>
              <a:t>(také </a:t>
            </a:r>
            <a:r>
              <a:rPr lang="cs-CZ" sz="2000" dirty="0" err="1"/>
              <a:t>C,c</a:t>
            </a:r>
            <a:r>
              <a:rPr lang="cs-CZ" sz="2000" dirty="0"/>
              <a:t>, E, e, které jsou slabší) </a:t>
            </a:r>
            <a:r>
              <a:rPr lang="cs-CZ" dirty="0"/>
              <a:t>- přítomné jen na erytrocytech</a:t>
            </a:r>
          </a:p>
          <a:p>
            <a:pPr lvl="1"/>
            <a:r>
              <a:rPr lang="cs-CZ" dirty="0"/>
              <a:t>Nejsilnější je D – je-li přítomno </a:t>
            </a:r>
            <a:r>
              <a:rPr lang="cs-CZ" dirty="0">
                <a:latin typeface="Arial"/>
                <a:cs typeface="Arial"/>
              </a:rPr>
              <a:t>→ krevní skupina </a:t>
            </a:r>
            <a:r>
              <a:rPr lang="cs-CZ" dirty="0" err="1">
                <a:latin typeface="Arial"/>
                <a:cs typeface="Arial"/>
              </a:rPr>
              <a:t>Rh</a:t>
            </a:r>
            <a:r>
              <a:rPr lang="cs-CZ" dirty="0">
                <a:latin typeface="Arial"/>
                <a:cs typeface="Arial"/>
              </a:rPr>
              <a:t>+</a:t>
            </a:r>
          </a:p>
          <a:p>
            <a:pPr lvl="1"/>
            <a:r>
              <a:rPr lang="cs-CZ" dirty="0"/>
              <a:t>V případě recesivních homozygotů (</a:t>
            </a:r>
            <a:r>
              <a:rPr lang="cs-CZ" dirty="0" err="1"/>
              <a:t>dd</a:t>
            </a:r>
            <a:r>
              <a:rPr lang="cs-CZ" dirty="0"/>
              <a:t>) </a:t>
            </a:r>
            <a:r>
              <a:rPr lang="cs-CZ" dirty="0">
                <a:cs typeface="Arial"/>
              </a:rPr>
              <a:t>→ krevní skupina </a:t>
            </a:r>
            <a:r>
              <a:rPr lang="cs-CZ" dirty="0" err="1">
                <a:cs typeface="Arial"/>
              </a:rPr>
              <a:t>Rh</a:t>
            </a:r>
            <a:r>
              <a:rPr lang="cs-CZ" dirty="0">
                <a:cs typeface="Arial"/>
              </a:rPr>
              <a:t>- (17% v Evropě, jinde &lt;1%)</a:t>
            </a:r>
          </a:p>
          <a:p>
            <a:pPr>
              <a:lnSpc>
                <a:spcPct val="100000"/>
              </a:lnSpc>
            </a:pPr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dirty="0"/>
              <a:t>-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</a:p>
          <a:p>
            <a:pPr lvl="1"/>
            <a:r>
              <a:rPr lang="cs-CZ" dirty="0"/>
              <a:t>Krev </a:t>
            </a:r>
            <a:r>
              <a:rPr lang="cs-CZ" dirty="0" err="1"/>
              <a:t>Rh</a:t>
            </a:r>
            <a:r>
              <a:rPr lang="cs-CZ" dirty="0"/>
              <a:t>- se musí setkat s krví </a:t>
            </a:r>
            <a:r>
              <a:rPr lang="cs-CZ" dirty="0" err="1"/>
              <a:t>Rh</a:t>
            </a:r>
            <a:r>
              <a:rPr lang="cs-CZ" dirty="0"/>
              <a:t>+</a:t>
            </a:r>
          </a:p>
          <a:p>
            <a:pPr lvl="1"/>
            <a:r>
              <a:rPr lang="cs-CZ" dirty="0"/>
              <a:t>První reakce je slabší, další setkání s </a:t>
            </a:r>
            <a:r>
              <a:rPr lang="cs-CZ" dirty="0" err="1"/>
              <a:t>Rh</a:t>
            </a:r>
            <a:r>
              <a:rPr lang="cs-CZ" dirty="0"/>
              <a:t>+ vyvolá silnější imunitní odpověď  </a:t>
            </a:r>
            <a:r>
              <a:rPr lang="cs-CZ" dirty="0">
                <a:cs typeface="Arial"/>
              </a:rPr>
              <a:t>→ hemolýza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Možnosti imunizace:</a:t>
            </a:r>
          </a:p>
          <a:p>
            <a:pPr lvl="1"/>
            <a:r>
              <a:rPr lang="cs-CZ" dirty="0"/>
              <a:t>Transfuze nekompatibilní krve – </a:t>
            </a:r>
            <a:r>
              <a:rPr lang="cs-CZ" dirty="0" err="1"/>
              <a:t>Rh</a:t>
            </a:r>
            <a:r>
              <a:rPr lang="cs-CZ" dirty="0"/>
              <a:t>- příjemce dostane </a:t>
            </a:r>
            <a:r>
              <a:rPr lang="cs-CZ" dirty="0" err="1"/>
              <a:t>Rh</a:t>
            </a:r>
            <a:r>
              <a:rPr lang="cs-CZ" dirty="0"/>
              <a:t>+ krev</a:t>
            </a:r>
          </a:p>
          <a:p>
            <a:pPr lvl="1"/>
            <a:r>
              <a:rPr lang="cs-CZ" dirty="0"/>
              <a:t>Porod </a:t>
            </a:r>
            <a:r>
              <a:rPr lang="cs-CZ" sz="1800" dirty="0"/>
              <a:t>(potrat, interrupce, krvácení z placenty, invazivní zákroky), </a:t>
            </a:r>
            <a:r>
              <a:rPr lang="cs-CZ" dirty="0"/>
              <a:t>kde matka je </a:t>
            </a:r>
            <a:r>
              <a:rPr lang="cs-CZ" dirty="0" err="1"/>
              <a:t>Rh</a:t>
            </a:r>
            <a:r>
              <a:rPr lang="cs-CZ" dirty="0"/>
              <a:t>- a plod </a:t>
            </a:r>
            <a:r>
              <a:rPr lang="cs-CZ" dirty="0" err="1"/>
              <a:t>Rh</a:t>
            </a:r>
            <a:r>
              <a:rPr lang="cs-CZ" dirty="0"/>
              <a:t>+</a:t>
            </a:r>
          </a:p>
          <a:p>
            <a:pPr marL="808038" lvl="1" indent="-179388"/>
            <a:r>
              <a:rPr lang="cs-CZ" dirty="0"/>
              <a:t>Imunizace se projeví až během dalších těhotenství této kombinace – </a:t>
            </a:r>
            <a:r>
              <a:rPr lang="cs-CZ" dirty="0" err="1"/>
              <a:t>IgG</a:t>
            </a:r>
            <a:r>
              <a:rPr lang="cs-CZ" dirty="0"/>
              <a:t> protilátky procházejí přes placentu a napadají krev plodu </a:t>
            </a:r>
            <a:r>
              <a:rPr lang="cs-CZ" dirty="0">
                <a:latin typeface="Arial"/>
                <a:cs typeface="Arial"/>
              </a:rPr>
              <a:t>→ hemolýza krve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anémie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zvýšená krvetvorba</a:t>
            </a:r>
            <a:r>
              <a:rPr lang="cs-CZ" dirty="0"/>
              <a:t> </a:t>
            </a:r>
            <a:r>
              <a:rPr lang="cs-CZ" dirty="0">
                <a:cs typeface="Arial"/>
              </a:rPr>
              <a:t>→ </a:t>
            </a:r>
            <a:r>
              <a:rPr lang="cs-CZ" b="1" dirty="0">
                <a:cs typeface="Arial"/>
              </a:rPr>
              <a:t>fetální erytroblastóza </a:t>
            </a:r>
            <a:r>
              <a:rPr lang="cs-CZ" dirty="0">
                <a:cs typeface="Arial"/>
              </a:rPr>
              <a:t>(více erytroblastů - nezralých </a:t>
            </a:r>
            <a:r>
              <a:rPr lang="cs-CZ" dirty="0" err="1">
                <a:cs typeface="Arial"/>
              </a:rPr>
              <a:t>ery</a:t>
            </a:r>
            <a:r>
              <a:rPr lang="cs-CZ" dirty="0">
                <a:cs typeface="Arial"/>
              </a:rPr>
              <a:t>)</a:t>
            </a:r>
          </a:p>
          <a:p>
            <a:pPr marL="808038" lvl="1" indent="-179388"/>
            <a:r>
              <a:rPr lang="cs-CZ" dirty="0"/>
              <a:t>nekonjugovaná </a:t>
            </a:r>
            <a:r>
              <a:rPr lang="cs-CZ" dirty="0" err="1"/>
              <a:t>hyperbilirubinemie</a:t>
            </a:r>
            <a:r>
              <a:rPr lang="cs-CZ" dirty="0"/>
              <a:t> (ikterus), anémie, hydrops (otok tkání kvůli hypoxii), smrt</a:t>
            </a:r>
          </a:p>
          <a:p>
            <a:pPr marL="808038" lvl="1" indent="-179388"/>
            <a:r>
              <a:rPr lang="cs-CZ" dirty="0"/>
              <a:t>Prevence – po porodu (či jiné události) podání anti-D – zajistí </a:t>
            </a:r>
            <a:r>
              <a:rPr lang="cs-CZ" dirty="0" err="1"/>
              <a:t>Rh</a:t>
            </a:r>
            <a:r>
              <a:rPr lang="cs-CZ" dirty="0"/>
              <a:t>- </a:t>
            </a:r>
            <a:r>
              <a:rPr lang="cs-CZ" dirty="0" err="1"/>
              <a:t>ery</a:t>
            </a:r>
            <a:r>
              <a:rPr lang="cs-CZ" dirty="0"/>
              <a:t> dřív, než si jich všimne imunitní systém matky</a:t>
            </a:r>
          </a:p>
        </p:txBody>
      </p:sp>
    </p:spTree>
    <p:extLst>
      <p:ext uri="{BB962C8B-B14F-4D97-AF65-F5344CB8AC3E}">
        <p14:creationId xmlns:p14="http://schemas.microsoft.com/office/powerpoint/2010/main" val="81772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Určení krevních skupin sklíčkovou metodou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podložní sklíčko kápneme </a:t>
            </a:r>
            <a:r>
              <a:rPr lang="it-IT" dirty="0"/>
              <a:t>protilátky anti-A, anti-B a kombinaci anti-A</a:t>
            </a:r>
            <a:r>
              <a:rPr lang="cs-CZ" dirty="0"/>
              <a:t> a anti-</a:t>
            </a:r>
            <a:r>
              <a:rPr lang="it-IT" dirty="0"/>
              <a:t>B</a:t>
            </a:r>
            <a:endParaRPr lang="cs-CZ" dirty="0"/>
          </a:p>
          <a:p>
            <a:pPr lvl="1"/>
            <a:r>
              <a:rPr lang="cs-CZ" dirty="0"/>
              <a:t>Nebo se použijí séra krevních skupin A (obsahuje anti-B), B (anti-A) a 0 (anti-A, anti-B) – sérum je krevní plazma bez koagulačních faktorů, obsahuje příslušné aglutininy</a:t>
            </a:r>
          </a:p>
          <a:p>
            <a:pPr>
              <a:lnSpc>
                <a:spcPct val="100000"/>
              </a:lnSpc>
            </a:pPr>
            <a:r>
              <a:rPr lang="cs-CZ" sz="3200" dirty="0"/>
              <a:t>protilátky smícháme s kapkou krve </a:t>
            </a:r>
            <a:r>
              <a:rPr lang="cs-CZ" sz="2400" dirty="0"/>
              <a:t>(séra mezi sebou se nesmí promíchat)</a:t>
            </a:r>
          </a:p>
          <a:p>
            <a:pPr>
              <a:lnSpc>
                <a:spcPct val="100000"/>
              </a:lnSpc>
            </a:pPr>
            <a:r>
              <a:rPr lang="cs-CZ" dirty="0"/>
              <a:t>Pozitivní výsledek je v séru, kde došlo k aglutinaci (shlukování)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136390" y="4427302"/>
            <a:ext cx="3934047" cy="2120333"/>
            <a:chOff x="3094074" y="3857911"/>
            <a:chExt cx="3934047" cy="2120333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869287"/>
              <a:ext cx="10031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857911"/>
              <a:ext cx="9845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871559"/>
              <a:ext cx="11618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3664494" y="5455024"/>
              <a:ext cx="3145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-</a:t>
              </a:r>
            </a:p>
          </p:txBody>
        </p:sp>
        <p:sp>
          <p:nvSpPr>
            <p:cNvPr id="238" name="Obdélník 237"/>
            <p:cNvSpPr/>
            <p:nvPr/>
          </p:nvSpPr>
          <p:spPr>
            <a:xfrm>
              <a:off x="4882262" y="5493473"/>
              <a:ext cx="409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+</a:t>
              </a:r>
            </a:p>
          </p:txBody>
        </p:sp>
        <p:sp>
          <p:nvSpPr>
            <p:cNvPr id="239" name="Obdélník 238"/>
            <p:cNvSpPr/>
            <p:nvPr/>
          </p:nvSpPr>
          <p:spPr>
            <a:xfrm>
              <a:off x="6126502" y="5495745"/>
              <a:ext cx="409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37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Přiřaďte krevní skupiny k výsledkům testu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96694" y="1383345"/>
            <a:ext cx="4529847" cy="1610291"/>
            <a:chOff x="2498274" y="3912503"/>
            <a:chExt cx="4529847" cy="1610291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92387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91250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92615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2498274" y="463614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1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85318" y="3023377"/>
            <a:ext cx="4529847" cy="1582995"/>
            <a:chOff x="585318" y="3023377"/>
            <a:chExt cx="4529847" cy="1582995"/>
          </a:xfrm>
        </p:grpSpPr>
        <p:sp>
          <p:nvSpPr>
            <p:cNvPr id="131" name="Obdélník 130"/>
            <p:cNvSpPr/>
            <p:nvPr/>
          </p:nvSpPr>
          <p:spPr bwMode="auto">
            <a:xfrm>
              <a:off x="1181118" y="3384550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Ovál 131"/>
            <p:cNvSpPr/>
            <p:nvPr/>
          </p:nvSpPr>
          <p:spPr bwMode="auto">
            <a:xfrm>
              <a:off x="2743877" y="3592038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Ovál 133"/>
            <p:cNvSpPr/>
            <p:nvPr/>
          </p:nvSpPr>
          <p:spPr bwMode="auto">
            <a:xfrm>
              <a:off x="3950459" y="3592557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511309" y="3605771"/>
              <a:ext cx="829340" cy="828000"/>
              <a:chOff x="2725277" y="3592557"/>
              <a:chExt cx="829340" cy="828000"/>
            </a:xfrm>
          </p:grpSpPr>
          <p:sp>
            <p:nvSpPr>
              <p:cNvPr id="133" name="Ovál 132"/>
              <p:cNvSpPr/>
              <p:nvPr/>
            </p:nvSpPr>
            <p:spPr bwMode="auto">
              <a:xfrm>
                <a:off x="2725277" y="3592557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5" name="Ovál 134"/>
              <p:cNvSpPr/>
              <p:nvPr/>
            </p:nvSpPr>
            <p:spPr bwMode="auto">
              <a:xfrm rot="5400000">
                <a:off x="2885372" y="39074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6" name="Ovál 135"/>
              <p:cNvSpPr/>
              <p:nvPr/>
            </p:nvSpPr>
            <p:spPr bwMode="auto">
              <a:xfrm rot="5400000">
                <a:off x="3037772" y="40598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7" name="Ovál 136"/>
              <p:cNvSpPr/>
              <p:nvPr/>
            </p:nvSpPr>
            <p:spPr bwMode="auto">
              <a:xfrm>
                <a:off x="3174171" y="416417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8" name="Ovál 137"/>
              <p:cNvSpPr/>
              <p:nvPr/>
            </p:nvSpPr>
            <p:spPr bwMode="auto">
              <a:xfrm>
                <a:off x="3290472" y="4091954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 bwMode="auto">
              <a:xfrm>
                <a:off x="3290472" y="399167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0" name="Ovál 139"/>
              <p:cNvSpPr/>
              <p:nvPr/>
            </p:nvSpPr>
            <p:spPr bwMode="auto">
              <a:xfrm>
                <a:off x="3242340" y="40999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1" name="Ovál 140"/>
              <p:cNvSpPr/>
              <p:nvPr/>
            </p:nvSpPr>
            <p:spPr bwMode="auto">
              <a:xfrm>
                <a:off x="3198094" y="3826683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2" name="Ovál 141"/>
              <p:cNvSpPr/>
              <p:nvPr/>
            </p:nvSpPr>
            <p:spPr bwMode="auto">
              <a:xfrm rot="5400000">
                <a:off x="2933218" y="372690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3" name="Ovál 142"/>
              <p:cNvSpPr/>
              <p:nvPr/>
            </p:nvSpPr>
            <p:spPr bwMode="auto">
              <a:xfrm rot="5400000">
                <a:off x="2957141" y="3803456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4" name="Ovál 143"/>
              <p:cNvSpPr/>
              <p:nvPr/>
            </p:nvSpPr>
            <p:spPr bwMode="auto">
              <a:xfrm>
                <a:off x="3117463" y="393985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5" name="Ovál 144"/>
              <p:cNvSpPr/>
              <p:nvPr/>
            </p:nvSpPr>
            <p:spPr bwMode="auto">
              <a:xfrm>
                <a:off x="3051330" y="384659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6" name="Ovál 145"/>
              <p:cNvSpPr/>
              <p:nvPr/>
            </p:nvSpPr>
            <p:spPr bwMode="auto">
              <a:xfrm>
                <a:off x="2952986" y="373779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7" name="Ovál 146"/>
              <p:cNvSpPr/>
              <p:nvPr/>
            </p:nvSpPr>
            <p:spPr bwMode="auto">
              <a:xfrm>
                <a:off x="3167784" y="39708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8" name="Ovál 147"/>
              <p:cNvSpPr/>
              <p:nvPr/>
            </p:nvSpPr>
            <p:spPr bwMode="auto">
              <a:xfrm>
                <a:off x="2905140" y="394514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9" name="Ovál 148"/>
              <p:cNvSpPr/>
              <p:nvPr/>
            </p:nvSpPr>
            <p:spPr bwMode="auto">
              <a:xfrm>
                <a:off x="3284085" y="3898598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0" name="Ovál 149"/>
              <p:cNvSpPr/>
              <p:nvPr/>
            </p:nvSpPr>
            <p:spPr bwMode="auto">
              <a:xfrm>
                <a:off x="3284085" y="385046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1" name="Ovál 150"/>
              <p:cNvSpPr/>
              <p:nvPr/>
            </p:nvSpPr>
            <p:spPr bwMode="auto">
              <a:xfrm>
                <a:off x="3284085" y="39427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2" name="Ovál 151"/>
              <p:cNvSpPr/>
              <p:nvPr/>
            </p:nvSpPr>
            <p:spPr bwMode="auto">
              <a:xfrm>
                <a:off x="3235953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3" name="Ovál 152"/>
              <p:cNvSpPr/>
              <p:nvPr/>
            </p:nvSpPr>
            <p:spPr bwMode="auto">
              <a:xfrm>
                <a:off x="3167766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4" name="Ovál 153"/>
              <p:cNvSpPr/>
              <p:nvPr/>
            </p:nvSpPr>
            <p:spPr bwMode="auto">
              <a:xfrm>
                <a:off x="3043011" y="413783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5" name="Ovál 154"/>
              <p:cNvSpPr/>
              <p:nvPr/>
            </p:nvSpPr>
            <p:spPr bwMode="auto">
              <a:xfrm>
                <a:off x="3223920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6" name="Ovál 155"/>
              <p:cNvSpPr/>
              <p:nvPr/>
            </p:nvSpPr>
            <p:spPr bwMode="auto">
              <a:xfrm>
                <a:off x="3256008" y="40911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7" name="Ovál 156"/>
              <p:cNvSpPr/>
              <p:nvPr/>
            </p:nvSpPr>
            <p:spPr bwMode="auto">
              <a:xfrm>
                <a:off x="2940780" y="392346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8" name="Ovál 157"/>
              <p:cNvSpPr/>
              <p:nvPr/>
            </p:nvSpPr>
            <p:spPr bwMode="auto">
              <a:xfrm rot="5400000">
                <a:off x="3272052" y="39667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9" name="Ovál 158"/>
              <p:cNvSpPr/>
              <p:nvPr/>
            </p:nvSpPr>
            <p:spPr bwMode="auto">
              <a:xfrm rot="5400000">
                <a:off x="3037736" y="392344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0" name="Ovál 159"/>
              <p:cNvSpPr/>
              <p:nvPr/>
            </p:nvSpPr>
            <p:spPr bwMode="auto">
              <a:xfrm>
                <a:off x="3126003" y="389138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1" name="Ovál 160"/>
              <p:cNvSpPr/>
              <p:nvPr/>
            </p:nvSpPr>
            <p:spPr bwMode="auto">
              <a:xfrm>
                <a:off x="3083517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2" name="Ovál 161"/>
              <p:cNvSpPr/>
              <p:nvPr/>
            </p:nvSpPr>
            <p:spPr bwMode="auto">
              <a:xfrm>
                <a:off x="3015330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3" name="Ovál 162"/>
              <p:cNvSpPr/>
              <p:nvPr/>
            </p:nvSpPr>
            <p:spPr bwMode="auto">
              <a:xfrm>
                <a:off x="3071484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4" name="Ovál 163"/>
              <p:cNvSpPr/>
              <p:nvPr/>
            </p:nvSpPr>
            <p:spPr bwMode="auto">
              <a:xfrm>
                <a:off x="3103572" y="380231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5" name="Ovál 164"/>
              <p:cNvSpPr/>
              <p:nvPr/>
            </p:nvSpPr>
            <p:spPr bwMode="auto">
              <a:xfrm>
                <a:off x="3195411" y="42942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6" name="Ovál 165"/>
              <p:cNvSpPr/>
              <p:nvPr/>
            </p:nvSpPr>
            <p:spPr bwMode="auto">
              <a:xfrm>
                <a:off x="3259569" y="425812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7" name="Ovál 166"/>
              <p:cNvSpPr/>
              <p:nvPr/>
            </p:nvSpPr>
            <p:spPr bwMode="auto">
              <a:xfrm>
                <a:off x="3006876" y="37888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8" name="Ovál 167"/>
              <p:cNvSpPr/>
              <p:nvPr/>
            </p:nvSpPr>
            <p:spPr bwMode="auto">
              <a:xfrm>
                <a:off x="3071034" y="37727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vál 168"/>
              <p:cNvSpPr/>
              <p:nvPr/>
            </p:nvSpPr>
            <p:spPr bwMode="auto">
              <a:xfrm>
                <a:off x="3159276" y="39412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0" name="Ovál 169"/>
              <p:cNvSpPr/>
              <p:nvPr/>
            </p:nvSpPr>
            <p:spPr bwMode="auto">
              <a:xfrm>
                <a:off x="3223434" y="39251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1" name="Ovál 170"/>
              <p:cNvSpPr/>
              <p:nvPr/>
            </p:nvSpPr>
            <p:spPr bwMode="auto">
              <a:xfrm>
                <a:off x="3279588" y="40936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2" name="Ovál 171"/>
              <p:cNvSpPr/>
              <p:nvPr/>
            </p:nvSpPr>
            <p:spPr bwMode="auto">
              <a:xfrm>
                <a:off x="3343746" y="40775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3" name="Ovál 172"/>
              <p:cNvSpPr/>
              <p:nvPr/>
            </p:nvSpPr>
            <p:spPr bwMode="auto">
              <a:xfrm>
                <a:off x="3231438" y="42460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4" name="Ovál 173"/>
              <p:cNvSpPr/>
              <p:nvPr/>
            </p:nvSpPr>
            <p:spPr bwMode="auto">
              <a:xfrm>
                <a:off x="3275541" y="42299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5" name="Ovál 174"/>
              <p:cNvSpPr/>
              <p:nvPr/>
            </p:nvSpPr>
            <p:spPr bwMode="auto">
              <a:xfrm>
                <a:off x="3071052" y="41057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6" name="Ovál 175"/>
              <p:cNvSpPr/>
              <p:nvPr/>
            </p:nvSpPr>
            <p:spPr bwMode="auto">
              <a:xfrm>
                <a:off x="3135210" y="408964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7" name="Ovál 176"/>
              <p:cNvSpPr/>
              <p:nvPr/>
            </p:nvSpPr>
            <p:spPr bwMode="auto">
              <a:xfrm>
                <a:off x="3107079" y="40575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8" name="Ovál 177"/>
              <p:cNvSpPr/>
              <p:nvPr/>
            </p:nvSpPr>
            <p:spPr bwMode="auto">
              <a:xfrm>
                <a:off x="3147171" y="407353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9" name="Ovál 178"/>
              <p:cNvSpPr/>
              <p:nvPr/>
            </p:nvSpPr>
            <p:spPr bwMode="auto">
              <a:xfrm>
                <a:off x="2918616" y="41698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0" name="Ovál 179"/>
              <p:cNvSpPr/>
              <p:nvPr/>
            </p:nvSpPr>
            <p:spPr bwMode="auto">
              <a:xfrm>
                <a:off x="2958708" y="41538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1" name="Ovál 180"/>
              <p:cNvSpPr/>
              <p:nvPr/>
            </p:nvSpPr>
            <p:spPr bwMode="auto">
              <a:xfrm>
                <a:off x="2954643" y="412166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2" name="Ovál 181"/>
              <p:cNvSpPr/>
              <p:nvPr/>
            </p:nvSpPr>
            <p:spPr bwMode="auto">
              <a:xfrm>
                <a:off x="3018801" y="410560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3" name="Ovál 182"/>
              <p:cNvSpPr/>
              <p:nvPr/>
            </p:nvSpPr>
            <p:spPr bwMode="auto">
              <a:xfrm>
                <a:off x="3131181" y="38088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4" name="Ovál 183"/>
              <p:cNvSpPr/>
              <p:nvPr/>
            </p:nvSpPr>
            <p:spPr bwMode="auto">
              <a:xfrm>
                <a:off x="3203361" y="37767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5" name="Ovál 184"/>
              <p:cNvSpPr/>
              <p:nvPr/>
            </p:nvSpPr>
            <p:spPr bwMode="auto">
              <a:xfrm>
                <a:off x="3175230" y="376065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6" name="Ovál 185"/>
              <p:cNvSpPr/>
              <p:nvPr/>
            </p:nvSpPr>
            <p:spPr bwMode="auto">
              <a:xfrm>
                <a:off x="3239388" y="37445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87" name="Ovál 186"/>
            <p:cNvSpPr/>
            <p:nvPr/>
          </p:nvSpPr>
          <p:spPr bwMode="auto">
            <a:xfrm rot="10800000" flipH="1">
              <a:off x="4131974" y="39012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Ovál 187"/>
            <p:cNvSpPr/>
            <p:nvPr/>
          </p:nvSpPr>
          <p:spPr bwMode="auto">
            <a:xfrm rot="10800000" flipH="1">
              <a:off x="4284374" y="40536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Ovál 188"/>
            <p:cNvSpPr/>
            <p:nvPr/>
          </p:nvSpPr>
          <p:spPr bwMode="auto">
            <a:xfrm flipH="1">
              <a:off x="4420773" y="41579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Ovál 189"/>
            <p:cNvSpPr/>
            <p:nvPr/>
          </p:nvSpPr>
          <p:spPr bwMode="auto">
            <a:xfrm rot="16200000" flipH="1">
              <a:off x="4537074" y="408577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Ovál 190"/>
            <p:cNvSpPr/>
            <p:nvPr/>
          </p:nvSpPr>
          <p:spPr bwMode="auto">
            <a:xfrm rot="16200000" flipH="1">
              <a:off x="4495731" y="404929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Ovál 191"/>
            <p:cNvSpPr/>
            <p:nvPr/>
          </p:nvSpPr>
          <p:spPr bwMode="auto">
            <a:xfrm rot="16200000" flipH="1">
              <a:off x="4488942" y="409379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Ovál 192"/>
            <p:cNvSpPr/>
            <p:nvPr/>
          </p:nvSpPr>
          <p:spPr bwMode="auto">
            <a:xfrm rot="16200000" flipH="1">
              <a:off x="4444696" y="382050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Ovál 193"/>
            <p:cNvSpPr/>
            <p:nvPr/>
          </p:nvSpPr>
          <p:spPr bwMode="auto">
            <a:xfrm rot="10800000" flipH="1">
              <a:off x="4179820" y="372072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Ovál 194"/>
            <p:cNvSpPr/>
            <p:nvPr/>
          </p:nvSpPr>
          <p:spPr bwMode="auto">
            <a:xfrm rot="10800000" flipH="1">
              <a:off x="4203743" y="3797276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Ovál 195"/>
            <p:cNvSpPr/>
            <p:nvPr/>
          </p:nvSpPr>
          <p:spPr bwMode="auto">
            <a:xfrm rot="16200000" flipH="1">
              <a:off x="4209360" y="40118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Ovál 196"/>
            <p:cNvSpPr/>
            <p:nvPr/>
          </p:nvSpPr>
          <p:spPr bwMode="auto">
            <a:xfrm rot="16200000" flipH="1">
              <a:off x="4297932" y="384041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Ovál 197"/>
            <p:cNvSpPr/>
            <p:nvPr/>
          </p:nvSpPr>
          <p:spPr bwMode="auto">
            <a:xfrm rot="16200000" flipH="1">
              <a:off x="4199588" y="373161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Ovál 198"/>
            <p:cNvSpPr/>
            <p:nvPr/>
          </p:nvSpPr>
          <p:spPr bwMode="auto">
            <a:xfrm rot="16200000" flipH="1">
              <a:off x="4414386" y="39646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Ovál 199"/>
            <p:cNvSpPr/>
            <p:nvPr/>
          </p:nvSpPr>
          <p:spPr bwMode="auto">
            <a:xfrm rot="16200000" flipH="1">
              <a:off x="4151742" y="393896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Ovál 200"/>
            <p:cNvSpPr/>
            <p:nvPr/>
          </p:nvSpPr>
          <p:spPr bwMode="auto">
            <a:xfrm rot="16200000" flipH="1">
              <a:off x="4530687" y="389241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Ovál 201"/>
            <p:cNvSpPr/>
            <p:nvPr/>
          </p:nvSpPr>
          <p:spPr bwMode="auto">
            <a:xfrm rot="16200000" flipH="1">
              <a:off x="4530687" y="384428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Ovál 202"/>
            <p:cNvSpPr/>
            <p:nvPr/>
          </p:nvSpPr>
          <p:spPr bwMode="auto">
            <a:xfrm rot="16200000" flipH="1">
              <a:off x="4502610" y="391881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Ovál 203"/>
            <p:cNvSpPr/>
            <p:nvPr/>
          </p:nvSpPr>
          <p:spPr bwMode="auto">
            <a:xfrm rot="16200000" flipH="1">
              <a:off x="4482555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Ovál 204"/>
            <p:cNvSpPr/>
            <p:nvPr/>
          </p:nvSpPr>
          <p:spPr bwMode="auto">
            <a:xfrm rot="16200000" flipH="1">
              <a:off x="4414368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Ovál 205"/>
            <p:cNvSpPr/>
            <p:nvPr/>
          </p:nvSpPr>
          <p:spPr bwMode="auto">
            <a:xfrm rot="16200000" flipH="1">
              <a:off x="4289613" y="413165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7" name="Ovál 206"/>
            <p:cNvSpPr/>
            <p:nvPr/>
          </p:nvSpPr>
          <p:spPr bwMode="auto">
            <a:xfrm rot="16200000" flipH="1">
              <a:off x="4470522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8" name="Ovál 207"/>
            <p:cNvSpPr/>
            <p:nvPr/>
          </p:nvSpPr>
          <p:spPr bwMode="auto">
            <a:xfrm rot="16200000" flipH="1">
              <a:off x="4502610" y="408494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9" name="Ovál 208"/>
            <p:cNvSpPr/>
            <p:nvPr/>
          </p:nvSpPr>
          <p:spPr bwMode="auto">
            <a:xfrm rot="16200000" flipH="1">
              <a:off x="4187382" y="391728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0" name="Ovál 209"/>
            <p:cNvSpPr/>
            <p:nvPr/>
          </p:nvSpPr>
          <p:spPr bwMode="auto">
            <a:xfrm rot="10800000" flipH="1">
              <a:off x="4556610" y="388596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1" name="Ovál 210"/>
            <p:cNvSpPr/>
            <p:nvPr/>
          </p:nvSpPr>
          <p:spPr bwMode="auto">
            <a:xfrm rot="10800000" flipH="1">
              <a:off x="4284338" y="391726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2" name="Ovál 211"/>
            <p:cNvSpPr/>
            <p:nvPr/>
          </p:nvSpPr>
          <p:spPr bwMode="auto">
            <a:xfrm flipH="1">
              <a:off x="4387850" y="393278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3" name="Ovál 212"/>
            <p:cNvSpPr/>
            <p:nvPr/>
          </p:nvSpPr>
          <p:spPr bwMode="auto">
            <a:xfrm rot="16200000" flipH="1">
              <a:off x="4330119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4" name="Ovál 213"/>
            <p:cNvSpPr/>
            <p:nvPr/>
          </p:nvSpPr>
          <p:spPr bwMode="auto">
            <a:xfrm rot="16200000" flipH="1">
              <a:off x="4261932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5" name="Ovál 214"/>
            <p:cNvSpPr/>
            <p:nvPr/>
          </p:nvSpPr>
          <p:spPr bwMode="auto">
            <a:xfrm rot="16200000" flipH="1">
              <a:off x="4318086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6" name="Ovál 215"/>
            <p:cNvSpPr/>
            <p:nvPr/>
          </p:nvSpPr>
          <p:spPr bwMode="auto">
            <a:xfrm rot="16200000" flipH="1">
              <a:off x="4350174" y="379613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7" name="Ovál 216"/>
            <p:cNvSpPr/>
            <p:nvPr/>
          </p:nvSpPr>
          <p:spPr bwMode="auto">
            <a:xfrm rot="16200000" flipH="1">
              <a:off x="4442013" y="428806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8" name="Ovál 217"/>
            <p:cNvSpPr/>
            <p:nvPr/>
          </p:nvSpPr>
          <p:spPr bwMode="auto">
            <a:xfrm rot="16200000" flipH="1">
              <a:off x="4506171" y="425194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9" name="Ovál 218"/>
            <p:cNvSpPr/>
            <p:nvPr/>
          </p:nvSpPr>
          <p:spPr bwMode="auto">
            <a:xfrm rot="16200000" flipH="1">
              <a:off x="4253478" y="37826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0" name="Ovál 219"/>
            <p:cNvSpPr/>
            <p:nvPr/>
          </p:nvSpPr>
          <p:spPr bwMode="auto">
            <a:xfrm rot="16200000" flipH="1">
              <a:off x="4317636" y="37665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1" name="Ovál 220"/>
            <p:cNvSpPr/>
            <p:nvPr/>
          </p:nvSpPr>
          <p:spPr bwMode="auto">
            <a:xfrm rot="16200000" flipH="1">
              <a:off x="4260862" y="402687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2" name="Ovál 221"/>
            <p:cNvSpPr/>
            <p:nvPr/>
          </p:nvSpPr>
          <p:spPr bwMode="auto">
            <a:xfrm rot="16200000" flipH="1">
              <a:off x="4470036" y="39189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3" name="Ovál 222"/>
            <p:cNvSpPr/>
            <p:nvPr/>
          </p:nvSpPr>
          <p:spPr bwMode="auto">
            <a:xfrm rot="16200000" flipH="1">
              <a:off x="4526190" y="40874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4" name="Ovál 223"/>
            <p:cNvSpPr/>
            <p:nvPr/>
          </p:nvSpPr>
          <p:spPr bwMode="auto">
            <a:xfrm rot="16200000" flipH="1">
              <a:off x="4590348" y="40713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Ovál 224"/>
            <p:cNvSpPr/>
            <p:nvPr/>
          </p:nvSpPr>
          <p:spPr bwMode="auto">
            <a:xfrm rot="16200000" flipH="1">
              <a:off x="4478040" y="42398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6" name="Ovál 225"/>
            <p:cNvSpPr/>
            <p:nvPr/>
          </p:nvSpPr>
          <p:spPr bwMode="auto">
            <a:xfrm rot="16200000" flipH="1">
              <a:off x="4522143" y="42237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7" name="Ovál 226"/>
            <p:cNvSpPr/>
            <p:nvPr/>
          </p:nvSpPr>
          <p:spPr bwMode="auto">
            <a:xfrm rot="16200000" flipH="1">
              <a:off x="4317654" y="40995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8" name="Ovál 227"/>
            <p:cNvSpPr/>
            <p:nvPr/>
          </p:nvSpPr>
          <p:spPr bwMode="auto">
            <a:xfrm rot="16200000" flipH="1">
              <a:off x="4381812" y="40834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9" name="Ovál 228"/>
            <p:cNvSpPr/>
            <p:nvPr/>
          </p:nvSpPr>
          <p:spPr bwMode="auto">
            <a:xfrm rot="16200000" flipH="1">
              <a:off x="4353681" y="40513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0" name="Ovál 229"/>
            <p:cNvSpPr/>
            <p:nvPr/>
          </p:nvSpPr>
          <p:spPr bwMode="auto">
            <a:xfrm rot="16200000" flipH="1">
              <a:off x="4393773" y="406735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1" name="Ovál 230"/>
            <p:cNvSpPr/>
            <p:nvPr/>
          </p:nvSpPr>
          <p:spPr bwMode="auto">
            <a:xfrm rot="16200000" flipH="1">
              <a:off x="4165218" y="416368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2" name="Ovál 231"/>
            <p:cNvSpPr/>
            <p:nvPr/>
          </p:nvSpPr>
          <p:spPr bwMode="auto">
            <a:xfrm rot="16200000" flipH="1">
              <a:off x="4205310" y="41476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3" name="Ovál 232"/>
            <p:cNvSpPr/>
            <p:nvPr/>
          </p:nvSpPr>
          <p:spPr bwMode="auto">
            <a:xfrm rot="16200000" flipH="1">
              <a:off x="4201245" y="41154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7" name="Ovál 236"/>
            <p:cNvSpPr/>
            <p:nvPr/>
          </p:nvSpPr>
          <p:spPr bwMode="auto">
            <a:xfrm rot="16200000" flipH="1">
              <a:off x="4265403" y="409942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0" name="Ovál 239"/>
            <p:cNvSpPr/>
            <p:nvPr/>
          </p:nvSpPr>
          <p:spPr bwMode="auto">
            <a:xfrm rot="16200000" flipH="1">
              <a:off x="4377783" y="380267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1" name="Ovál 240"/>
            <p:cNvSpPr/>
            <p:nvPr/>
          </p:nvSpPr>
          <p:spPr bwMode="auto">
            <a:xfrm rot="16200000" flipH="1">
              <a:off x="4449963" y="37705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2" name="Ovál 241"/>
            <p:cNvSpPr/>
            <p:nvPr/>
          </p:nvSpPr>
          <p:spPr bwMode="auto">
            <a:xfrm rot="16200000" flipH="1">
              <a:off x="4421832" y="375447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3" name="Ovál 242"/>
            <p:cNvSpPr/>
            <p:nvPr/>
          </p:nvSpPr>
          <p:spPr bwMode="auto">
            <a:xfrm rot="16200000" flipH="1">
              <a:off x="4394383" y="375983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1390911" y="3034753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662447" y="3023377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3890767" y="3037025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130" name="Obdélník 129"/>
            <p:cNvSpPr/>
            <p:nvPr/>
          </p:nvSpPr>
          <p:spPr>
            <a:xfrm>
              <a:off x="585318" y="3719727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2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676022" y="1412913"/>
            <a:ext cx="4529847" cy="1582995"/>
            <a:chOff x="5676022" y="1412913"/>
            <a:chExt cx="4529847" cy="1582995"/>
          </a:xfrm>
        </p:grpSpPr>
        <p:sp>
          <p:nvSpPr>
            <p:cNvPr id="250" name="Obdélník 249"/>
            <p:cNvSpPr/>
            <p:nvPr/>
          </p:nvSpPr>
          <p:spPr bwMode="auto">
            <a:xfrm>
              <a:off x="6271822" y="1774086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2" name="Ovál 251"/>
            <p:cNvSpPr/>
            <p:nvPr/>
          </p:nvSpPr>
          <p:spPr bwMode="auto">
            <a:xfrm>
              <a:off x="7815981" y="1982093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4" name="Ovál 253"/>
            <p:cNvSpPr/>
            <p:nvPr/>
          </p:nvSpPr>
          <p:spPr bwMode="auto">
            <a:xfrm rot="5400000">
              <a:off x="7976076" y="22969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5" name="Ovál 254"/>
            <p:cNvSpPr/>
            <p:nvPr/>
          </p:nvSpPr>
          <p:spPr bwMode="auto">
            <a:xfrm rot="5400000">
              <a:off x="8128476" y="24493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6" name="Ovál 255"/>
            <p:cNvSpPr/>
            <p:nvPr/>
          </p:nvSpPr>
          <p:spPr bwMode="auto">
            <a:xfrm>
              <a:off x="8264875" y="255370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7" name="Ovál 256"/>
            <p:cNvSpPr/>
            <p:nvPr/>
          </p:nvSpPr>
          <p:spPr bwMode="auto">
            <a:xfrm>
              <a:off x="8381176" y="24814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8" name="Ovál 257"/>
            <p:cNvSpPr/>
            <p:nvPr/>
          </p:nvSpPr>
          <p:spPr bwMode="auto">
            <a:xfrm>
              <a:off x="8381176" y="2381215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9" name="Ovál 258"/>
            <p:cNvSpPr/>
            <p:nvPr/>
          </p:nvSpPr>
          <p:spPr bwMode="auto">
            <a:xfrm>
              <a:off x="8333044" y="248951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0" name="Ovál 259"/>
            <p:cNvSpPr/>
            <p:nvPr/>
          </p:nvSpPr>
          <p:spPr bwMode="auto">
            <a:xfrm>
              <a:off x="8288798" y="22162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1" name="Ovál 260"/>
            <p:cNvSpPr/>
            <p:nvPr/>
          </p:nvSpPr>
          <p:spPr bwMode="auto">
            <a:xfrm rot="5400000">
              <a:off x="8023922" y="211644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2" name="Ovál 261"/>
            <p:cNvSpPr/>
            <p:nvPr/>
          </p:nvSpPr>
          <p:spPr bwMode="auto">
            <a:xfrm rot="5400000">
              <a:off x="8047845" y="2192992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3" name="Ovál 262"/>
            <p:cNvSpPr/>
            <p:nvPr/>
          </p:nvSpPr>
          <p:spPr bwMode="auto">
            <a:xfrm>
              <a:off x="8208167" y="2329391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4" name="Ovál 263"/>
            <p:cNvSpPr/>
            <p:nvPr/>
          </p:nvSpPr>
          <p:spPr bwMode="auto">
            <a:xfrm>
              <a:off x="8142034" y="223613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5" name="Ovál 264"/>
            <p:cNvSpPr/>
            <p:nvPr/>
          </p:nvSpPr>
          <p:spPr bwMode="auto">
            <a:xfrm>
              <a:off x="8043690" y="212733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6" name="Ovál 265"/>
            <p:cNvSpPr/>
            <p:nvPr/>
          </p:nvSpPr>
          <p:spPr bwMode="auto">
            <a:xfrm>
              <a:off x="8258488" y="23603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7" name="Ovál 266"/>
            <p:cNvSpPr/>
            <p:nvPr/>
          </p:nvSpPr>
          <p:spPr bwMode="auto">
            <a:xfrm>
              <a:off x="7995844" y="233467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8" name="Ovál 267"/>
            <p:cNvSpPr/>
            <p:nvPr/>
          </p:nvSpPr>
          <p:spPr bwMode="auto">
            <a:xfrm>
              <a:off x="8374789" y="22881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9" name="Ovál 268"/>
            <p:cNvSpPr/>
            <p:nvPr/>
          </p:nvSpPr>
          <p:spPr bwMode="auto">
            <a:xfrm>
              <a:off x="8374789" y="224000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0" name="Ovál 269"/>
            <p:cNvSpPr/>
            <p:nvPr/>
          </p:nvSpPr>
          <p:spPr bwMode="auto">
            <a:xfrm>
              <a:off x="8374789" y="233225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1" name="Ovál 270"/>
            <p:cNvSpPr/>
            <p:nvPr/>
          </p:nvSpPr>
          <p:spPr bwMode="auto">
            <a:xfrm>
              <a:off x="8326657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2" name="Ovál 271"/>
            <p:cNvSpPr/>
            <p:nvPr/>
          </p:nvSpPr>
          <p:spPr bwMode="auto">
            <a:xfrm>
              <a:off x="8258470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vál 272"/>
            <p:cNvSpPr/>
            <p:nvPr/>
          </p:nvSpPr>
          <p:spPr bwMode="auto">
            <a:xfrm>
              <a:off x="8133715" y="252736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vál 273"/>
            <p:cNvSpPr/>
            <p:nvPr/>
          </p:nvSpPr>
          <p:spPr bwMode="auto">
            <a:xfrm>
              <a:off x="8314624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vál 274"/>
            <p:cNvSpPr/>
            <p:nvPr/>
          </p:nvSpPr>
          <p:spPr bwMode="auto">
            <a:xfrm>
              <a:off x="8346712" y="2480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vál 275"/>
            <p:cNvSpPr/>
            <p:nvPr/>
          </p:nvSpPr>
          <p:spPr bwMode="auto">
            <a:xfrm>
              <a:off x="8031484" y="23129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vál 276"/>
            <p:cNvSpPr/>
            <p:nvPr/>
          </p:nvSpPr>
          <p:spPr bwMode="auto">
            <a:xfrm rot="5400000">
              <a:off x="8362756" y="235632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vál 277"/>
            <p:cNvSpPr/>
            <p:nvPr/>
          </p:nvSpPr>
          <p:spPr bwMode="auto">
            <a:xfrm rot="5400000">
              <a:off x="8128440" y="231298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vál 278"/>
            <p:cNvSpPr/>
            <p:nvPr/>
          </p:nvSpPr>
          <p:spPr bwMode="auto">
            <a:xfrm>
              <a:off x="8216707" y="228092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0" name="Ovál 279"/>
            <p:cNvSpPr/>
            <p:nvPr/>
          </p:nvSpPr>
          <p:spPr bwMode="auto">
            <a:xfrm>
              <a:off x="8174221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1" name="Ovál 280"/>
            <p:cNvSpPr/>
            <p:nvPr/>
          </p:nvSpPr>
          <p:spPr bwMode="auto">
            <a:xfrm>
              <a:off x="8106034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Ovál 281"/>
            <p:cNvSpPr/>
            <p:nvPr/>
          </p:nvSpPr>
          <p:spPr bwMode="auto">
            <a:xfrm>
              <a:off x="8162188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3" name="Ovál 282"/>
            <p:cNvSpPr/>
            <p:nvPr/>
          </p:nvSpPr>
          <p:spPr bwMode="auto">
            <a:xfrm>
              <a:off x="8194276" y="219185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4" name="Ovál 283"/>
            <p:cNvSpPr/>
            <p:nvPr/>
          </p:nvSpPr>
          <p:spPr bwMode="auto">
            <a:xfrm>
              <a:off x="8286115" y="268378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5" name="Ovál 284"/>
            <p:cNvSpPr/>
            <p:nvPr/>
          </p:nvSpPr>
          <p:spPr bwMode="auto">
            <a:xfrm>
              <a:off x="8350273" y="264766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" name="Ovál 285"/>
            <p:cNvSpPr/>
            <p:nvPr/>
          </p:nvSpPr>
          <p:spPr bwMode="auto">
            <a:xfrm>
              <a:off x="8097580" y="21783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7" name="Ovál 286"/>
            <p:cNvSpPr/>
            <p:nvPr/>
          </p:nvSpPr>
          <p:spPr bwMode="auto">
            <a:xfrm>
              <a:off x="8161738" y="21623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8" name="Ovál 287"/>
            <p:cNvSpPr/>
            <p:nvPr/>
          </p:nvSpPr>
          <p:spPr bwMode="auto">
            <a:xfrm>
              <a:off x="8249980" y="23307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9" name="Ovál 288"/>
            <p:cNvSpPr/>
            <p:nvPr/>
          </p:nvSpPr>
          <p:spPr bwMode="auto">
            <a:xfrm>
              <a:off x="8314138" y="23147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0" name="Ovál 289"/>
            <p:cNvSpPr/>
            <p:nvPr/>
          </p:nvSpPr>
          <p:spPr bwMode="auto">
            <a:xfrm>
              <a:off x="8370292" y="24831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1" name="Ovál 290"/>
            <p:cNvSpPr/>
            <p:nvPr/>
          </p:nvSpPr>
          <p:spPr bwMode="auto">
            <a:xfrm>
              <a:off x="8434450" y="24671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2" name="Ovál 291"/>
            <p:cNvSpPr/>
            <p:nvPr/>
          </p:nvSpPr>
          <p:spPr bwMode="auto">
            <a:xfrm>
              <a:off x="8322142" y="26355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3" name="Ovál 292"/>
            <p:cNvSpPr/>
            <p:nvPr/>
          </p:nvSpPr>
          <p:spPr bwMode="auto">
            <a:xfrm>
              <a:off x="8366245" y="26195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4" name="Ovál 293"/>
            <p:cNvSpPr/>
            <p:nvPr/>
          </p:nvSpPr>
          <p:spPr bwMode="auto">
            <a:xfrm>
              <a:off x="8161756" y="249524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5" name="Ovál 294"/>
            <p:cNvSpPr/>
            <p:nvPr/>
          </p:nvSpPr>
          <p:spPr bwMode="auto">
            <a:xfrm>
              <a:off x="8225914" y="24791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6" name="Ovál 295"/>
            <p:cNvSpPr/>
            <p:nvPr/>
          </p:nvSpPr>
          <p:spPr bwMode="auto">
            <a:xfrm>
              <a:off x="8197783" y="24470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7" name="Ovál 296"/>
            <p:cNvSpPr/>
            <p:nvPr/>
          </p:nvSpPr>
          <p:spPr bwMode="auto">
            <a:xfrm>
              <a:off x="8237875" y="24630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8" name="Ovál 297"/>
            <p:cNvSpPr/>
            <p:nvPr/>
          </p:nvSpPr>
          <p:spPr bwMode="auto">
            <a:xfrm>
              <a:off x="8009320" y="255940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9" name="Ovál 298"/>
            <p:cNvSpPr/>
            <p:nvPr/>
          </p:nvSpPr>
          <p:spPr bwMode="auto">
            <a:xfrm>
              <a:off x="8049412" y="25433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0" name="Ovál 299"/>
            <p:cNvSpPr/>
            <p:nvPr/>
          </p:nvSpPr>
          <p:spPr bwMode="auto">
            <a:xfrm>
              <a:off x="8045347" y="251119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1" name="Ovál 300"/>
            <p:cNvSpPr/>
            <p:nvPr/>
          </p:nvSpPr>
          <p:spPr bwMode="auto">
            <a:xfrm>
              <a:off x="8109505" y="249513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2" name="Ovál 301"/>
            <p:cNvSpPr/>
            <p:nvPr/>
          </p:nvSpPr>
          <p:spPr bwMode="auto">
            <a:xfrm>
              <a:off x="8221885" y="21983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3" name="Ovál 302"/>
            <p:cNvSpPr/>
            <p:nvPr/>
          </p:nvSpPr>
          <p:spPr bwMode="auto">
            <a:xfrm>
              <a:off x="8294065" y="216628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4" name="Ovál 303"/>
            <p:cNvSpPr/>
            <p:nvPr/>
          </p:nvSpPr>
          <p:spPr bwMode="auto">
            <a:xfrm>
              <a:off x="8265934" y="2150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5" name="Ovál 304"/>
            <p:cNvSpPr/>
            <p:nvPr/>
          </p:nvSpPr>
          <p:spPr bwMode="auto">
            <a:xfrm>
              <a:off x="8330092" y="21341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9041163" y="1982093"/>
              <a:ext cx="829340" cy="828000"/>
              <a:chOff x="9041163" y="1982093"/>
              <a:chExt cx="829340" cy="828000"/>
            </a:xfrm>
          </p:grpSpPr>
          <p:sp>
            <p:nvSpPr>
              <p:cNvPr id="253" name="Ovál 252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6" name="Ovál 305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7" name="Ovál 306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8" name="Ovál 307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9" name="Ovál 308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0" name="Ovál 309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1" name="Ovál 310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2" name="Ovál 311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3" name="Ovál 312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4" name="Ovál 313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5" name="Ovál 314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6" name="Ovál 315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7" name="Ovál 316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8" name="Ovál 317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9" name="Ovál 318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0" name="Ovál 319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1" name="Ovál 320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2" name="Ovál 321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3" name="Ovál 322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4" name="Ovál 323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5" name="Ovál 324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6" name="Ovál 325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7" name="Ovál 326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8" name="Ovál 327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9" name="Ovál 328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0" name="Ovál 329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1" name="Ovál 330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2" name="Ovál 331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3" name="Ovál 332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4" name="Ovál 333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5" name="Ovál 334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6" name="Ovál 335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7" name="Ovál 336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8" name="Ovál 337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9" name="Ovál 338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0" name="Ovál 339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1" name="Ovál 340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2" name="Ovál 341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3" name="Ovál 342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4" name="Ovál 343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5" name="Ovál 344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6" name="Ovál 345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7" name="Ovál 346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8" name="Ovál 347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9" name="Ovál 348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0" name="Ovál 349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1" name="Ovál 350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2" name="Ovál 351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3" name="Ovál 352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4" name="Ovál 353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5" name="Ovál 354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6" name="Ovál 355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7" name="Ovál 356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46" name="Obdélník 245"/>
            <p:cNvSpPr/>
            <p:nvPr/>
          </p:nvSpPr>
          <p:spPr>
            <a:xfrm>
              <a:off x="6481615" y="142428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47" name="Obdélník 246"/>
            <p:cNvSpPr/>
            <p:nvPr/>
          </p:nvSpPr>
          <p:spPr>
            <a:xfrm>
              <a:off x="7753151" y="141291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48" name="Obdélník 247"/>
            <p:cNvSpPr/>
            <p:nvPr/>
          </p:nvSpPr>
          <p:spPr>
            <a:xfrm>
              <a:off x="8981471" y="142656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49" name="Obdélník 248"/>
            <p:cNvSpPr/>
            <p:nvPr/>
          </p:nvSpPr>
          <p:spPr>
            <a:xfrm>
              <a:off x="5676022" y="2109263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3</a:t>
              </a:r>
            </a:p>
          </p:txBody>
        </p:sp>
        <p:grpSp>
          <p:nvGrpSpPr>
            <p:cNvPr id="586" name="Skupina 585"/>
            <p:cNvGrpSpPr/>
            <p:nvPr/>
          </p:nvGrpSpPr>
          <p:grpSpPr>
            <a:xfrm>
              <a:off x="6573513" y="1982350"/>
              <a:ext cx="829340" cy="828000"/>
              <a:chOff x="9041163" y="1982093"/>
              <a:chExt cx="829340" cy="828000"/>
            </a:xfrm>
          </p:grpSpPr>
          <p:sp>
            <p:nvSpPr>
              <p:cNvPr id="587" name="Ovál 586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8" name="Ovál 587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9" name="Ovál 588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0" name="Ovál 589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1" name="Ovál 590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2" name="Ovál 591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3" name="Ovál 592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4" name="Ovál 593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5" name="Ovál 594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6" name="Ovál 595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7" name="Ovál 596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8" name="Ovál 597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9" name="Ovál 598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0" name="Ovál 599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1" name="Ovál 600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2" name="Ovál 601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3" name="Ovál 602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4" name="Ovál 603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5" name="Ovál 604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6" name="Ovál 605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7" name="Ovál 606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8" name="Ovál 607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9" name="Ovál 608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0" name="Ovál 609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1" name="Ovál 610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2" name="Ovál 611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3" name="Ovál 612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4" name="Ovál 613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5" name="Ovál 614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6" name="Ovál 615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7" name="Ovál 616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8" name="Ovál 617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9" name="Ovál 618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0" name="Ovál 619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1" name="Ovál 620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2" name="Ovál 621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3" name="Ovál 622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4" name="Ovál 623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5" name="Ovál 624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6" name="Ovál 625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7" name="Ovál 626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8" name="Ovál 627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9" name="Ovál 628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0" name="Ovál 629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1" name="Ovál 630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2" name="Ovál 631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3" name="Ovál 632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4" name="Ovál 633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5" name="Ovál 634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6" name="Ovál 635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7" name="Ovál 636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8" name="Ovál 637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9" name="Ovál 638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5664646" y="3025649"/>
            <a:ext cx="4529847" cy="1582995"/>
            <a:chOff x="5664646" y="3025649"/>
            <a:chExt cx="4529847" cy="1582995"/>
          </a:xfrm>
        </p:grpSpPr>
        <p:sp>
          <p:nvSpPr>
            <p:cNvPr id="364" name="Obdélník 363"/>
            <p:cNvSpPr/>
            <p:nvPr/>
          </p:nvSpPr>
          <p:spPr bwMode="auto">
            <a:xfrm>
              <a:off x="6260446" y="3386822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5" name="Ovál 364"/>
            <p:cNvSpPr/>
            <p:nvPr/>
          </p:nvSpPr>
          <p:spPr bwMode="auto">
            <a:xfrm>
              <a:off x="6579423" y="3594829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0" name="Obdélník 359"/>
            <p:cNvSpPr/>
            <p:nvPr/>
          </p:nvSpPr>
          <p:spPr>
            <a:xfrm>
              <a:off x="6470239" y="3037025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361" name="Obdélník 360"/>
            <p:cNvSpPr/>
            <p:nvPr/>
          </p:nvSpPr>
          <p:spPr>
            <a:xfrm>
              <a:off x="7741775" y="3025649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362" name="Obdélník 361"/>
            <p:cNvSpPr/>
            <p:nvPr/>
          </p:nvSpPr>
          <p:spPr>
            <a:xfrm>
              <a:off x="8970095" y="3039297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363" name="Obdélník 362"/>
            <p:cNvSpPr/>
            <p:nvPr/>
          </p:nvSpPr>
          <p:spPr>
            <a:xfrm>
              <a:off x="5664646" y="372199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4</a:t>
              </a:r>
            </a:p>
          </p:txBody>
        </p:sp>
        <p:sp>
          <p:nvSpPr>
            <p:cNvPr id="640" name="Ovál 639"/>
            <p:cNvSpPr/>
            <p:nvPr/>
          </p:nvSpPr>
          <p:spPr bwMode="auto">
            <a:xfrm>
              <a:off x="7741775" y="359710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1" name="Ovál 640"/>
            <p:cNvSpPr/>
            <p:nvPr/>
          </p:nvSpPr>
          <p:spPr bwMode="auto">
            <a:xfrm>
              <a:off x="9040607" y="36130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182982" y="4597441"/>
            <a:ext cx="4529847" cy="1582995"/>
            <a:chOff x="3182982" y="4597441"/>
            <a:chExt cx="4529847" cy="1582995"/>
          </a:xfrm>
        </p:grpSpPr>
        <p:sp>
          <p:nvSpPr>
            <p:cNvPr id="478" name="Obdélník 477"/>
            <p:cNvSpPr/>
            <p:nvPr/>
          </p:nvSpPr>
          <p:spPr bwMode="auto">
            <a:xfrm>
              <a:off x="3778782" y="4958614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9" name="Ovál 478"/>
            <p:cNvSpPr/>
            <p:nvPr/>
          </p:nvSpPr>
          <p:spPr bwMode="auto">
            <a:xfrm>
              <a:off x="4097759" y="51666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0" name="Ovál 479"/>
            <p:cNvSpPr/>
            <p:nvPr/>
          </p:nvSpPr>
          <p:spPr bwMode="auto">
            <a:xfrm>
              <a:off x="5322941" y="5166621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2" name="Ovál 481"/>
            <p:cNvSpPr/>
            <p:nvPr/>
          </p:nvSpPr>
          <p:spPr bwMode="auto">
            <a:xfrm rot="5400000">
              <a:off x="5483036" y="54815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3" name="Ovál 482"/>
            <p:cNvSpPr/>
            <p:nvPr/>
          </p:nvSpPr>
          <p:spPr bwMode="auto">
            <a:xfrm rot="5400000">
              <a:off x="5635436" y="56339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4" name="Ovál 483"/>
            <p:cNvSpPr/>
            <p:nvPr/>
          </p:nvSpPr>
          <p:spPr bwMode="auto">
            <a:xfrm>
              <a:off x="5771835" y="573823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5" name="Ovál 484"/>
            <p:cNvSpPr/>
            <p:nvPr/>
          </p:nvSpPr>
          <p:spPr bwMode="auto">
            <a:xfrm>
              <a:off x="5888136" y="5666018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6" name="Ovál 485"/>
            <p:cNvSpPr/>
            <p:nvPr/>
          </p:nvSpPr>
          <p:spPr bwMode="auto">
            <a:xfrm>
              <a:off x="5888136" y="556574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7" name="Ovál 486"/>
            <p:cNvSpPr/>
            <p:nvPr/>
          </p:nvSpPr>
          <p:spPr bwMode="auto">
            <a:xfrm>
              <a:off x="5840004" y="56740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8" name="Ovál 487"/>
            <p:cNvSpPr/>
            <p:nvPr/>
          </p:nvSpPr>
          <p:spPr bwMode="auto">
            <a:xfrm>
              <a:off x="5795758" y="5400747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9" name="Ovál 488"/>
            <p:cNvSpPr/>
            <p:nvPr/>
          </p:nvSpPr>
          <p:spPr bwMode="auto">
            <a:xfrm rot="5400000">
              <a:off x="5530882" y="530097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0" name="Ovál 489"/>
            <p:cNvSpPr/>
            <p:nvPr/>
          </p:nvSpPr>
          <p:spPr bwMode="auto">
            <a:xfrm rot="5400000">
              <a:off x="5554805" y="5377520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1" name="Ovál 490"/>
            <p:cNvSpPr/>
            <p:nvPr/>
          </p:nvSpPr>
          <p:spPr bwMode="auto">
            <a:xfrm>
              <a:off x="5715127" y="55139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2" name="Ovál 491"/>
            <p:cNvSpPr/>
            <p:nvPr/>
          </p:nvSpPr>
          <p:spPr bwMode="auto">
            <a:xfrm>
              <a:off x="5648994" y="542066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3" name="Ovál 492"/>
            <p:cNvSpPr/>
            <p:nvPr/>
          </p:nvSpPr>
          <p:spPr bwMode="auto">
            <a:xfrm>
              <a:off x="5550650" y="531186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4" name="Ovál 493"/>
            <p:cNvSpPr/>
            <p:nvPr/>
          </p:nvSpPr>
          <p:spPr bwMode="auto">
            <a:xfrm>
              <a:off x="5765448" y="55448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5" name="Ovál 494"/>
            <p:cNvSpPr/>
            <p:nvPr/>
          </p:nvSpPr>
          <p:spPr bwMode="auto">
            <a:xfrm>
              <a:off x="5502804" y="551920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6" name="Ovál 495"/>
            <p:cNvSpPr/>
            <p:nvPr/>
          </p:nvSpPr>
          <p:spPr bwMode="auto">
            <a:xfrm>
              <a:off x="5881749" y="5472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7" name="Ovál 496"/>
            <p:cNvSpPr/>
            <p:nvPr/>
          </p:nvSpPr>
          <p:spPr bwMode="auto">
            <a:xfrm>
              <a:off x="5881749" y="542453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8" name="Ovál 497"/>
            <p:cNvSpPr/>
            <p:nvPr/>
          </p:nvSpPr>
          <p:spPr bwMode="auto">
            <a:xfrm>
              <a:off x="5881749" y="551678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9" name="Ovál 498"/>
            <p:cNvSpPr/>
            <p:nvPr/>
          </p:nvSpPr>
          <p:spPr bwMode="auto">
            <a:xfrm>
              <a:off x="5833617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0" name="Ovál 499"/>
            <p:cNvSpPr/>
            <p:nvPr/>
          </p:nvSpPr>
          <p:spPr bwMode="auto">
            <a:xfrm>
              <a:off x="5765430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1" name="Ovál 500"/>
            <p:cNvSpPr/>
            <p:nvPr/>
          </p:nvSpPr>
          <p:spPr bwMode="auto">
            <a:xfrm>
              <a:off x="5640675" y="57118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2" name="Ovál 501"/>
            <p:cNvSpPr/>
            <p:nvPr/>
          </p:nvSpPr>
          <p:spPr bwMode="auto">
            <a:xfrm>
              <a:off x="5821584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3" name="Ovál 502"/>
            <p:cNvSpPr/>
            <p:nvPr/>
          </p:nvSpPr>
          <p:spPr bwMode="auto">
            <a:xfrm>
              <a:off x="5853672" y="566519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4" name="Ovál 503"/>
            <p:cNvSpPr/>
            <p:nvPr/>
          </p:nvSpPr>
          <p:spPr bwMode="auto">
            <a:xfrm>
              <a:off x="5538444" y="549752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5" name="Ovál 504"/>
            <p:cNvSpPr/>
            <p:nvPr/>
          </p:nvSpPr>
          <p:spPr bwMode="auto">
            <a:xfrm rot="5400000">
              <a:off x="5869716" y="554084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6" name="Ovál 505"/>
            <p:cNvSpPr/>
            <p:nvPr/>
          </p:nvSpPr>
          <p:spPr bwMode="auto">
            <a:xfrm rot="5400000">
              <a:off x="5635400" y="549751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7" name="Ovál 506"/>
            <p:cNvSpPr/>
            <p:nvPr/>
          </p:nvSpPr>
          <p:spPr bwMode="auto">
            <a:xfrm>
              <a:off x="5723667" y="546545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8" name="Ovál 507"/>
            <p:cNvSpPr/>
            <p:nvPr/>
          </p:nvSpPr>
          <p:spPr bwMode="auto">
            <a:xfrm>
              <a:off x="5681181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9" name="Ovál 508"/>
            <p:cNvSpPr/>
            <p:nvPr/>
          </p:nvSpPr>
          <p:spPr bwMode="auto">
            <a:xfrm>
              <a:off x="5612994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0" name="Ovál 509"/>
            <p:cNvSpPr/>
            <p:nvPr/>
          </p:nvSpPr>
          <p:spPr bwMode="auto">
            <a:xfrm>
              <a:off x="5669148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1" name="Ovál 510"/>
            <p:cNvSpPr/>
            <p:nvPr/>
          </p:nvSpPr>
          <p:spPr bwMode="auto">
            <a:xfrm>
              <a:off x="5701236" y="537638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2" name="Ovál 511"/>
            <p:cNvSpPr/>
            <p:nvPr/>
          </p:nvSpPr>
          <p:spPr bwMode="auto">
            <a:xfrm>
              <a:off x="5793075" y="586830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3" name="Ovál 512"/>
            <p:cNvSpPr/>
            <p:nvPr/>
          </p:nvSpPr>
          <p:spPr bwMode="auto">
            <a:xfrm>
              <a:off x="5857233" y="5832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4" name="Ovál 513"/>
            <p:cNvSpPr/>
            <p:nvPr/>
          </p:nvSpPr>
          <p:spPr bwMode="auto">
            <a:xfrm>
              <a:off x="5604540" y="53629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5" name="Ovál 514"/>
            <p:cNvSpPr/>
            <p:nvPr/>
          </p:nvSpPr>
          <p:spPr bwMode="auto">
            <a:xfrm>
              <a:off x="5668698" y="53468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6" name="Ovál 515"/>
            <p:cNvSpPr/>
            <p:nvPr/>
          </p:nvSpPr>
          <p:spPr bwMode="auto">
            <a:xfrm>
              <a:off x="5756940" y="55153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7" name="Ovál 516"/>
            <p:cNvSpPr/>
            <p:nvPr/>
          </p:nvSpPr>
          <p:spPr bwMode="auto">
            <a:xfrm>
              <a:off x="5821098" y="54992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8" name="Ovál 517"/>
            <p:cNvSpPr/>
            <p:nvPr/>
          </p:nvSpPr>
          <p:spPr bwMode="auto">
            <a:xfrm>
              <a:off x="5877252" y="56677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9" name="Ovál 518"/>
            <p:cNvSpPr/>
            <p:nvPr/>
          </p:nvSpPr>
          <p:spPr bwMode="auto">
            <a:xfrm>
              <a:off x="5941410" y="56516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0" name="Ovál 519"/>
            <p:cNvSpPr/>
            <p:nvPr/>
          </p:nvSpPr>
          <p:spPr bwMode="auto">
            <a:xfrm>
              <a:off x="5829102" y="58201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1" name="Ovál 520"/>
            <p:cNvSpPr/>
            <p:nvPr/>
          </p:nvSpPr>
          <p:spPr bwMode="auto">
            <a:xfrm>
              <a:off x="5873205" y="58040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2" name="Ovál 521"/>
            <p:cNvSpPr/>
            <p:nvPr/>
          </p:nvSpPr>
          <p:spPr bwMode="auto">
            <a:xfrm>
              <a:off x="5668716" y="56797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3" name="Ovál 522"/>
            <p:cNvSpPr/>
            <p:nvPr/>
          </p:nvSpPr>
          <p:spPr bwMode="auto">
            <a:xfrm>
              <a:off x="5732874" y="566371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4" name="Ovál 523"/>
            <p:cNvSpPr/>
            <p:nvPr/>
          </p:nvSpPr>
          <p:spPr bwMode="auto">
            <a:xfrm>
              <a:off x="5704743" y="56315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5" name="Ovál 524"/>
            <p:cNvSpPr/>
            <p:nvPr/>
          </p:nvSpPr>
          <p:spPr bwMode="auto">
            <a:xfrm>
              <a:off x="5744835" y="56475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6" name="Ovál 525"/>
            <p:cNvSpPr/>
            <p:nvPr/>
          </p:nvSpPr>
          <p:spPr bwMode="auto">
            <a:xfrm>
              <a:off x="5516280" y="574393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7" name="Ovál 526"/>
            <p:cNvSpPr/>
            <p:nvPr/>
          </p:nvSpPr>
          <p:spPr bwMode="auto">
            <a:xfrm>
              <a:off x="5556372" y="57278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8" name="Ovál 527"/>
            <p:cNvSpPr/>
            <p:nvPr/>
          </p:nvSpPr>
          <p:spPr bwMode="auto">
            <a:xfrm>
              <a:off x="5552307" y="569572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9" name="Ovál 528"/>
            <p:cNvSpPr/>
            <p:nvPr/>
          </p:nvSpPr>
          <p:spPr bwMode="auto">
            <a:xfrm>
              <a:off x="5616465" y="567966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0" name="Ovál 529"/>
            <p:cNvSpPr/>
            <p:nvPr/>
          </p:nvSpPr>
          <p:spPr bwMode="auto">
            <a:xfrm>
              <a:off x="5728845" y="538292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1" name="Ovál 530"/>
            <p:cNvSpPr/>
            <p:nvPr/>
          </p:nvSpPr>
          <p:spPr bwMode="auto">
            <a:xfrm>
              <a:off x="5801025" y="535081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2" name="Ovál 531"/>
            <p:cNvSpPr/>
            <p:nvPr/>
          </p:nvSpPr>
          <p:spPr bwMode="auto">
            <a:xfrm>
              <a:off x="5772894" y="533471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3" name="Ovál 532"/>
            <p:cNvSpPr/>
            <p:nvPr/>
          </p:nvSpPr>
          <p:spPr bwMode="auto">
            <a:xfrm>
              <a:off x="5837052" y="531865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4" name="Obdélník 473"/>
            <p:cNvSpPr/>
            <p:nvPr/>
          </p:nvSpPr>
          <p:spPr>
            <a:xfrm>
              <a:off x="3988575" y="4608817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475" name="Obdélník 474"/>
            <p:cNvSpPr/>
            <p:nvPr/>
          </p:nvSpPr>
          <p:spPr>
            <a:xfrm>
              <a:off x="5260111" y="4597441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476" name="Obdélník 475"/>
            <p:cNvSpPr/>
            <p:nvPr/>
          </p:nvSpPr>
          <p:spPr>
            <a:xfrm>
              <a:off x="6488431" y="4611089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477" name="Obdélník 476"/>
            <p:cNvSpPr/>
            <p:nvPr/>
          </p:nvSpPr>
          <p:spPr>
            <a:xfrm>
              <a:off x="3182982" y="5293791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/>
                <a:t>5</a:t>
              </a:r>
            </a:p>
          </p:txBody>
        </p:sp>
        <p:sp>
          <p:nvSpPr>
            <p:cNvPr id="642" name="Ovál 641"/>
            <p:cNvSpPr/>
            <p:nvPr/>
          </p:nvSpPr>
          <p:spPr bwMode="auto">
            <a:xfrm>
              <a:off x="6556671" y="518254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411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sklíčkové metody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596694" y="1383345"/>
            <a:ext cx="4529847" cy="1610291"/>
            <a:chOff x="2498274" y="3912503"/>
            <a:chExt cx="4529847" cy="1610291"/>
          </a:xfrm>
        </p:grpSpPr>
        <p:grpSp>
          <p:nvGrpSpPr>
            <p:cNvPr id="11" name="Skupina 10"/>
            <p:cNvGrpSpPr/>
            <p:nvPr/>
          </p:nvGrpSpPr>
          <p:grpSpPr>
            <a:xfrm>
              <a:off x="3094074" y="4300972"/>
              <a:ext cx="3934047" cy="1221822"/>
              <a:chOff x="3094074" y="2977116"/>
              <a:chExt cx="3934047" cy="1221822"/>
            </a:xfrm>
          </p:grpSpPr>
          <p:sp>
            <p:nvSpPr>
              <p:cNvPr id="6" name="Obdélník 5"/>
              <p:cNvSpPr/>
              <p:nvPr/>
            </p:nvSpPr>
            <p:spPr bwMode="auto">
              <a:xfrm>
                <a:off x="3094074" y="2977116"/>
                <a:ext cx="3934047" cy="1221822"/>
              </a:xfrm>
              <a:prstGeom prst="rect">
                <a:avLst/>
              </a:prstGeom>
              <a:solidFill>
                <a:srgbClr val="CDCDFF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" name="Ovál 6"/>
              <p:cNvSpPr/>
              <p:nvPr/>
            </p:nvSpPr>
            <p:spPr bwMode="auto">
              <a:xfrm>
                <a:off x="3413051" y="3185123"/>
                <a:ext cx="829340" cy="828000"/>
              </a:xfrm>
              <a:prstGeom prst="ellipse">
                <a:avLst/>
              </a:prstGeom>
              <a:gradFill flip="none" rotWithShape="1">
                <a:gsLst>
                  <a:gs pos="8000">
                    <a:srgbClr val="FF0000">
                      <a:alpha val="68000"/>
                    </a:srgbClr>
                  </a:gs>
                  <a:gs pos="55000">
                    <a:srgbClr val="DA0000">
                      <a:tint val="44500"/>
                      <a:satMod val="160000"/>
                    </a:srgbClr>
                  </a:gs>
                  <a:gs pos="85000">
                    <a:srgbClr val="DA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" name="Ovál 11"/>
              <p:cNvSpPr/>
              <p:nvPr/>
            </p:nvSpPr>
            <p:spPr bwMode="auto">
              <a:xfrm>
                <a:off x="4638233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" name="Ovál 12"/>
              <p:cNvSpPr/>
              <p:nvPr/>
            </p:nvSpPr>
            <p:spPr bwMode="auto">
              <a:xfrm>
                <a:off x="5863415" y="318512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Ovál 9"/>
              <p:cNvSpPr/>
              <p:nvPr/>
            </p:nvSpPr>
            <p:spPr bwMode="auto">
              <a:xfrm rot="5400000">
                <a:off x="4798328" y="35000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Ovál 18"/>
              <p:cNvSpPr/>
              <p:nvPr/>
            </p:nvSpPr>
            <p:spPr bwMode="auto">
              <a:xfrm rot="5400000">
                <a:off x="4950728" y="365242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vál 19"/>
              <p:cNvSpPr/>
              <p:nvPr/>
            </p:nvSpPr>
            <p:spPr bwMode="auto">
              <a:xfrm>
                <a:off x="5087127" y="375673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vál 21"/>
              <p:cNvSpPr/>
              <p:nvPr/>
            </p:nvSpPr>
            <p:spPr bwMode="auto">
              <a:xfrm>
                <a:off x="5203428" y="36845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vál 22"/>
              <p:cNvSpPr/>
              <p:nvPr/>
            </p:nvSpPr>
            <p:spPr bwMode="auto">
              <a:xfrm>
                <a:off x="5203428" y="358424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vál 23"/>
              <p:cNvSpPr/>
              <p:nvPr/>
            </p:nvSpPr>
            <p:spPr bwMode="auto">
              <a:xfrm>
                <a:off x="5155296" y="369254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vál 24"/>
              <p:cNvSpPr/>
              <p:nvPr/>
            </p:nvSpPr>
            <p:spPr bwMode="auto">
              <a:xfrm>
                <a:off x="5111050" y="341924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vál 25"/>
              <p:cNvSpPr/>
              <p:nvPr/>
            </p:nvSpPr>
            <p:spPr bwMode="auto">
              <a:xfrm rot="5400000">
                <a:off x="4846174" y="331947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vál 26"/>
              <p:cNvSpPr/>
              <p:nvPr/>
            </p:nvSpPr>
            <p:spPr bwMode="auto">
              <a:xfrm rot="5400000">
                <a:off x="4870097" y="339602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vál 27"/>
              <p:cNvSpPr/>
              <p:nvPr/>
            </p:nvSpPr>
            <p:spPr bwMode="auto">
              <a:xfrm>
                <a:off x="5030419" y="3532421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vál 28"/>
              <p:cNvSpPr/>
              <p:nvPr/>
            </p:nvSpPr>
            <p:spPr bwMode="auto">
              <a:xfrm>
                <a:off x="4964286" y="34391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Ovál 29"/>
              <p:cNvSpPr/>
              <p:nvPr/>
            </p:nvSpPr>
            <p:spPr bwMode="auto">
              <a:xfrm>
                <a:off x="4865942" y="333036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vál 30"/>
              <p:cNvSpPr/>
              <p:nvPr/>
            </p:nvSpPr>
            <p:spPr bwMode="auto">
              <a:xfrm>
                <a:off x="5080740" y="35633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vál 31"/>
              <p:cNvSpPr/>
              <p:nvPr/>
            </p:nvSpPr>
            <p:spPr bwMode="auto">
              <a:xfrm>
                <a:off x="4818096" y="353770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vál 32"/>
              <p:cNvSpPr/>
              <p:nvPr/>
            </p:nvSpPr>
            <p:spPr bwMode="auto">
              <a:xfrm>
                <a:off x="5197041" y="349116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vál 33"/>
              <p:cNvSpPr/>
              <p:nvPr/>
            </p:nvSpPr>
            <p:spPr bwMode="auto">
              <a:xfrm>
                <a:off x="5197041" y="344303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vál 34"/>
              <p:cNvSpPr/>
              <p:nvPr/>
            </p:nvSpPr>
            <p:spPr bwMode="auto">
              <a:xfrm>
                <a:off x="5197041" y="35352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vál 35"/>
              <p:cNvSpPr/>
              <p:nvPr/>
            </p:nvSpPr>
            <p:spPr bwMode="auto">
              <a:xfrm>
                <a:off x="5148909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Ovál 36"/>
              <p:cNvSpPr/>
              <p:nvPr/>
            </p:nvSpPr>
            <p:spPr bwMode="auto">
              <a:xfrm>
                <a:off x="5080722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vál 37"/>
              <p:cNvSpPr/>
              <p:nvPr/>
            </p:nvSpPr>
            <p:spPr bwMode="auto">
              <a:xfrm>
                <a:off x="4955967" y="373039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5136876" y="371578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ál 39"/>
              <p:cNvSpPr/>
              <p:nvPr/>
            </p:nvSpPr>
            <p:spPr bwMode="auto">
              <a:xfrm>
                <a:off x="5168964" y="368369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ál 40"/>
              <p:cNvSpPr/>
              <p:nvPr/>
            </p:nvSpPr>
            <p:spPr bwMode="auto">
              <a:xfrm>
                <a:off x="4853736" y="351602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ál 41"/>
              <p:cNvSpPr/>
              <p:nvPr/>
            </p:nvSpPr>
            <p:spPr bwMode="auto">
              <a:xfrm rot="5400000">
                <a:off x="5185008" y="355935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ál 42"/>
              <p:cNvSpPr/>
              <p:nvPr/>
            </p:nvSpPr>
            <p:spPr bwMode="auto">
              <a:xfrm rot="5400000">
                <a:off x="4950692" y="35160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ál 43"/>
              <p:cNvSpPr/>
              <p:nvPr/>
            </p:nvSpPr>
            <p:spPr bwMode="auto">
              <a:xfrm>
                <a:off x="5038959" y="3483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ál 44"/>
              <p:cNvSpPr/>
              <p:nvPr/>
            </p:nvSpPr>
            <p:spPr bwMode="auto">
              <a:xfrm>
                <a:off x="4996473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ál 45"/>
              <p:cNvSpPr/>
              <p:nvPr/>
            </p:nvSpPr>
            <p:spPr bwMode="auto">
              <a:xfrm>
                <a:off x="4928286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ál 46"/>
              <p:cNvSpPr/>
              <p:nvPr/>
            </p:nvSpPr>
            <p:spPr bwMode="auto">
              <a:xfrm>
                <a:off x="4984440" y="34269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ál 47"/>
              <p:cNvSpPr/>
              <p:nvPr/>
            </p:nvSpPr>
            <p:spPr bwMode="auto">
              <a:xfrm>
                <a:off x="5016528" y="33948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ál 48"/>
              <p:cNvSpPr/>
              <p:nvPr/>
            </p:nvSpPr>
            <p:spPr bwMode="auto">
              <a:xfrm>
                <a:off x="5108367" y="388681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ál 49"/>
              <p:cNvSpPr/>
              <p:nvPr/>
            </p:nvSpPr>
            <p:spPr bwMode="auto">
              <a:xfrm>
                <a:off x="5172525" y="38506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4919832" y="33814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vál 53"/>
              <p:cNvSpPr/>
              <p:nvPr/>
            </p:nvSpPr>
            <p:spPr bwMode="auto">
              <a:xfrm>
                <a:off x="4983990" y="33653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5" name="Ovál 54"/>
              <p:cNvSpPr/>
              <p:nvPr/>
            </p:nvSpPr>
            <p:spPr bwMode="auto">
              <a:xfrm>
                <a:off x="5072232" y="35338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6" name="Ovál 55"/>
              <p:cNvSpPr/>
              <p:nvPr/>
            </p:nvSpPr>
            <p:spPr bwMode="auto">
              <a:xfrm>
                <a:off x="5136390" y="35177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7" name="Ovál 56"/>
              <p:cNvSpPr/>
              <p:nvPr/>
            </p:nvSpPr>
            <p:spPr bwMode="auto">
              <a:xfrm>
                <a:off x="5192544" y="36862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vál 57"/>
              <p:cNvSpPr/>
              <p:nvPr/>
            </p:nvSpPr>
            <p:spPr bwMode="auto">
              <a:xfrm>
                <a:off x="5256702" y="36701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vál 58"/>
              <p:cNvSpPr/>
              <p:nvPr/>
            </p:nvSpPr>
            <p:spPr bwMode="auto">
              <a:xfrm>
                <a:off x="5144394" y="383860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vál 59"/>
              <p:cNvSpPr/>
              <p:nvPr/>
            </p:nvSpPr>
            <p:spPr bwMode="auto">
              <a:xfrm>
                <a:off x="5188497" y="38225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vál 60"/>
              <p:cNvSpPr/>
              <p:nvPr/>
            </p:nvSpPr>
            <p:spPr bwMode="auto">
              <a:xfrm>
                <a:off x="4984008" y="369827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vál 61"/>
              <p:cNvSpPr/>
              <p:nvPr/>
            </p:nvSpPr>
            <p:spPr bwMode="auto">
              <a:xfrm>
                <a:off x="5048166" y="36822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vál 62"/>
              <p:cNvSpPr/>
              <p:nvPr/>
            </p:nvSpPr>
            <p:spPr bwMode="auto">
              <a:xfrm>
                <a:off x="5020035" y="36500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4" name="Ovál 63"/>
              <p:cNvSpPr/>
              <p:nvPr/>
            </p:nvSpPr>
            <p:spPr bwMode="auto">
              <a:xfrm>
                <a:off x="5060127" y="366609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ál 64"/>
              <p:cNvSpPr/>
              <p:nvPr/>
            </p:nvSpPr>
            <p:spPr bwMode="auto">
              <a:xfrm>
                <a:off x="4831572" y="37624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Ovál 65"/>
              <p:cNvSpPr/>
              <p:nvPr/>
            </p:nvSpPr>
            <p:spPr bwMode="auto">
              <a:xfrm>
                <a:off x="4871664" y="374637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vál 66"/>
              <p:cNvSpPr/>
              <p:nvPr/>
            </p:nvSpPr>
            <p:spPr bwMode="auto">
              <a:xfrm>
                <a:off x="4867599" y="371422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vál 67"/>
              <p:cNvSpPr/>
              <p:nvPr/>
            </p:nvSpPr>
            <p:spPr bwMode="auto">
              <a:xfrm>
                <a:off x="4931757" y="36981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9" name="Ovál 68"/>
              <p:cNvSpPr/>
              <p:nvPr/>
            </p:nvSpPr>
            <p:spPr bwMode="auto">
              <a:xfrm>
                <a:off x="5044137" y="340142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0" name="Ovál 69"/>
              <p:cNvSpPr/>
              <p:nvPr/>
            </p:nvSpPr>
            <p:spPr bwMode="auto">
              <a:xfrm>
                <a:off x="5116317" y="33693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1" name="Ovál 70"/>
              <p:cNvSpPr/>
              <p:nvPr/>
            </p:nvSpPr>
            <p:spPr bwMode="auto">
              <a:xfrm>
                <a:off x="5088186" y="335322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vál 71"/>
              <p:cNvSpPr/>
              <p:nvPr/>
            </p:nvSpPr>
            <p:spPr bwMode="auto">
              <a:xfrm>
                <a:off x="5152344" y="33371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" name="Ovál 72"/>
              <p:cNvSpPr/>
              <p:nvPr/>
            </p:nvSpPr>
            <p:spPr bwMode="auto">
              <a:xfrm rot="10800000" flipH="1">
                <a:off x="6044930" y="34938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vál 73"/>
              <p:cNvSpPr/>
              <p:nvPr/>
            </p:nvSpPr>
            <p:spPr bwMode="auto">
              <a:xfrm rot="10800000" flipH="1">
                <a:off x="6197330" y="364624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vál 74"/>
              <p:cNvSpPr/>
              <p:nvPr/>
            </p:nvSpPr>
            <p:spPr bwMode="auto">
              <a:xfrm flipH="1">
                <a:off x="6333729" y="375055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vál 75"/>
              <p:cNvSpPr/>
              <p:nvPr/>
            </p:nvSpPr>
            <p:spPr bwMode="auto">
              <a:xfrm rot="16200000" flipH="1">
                <a:off x="6450030" y="367834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vál 76"/>
              <p:cNvSpPr/>
              <p:nvPr/>
            </p:nvSpPr>
            <p:spPr bwMode="auto">
              <a:xfrm rot="16200000" flipH="1">
                <a:off x="6408687" y="364186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ál 77"/>
              <p:cNvSpPr/>
              <p:nvPr/>
            </p:nvSpPr>
            <p:spPr bwMode="auto">
              <a:xfrm rot="16200000" flipH="1">
                <a:off x="6401898" y="368636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 bwMode="auto">
              <a:xfrm rot="16200000" flipH="1">
                <a:off x="6357652" y="341306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0" name="Ovál 79"/>
              <p:cNvSpPr/>
              <p:nvPr/>
            </p:nvSpPr>
            <p:spPr bwMode="auto">
              <a:xfrm rot="10800000" flipH="1">
                <a:off x="6092776" y="331329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vál 80"/>
              <p:cNvSpPr/>
              <p:nvPr/>
            </p:nvSpPr>
            <p:spPr bwMode="auto">
              <a:xfrm rot="10800000" flipH="1">
                <a:off x="6116699" y="338984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vál 81"/>
              <p:cNvSpPr/>
              <p:nvPr/>
            </p:nvSpPr>
            <p:spPr bwMode="auto">
              <a:xfrm rot="16200000" flipH="1">
                <a:off x="6122316" y="360440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3" name="Ovál 82"/>
              <p:cNvSpPr/>
              <p:nvPr/>
            </p:nvSpPr>
            <p:spPr bwMode="auto">
              <a:xfrm rot="16200000" flipH="1">
                <a:off x="6210888" y="343298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vál 83"/>
              <p:cNvSpPr/>
              <p:nvPr/>
            </p:nvSpPr>
            <p:spPr bwMode="auto">
              <a:xfrm rot="16200000" flipH="1">
                <a:off x="6112544" y="332418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vál 84"/>
              <p:cNvSpPr/>
              <p:nvPr/>
            </p:nvSpPr>
            <p:spPr bwMode="auto">
              <a:xfrm rot="16200000" flipH="1">
                <a:off x="6327342" y="35572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6" name="Ovál 85"/>
              <p:cNvSpPr/>
              <p:nvPr/>
            </p:nvSpPr>
            <p:spPr bwMode="auto">
              <a:xfrm rot="16200000" flipH="1">
                <a:off x="6064698" y="35315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7" name="Ovál 86"/>
              <p:cNvSpPr/>
              <p:nvPr/>
            </p:nvSpPr>
            <p:spPr bwMode="auto">
              <a:xfrm rot="16200000" flipH="1">
                <a:off x="6443643" y="348498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vál 87"/>
              <p:cNvSpPr/>
              <p:nvPr/>
            </p:nvSpPr>
            <p:spPr bwMode="auto">
              <a:xfrm rot="16200000" flipH="1">
                <a:off x="6443643" y="343685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vál 88"/>
              <p:cNvSpPr/>
              <p:nvPr/>
            </p:nvSpPr>
            <p:spPr bwMode="auto">
              <a:xfrm rot="16200000" flipH="1">
                <a:off x="6415566" y="35113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0" name="Ovál 89"/>
              <p:cNvSpPr/>
              <p:nvPr/>
            </p:nvSpPr>
            <p:spPr bwMode="auto">
              <a:xfrm rot="16200000" flipH="1">
                <a:off x="6395511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Ovál 90"/>
              <p:cNvSpPr/>
              <p:nvPr/>
            </p:nvSpPr>
            <p:spPr bwMode="auto">
              <a:xfrm rot="16200000" flipH="1">
                <a:off x="6327324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 bwMode="auto">
              <a:xfrm rot="16200000" flipH="1">
                <a:off x="6202569" y="37242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3" name="Ovál 92"/>
              <p:cNvSpPr/>
              <p:nvPr/>
            </p:nvSpPr>
            <p:spPr bwMode="auto">
              <a:xfrm rot="16200000" flipH="1">
                <a:off x="6383478" y="37096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vál 93"/>
              <p:cNvSpPr/>
              <p:nvPr/>
            </p:nvSpPr>
            <p:spPr bwMode="auto">
              <a:xfrm rot="16200000" flipH="1">
                <a:off x="6415566" y="367751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vál 94"/>
              <p:cNvSpPr/>
              <p:nvPr/>
            </p:nvSpPr>
            <p:spPr bwMode="auto">
              <a:xfrm rot="16200000" flipH="1">
                <a:off x="6100338" y="350984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vál 95"/>
              <p:cNvSpPr/>
              <p:nvPr/>
            </p:nvSpPr>
            <p:spPr bwMode="auto">
              <a:xfrm rot="10800000" flipH="1">
                <a:off x="6469566" y="347853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7" name="Ovál 96"/>
              <p:cNvSpPr/>
              <p:nvPr/>
            </p:nvSpPr>
            <p:spPr bwMode="auto">
              <a:xfrm rot="10800000" flipH="1">
                <a:off x="6197294" y="350983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8" name="Ovál 97"/>
              <p:cNvSpPr/>
              <p:nvPr/>
            </p:nvSpPr>
            <p:spPr bwMode="auto">
              <a:xfrm flipH="1">
                <a:off x="6300806" y="352535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9" name="Ovál 98"/>
              <p:cNvSpPr/>
              <p:nvPr/>
            </p:nvSpPr>
            <p:spPr bwMode="auto">
              <a:xfrm rot="16200000" flipH="1">
                <a:off x="6243075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0" name="Ovál 99"/>
              <p:cNvSpPr/>
              <p:nvPr/>
            </p:nvSpPr>
            <p:spPr bwMode="auto">
              <a:xfrm rot="16200000" flipH="1">
                <a:off x="6174888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1" name="Ovál 100"/>
              <p:cNvSpPr/>
              <p:nvPr/>
            </p:nvSpPr>
            <p:spPr bwMode="auto">
              <a:xfrm rot="16200000" flipH="1">
                <a:off x="6231042" y="342079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vál 101"/>
              <p:cNvSpPr/>
              <p:nvPr/>
            </p:nvSpPr>
            <p:spPr bwMode="auto">
              <a:xfrm rot="16200000" flipH="1">
                <a:off x="6263130" y="338870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vál 102"/>
              <p:cNvSpPr/>
              <p:nvPr/>
            </p:nvSpPr>
            <p:spPr bwMode="auto">
              <a:xfrm rot="16200000" flipH="1">
                <a:off x="6354969" y="388063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4" name="Ovál 103"/>
              <p:cNvSpPr/>
              <p:nvPr/>
            </p:nvSpPr>
            <p:spPr bwMode="auto">
              <a:xfrm rot="16200000" flipH="1">
                <a:off x="6419127" y="384451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5" name="Ovál 104"/>
              <p:cNvSpPr/>
              <p:nvPr/>
            </p:nvSpPr>
            <p:spPr bwMode="auto">
              <a:xfrm rot="16200000" flipH="1">
                <a:off x="6166434" y="33752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6" name="Ovál 105"/>
              <p:cNvSpPr/>
              <p:nvPr/>
            </p:nvSpPr>
            <p:spPr bwMode="auto">
              <a:xfrm rot="16200000" flipH="1">
                <a:off x="6230592" y="33591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7" name="Ovál 106"/>
              <p:cNvSpPr/>
              <p:nvPr/>
            </p:nvSpPr>
            <p:spPr bwMode="auto">
              <a:xfrm rot="16200000" flipH="1">
                <a:off x="6173818" y="361943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8" name="Ovál 107"/>
              <p:cNvSpPr/>
              <p:nvPr/>
            </p:nvSpPr>
            <p:spPr bwMode="auto">
              <a:xfrm rot="16200000" flipH="1">
                <a:off x="6382992" y="35115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9" name="Ovál 108"/>
              <p:cNvSpPr/>
              <p:nvPr/>
            </p:nvSpPr>
            <p:spPr bwMode="auto">
              <a:xfrm rot="16200000" flipH="1">
                <a:off x="6439146" y="36800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0" name="Ovál 109"/>
              <p:cNvSpPr/>
              <p:nvPr/>
            </p:nvSpPr>
            <p:spPr bwMode="auto">
              <a:xfrm rot="16200000" flipH="1">
                <a:off x="6503304" y="36639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1" name="Ovál 110"/>
              <p:cNvSpPr/>
              <p:nvPr/>
            </p:nvSpPr>
            <p:spPr bwMode="auto">
              <a:xfrm rot="16200000" flipH="1">
                <a:off x="6390996" y="383242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2" name="Ovál 111"/>
              <p:cNvSpPr/>
              <p:nvPr/>
            </p:nvSpPr>
            <p:spPr bwMode="auto">
              <a:xfrm rot="16200000" flipH="1">
                <a:off x="6435099" y="381636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3" name="Ovál 112"/>
              <p:cNvSpPr/>
              <p:nvPr/>
            </p:nvSpPr>
            <p:spPr bwMode="auto">
              <a:xfrm rot="16200000" flipH="1">
                <a:off x="6230610" y="369209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4" name="Ovál 113"/>
              <p:cNvSpPr/>
              <p:nvPr/>
            </p:nvSpPr>
            <p:spPr bwMode="auto">
              <a:xfrm rot="16200000" flipH="1">
                <a:off x="6294768" y="367603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5" name="Ovál 114"/>
              <p:cNvSpPr/>
              <p:nvPr/>
            </p:nvSpPr>
            <p:spPr bwMode="auto">
              <a:xfrm rot="16200000" flipH="1">
                <a:off x="6266637" y="36438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6" name="Ovál 115"/>
              <p:cNvSpPr/>
              <p:nvPr/>
            </p:nvSpPr>
            <p:spPr bwMode="auto">
              <a:xfrm rot="16200000" flipH="1">
                <a:off x="6306729" y="365991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7" name="Ovál 116"/>
              <p:cNvSpPr/>
              <p:nvPr/>
            </p:nvSpPr>
            <p:spPr bwMode="auto">
              <a:xfrm rot="16200000" flipH="1">
                <a:off x="6078174" y="37562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8" name="Ovál 117"/>
              <p:cNvSpPr/>
              <p:nvPr/>
            </p:nvSpPr>
            <p:spPr bwMode="auto">
              <a:xfrm rot="16200000" flipH="1">
                <a:off x="6118266" y="374019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19" name="Ovál 118"/>
              <p:cNvSpPr/>
              <p:nvPr/>
            </p:nvSpPr>
            <p:spPr bwMode="auto">
              <a:xfrm rot="16200000" flipH="1">
                <a:off x="6114201" y="370804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0" name="Ovál 119"/>
              <p:cNvSpPr/>
              <p:nvPr/>
            </p:nvSpPr>
            <p:spPr bwMode="auto">
              <a:xfrm rot="16200000" flipH="1">
                <a:off x="6178359" y="36919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Ovál 120"/>
              <p:cNvSpPr/>
              <p:nvPr/>
            </p:nvSpPr>
            <p:spPr bwMode="auto">
              <a:xfrm rot="16200000" flipH="1">
                <a:off x="6290739" y="339524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Ovál 121"/>
              <p:cNvSpPr/>
              <p:nvPr/>
            </p:nvSpPr>
            <p:spPr bwMode="auto">
              <a:xfrm rot="16200000" flipH="1">
                <a:off x="6362919" y="336313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Ovál 122"/>
              <p:cNvSpPr/>
              <p:nvPr/>
            </p:nvSpPr>
            <p:spPr bwMode="auto">
              <a:xfrm rot="16200000" flipH="1">
                <a:off x="6334788" y="334704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4" name="Ovál 123"/>
              <p:cNvSpPr/>
              <p:nvPr/>
            </p:nvSpPr>
            <p:spPr bwMode="auto">
              <a:xfrm rot="16200000" flipH="1">
                <a:off x="6307339" y="335239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3303867" y="392387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34" name="Obdélník 233"/>
            <p:cNvSpPr/>
            <p:nvPr/>
          </p:nvSpPr>
          <p:spPr>
            <a:xfrm>
              <a:off x="4575403" y="391250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35" name="Obdélník 234"/>
            <p:cNvSpPr/>
            <p:nvPr/>
          </p:nvSpPr>
          <p:spPr>
            <a:xfrm>
              <a:off x="5803723" y="392615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36" name="Obdélník 235"/>
            <p:cNvSpPr/>
            <p:nvPr/>
          </p:nvSpPr>
          <p:spPr>
            <a:xfrm>
              <a:off x="2498274" y="4636149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85318" y="3023377"/>
            <a:ext cx="4529847" cy="1582995"/>
            <a:chOff x="585318" y="3023377"/>
            <a:chExt cx="4529847" cy="1582995"/>
          </a:xfrm>
        </p:grpSpPr>
        <p:sp>
          <p:nvSpPr>
            <p:cNvPr id="131" name="Obdélník 130"/>
            <p:cNvSpPr/>
            <p:nvPr/>
          </p:nvSpPr>
          <p:spPr bwMode="auto">
            <a:xfrm>
              <a:off x="1181118" y="3384550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2" name="Ovál 131"/>
            <p:cNvSpPr/>
            <p:nvPr/>
          </p:nvSpPr>
          <p:spPr bwMode="auto">
            <a:xfrm>
              <a:off x="2743877" y="3592038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4" name="Ovál 133"/>
            <p:cNvSpPr/>
            <p:nvPr/>
          </p:nvSpPr>
          <p:spPr bwMode="auto">
            <a:xfrm>
              <a:off x="3950459" y="3592557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511309" y="3605771"/>
              <a:ext cx="829340" cy="828000"/>
              <a:chOff x="2725277" y="3592557"/>
              <a:chExt cx="829340" cy="828000"/>
            </a:xfrm>
          </p:grpSpPr>
          <p:sp>
            <p:nvSpPr>
              <p:cNvPr id="133" name="Ovál 132"/>
              <p:cNvSpPr/>
              <p:nvPr/>
            </p:nvSpPr>
            <p:spPr bwMode="auto">
              <a:xfrm>
                <a:off x="2725277" y="3592557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5" name="Ovál 134"/>
              <p:cNvSpPr/>
              <p:nvPr/>
            </p:nvSpPr>
            <p:spPr bwMode="auto">
              <a:xfrm rot="5400000">
                <a:off x="2885372" y="39074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6" name="Ovál 135"/>
              <p:cNvSpPr/>
              <p:nvPr/>
            </p:nvSpPr>
            <p:spPr bwMode="auto">
              <a:xfrm rot="5400000">
                <a:off x="3037772" y="405985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7" name="Ovál 136"/>
              <p:cNvSpPr/>
              <p:nvPr/>
            </p:nvSpPr>
            <p:spPr bwMode="auto">
              <a:xfrm>
                <a:off x="3174171" y="416417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8" name="Ovál 137"/>
              <p:cNvSpPr/>
              <p:nvPr/>
            </p:nvSpPr>
            <p:spPr bwMode="auto">
              <a:xfrm>
                <a:off x="3290472" y="4091954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 bwMode="auto">
              <a:xfrm>
                <a:off x="3290472" y="399167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0" name="Ovál 139"/>
              <p:cNvSpPr/>
              <p:nvPr/>
            </p:nvSpPr>
            <p:spPr bwMode="auto">
              <a:xfrm>
                <a:off x="3242340" y="40999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1" name="Ovál 140"/>
              <p:cNvSpPr/>
              <p:nvPr/>
            </p:nvSpPr>
            <p:spPr bwMode="auto">
              <a:xfrm>
                <a:off x="3198094" y="3826683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2" name="Ovál 141"/>
              <p:cNvSpPr/>
              <p:nvPr/>
            </p:nvSpPr>
            <p:spPr bwMode="auto">
              <a:xfrm rot="5400000">
                <a:off x="2933218" y="372690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3" name="Ovál 142"/>
              <p:cNvSpPr/>
              <p:nvPr/>
            </p:nvSpPr>
            <p:spPr bwMode="auto">
              <a:xfrm rot="5400000">
                <a:off x="2957141" y="3803456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4" name="Ovál 143"/>
              <p:cNvSpPr/>
              <p:nvPr/>
            </p:nvSpPr>
            <p:spPr bwMode="auto">
              <a:xfrm>
                <a:off x="3117463" y="3939855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5" name="Ovál 144"/>
              <p:cNvSpPr/>
              <p:nvPr/>
            </p:nvSpPr>
            <p:spPr bwMode="auto">
              <a:xfrm>
                <a:off x="3051330" y="384659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6" name="Ovál 145"/>
              <p:cNvSpPr/>
              <p:nvPr/>
            </p:nvSpPr>
            <p:spPr bwMode="auto">
              <a:xfrm>
                <a:off x="2952986" y="373779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7" name="Ovál 146"/>
              <p:cNvSpPr/>
              <p:nvPr/>
            </p:nvSpPr>
            <p:spPr bwMode="auto">
              <a:xfrm>
                <a:off x="3167784" y="39708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8" name="Ovál 147"/>
              <p:cNvSpPr/>
              <p:nvPr/>
            </p:nvSpPr>
            <p:spPr bwMode="auto">
              <a:xfrm>
                <a:off x="2905140" y="394514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49" name="Ovál 148"/>
              <p:cNvSpPr/>
              <p:nvPr/>
            </p:nvSpPr>
            <p:spPr bwMode="auto">
              <a:xfrm>
                <a:off x="3284085" y="3898598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0" name="Ovál 149"/>
              <p:cNvSpPr/>
              <p:nvPr/>
            </p:nvSpPr>
            <p:spPr bwMode="auto">
              <a:xfrm>
                <a:off x="3284085" y="385046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1" name="Ovál 150"/>
              <p:cNvSpPr/>
              <p:nvPr/>
            </p:nvSpPr>
            <p:spPr bwMode="auto">
              <a:xfrm>
                <a:off x="3284085" y="394271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2" name="Ovál 151"/>
              <p:cNvSpPr/>
              <p:nvPr/>
            </p:nvSpPr>
            <p:spPr bwMode="auto">
              <a:xfrm>
                <a:off x="3235953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3" name="Ovál 152"/>
              <p:cNvSpPr/>
              <p:nvPr/>
            </p:nvSpPr>
            <p:spPr bwMode="auto">
              <a:xfrm>
                <a:off x="3167766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4" name="Ovál 153"/>
              <p:cNvSpPr/>
              <p:nvPr/>
            </p:nvSpPr>
            <p:spPr bwMode="auto">
              <a:xfrm>
                <a:off x="3043011" y="413783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5" name="Ovál 154"/>
              <p:cNvSpPr/>
              <p:nvPr/>
            </p:nvSpPr>
            <p:spPr bwMode="auto">
              <a:xfrm>
                <a:off x="3223920" y="412321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6" name="Ovál 155"/>
              <p:cNvSpPr/>
              <p:nvPr/>
            </p:nvSpPr>
            <p:spPr bwMode="auto">
              <a:xfrm>
                <a:off x="3256008" y="409112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7" name="Ovál 156"/>
              <p:cNvSpPr/>
              <p:nvPr/>
            </p:nvSpPr>
            <p:spPr bwMode="auto">
              <a:xfrm>
                <a:off x="2940780" y="3923461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8" name="Ovál 157"/>
              <p:cNvSpPr/>
              <p:nvPr/>
            </p:nvSpPr>
            <p:spPr bwMode="auto">
              <a:xfrm rot="5400000">
                <a:off x="3272052" y="396678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9" name="Ovál 158"/>
              <p:cNvSpPr/>
              <p:nvPr/>
            </p:nvSpPr>
            <p:spPr bwMode="auto">
              <a:xfrm rot="5400000">
                <a:off x="3037736" y="3923449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0" name="Ovál 159"/>
              <p:cNvSpPr/>
              <p:nvPr/>
            </p:nvSpPr>
            <p:spPr bwMode="auto">
              <a:xfrm>
                <a:off x="3126003" y="389138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1" name="Ovál 160"/>
              <p:cNvSpPr/>
              <p:nvPr/>
            </p:nvSpPr>
            <p:spPr bwMode="auto">
              <a:xfrm>
                <a:off x="3083517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2" name="Ovál 161"/>
              <p:cNvSpPr/>
              <p:nvPr/>
            </p:nvSpPr>
            <p:spPr bwMode="auto">
              <a:xfrm>
                <a:off x="3015330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3" name="Ovál 162"/>
              <p:cNvSpPr/>
              <p:nvPr/>
            </p:nvSpPr>
            <p:spPr bwMode="auto">
              <a:xfrm>
                <a:off x="3071484" y="383440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4" name="Ovál 163"/>
              <p:cNvSpPr/>
              <p:nvPr/>
            </p:nvSpPr>
            <p:spPr bwMode="auto">
              <a:xfrm>
                <a:off x="3103572" y="380231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5" name="Ovál 164"/>
              <p:cNvSpPr/>
              <p:nvPr/>
            </p:nvSpPr>
            <p:spPr bwMode="auto">
              <a:xfrm>
                <a:off x="3195411" y="429424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6" name="Ovál 165"/>
              <p:cNvSpPr/>
              <p:nvPr/>
            </p:nvSpPr>
            <p:spPr bwMode="auto">
              <a:xfrm>
                <a:off x="3259569" y="425812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7" name="Ovál 166"/>
              <p:cNvSpPr/>
              <p:nvPr/>
            </p:nvSpPr>
            <p:spPr bwMode="auto">
              <a:xfrm>
                <a:off x="3006876" y="37888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8" name="Ovál 167"/>
              <p:cNvSpPr/>
              <p:nvPr/>
            </p:nvSpPr>
            <p:spPr bwMode="auto">
              <a:xfrm>
                <a:off x="3071034" y="37727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9" name="Ovál 168"/>
              <p:cNvSpPr/>
              <p:nvPr/>
            </p:nvSpPr>
            <p:spPr bwMode="auto">
              <a:xfrm>
                <a:off x="3159276" y="39412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0" name="Ovál 169"/>
              <p:cNvSpPr/>
              <p:nvPr/>
            </p:nvSpPr>
            <p:spPr bwMode="auto">
              <a:xfrm>
                <a:off x="3223434" y="39251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1" name="Ovál 170"/>
              <p:cNvSpPr/>
              <p:nvPr/>
            </p:nvSpPr>
            <p:spPr bwMode="auto">
              <a:xfrm>
                <a:off x="3279588" y="40936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2" name="Ovál 171"/>
              <p:cNvSpPr/>
              <p:nvPr/>
            </p:nvSpPr>
            <p:spPr bwMode="auto">
              <a:xfrm>
                <a:off x="3343746" y="40775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3" name="Ovál 172"/>
              <p:cNvSpPr/>
              <p:nvPr/>
            </p:nvSpPr>
            <p:spPr bwMode="auto">
              <a:xfrm>
                <a:off x="3231438" y="424604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4" name="Ovál 173"/>
              <p:cNvSpPr/>
              <p:nvPr/>
            </p:nvSpPr>
            <p:spPr bwMode="auto">
              <a:xfrm>
                <a:off x="3275541" y="422997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5" name="Ovál 174"/>
              <p:cNvSpPr/>
              <p:nvPr/>
            </p:nvSpPr>
            <p:spPr bwMode="auto">
              <a:xfrm>
                <a:off x="3071052" y="41057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6" name="Ovál 175"/>
              <p:cNvSpPr/>
              <p:nvPr/>
            </p:nvSpPr>
            <p:spPr bwMode="auto">
              <a:xfrm>
                <a:off x="3135210" y="408964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7" name="Ovál 176"/>
              <p:cNvSpPr/>
              <p:nvPr/>
            </p:nvSpPr>
            <p:spPr bwMode="auto">
              <a:xfrm>
                <a:off x="3107079" y="40575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8" name="Ovál 177"/>
              <p:cNvSpPr/>
              <p:nvPr/>
            </p:nvSpPr>
            <p:spPr bwMode="auto">
              <a:xfrm>
                <a:off x="3147171" y="407353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79" name="Ovál 178"/>
              <p:cNvSpPr/>
              <p:nvPr/>
            </p:nvSpPr>
            <p:spPr bwMode="auto">
              <a:xfrm>
                <a:off x="2918616" y="416986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0" name="Ovál 179"/>
              <p:cNvSpPr/>
              <p:nvPr/>
            </p:nvSpPr>
            <p:spPr bwMode="auto">
              <a:xfrm>
                <a:off x="2958708" y="415380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1" name="Ovál 180"/>
              <p:cNvSpPr/>
              <p:nvPr/>
            </p:nvSpPr>
            <p:spPr bwMode="auto">
              <a:xfrm>
                <a:off x="2954643" y="412166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2" name="Ovál 181"/>
              <p:cNvSpPr/>
              <p:nvPr/>
            </p:nvSpPr>
            <p:spPr bwMode="auto">
              <a:xfrm>
                <a:off x="3018801" y="410560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3" name="Ovál 182"/>
              <p:cNvSpPr/>
              <p:nvPr/>
            </p:nvSpPr>
            <p:spPr bwMode="auto">
              <a:xfrm>
                <a:off x="3131181" y="380885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4" name="Ovál 183"/>
              <p:cNvSpPr/>
              <p:nvPr/>
            </p:nvSpPr>
            <p:spPr bwMode="auto">
              <a:xfrm>
                <a:off x="3203361" y="377675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5" name="Ovál 184"/>
              <p:cNvSpPr/>
              <p:nvPr/>
            </p:nvSpPr>
            <p:spPr bwMode="auto">
              <a:xfrm>
                <a:off x="3175230" y="376065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6" name="Ovál 185"/>
              <p:cNvSpPr/>
              <p:nvPr/>
            </p:nvSpPr>
            <p:spPr bwMode="auto">
              <a:xfrm>
                <a:off x="3239388" y="374459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87" name="Ovál 186"/>
            <p:cNvSpPr/>
            <p:nvPr/>
          </p:nvSpPr>
          <p:spPr bwMode="auto">
            <a:xfrm rot="10800000" flipH="1">
              <a:off x="4131974" y="39012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8" name="Ovál 187"/>
            <p:cNvSpPr/>
            <p:nvPr/>
          </p:nvSpPr>
          <p:spPr bwMode="auto">
            <a:xfrm rot="10800000" flipH="1">
              <a:off x="4284374" y="405367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9" name="Ovál 188"/>
            <p:cNvSpPr/>
            <p:nvPr/>
          </p:nvSpPr>
          <p:spPr bwMode="auto">
            <a:xfrm flipH="1">
              <a:off x="4420773" y="41579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0" name="Ovál 189"/>
            <p:cNvSpPr/>
            <p:nvPr/>
          </p:nvSpPr>
          <p:spPr bwMode="auto">
            <a:xfrm rot="16200000" flipH="1">
              <a:off x="4537074" y="408577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1" name="Ovál 190"/>
            <p:cNvSpPr/>
            <p:nvPr/>
          </p:nvSpPr>
          <p:spPr bwMode="auto">
            <a:xfrm rot="16200000" flipH="1">
              <a:off x="4495731" y="404929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2" name="Ovál 191"/>
            <p:cNvSpPr/>
            <p:nvPr/>
          </p:nvSpPr>
          <p:spPr bwMode="auto">
            <a:xfrm rot="16200000" flipH="1">
              <a:off x="4488942" y="409379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3" name="Ovál 192"/>
            <p:cNvSpPr/>
            <p:nvPr/>
          </p:nvSpPr>
          <p:spPr bwMode="auto">
            <a:xfrm rot="16200000" flipH="1">
              <a:off x="4444696" y="382050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4" name="Ovál 193"/>
            <p:cNvSpPr/>
            <p:nvPr/>
          </p:nvSpPr>
          <p:spPr bwMode="auto">
            <a:xfrm rot="10800000" flipH="1">
              <a:off x="4179820" y="372072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5" name="Ovál 194"/>
            <p:cNvSpPr/>
            <p:nvPr/>
          </p:nvSpPr>
          <p:spPr bwMode="auto">
            <a:xfrm rot="10800000" flipH="1">
              <a:off x="4203743" y="3797276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6" name="Ovál 195"/>
            <p:cNvSpPr/>
            <p:nvPr/>
          </p:nvSpPr>
          <p:spPr bwMode="auto">
            <a:xfrm rot="16200000" flipH="1">
              <a:off x="4209360" y="40118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7" name="Ovál 196"/>
            <p:cNvSpPr/>
            <p:nvPr/>
          </p:nvSpPr>
          <p:spPr bwMode="auto">
            <a:xfrm rot="16200000" flipH="1">
              <a:off x="4297932" y="384041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8" name="Ovál 197"/>
            <p:cNvSpPr/>
            <p:nvPr/>
          </p:nvSpPr>
          <p:spPr bwMode="auto">
            <a:xfrm rot="16200000" flipH="1">
              <a:off x="4199588" y="373161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9" name="Ovál 198"/>
            <p:cNvSpPr/>
            <p:nvPr/>
          </p:nvSpPr>
          <p:spPr bwMode="auto">
            <a:xfrm rot="16200000" flipH="1">
              <a:off x="4414386" y="39646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0" name="Ovál 199"/>
            <p:cNvSpPr/>
            <p:nvPr/>
          </p:nvSpPr>
          <p:spPr bwMode="auto">
            <a:xfrm rot="16200000" flipH="1">
              <a:off x="4151742" y="393896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1" name="Ovál 200"/>
            <p:cNvSpPr/>
            <p:nvPr/>
          </p:nvSpPr>
          <p:spPr bwMode="auto">
            <a:xfrm rot="16200000" flipH="1">
              <a:off x="4530687" y="389241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2" name="Ovál 201"/>
            <p:cNvSpPr/>
            <p:nvPr/>
          </p:nvSpPr>
          <p:spPr bwMode="auto">
            <a:xfrm rot="16200000" flipH="1">
              <a:off x="4530687" y="384428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3" name="Ovál 202"/>
            <p:cNvSpPr/>
            <p:nvPr/>
          </p:nvSpPr>
          <p:spPr bwMode="auto">
            <a:xfrm rot="16200000" flipH="1">
              <a:off x="4502610" y="391881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4" name="Ovál 203"/>
            <p:cNvSpPr/>
            <p:nvPr/>
          </p:nvSpPr>
          <p:spPr bwMode="auto">
            <a:xfrm rot="16200000" flipH="1">
              <a:off x="4482555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5" name="Ovál 204"/>
            <p:cNvSpPr/>
            <p:nvPr/>
          </p:nvSpPr>
          <p:spPr bwMode="auto">
            <a:xfrm rot="16200000" flipH="1">
              <a:off x="4414368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6" name="Ovál 205"/>
            <p:cNvSpPr/>
            <p:nvPr/>
          </p:nvSpPr>
          <p:spPr bwMode="auto">
            <a:xfrm rot="16200000" flipH="1">
              <a:off x="4289613" y="413165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7" name="Ovál 206"/>
            <p:cNvSpPr/>
            <p:nvPr/>
          </p:nvSpPr>
          <p:spPr bwMode="auto">
            <a:xfrm rot="16200000" flipH="1">
              <a:off x="4470522" y="41170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8" name="Ovál 207"/>
            <p:cNvSpPr/>
            <p:nvPr/>
          </p:nvSpPr>
          <p:spPr bwMode="auto">
            <a:xfrm rot="16200000" flipH="1">
              <a:off x="4502610" y="408494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9" name="Ovál 208"/>
            <p:cNvSpPr/>
            <p:nvPr/>
          </p:nvSpPr>
          <p:spPr bwMode="auto">
            <a:xfrm rot="16200000" flipH="1">
              <a:off x="4187382" y="391728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0" name="Ovál 209"/>
            <p:cNvSpPr/>
            <p:nvPr/>
          </p:nvSpPr>
          <p:spPr bwMode="auto">
            <a:xfrm rot="10800000" flipH="1">
              <a:off x="4556610" y="388596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1" name="Ovál 210"/>
            <p:cNvSpPr/>
            <p:nvPr/>
          </p:nvSpPr>
          <p:spPr bwMode="auto">
            <a:xfrm rot="10800000" flipH="1">
              <a:off x="4284338" y="3917269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2" name="Ovál 211"/>
            <p:cNvSpPr/>
            <p:nvPr/>
          </p:nvSpPr>
          <p:spPr bwMode="auto">
            <a:xfrm flipH="1">
              <a:off x="4387850" y="393278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3" name="Ovál 212"/>
            <p:cNvSpPr/>
            <p:nvPr/>
          </p:nvSpPr>
          <p:spPr bwMode="auto">
            <a:xfrm rot="16200000" flipH="1">
              <a:off x="4330119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4" name="Ovál 213"/>
            <p:cNvSpPr/>
            <p:nvPr/>
          </p:nvSpPr>
          <p:spPr bwMode="auto">
            <a:xfrm rot="16200000" flipH="1">
              <a:off x="4261932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5" name="Ovál 214"/>
            <p:cNvSpPr/>
            <p:nvPr/>
          </p:nvSpPr>
          <p:spPr bwMode="auto">
            <a:xfrm rot="16200000" flipH="1">
              <a:off x="4318086" y="382822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6" name="Ovál 215"/>
            <p:cNvSpPr/>
            <p:nvPr/>
          </p:nvSpPr>
          <p:spPr bwMode="auto">
            <a:xfrm rot="16200000" flipH="1">
              <a:off x="4350174" y="379613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7" name="Ovál 216"/>
            <p:cNvSpPr/>
            <p:nvPr/>
          </p:nvSpPr>
          <p:spPr bwMode="auto">
            <a:xfrm rot="16200000" flipH="1">
              <a:off x="4442013" y="428806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8" name="Ovál 217"/>
            <p:cNvSpPr/>
            <p:nvPr/>
          </p:nvSpPr>
          <p:spPr bwMode="auto">
            <a:xfrm rot="16200000" flipH="1">
              <a:off x="4506171" y="425194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9" name="Ovál 218"/>
            <p:cNvSpPr/>
            <p:nvPr/>
          </p:nvSpPr>
          <p:spPr bwMode="auto">
            <a:xfrm rot="16200000" flipH="1">
              <a:off x="4253478" y="37826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0" name="Ovál 219"/>
            <p:cNvSpPr/>
            <p:nvPr/>
          </p:nvSpPr>
          <p:spPr bwMode="auto">
            <a:xfrm rot="16200000" flipH="1">
              <a:off x="4317636" y="37665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1" name="Ovál 220"/>
            <p:cNvSpPr/>
            <p:nvPr/>
          </p:nvSpPr>
          <p:spPr bwMode="auto">
            <a:xfrm rot="16200000" flipH="1">
              <a:off x="4260862" y="402687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2" name="Ovál 221"/>
            <p:cNvSpPr/>
            <p:nvPr/>
          </p:nvSpPr>
          <p:spPr bwMode="auto">
            <a:xfrm rot="16200000" flipH="1">
              <a:off x="4470036" y="39189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3" name="Ovál 222"/>
            <p:cNvSpPr/>
            <p:nvPr/>
          </p:nvSpPr>
          <p:spPr bwMode="auto">
            <a:xfrm rot="16200000" flipH="1">
              <a:off x="4526190" y="40874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4" name="Ovál 223"/>
            <p:cNvSpPr/>
            <p:nvPr/>
          </p:nvSpPr>
          <p:spPr bwMode="auto">
            <a:xfrm rot="16200000" flipH="1">
              <a:off x="4590348" y="40713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5" name="Ovál 224"/>
            <p:cNvSpPr/>
            <p:nvPr/>
          </p:nvSpPr>
          <p:spPr bwMode="auto">
            <a:xfrm rot="16200000" flipH="1">
              <a:off x="4478040" y="423986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6" name="Ovál 225"/>
            <p:cNvSpPr/>
            <p:nvPr/>
          </p:nvSpPr>
          <p:spPr bwMode="auto">
            <a:xfrm rot="16200000" flipH="1">
              <a:off x="4522143" y="422379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7" name="Ovál 226"/>
            <p:cNvSpPr/>
            <p:nvPr/>
          </p:nvSpPr>
          <p:spPr bwMode="auto">
            <a:xfrm rot="16200000" flipH="1">
              <a:off x="4317654" y="40995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8" name="Ovál 227"/>
            <p:cNvSpPr/>
            <p:nvPr/>
          </p:nvSpPr>
          <p:spPr bwMode="auto">
            <a:xfrm rot="16200000" flipH="1">
              <a:off x="4381812" y="40834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9" name="Ovál 228"/>
            <p:cNvSpPr/>
            <p:nvPr/>
          </p:nvSpPr>
          <p:spPr bwMode="auto">
            <a:xfrm rot="16200000" flipH="1">
              <a:off x="4353681" y="40513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0" name="Ovál 229"/>
            <p:cNvSpPr/>
            <p:nvPr/>
          </p:nvSpPr>
          <p:spPr bwMode="auto">
            <a:xfrm rot="16200000" flipH="1">
              <a:off x="4393773" y="406735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1" name="Ovál 230"/>
            <p:cNvSpPr/>
            <p:nvPr/>
          </p:nvSpPr>
          <p:spPr bwMode="auto">
            <a:xfrm rot="16200000" flipH="1">
              <a:off x="4165218" y="416368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2" name="Ovál 231"/>
            <p:cNvSpPr/>
            <p:nvPr/>
          </p:nvSpPr>
          <p:spPr bwMode="auto">
            <a:xfrm rot="16200000" flipH="1">
              <a:off x="4205310" y="414762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3" name="Ovál 232"/>
            <p:cNvSpPr/>
            <p:nvPr/>
          </p:nvSpPr>
          <p:spPr bwMode="auto">
            <a:xfrm rot="16200000" flipH="1">
              <a:off x="4201245" y="41154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7" name="Ovál 236"/>
            <p:cNvSpPr/>
            <p:nvPr/>
          </p:nvSpPr>
          <p:spPr bwMode="auto">
            <a:xfrm rot="16200000" flipH="1">
              <a:off x="4265403" y="409942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0" name="Ovál 239"/>
            <p:cNvSpPr/>
            <p:nvPr/>
          </p:nvSpPr>
          <p:spPr bwMode="auto">
            <a:xfrm rot="16200000" flipH="1">
              <a:off x="4377783" y="380267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1" name="Ovál 240"/>
            <p:cNvSpPr/>
            <p:nvPr/>
          </p:nvSpPr>
          <p:spPr bwMode="auto">
            <a:xfrm rot="16200000" flipH="1">
              <a:off x="4449963" y="37705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2" name="Ovál 241"/>
            <p:cNvSpPr/>
            <p:nvPr/>
          </p:nvSpPr>
          <p:spPr bwMode="auto">
            <a:xfrm rot="16200000" flipH="1">
              <a:off x="4421832" y="375447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3" name="Ovál 242"/>
            <p:cNvSpPr/>
            <p:nvPr/>
          </p:nvSpPr>
          <p:spPr bwMode="auto">
            <a:xfrm rot="16200000" flipH="1">
              <a:off x="4394383" y="375983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1390911" y="3034753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662447" y="3023377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3890767" y="3037025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130" name="Obdélník 129"/>
            <p:cNvSpPr/>
            <p:nvPr/>
          </p:nvSpPr>
          <p:spPr>
            <a:xfrm>
              <a:off x="585318" y="3719727"/>
              <a:ext cx="3994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676022" y="1412913"/>
            <a:ext cx="4529847" cy="1582995"/>
            <a:chOff x="5676022" y="1412913"/>
            <a:chExt cx="4529847" cy="1582995"/>
          </a:xfrm>
        </p:grpSpPr>
        <p:sp>
          <p:nvSpPr>
            <p:cNvPr id="250" name="Obdélník 249"/>
            <p:cNvSpPr/>
            <p:nvPr/>
          </p:nvSpPr>
          <p:spPr bwMode="auto">
            <a:xfrm>
              <a:off x="6271822" y="1774086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2" name="Ovál 251"/>
            <p:cNvSpPr/>
            <p:nvPr/>
          </p:nvSpPr>
          <p:spPr bwMode="auto">
            <a:xfrm>
              <a:off x="7815981" y="1982093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4" name="Ovál 253"/>
            <p:cNvSpPr/>
            <p:nvPr/>
          </p:nvSpPr>
          <p:spPr bwMode="auto">
            <a:xfrm rot="5400000">
              <a:off x="7976076" y="22969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5" name="Ovál 254"/>
            <p:cNvSpPr/>
            <p:nvPr/>
          </p:nvSpPr>
          <p:spPr bwMode="auto">
            <a:xfrm rot="5400000">
              <a:off x="8128476" y="244939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6" name="Ovál 255"/>
            <p:cNvSpPr/>
            <p:nvPr/>
          </p:nvSpPr>
          <p:spPr bwMode="auto">
            <a:xfrm>
              <a:off x="8264875" y="2553706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7" name="Ovál 256"/>
            <p:cNvSpPr/>
            <p:nvPr/>
          </p:nvSpPr>
          <p:spPr bwMode="auto">
            <a:xfrm>
              <a:off x="8381176" y="248149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8" name="Ovál 257"/>
            <p:cNvSpPr/>
            <p:nvPr/>
          </p:nvSpPr>
          <p:spPr bwMode="auto">
            <a:xfrm>
              <a:off x="8381176" y="2381215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9" name="Ovál 258"/>
            <p:cNvSpPr/>
            <p:nvPr/>
          </p:nvSpPr>
          <p:spPr bwMode="auto">
            <a:xfrm>
              <a:off x="8333044" y="248951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0" name="Ovál 259"/>
            <p:cNvSpPr/>
            <p:nvPr/>
          </p:nvSpPr>
          <p:spPr bwMode="auto">
            <a:xfrm>
              <a:off x="8288798" y="22162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1" name="Ovál 260"/>
            <p:cNvSpPr/>
            <p:nvPr/>
          </p:nvSpPr>
          <p:spPr bwMode="auto">
            <a:xfrm rot="5400000">
              <a:off x="8023922" y="211644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2" name="Ovál 261"/>
            <p:cNvSpPr/>
            <p:nvPr/>
          </p:nvSpPr>
          <p:spPr bwMode="auto">
            <a:xfrm rot="5400000">
              <a:off x="8047845" y="2192992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3" name="Ovál 262"/>
            <p:cNvSpPr/>
            <p:nvPr/>
          </p:nvSpPr>
          <p:spPr bwMode="auto">
            <a:xfrm>
              <a:off x="8208167" y="2329391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4" name="Ovál 263"/>
            <p:cNvSpPr/>
            <p:nvPr/>
          </p:nvSpPr>
          <p:spPr bwMode="auto">
            <a:xfrm>
              <a:off x="8142034" y="223613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5" name="Ovál 264"/>
            <p:cNvSpPr/>
            <p:nvPr/>
          </p:nvSpPr>
          <p:spPr bwMode="auto">
            <a:xfrm>
              <a:off x="8043690" y="212733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6" name="Ovál 265"/>
            <p:cNvSpPr/>
            <p:nvPr/>
          </p:nvSpPr>
          <p:spPr bwMode="auto">
            <a:xfrm>
              <a:off x="8258488" y="23603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7" name="Ovál 266"/>
            <p:cNvSpPr/>
            <p:nvPr/>
          </p:nvSpPr>
          <p:spPr bwMode="auto">
            <a:xfrm>
              <a:off x="7995844" y="2334676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8" name="Ovál 267"/>
            <p:cNvSpPr/>
            <p:nvPr/>
          </p:nvSpPr>
          <p:spPr bwMode="auto">
            <a:xfrm>
              <a:off x="8374789" y="228813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9" name="Ovál 268"/>
            <p:cNvSpPr/>
            <p:nvPr/>
          </p:nvSpPr>
          <p:spPr bwMode="auto">
            <a:xfrm>
              <a:off x="8374789" y="224000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0" name="Ovál 269"/>
            <p:cNvSpPr/>
            <p:nvPr/>
          </p:nvSpPr>
          <p:spPr bwMode="auto">
            <a:xfrm>
              <a:off x="8374789" y="233225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1" name="Ovál 270"/>
            <p:cNvSpPr/>
            <p:nvPr/>
          </p:nvSpPr>
          <p:spPr bwMode="auto">
            <a:xfrm>
              <a:off x="8326657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2" name="Ovál 271"/>
            <p:cNvSpPr/>
            <p:nvPr/>
          </p:nvSpPr>
          <p:spPr bwMode="auto">
            <a:xfrm>
              <a:off x="8258470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3" name="Ovál 272"/>
            <p:cNvSpPr/>
            <p:nvPr/>
          </p:nvSpPr>
          <p:spPr bwMode="auto">
            <a:xfrm>
              <a:off x="8133715" y="252736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4" name="Ovál 273"/>
            <p:cNvSpPr/>
            <p:nvPr/>
          </p:nvSpPr>
          <p:spPr bwMode="auto">
            <a:xfrm>
              <a:off x="8314624" y="251275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5" name="Ovál 274"/>
            <p:cNvSpPr/>
            <p:nvPr/>
          </p:nvSpPr>
          <p:spPr bwMode="auto">
            <a:xfrm>
              <a:off x="8346712" y="2480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6" name="Ovál 275"/>
            <p:cNvSpPr/>
            <p:nvPr/>
          </p:nvSpPr>
          <p:spPr bwMode="auto">
            <a:xfrm>
              <a:off x="8031484" y="23129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7" name="Ovál 276"/>
            <p:cNvSpPr/>
            <p:nvPr/>
          </p:nvSpPr>
          <p:spPr bwMode="auto">
            <a:xfrm rot="5400000">
              <a:off x="8362756" y="235632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Ovál 277"/>
            <p:cNvSpPr/>
            <p:nvPr/>
          </p:nvSpPr>
          <p:spPr bwMode="auto">
            <a:xfrm rot="5400000">
              <a:off x="8128440" y="2312985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9" name="Ovál 278"/>
            <p:cNvSpPr/>
            <p:nvPr/>
          </p:nvSpPr>
          <p:spPr bwMode="auto">
            <a:xfrm>
              <a:off x="8216707" y="2280922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0" name="Ovál 279"/>
            <p:cNvSpPr/>
            <p:nvPr/>
          </p:nvSpPr>
          <p:spPr bwMode="auto">
            <a:xfrm>
              <a:off x="8174221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1" name="Ovál 280"/>
            <p:cNvSpPr/>
            <p:nvPr/>
          </p:nvSpPr>
          <p:spPr bwMode="auto">
            <a:xfrm>
              <a:off x="8106034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Ovál 281"/>
            <p:cNvSpPr/>
            <p:nvPr/>
          </p:nvSpPr>
          <p:spPr bwMode="auto">
            <a:xfrm>
              <a:off x="8162188" y="222394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3" name="Ovál 282"/>
            <p:cNvSpPr/>
            <p:nvPr/>
          </p:nvSpPr>
          <p:spPr bwMode="auto">
            <a:xfrm>
              <a:off x="8194276" y="219185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4" name="Ovál 283"/>
            <p:cNvSpPr/>
            <p:nvPr/>
          </p:nvSpPr>
          <p:spPr bwMode="auto">
            <a:xfrm>
              <a:off x="8286115" y="2683780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5" name="Ovál 284"/>
            <p:cNvSpPr/>
            <p:nvPr/>
          </p:nvSpPr>
          <p:spPr bwMode="auto">
            <a:xfrm>
              <a:off x="8350273" y="264766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6" name="Ovál 285"/>
            <p:cNvSpPr/>
            <p:nvPr/>
          </p:nvSpPr>
          <p:spPr bwMode="auto">
            <a:xfrm>
              <a:off x="8097580" y="21783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7" name="Ovál 286"/>
            <p:cNvSpPr/>
            <p:nvPr/>
          </p:nvSpPr>
          <p:spPr bwMode="auto">
            <a:xfrm>
              <a:off x="8161738" y="21623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8" name="Ovál 287"/>
            <p:cNvSpPr/>
            <p:nvPr/>
          </p:nvSpPr>
          <p:spPr bwMode="auto">
            <a:xfrm>
              <a:off x="8249980" y="23307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9" name="Ovál 288"/>
            <p:cNvSpPr/>
            <p:nvPr/>
          </p:nvSpPr>
          <p:spPr bwMode="auto">
            <a:xfrm>
              <a:off x="8314138" y="23147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0" name="Ovál 289"/>
            <p:cNvSpPr/>
            <p:nvPr/>
          </p:nvSpPr>
          <p:spPr bwMode="auto">
            <a:xfrm>
              <a:off x="8370292" y="24831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1" name="Ovál 290"/>
            <p:cNvSpPr/>
            <p:nvPr/>
          </p:nvSpPr>
          <p:spPr bwMode="auto">
            <a:xfrm>
              <a:off x="8434450" y="24671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2" name="Ovál 291"/>
            <p:cNvSpPr/>
            <p:nvPr/>
          </p:nvSpPr>
          <p:spPr bwMode="auto">
            <a:xfrm>
              <a:off x="8322142" y="2635576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3" name="Ovál 292"/>
            <p:cNvSpPr/>
            <p:nvPr/>
          </p:nvSpPr>
          <p:spPr bwMode="auto">
            <a:xfrm>
              <a:off x="8366245" y="261951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4" name="Ovál 293"/>
            <p:cNvSpPr/>
            <p:nvPr/>
          </p:nvSpPr>
          <p:spPr bwMode="auto">
            <a:xfrm>
              <a:off x="8161756" y="249524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5" name="Ovál 294"/>
            <p:cNvSpPr/>
            <p:nvPr/>
          </p:nvSpPr>
          <p:spPr bwMode="auto">
            <a:xfrm>
              <a:off x="8225914" y="247918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6" name="Ovál 295"/>
            <p:cNvSpPr/>
            <p:nvPr/>
          </p:nvSpPr>
          <p:spPr bwMode="auto">
            <a:xfrm>
              <a:off x="8197783" y="24470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7" name="Ovál 296"/>
            <p:cNvSpPr/>
            <p:nvPr/>
          </p:nvSpPr>
          <p:spPr bwMode="auto">
            <a:xfrm>
              <a:off x="8237875" y="246306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8" name="Ovál 297"/>
            <p:cNvSpPr/>
            <p:nvPr/>
          </p:nvSpPr>
          <p:spPr bwMode="auto">
            <a:xfrm>
              <a:off x="8009320" y="255940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9" name="Ovál 298"/>
            <p:cNvSpPr/>
            <p:nvPr/>
          </p:nvSpPr>
          <p:spPr bwMode="auto">
            <a:xfrm>
              <a:off x="8049412" y="254334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0" name="Ovál 299"/>
            <p:cNvSpPr/>
            <p:nvPr/>
          </p:nvSpPr>
          <p:spPr bwMode="auto">
            <a:xfrm>
              <a:off x="8045347" y="251119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1" name="Ovál 300"/>
            <p:cNvSpPr/>
            <p:nvPr/>
          </p:nvSpPr>
          <p:spPr bwMode="auto">
            <a:xfrm>
              <a:off x="8109505" y="249513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2" name="Ovál 301"/>
            <p:cNvSpPr/>
            <p:nvPr/>
          </p:nvSpPr>
          <p:spPr bwMode="auto">
            <a:xfrm>
              <a:off x="8221885" y="21983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3" name="Ovál 302"/>
            <p:cNvSpPr/>
            <p:nvPr/>
          </p:nvSpPr>
          <p:spPr bwMode="auto">
            <a:xfrm>
              <a:off x="8294065" y="216628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4" name="Ovál 303"/>
            <p:cNvSpPr/>
            <p:nvPr/>
          </p:nvSpPr>
          <p:spPr bwMode="auto">
            <a:xfrm>
              <a:off x="8265934" y="2150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5" name="Ovál 304"/>
            <p:cNvSpPr/>
            <p:nvPr/>
          </p:nvSpPr>
          <p:spPr bwMode="auto">
            <a:xfrm>
              <a:off x="8330092" y="213412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9041163" y="1982093"/>
              <a:ext cx="829340" cy="828000"/>
              <a:chOff x="9041163" y="1982093"/>
              <a:chExt cx="829340" cy="828000"/>
            </a:xfrm>
          </p:grpSpPr>
          <p:sp>
            <p:nvSpPr>
              <p:cNvPr id="253" name="Ovál 252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6" name="Ovál 305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7" name="Ovál 306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8" name="Ovál 307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9" name="Ovál 308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0" name="Ovál 309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1" name="Ovál 310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2" name="Ovál 311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3" name="Ovál 312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4" name="Ovál 313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5" name="Ovál 314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6" name="Ovál 315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7" name="Ovál 316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8" name="Ovál 317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9" name="Ovál 318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0" name="Ovál 319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1" name="Ovál 320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2" name="Ovál 321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3" name="Ovál 322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4" name="Ovál 323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5" name="Ovál 324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6" name="Ovál 325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7" name="Ovál 326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8" name="Ovál 327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9" name="Ovál 328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0" name="Ovál 329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1" name="Ovál 330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2" name="Ovál 331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3" name="Ovál 332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4" name="Ovál 333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5" name="Ovál 334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6" name="Ovál 335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7" name="Ovál 336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8" name="Ovál 337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9" name="Ovál 338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0" name="Ovál 339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1" name="Ovál 340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2" name="Ovál 341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3" name="Ovál 342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4" name="Ovál 343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5" name="Ovál 344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6" name="Ovál 345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7" name="Ovál 346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8" name="Ovál 347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9" name="Ovál 348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0" name="Ovál 349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1" name="Ovál 350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2" name="Ovál 351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3" name="Ovál 352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4" name="Ovál 353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5" name="Ovál 354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6" name="Ovál 355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7" name="Ovál 356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46" name="Obdélník 245"/>
            <p:cNvSpPr/>
            <p:nvPr/>
          </p:nvSpPr>
          <p:spPr>
            <a:xfrm>
              <a:off x="6481615" y="1424289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247" name="Obdélník 246"/>
            <p:cNvSpPr/>
            <p:nvPr/>
          </p:nvSpPr>
          <p:spPr>
            <a:xfrm>
              <a:off x="7753151" y="1412913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248" name="Obdélník 247"/>
            <p:cNvSpPr/>
            <p:nvPr/>
          </p:nvSpPr>
          <p:spPr>
            <a:xfrm>
              <a:off x="8981471" y="1426561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249" name="Obdélník 248"/>
            <p:cNvSpPr/>
            <p:nvPr/>
          </p:nvSpPr>
          <p:spPr>
            <a:xfrm>
              <a:off x="5676022" y="2109263"/>
              <a:ext cx="611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AB</a:t>
              </a:r>
            </a:p>
          </p:txBody>
        </p:sp>
        <p:grpSp>
          <p:nvGrpSpPr>
            <p:cNvPr id="586" name="Skupina 585"/>
            <p:cNvGrpSpPr/>
            <p:nvPr/>
          </p:nvGrpSpPr>
          <p:grpSpPr>
            <a:xfrm>
              <a:off x="6573513" y="1982350"/>
              <a:ext cx="829340" cy="828000"/>
              <a:chOff x="9041163" y="1982093"/>
              <a:chExt cx="829340" cy="828000"/>
            </a:xfrm>
          </p:grpSpPr>
          <p:sp>
            <p:nvSpPr>
              <p:cNvPr id="587" name="Ovál 586"/>
              <p:cNvSpPr/>
              <p:nvPr/>
            </p:nvSpPr>
            <p:spPr bwMode="auto">
              <a:xfrm>
                <a:off x="9041163" y="1982093"/>
                <a:ext cx="829340" cy="828000"/>
              </a:xfrm>
              <a:prstGeom prst="ellipse">
                <a:avLst/>
              </a:prstGeom>
              <a:solidFill>
                <a:srgbClr val="FFEBEB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8" name="Ovál 587"/>
              <p:cNvSpPr/>
              <p:nvPr/>
            </p:nvSpPr>
            <p:spPr bwMode="auto">
              <a:xfrm rot="10800000" flipH="1">
                <a:off x="9222678" y="22908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9" name="Ovál 588"/>
              <p:cNvSpPr/>
              <p:nvPr/>
            </p:nvSpPr>
            <p:spPr bwMode="auto">
              <a:xfrm rot="10800000" flipH="1">
                <a:off x="9375078" y="244321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0" name="Ovál 589"/>
              <p:cNvSpPr/>
              <p:nvPr/>
            </p:nvSpPr>
            <p:spPr bwMode="auto">
              <a:xfrm flipH="1">
                <a:off x="9511477" y="254752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1" name="Ovál 590"/>
              <p:cNvSpPr/>
              <p:nvPr/>
            </p:nvSpPr>
            <p:spPr bwMode="auto">
              <a:xfrm rot="16200000" flipH="1">
                <a:off x="9627778" y="247531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2" name="Ovál 591"/>
              <p:cNvSpPr/>
              <p:nvPr/>
            </p:nvSpPr>
            <p:spPr bwMode="auto">
              <a:xfrm rot="16200000" flipH="1">
                <a:off x="9586435" y="243883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3" name="Ovál 592"/>
              <p:cNvSpPr/>
              <p:nvPr/>
            </p:nvSpPr>
            <p:spPr bwMode="auto">
              <a:xfrm rot="16200000" flipH="1">
                <a:off x="9579646" y="248333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4" name="Ovál 593"/>
              <p:cNvSpPr/>
              <p:nvPr/>
            </p:nvSpPr>
            <p:spPr bwMode="auto">
              <a:xfrm rot="16200000" flipH="1">
                <a:off x="9535400" y="2210039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5" name="Ovál 594"/>
              <p:cNvSpPr/>
              <p:nvPr/>
            </p:nvSpPr>
            <p:spPr bwMode="auto">
              <a:xfrm rot="10800000" flipH="1">
                <a:off x="9270524" y="211026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6" name="Ovál 595"/>
              <p:cNvSpPr/>
              <p:nvPr/>
            </p:nvSpPr>
            <p:spPr bwMode="auto">
              <a:xfrm rot="10800000" flipH="1">
                <a:off x="9294447" y="2186812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7" name="Ovál 596"/>
              <p:cNvSpPr/>
              <p:nvPr/>
            </p:nvSpPr>
            <p:spPr bwMode="auto">
              <a:xfrm rot="16200000" flipH="1">
                <a:off x="9300064" y="2401376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8" name="Ovál 597"/>
              <p:cNvSpPr/>
              <p:nvPr/>
            </p:nvSpPr>
            <p:spPr bwMode="auto">
              <a:xfrm rot="16200000" flipH="1">
                <a:off x="9388636" y="2229952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9" name="Ovál 598"/>
              <p:cNvSpPr/>
              <p:nvPr/>
            </p:nvSpPr>
            <p:spPr bwMode="auto">
              <a:xfrm rot="16200000" flipH="1">
                <a:off x="9290292" y="2121153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0" name="Ovál 599"/>
              <p:cNvSpPr/>
              <p:nvPr/>
            </p:nvSpPr>
            <p:spPr bwMode="auto">
              <a:xfrm rot="16200000" flipH="1">
                <a:off x="9505090" y="23541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1" name="Ovál 600"/>
              <p:cNvSpPr/>
              <p:nvPr/>
            </p:nvSpPr>
            <p:spPr bwMode="auto">
              <a:xfrm rot="16200000" flipH="1">
                <a:off x="9242446" y="2328496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2" name="Ovál 601"/>
              <p:cNvSpPr/>
              <p:nvPr/>
            </p:nvSpPr>
            <p:spPr bwMode="auto">
              <a:xfrm rot="16200000" flipH="1">
                <a:off x="9621391" y="2281954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3" name="Ovál 602"/>
              <p:cNvSpPr/>
              <p:nvPr/>
            </p:nvSpPr>
            <p:spPr bwMode="auto">
              <a:xfrm rot="16200000" flipH="1">
                <a:off x="9621391" y="223382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4" name="Ovál 603"/>
              <p:cNvSpPr/>
              <p:nvPr/>
            </p:nvSpPr>
            <p:spPr bwMode="auto">
              <a:xfrm rot="16200000" flipH="1">
                <a:off x="9593314" y="2308355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5" name="Ovál 604"/>
              <p:cNvSpPr/>
              <p:nvPr/>
            </p:nvSpPr>
            <p:spPr bwMode="auto">
              <a:xfrm rot="16200000" flipH="1">
                <a:off x="9573259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6" name="Ovál 605"/>
              <p:cNvSpPr/>
              <p:nvPr/>
            </p:nvSpPr>
            <p:spPr bwMode="auto">
              <a:xfrm rot="16200000" flipH="1">
                <a:off x="9505072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7" name="Ovál 606"/>
              <p:cNvSpPr/>
              <p:nvPr/>
            </p:nvSpPr>
            <p:spPr bwMode="auto">
              <a:xfrm rot="16200000" flipH="1">
                <a:off x="9380317" y="2521189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8" name="Ovál 607"/>
              <p:cNvSpPr/>
              <p:nvPr/>
            </p:nvSpPr>
            <p:spPr bwMode="auto">
              <a:xfrm rot="16200000" flipH="1">
                <a:off x="9561226" y="250657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9" name="Ovál 608"/>
              <p:cNvSpPr/>
              <p:nvPr/>
            </p:nvSpPr>
            <p:spPr bwMode="auto">
              <a:xfrm rot="16200000" flipH="1">
                <a:off x="9593314" y="247448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0" name="Ovál 609"/>
              <p:cNvSpPr/>
              <p:nvPr/>
            </p:nvSpPr>
            <p:spPr bwMode="auto">
              <a:xfrm rot="16200000" flipH="1">
                <a:off x="9278086" y="2306817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1" name="Ovál 610"/>
              <p:cNvSpPr/>
              <p:nvPr/>
            </p:nvSpPr>
            <p:spPr bwMode="auto">
              <a:xfrm rot="10800000" flipH="1">
                <a:off x="9647314" y="227550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2" name="Ovál 611"/>
              <p:cNvSpPr/>
              <p:nvPr/>
            </p:nvSpPr>
            <p:spPr bwMode="auto">
              <a:xfrm rot="10800000" flipH="1">
                <a:off x="9375042" y="2306805"/>
                <a:ext cx="47846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3" name="Ovál 612"/>
              <p:cNvSpPr/>
              <p:nvPr/>
            </p:nvSpPr>
            <p:spPr bwMode="auto">
              <a:xfrm flipH="1">
                <a:off x="9478554" y="2322320"/>
                <a:ext cx="47846" cy="104003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4" name="Ovál 613"/>
              <p:cNvSpPr/>
              <p:nvPr/>
            </p:nvSpPr>
            <p:spPr bwMode="auto">
              <a:xfrm rot="16200000" flipH="1">
                <a:off x="9420823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5" name="Ovál 614"/>
              <p:cNvSpPr/>
              <p:nvPr/>
            </p:nvSpPr>
            <p:spPr bwMode="auto">
              <a:xfrm rot="16200000" flipH="1">
                <a:off x="9352636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6" name="Ovál 615"/>
              <p:cNvSpPr/>
              <p:nvPr/>
            </p:nvSpPr>
            <p:spPr bwMode="auto">
              <a:xfrm rot="16200000" flipH="1">
                <a:off x="9408790" y="2217760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7" name="Ovál 616"/>
              <p:cNvSpPr/>
              <p:nvPr/>
            </p:nvSpPr>
            <p:spPr bwMode="auto">
              <a:xfrm rot="16200000" flipH="1">
                <a:off x="9440878" y="2185672"/>
                <a:ext cx="36000" cy="72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8" name="Ovál 617"/>
              <p:cNvSpPr/>
              <p:nvPr/>
            </p:nvSpPr>
            <p:spPr bwMode="auto">
              <a:xfrm rot="16200000" flipH="1">
                <a:off x="9532717" y="2677600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9" name="Ovál 618"/>
              <p:cNvSpPr/>
              <p:nvPr/>
            </p:nvSpPr>
            <p:spPr bwMode="auto">
              <a:xfrm rot="16200000" flipH="1">
                <a:off x="9596875" y="264148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0" name="Ovál 619"/>
              <p:cNvSpPr/>
              <p:nvPr/>
            </p:nvSpPr>
            <p:spPr bwMode="auto">
              <a:xfrm rot="16200000" flipH="1">
                <a:off x="9344182" y="21721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1" name="Ovál 620"/>
              <p:cNvSpPr/>
              <p:nvPr/>
            </p:nvSpPr>
            <p:spPr bwMode="auto">
              <a:xfrm rot="16200000" flipH="1">
                <a:off x="9408340" y="21561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2" name="Ovál 621"/>
              <p:cNvSpPr/>
              <p:nvPr/>
            </p:nvSpPr>
            <p:spPr bwMode="auto">
              <a:xfrm rot="16200000" flipH="1">
                <a:off x="9351566" y="241640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3" name="Ovál 622"/>
              <p:cNvSpPr/>
              <p:nvPr/>
            </p:nvSpPr>
            <p:spPr bwMode="auto">
              <a:xfrm rot="16200000" flipH="1">
                <a:off x="9560740" y="23085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4" name="Ovál 623"/>
              <p:cNvSpPr/>
              <p:nvPr/>
            </p:nvSpPr>
            <p:spPr bwMode="auto">
              <a:xfrm rot="16200000" flipH="1">
                <a:off x="9616894" y="24769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5" name="Ovál 624"/>
              <p:cNvSpPr/>
              <p:nvPr/>
            </p:nvSpPr>
            <p:spPr bwMode="auto">
              <a:xfrm rot="16200000" flipH="1">
                <a:off x="9681052" y="24609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6" name="Ovál 625"/>
              <p:cNvSpPr/>
              <p:nvPr/>
            </p:nvSpPr>
            <p:spPr bwMode="auto">
              <a:xfrm rot="16200000" flipH="1">
                <a:off x="9568744" y="2629396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7" name="Ovál 626"/>
              <p:cNvSpPr/>
              <p:nvPr/>
            </p:nvSpPr>
            <p:spPr bwMode="auto">
              <a:xfrm rot="16200000" flipH="1">
                <a:off x="9612847" y="2613334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8" name="Ovál 627"/>
              <p:cNvSpPr/>
              <p:nvPr/>
            </p:nvSpPr>
            <p:spPr bwMode="auto">
              <a:xfrm rot="16200000" flipH="1">
                <a:off x="9408358" y="248906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9" name="Ovál 628"/>
              <p:cNvSpPr/>
              <p:nvPr/>
            </p:nvSpPr>
            <p:spPr bwMode="auto">
              <a:xfrm rot="16200000" flipH="1">
                <a:off x="9472516" y="247300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0" name="Ovál 629"/>
              <p:cNvSpPr/>
              <p:nvPr/>
            </p:nvSpPr>
            <p:spPr bwMode="auto">
              <a:xfrm rot="16200000" flipH="1">
                <a:off x="9444385" y="24408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1" name="Ovál 630"/>
              <p:cNvSpPr/>
              <p:nvPr/>
            </p:nvSpPr>
            <p:spPr bwMode="auto">
              <a:xfrm rot="16200000" flipH="1">
                <a:off x="9484477" y="245688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2" name="Ovál 631"/>
              <p:cNvSpPr/>
              <p:nvPr/>
            </p:nvSpPr>
            <p:spPr bwMode="auto">
              <a:xfrm rot="16200000" flipH="1">
                <a:off x="9255922" y="2553223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3" name="Ovál 632"/>
              <p:cNvSpPr/>
              <p:nvPr/>
            </p:nvSpPr>
            <p:spPr bwMode="auto">
              <a:xfrm rot="16200000" flipH="1">
                <a:off x="9296014" y="253716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4" name="Ovál 633"/>
              <p:cNvSpPr/>
              <p:nvPr/>
            </p:nvSpPr>
            <p:spPr bwMode="auto">
              <a:xfrm rot="16200000" flipH="1">
                <a:off x="9291949" y="250501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5" name="Ovál 634"/>
              <p:cNvSpPr/>
              <p:nvPr/>
            </p:nvSpPr>
            <p:spPr bwMode="auto">
              <a:xfrm rot="16200000" flipH="1">
                <a:off x="9356107" y="2488957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6" name="Ovál 635"/>
              <p:cNvSpPr/>
              <p:nvPr/>
            </p:nvSpPr>
            <p:spPr bwMode="auto">
              <a:xfrm rot="16200000" flipH="1">
                <a:off x="9468487" y="2192215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7" name="Ovál 636"/>
              <p:cNvSpPr/>
              <p:nvPr/>
            </p:nvSpPr>
            <p:spPr bwMode="auto">
              <a:xfrm rot="16200000" flipH="1">
                <a:off x="9540667" y="2160109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8" name="Ovál 637"/>
              <p:cNvSpPr/>
              <p:nvPr/>
            </p:nvSpPr>
            <p:spPr bwMode="auto">
              <a:xfrm rot="16200000" flipH="1">
                <a:off x="9512536" y="2144011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9" name="Ovál 638"/>
              <p:cNvSpPr/>
              <p:nvPr/>
            </p:nvSpPr>
            <p:spPr bwMode="auto">
              <a:xfrm rot="16200000" flipH="1">
                <a:off x="9485087" y="2149368"/>
                <a:ext cx="36000" cy="18000"/>
              </a:xfrm>
              <a:prstGeom prst="ellipse">
                <a:avLst/>
              </a:prstGeom>
              <a:solidFill>
                <a:srgbClr val="DA0000"/>
              </a:solidFill>
              <a:ln w="9525" cap="flat" cmpd="sng" algn="ctr">
                <a:solidFill>
                  <a:srgbClr val="DA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grpSp>
        <p:nvGrpSpPr>
          <p:cNvPr id="21" name="Skupina 20"/>
          <p:cNvGrpSpPr/>
          <p:nvPr/>
        </p:nvGrpSpPr>
        <p:grpSpPr>
          <a:xfrm>
            <a:off x="5664646" y="3025649"/>
            <a:ext cx="4529847" cy="1582995"/>
            <a:chOff x="5664646" y="3025649"/>
            <a:chExt cx="4529847" cy="1582995"/>
          </a:xfrm>
        </p:grpSpPr>
        <p:sp>
          <p:nvSpPr>
            <p:cNvPr id="364" name="Obdélník 363"/>
            <p:cNvSpPr/>
            <p:nvPr/>
          </p:nvSpPr>
          <p:spPr bwMode="auto">
            <a:xfrm>
              <a:off x="6260446" y="3386822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5" name="Ovál 364"/>
            <p:cNvSpPr/>
            <p:nvPr/>
          </p:nvSpPr>
          <p:spPr bwMode="auto">
            <a:xfrm>
              <a:off x="6579423" y="3594829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0" name="Obdélník 359"/>
            <p:cNvSpPr/>
            <p:nvPr/>
          </p:nvSpPr>
          <p:spPr>
            <a:xfrm>
              <a:off x="6470239" y="3037025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361" name="Obdélník 360"/>
            <p:cNvSpPr/>
            <p:nvPr/>
          </p:nvSpPr>
          <p:spPr>
            <a:xfrm>
              <a:off x="7741775" y="3025649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362" name="Obdélník 361"/>
            <p:cNvSpPr/>
            <p:nvPr/>
          </p:nvSpPr>
          <p:spPr>
            <a:xfrm>
              <a:off x="8970095" y="3039297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363" name="Obdélník 362"/>
            <p:cNvSpPr/>
            <p:nvPr/>
          </p:nvSpPr>
          <p:spPr>
            <a:xfrm>
              <a:off x="5664646" y="3721999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40" name="Ovál 639"/>
            <p:cNvSpPr/>
            <p:nvPr/>
          </p:nvSpPr>
          <p:spPr bwMode="auto">
            <a:xfrm>
              <a:off x="7741775" y="359710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1" name="Ovál 640"/>
            <p:cNvSpPr/>
            <p:nvPr/>
          </p:nvSpPr>
          <p:spPr bwMode="auto">
            <a:xfrm>
              <a:off x="9040607" y="36130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533065" y="4597441"/>
            <a:ext cx="6179764" cy="1582995"/>
            <a:chOff x="1533065" y="4597441"/>
            <a:chExt cx="6179764" cy="1582995"/>
          </a:xfrm>
        </p:grpSpPr>
        <p:sp>
          <p:nvSpPr>
            <p:cNvPr id="478" name="Obdélník 477"/>
            <p:cNvSpPr/>
            <p:nvPr/>
          </p:nvSpPr>
          <p:spPr bwMode="auto">
            <a:xfrm>
              <a:off x="3778782" y="4958614"/>
              <a:ext cx="3934047" cy="1221822"/>
            </a:xfrm>
            <a:prstGeom prst="rect">
              <a:avLst/>
            </a:prstGeom>
            <a:solidFill>
              <a:srgbClr val="CDCD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9" name="Ovál 478"/>
            <p:cNvSpPr/>
            <p:nvPr/>
          </p:nvSpPr>
          <p:spPr bwMode="auto">
            <a:xfrm>
              <a:off x="4097759" y="516662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0" name="Ovál 479"/>
            <p:cNvSpPr/>
            <p:nvPr/>
          </p:nvSpPr>
          <p:spPr bwMode="auto">
            <a:xfrm>
              <a:off x="5322941" y="5166621"/>
              <a:ext cx="829340" cy="828000"/>
            </a:xfrm>
            <a:prstGeom prst="ellipse">
              <a:avLst/>
            </a:prstGeom>
            <a:solidFill>
              <a:srgbClr val="FFEBEB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2" name="Ovál 481"/>
            <p:cNvSpPr/>
            <p:nvPr/>
          </p:nvSpPr>
          <p:spPr bwMode="auto">
            <a:xfrm rot="5400000">
              <a:off x="5483036" y="54815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3" name="Ovál 482"/>
            <p:cNvSpPr/>
            <p:nvPr/>
          </p:nvSpPr>
          <p:spPr bwMode="auto">
            <a:xfrm rot="5400000">
              <a:off x="5635436" y="563392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4" name="Ovál 483"/>
            <p:cNvSpPr/>
            <p:nvPr/>
          </p:nvSpPr>
          <p:spPr bwMode="auto">
            <a:xfrm>
              <a:off x="5771835" y="5738234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5" name="Ovál 484"/>
            <p:cNvSpPr/>
            <p:nvPr/>
          </p:nvSpPr>
          <p:spPr bwMode="auto">
            <a:xfrm>
              <a:off x="5888136" y="5666018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6" name="Ovál 485"/>
            <p:cNvSpPr/>
            <p:nvPr/>
          </p:nvSpPr>
          <p:spPr bwMode="auto">
            <a:xfrm>
              <a:off x="5888136" y="5565743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7" name="Ovál 486"/>
            <p:cNvSpPr/>
            <p:nvPr/>
          </p:nvSpPr>
          <p:spPr bwMode="auto">
            <a:xfrm>
              <a:off x="5840004" y="567404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8" name="Ovál 487"/>
            <p:cNvSpPr/>
            <p:nvPr/>
          </p:nvSpPr>
          <p:spPr bwMode="auto">
            <a:xfrm>
              <a:off x="5795758" y="5400747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89" name="Ovál 488"/>
            <p:cNvSpPr/>
            <p:nvPr/>
          </p:nvSpPr>
          <p:spPr bwMode="auto">
            <a:xfrm rot="5400000">
              <a:off x="5530882" y="530097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0" name="Ovál 489"/>
            <p:cNvSpPr/>
            <p:nvPr/>
          </p:nvSpPr>
          <p:spPr bwMode="auto">
            <a:xfrm rot="5400000">
              <a:off x="5554805" y="5377520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1" name="Ovál 490"/>
            <p:cNvSpPr/>
            <p:nvPr/>
          </p:nvSpPr>
          <p:spPr bwMode="auto">
            <a:xfrm>
              <a:off x="5715127" y="5513919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2" name="Ovál 491"/>
            <p:cNvSpPr/>
            <p:nvPr/>
          </p:nvSpPr>
          <p:spPr bwMode="auto">
            <a:xfrm>
              <a:off x="5648994" y="542066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3" name="Ovál 492"/>
            <p:cNvSpPr/>
            <p:nvPr/>
          </p:nvSpPr>
          <p:spPr bwMode="auto">
            <a:xfrm>
              <a:off x="5550650" y="5311861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4" name="Ovál 493"/>
            <p:cNvSpPr/>
            <p:nvPr/>
          </p:nvSpPr>
          <p:spPr bwMode="auto">
            <a:xfrm>
              <a:off x="5765448" y="55448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5" name="Ovál 494"/>
            <p:cNvSpPr/>
            <p:nvPr/>
          </p:nvSpPr>
          <p:spPr bwMode="auto">
            <a:xfrm>
              <a:off x="5502804" y="5519204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6" name="Ovál 495"/>
            <p:cNvSpPr/>
            <p:nvPr/>
          </p:nvSpPr>
          <p:spPr bwMode="auto">
            <a:xfrm>
              <a:off x="5881749" y="5472662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7" name="Ovál 496"/>
            <p:cNvSpPr/>
            <p:nvPr/>
          </p:nvSpPr>
          <p:spPr bwMode="auto">
            <a:xfrm>
              <a:off x="5881749" y="542453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8" name="Ovál 497"/>
            <p:cNvSpPr/>
            <p:nvPr/>
          </p:nvSpPr>
          <p:spPr bwMode="auto">
            <a:xfrm>
              <a:off x="5881749" y="5516783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99" name="Ovál 498"/>
            <p:cNvSpPr/>
            <p:nvPr/>
          </p:nvSpPr>
          <p:spPr bwMode="auto">
            <a:xfrm>
              <a:off x="5833617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0" name="Ovál 499"/>
            <p:cNvSpPr/>
            <p:nvPr/>
          </p:nvSpPr>
          <p:spPr bwMode="auto">
            <a:xfrm>
              <a:off x="5765430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1" name="Ovál 500"/>
            <p:cNvSpPr/>
            <p:nvPr/>
          </p:nvSpPr>
          <p:spPr bwMode="auto">
            <a:xfrm>
              <a:off x="5640675" y="5711897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2" name="Ovál 501"/>
            <p:cNvSpPr/>
            <p:nvPr/>
          </p:nvSpPr>
          <p:spPr bwMode="auto">
            <a:xfrm>
              <a:off x="5821584" y="569727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3" name="Ovál 502"/>
            <p:cNvSpPr/>
            <p:nvPr/>
          </p:nvSpPr>
          <p:spPr bwMode="auto">
            <a:xfrm>
              <a:off x="5853672" y="566519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4" name="Ovál 503"/>
            <p:cNvSpPr/>
            <p:nvPr/>
          </p:nvSpPr>
          <p:spPr bwMode="auto">
            <a:xfrm>
              <a:off x="5538444" y="5497525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5" name="Ovál 504"/>
            <p:cNvSpPr/>
            <p:nvPr/>
          </p:nvSpPr>
          <p:spPr bwMode="auto">
            <a:xfrm rot="5400000">
              <a:off x="5869716" y="5540849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6" name="Ovál 505"/>
            <p:cNvSpPr/>
            <p:nvPr/>
          </p:nvSpPr>
          <p:spPr bwMode="auto">
            <a:xfrm rot="5400000">
              <a:off x="5635400" y="5497513"/>
              <a:ext cx="47846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7" name="Ovál 506"/>
            <p:cNvSpPr/>
            <p:nvPr/>
          </p:nvSpPr>
          <p:spPr bwMode="auto">
            <a:xfrm>
              <a:off x="5723667" y="5465450"/>
              <a:ext cx="47846" cy="104003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8" name="Ovál 507"/>
            <p:cNvSpPr/>
            <p:nvPr/>
          </p:nvSpPr>
          <p:spPr bwMode="auto">
            <a:xfrm>
              <a:off x="5681181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09" name="Ovál 508"/>
            <p:cNvSpPr/>
            <p:nvPr/>
          </p:nvSpPr>
          <p:spPr bwMode="auto">
            <a:xfrm>
              <a:off x="5612994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0" name="Ovál 509"/>
            <p:cNvSpPr/>
            <p:nvPr/>
          </p:nvSpPr>
          <p:spPr bwMode="auto">
            <a:xfrm>
              <a:off x="5669148" y="5408468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1" name="Ovál 510"/>
            <p:cNvSpPr/>
            <p:nvPr/>
          </p:nvSpPr>
          <p:spPr bwMode="auto">
            <a:xfrm>
              <a:off x="5701236" y="5376380"/>
              <a:ext cx="36000" cy="72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2" name="Ovál 511"/>
            <p:cNvSpPr/>
            <p:nvPr/>
          </p:nvSpPr>
          <p:spPr bwMode="auto">
            <a:xfrm>
              <a:off x="5793075" y="5868308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3" name="Ovál 512"/>
            <p:cNvSpPr/>
            <p:nvPr/>
          </p:nvSpPr>
          <p:spPr bwMode="auto">
            <a:xfrm>
              <a:off x="5857233" y="583219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4" name="Ovál 513"/>
            <p:cNvSpPr/>
            <p:nvPr/>
          </p:nvSpPr>
          <p:spPr bwMode="auto">
            <a:xfrm>
              <a:off x="5604540" y="53629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5" name="Ovál 514"/>
            <p:cNvSpPr/>
            <p:nvPr/>
          </p:nvSpPr>
          <p:spPr bwMode="auto">
            <a:xfrm>
              <a:off x="5668698" y="53468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6" name="Ovál 515"/>
            <p:cNvSpPr/>
            <p:nvPr/>
          </p:nvSpPr>
          <p:spPr bwMode="auto">
            <a:xfrm>
              <a:off x="5756940" y="55153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7" name="Ovál 516"/>
            <p:cNvSpPr/>
            <p:nvPr/>
          </p:nvSpPr>
          <p:spPr bwMode="auto">
            <a:xfrm>
              <a:off x="5821098" y="54992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8" name="Ovál 517"/>
            <p:cNvSpPr/>
            <p:nvPr/>
          </p:nvSpPr>
          <p:spPr bwMode="auto">
            <a:xfrm>
              <a:off x="5877252" y="56677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19" name="Ovál 518"/>
            <p:cNvSpPr/>
            <p:nvPr/>
          </p:nvSpPr>
          <p:spPr bwMode="auto">
            <a:xfrm>
              <a:off x="5941410" y="56516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0" name="Ovál 519"/>
            <p:cNvSpPr/>
            <p:nvPr/>
          </p:nvSpPr>
          <p:spPr bwMode="auto">
            <a:xfrm>
              <a:off x="5829102" y="5820104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1" name="Ovál 520"/>
            <p:cNvSpPr/>
            <p:nvPr/>
          </p:nvSpPr>
          <p:spPr bwMode="auto">
            <a:xfrm>
              <a:off x="5873205" y="5804042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2" name="Ovál 521"/>
            <p:cNvSpPr/>
            <p:nvPr/>
          </p:nvSpPr>
          <p:spPr bwMode="auto">
            <a:xfrm>
              <a:off x="5668716" y="567977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3" name="Ovál 522"/>
            <p:cNvSpPr/>
            <p:nvPr/>
          </p:nvSpPr>
          <p:spPr bwMode="auto">
            <a:xfrm>
              <a:off x="5732874" y="566371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4" name="Ovál 523"/>
            <p:cNvSpPr/>
            <p:nvPr/>
          </p:nvSpPr>
          <p:spPr bwMode="auto">
            <a:xfrm>
              <a:off x="5704743" y="56315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5" name="Ovál 524"/>
            <p:cNvSpPr/>
            <p:nvPr/>
          </p:nvSpPr>
          <p:spPr bwMode="auto">
            <a:xfrm>
              <a:off x="5744835" y="564759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6" name="Ovál 525"/>
            <p:cNvSpPr/>
            <p:nvPr/>
          </p:nvSpPr>
          <p:spPr bwMode="auto">
            <a:xfrm>
              <a:off x="5516280" y="5743931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7" name="Ovál 526"/>
            <p:cNvSpPr/>
            <p:nvPr/>
          </p:nvSpPr>
          <p:spPr bwMode="auto">
            <a:xfrm>
              <a:off x="5556372" y="572786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8" name="Ovál 527"/>
            <p:cNvSpPr/>
            <p:nvPr/>
          </p:nvSpPr>
          <p:spPr bwMode="auto">
            <a:xfrm>
              <a:off x="5552307" y="569572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29" name="Ovál 528"/>
            <p:cNvSpPr/>
            <p:nvPr/>
          </p:nvSpPr>
          <p:spPr bwMode="auto">
            <a:xfrm>
              <a:off x="5616465" y="5679665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0" name="Ovál 529"/>
            <p:cNvSpPr/>
            <p:nvPr/>
          </p:nvSpPr>
          <p:spPr bwMode="auto">
            <a:xfrm>
              <a:off x="5728845" y="5382923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1" name="Ovál 530"/>
            <p:cNvSpPr/>
            <p:nvPr/>
          </p:nvSpPr>
          <p:spPr bwMode="auto">
            <a:xfrm>
              <a:off x="5801025" y="535081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2" name="Ovál 531"/>
            <p:cNvSpPr/>
            <p:nvPr/>
          </p:nvSpPr>
          <p:spPr bwMode="auto">
            <a:xfrm>
              <a:off x="5772894" y="5334719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33" name="Ovál 532"/>
            <p:cNvSpPr/>
            <p:nvPr/>
          </p:nvSpPr>
          <p:spPr bwMode="auto">
            <a:xfrm>
              <a:off x="5837052" y="5318657"/>
              <a:ext cx="36000" cy="18000"/>
            </a:xfrm>
            <a:prstGeom prst="ellipse">
              <a:avLst/>
            </a:prstGeom>
            <a:solidFill>
              <a:srgbClr val="DA0000"/>
            </a:solidFill>
            <a:ln w="9525" cap="flat" cmpd="sng" algn="ctr">
              <a:solidFill>
                <a:srgbClr val="DA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4" name="Obdélník 473"/>
            <p:cNvSpPr/>
            <p:nvPr/>
          </p:nvSpPr>
          <p:spPr>
            <a:xfrm>
              <a:off x="3988575" y="4608817"/>
              <a:ext cx="8488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</a:t>
              </a:r>
            </a:p>
          </p:txBody>
        </p:sp>
        <p:sp>
          <p:nvSpPr>
            <p:cNvPr id="475" name="Obdélník 474"/>
            <p:cNvSpPr/>
            <p:nvPr/>
          </p:nvSpPr>
          <p:spPr>
            <a:xfrm>
              <a:off x="5260111" y="4597441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anti-B</a:t>
              </a:r>
            </a:p>
          </p:txBody>
        </p:sp>
        <p:sp>
          <p:nvSpPr>
            <p:cNvPr id="476" name="Obdélník 475"/>
            <p:cNvSpPr/>
            <p:nvPr/>
          </p:nvSpPr>
          <p:spPr>
            <a:xfrm>
              <a:off x="6488431" y="4611089"/>
              <a:ext cx="99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anti-AB</a:t>
              </a:r>
            </a:p>
          </p:txBody>
        </p:sp>
        <p:sp>
          <p:nvSpPr>
            <p:cNvPr id="477" name="Obdélník 476"/>
            <p:cNvSpPr/>
            <p:nvPr/>
          </p:nvSpPr>
          <p:spPr>
            <a:xfrm>
              <a:off x="1533065" y="5319268"/>
              <a:ext cx="2057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špatná séra</a:t>
              </a:r>
            </a:p>
          </p:txBody>
        </p:sp>
        <p:sp>
          <p:nvSpPr>
            <p:cNvPr id="642" name="Ovál 641"/>
            <p:cNvSpPr/>
            <p:nvPr/>
          </p:nvSpPr>
          <p:spPr bwMode="auto">
            <a:xfrm>
              <a:off x="6556671" y="5182541"/>
              <a:ext cx="829340" cy="828000"/>
            </a:xfrm>
            <a:prstGeom prst="ellipse">
              <a:avLst/>
            </a:prstGeom>
            <a:gradFill flip="none" rotWithShape="1">
              <a:gsLst>
                <a:gs pos="8000">
                  <a:srgbClr val="FF0000">
                    <a:alpha val="68000"/>
                  </a:srgbClr>
                </a:gs>
                <a:gs pos="55000">
                  <a:srgbClr val="DA0000">
                    <a:tint val="44500"/>
                    <a:satMod val="160000"/>
                  </a:srgbClr>
                </a:gs>
                <a:gs pos="85000">
                  <a:srgbClr val="DA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36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61516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</a:t>
            </a:r>
            <a:r>
              <a:rPr lang="cs-CZ" sz="3600" b="0" dirty="0"/>
              <a:t>(erytrocyt, </a:t>
            </a:r>
            <a:r>
              <a:rPr lang="cs-CZ" sz="3600" b="0" dirty="0" err="1"/>
              <a:t>ery</a:t>
            </a:r>
            <a:r>
              <a:rPr lang="cs-CZ" sz="3600" b="0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217002"/>
            <a:ext cx="10954549" cy="5044098"/>
          </a:xfrm>
        </p:spPr>
        <p:txBody>
          <a:bodyPr/>
          <a:lstStyle/>
          <a:p>
            <a:r>
              <a:rPr lang="cs-CZ" sz="2400" dirty="0"/>
              <a:t>bezjaderná buňka, hlavní část formované složky krve</a:t>
            </a:r>
          </a:p>
          <a:p>
            <a:pPr>
              <a:lnSpc>
                <a:spcPct val="100000"/>
              </a:lnSpc>
            </a:pPr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 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b="1" dirty="0"/>
              <a:t>plasticita tvaru </a:t>
            </a:r>
            <a:r>
              <a:rPr lang="cs-CZ" dirty="0"/>
              <a:t>důležitá pro prostup úzkými kapilárami 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</a:t>
            </a:r>
          </a:p>
          <a:p>
            <a:pPr lvl="1"/>
            <a:r>
              <a:rPr lang="cs-CZ" dirty="0"/>
              <a:t>transport kyslíku (vázaného především na hemoglobin) do tkání</a:t>
            </a:r>
          </a:p>
          <a:p>
            <a:pPr lvl="1"/>
            <a:r>
              <a:rPr lang="cs-CZ" dirty="0"/>
              <a:t>účastní se na udržení acidobazické rovnováhy a transportu CO</a:t>
            </a:r>
            <a:r>
              <a:rPr lang="cs-CZ" baseline="-25000" dirty="0"/>
              <a:t>2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Velikost:</a:t>
            </a:r>
            <a:endParaRPr lang="en-GB" dirty="0"/>
          </a:p>
          <a:p>
            <a:pPr lvl="1"/>
            <a:r>
              <a:rPr lang="cs-CZ" dirty="0" err="1"/>
              <a:t>Normocyt</a:t>
            </a:r>
            <a:r>
              <a:rPr lang="cs-CZ" dirty="0"/>
              <a:t>: 7,5 µm</a:t>
            </a:r>
            <a:endParaRPr lang="en-GB" dirty="0"/>
          </a:p>
          <a:p>
            <a:pPr lvl="1"/>
            <a:r>
              <a:rPr lang="cs-CZ" dirty="0"/>
              <a:t>Mikrocyt: ≤ 7 µm</a:t>
            </a:r>
            <a:endParaRPr lang="en-GB" dirty="0"/>
          </a:p>
          <a:p>
            <a:pPr lvl="1"/>
            <a:r>
              <a:rPr lang="cs-CZ" dirty="0"/>
              <a:t>Makrocyt: ≥ 9 µm</a:t>
            </a:r>
            <a:endParaRPr lang="en-GB" dirty="0"/>
          </a:p>
          <a:p>
            <a:pPr lvl="1"/>
            <a:r>
              <a:rPr lang="cs-CZ" dirty="0"/>
              <a:t>Megalocyt: ≥ 20 µm</a:t>
            </a:r>
          </a:p>
          <a:p>
            <a:pPr lvl="1"/>
            <a:r>
              <a:rPr lang="cs-CZ" dirty="0"/>
              <a:t>Tloušťka cca 2,5 µm na periferii a cca 1 µm ve středu disku </a:t>
            </a:r>
            <a:endParaRPr lang="en-GB" dirty="0"/>
          </a:p>
          <a:p>
            <a:endParaRPr lang="cs-CZ" dirty="0"/>
          </a:p>
        </p:txBody>
      </p:sp>
      <p:pic>
        <p:nvPicPr>
          <p:cNvPr id="1026" name="Picture 2" descr="C:\Users\Johanka\Desktop\výuka\prezentace k praktikám ppt\Nové verze praktik podzim 2018\Krevní skupiny, krevní obraz\staré prezentace\c4sm00248b-f1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24" y="4446609"/>
            <a:ext cx="4377175" cy="11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anka\Desktop\výuka\prezentace k praktikám ppt\Nové verze praktik podzim 2018\Krevní skupiny, krevní obraz\staré prezentace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51" y="2038350"/>
            <a:ext cx="291995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hanka\Desktop\výuka\prezentace k praktikám ppt\Nové verze praktik podzim 2018\Krevní skupiny, krevní obraz\staré prezentace\lorrca_redcell_in position_200x12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4" y="285750"/>
            <a:ext cx="2409047" cy="15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ohanka\Desktop\FRMU 2018\Prezentace\podzim téma 4 - krev\materiály a obrázky\Ery-sche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9" y="4274590"/>
            <a:ext cx="27368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08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proces usazování erytrocytů (krevních elementů) v neproudící nesrážlivé krvi</a:t>
            </a:r>
          </a:p>
          <a:p>
            <a:pPr>
              <a:lnSpc>
                <a:spcPct val="100000"/>
              </a:lnSpc>
            </a:pPr>
            <a:r>
              <a:rPr lang="cs-CZ" dirty="0"/>
              <a:t>vyšetřuje se sedimentační rychlost</a:t>
            </a:r>
          </a:p>
          <a:p>
            <a:pPr lvl="1"/>
            <a:r>
              <a:rPr lang="cs-CZ" dirty="0"/>
              <a:t>nespecifická laboratorní metoda - říkající nám pouze “něco se děje”</a:t>
            </a:r>
          </a:p>
          <a:p>
            <a:pPr lvl="1"/>
            <a:r>
              <a:rPr lang="cs-CZ" dirty="0"/>
              <a:t>měříme rychlost poklesu </a:t>
            </a:r>
            <a:r>
              <a:rPr lang="cs-CZ" dirty="0" err="1"/>
              <a:t>ery</a:t>
            </a:r>
            <a:r>
              <a:rPr lang="cs-CZ" dirty="0"/>
              <a:t> ve sloupci nesrážlivé krve (v kapiláře)</a:t>
            </a:r>
          </a:p>
          <a:p>
            <a:pPr>
              <a:lnSpc>
                <a:spcPct val="100000"/>
              </a:lnSpc>
            </a:pPr>
            <a:r>
              <a:rPr lang="cs-CZ" dirty="0"/>
              <a:t>Sedimentační rychlost je nepřímo úměrná </a:t>
            </a:r>
            <a:r>
              <a:rPr lang="cs-CZ" b="1" dirty="0"/>
              <a:t>suspenzní stabilitě krve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726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Helmholtzova</a:t>
            </a:r>
            <a:r>
              <a:rPr lang="cs-CZ" dirty="0"/>
              <a:t> elektrická dvojvrstva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7864443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vnějším povrchu membrány </a:t>
            </a:r>
            <a:r>
              <a:rPr lang="cs-CZ" dirty="0" err="1"/>
              <a:t>ery</a:t>
            </a:r>
            <a:r>
              <a:rPr lang="cs-CZ" dirty="0"/>
              <a:t> se nachází záporný náboj</a:t>
            </a:r>
            <a:r>
              <a:rPr lang="cs-CZ" sz="2400" dirty="0"/>
              <a:t>, nesený zejména zbytky sialových kyselin membránových proteinů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těsném okolí membrány se elektrostatickými silami udržují kladně nabité ionty (především Na+) – tvoří 1. vrstvu iontů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ke kladně nabité vrstvě jsou přitahovány záporně nabité ionty, které tvoří převážnou část 2. iontové vrstvy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ery</a:t>
            </a:r>
            <a:r>
              <a:rPr lang="cs-CZ" sz="2400" dirty="0"/>
              <a:t> se díky svému „elektrickému obalu“ vzájemně odpuzují, což zabezpečuje, že neproudící nesrážlivá krev po jistou dobu setrvává jako suspenze krevních elementů v plazmě (</a:t>
            </a:r>
            <a:r>
              <a:rPr lang="cs-CZ" sz="2400" b="1" dirty="0"/>
              <a:t>suspenzní stabilita</a:t>
            </a:r>
            <a:r>
              <a:rPr lang="cs-CZ" sz="2400" dirty="0"/>
              <a:t>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754275" y="2107675"/>
            <a:ext cx="2954518" cy="2954518"/>
            <a:chOff x="8697714" y="3144624"/>
            <a:chExt cx="2954518" cy="2954518"/>
          </a:xfrm>
        </p:grpSpPr>
        <p:sp>
          <p:nvSpPr>
            <p:cNvPr id="7" name="Ovál 6"/>
            <p:cNvSpPr/>
            <p:nvPr/>
          </p:nvSpPr>
          <p:spPr>
            <a:xfrm>
              <a:off x="9555962" y="3947036"/>
              <a:ext cx="1331427" cy="13314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solidFill>
                    <a:schemeClr val="tx1"/>
                  </a:solidFill>
                </a:rPr>
                <a:t>ERY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9389505" y="415860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9" name="Ovál 8"/>
            <p:cNvSpPr/>
            <p:nvPr/>
          </p:nvSpPr>
          <p:spPr>
            <a:xfrm>
              <a:off x="8966153" y="462188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10" name="Ovál 9"/>
            <p:cNvSpPr/>
            <p:nvPr/>
          </p:nvSpPr>
          <p:spPr>
            <a:xfrm>
              <a:off x="9319046" y="45658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10919426" y="433652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10716919" y="39919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3" name="Ovál 12"/>
            <p:cNvSpPr/>
            <p:nvPr/>
          </p:nvSpPr>
          <p:spPr>
            <a:xfrm>
              <a:off x="9643510" y="3868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4" name="Ovál 13"/>
            <p:cNvSpPr/>
            <p:nvPr/>
          </p:nvSpPr>
          <p:spPr>
            <a:xfrm>
              <a:off x="10399724" y="377217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5" name="Ovál 14"/>
            <p:cNvSpPr/>
            <p:nvPr/>
          </p:nvSpPr>
          <p:spPr>
            <a:xfrm>
              <a:off x="10003741" y="3724389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6" name="Ovál 15"/>
            <p:cNvSpPr/>
            <p:nvPr/>
          </p:nvSpPr>
          <p:spPr>
            <a:xfrm>
              <a:off x="9494330" y="525562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7" name="Ovál 16"/>
            <p:cNvSpPr/>
            <p:nvPr/>
          </p:nvSpPr>
          <p:spPr>
            <a:xfrm>
              <a:off x="9686042" y="520537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8" name="Ovál 17"/>
            <p:cNvSpPr/>
            <p:nvPr/>
          </p:nvSpPr>
          <p:spPr>
            <a:xfrm>
              <a:off x="10029455" y="53225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9" name="Ovál 18"/>
            <p:cNvSpPr/>
            <p:nvPr/>
          </p:nvSpPr>
          <p:spPr>
            <a:xfrm>
              <a:off x="10416725" y="52666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0" name="Ovál 19"/>
            <p:cNvSpPr/>
            <p:nvPr/>
          </p:nvSpPr>
          <p:spPr>
            <a:xfrm>
              <a:off x="10737076" y="506345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1" name="Ovál 20"/>
            <p:cNvSpPr/>
            <p:nvPr/>
          </p:nvSpPr>
          <p:spPr>
            <a:xfrm>
              <a:off x="10897578" y="468552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2" name="Ovál 21"/>
            <p:cNvSpPr/>
            <p:nvPr/>
          </p:nvSpPr>
          <p:spPr>
            <a:xfrm>
              <a:off x="9068751" y="364375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23" name="Ovál 22"/>
            <p:cNvSpPr/>
            <p:nvPr/>
          </p:nvSpPr>
          <p:spPr>
            <a:xfrm>
              <a:off x="9153852" y="3920915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4" name="Ovál 23"/>
            <p:cNvSpPr/>
            <p:nvPr/>
          </p:nvSpPr>
          <p:spPr>
            <a:xfrm>
              <a:off x="9751181" y="345934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5" name="Ovál 24"/>
            <p:cNvSpPr/>
            <p:nvPr/>
          </p:nvSpPr>
          <p:spPr>
            <a:xfrm>
              <a:off x="9198955" y="3632803"/>
              <a:ext cx="1959892" cy="1959892"/>
            </a:xfrm>
            <a:prstGeom prst="ellipse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11119627" y="414021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7" name="Ovál 26"/>
            <p:cNvSpPr/>
            <p:nvPr/>
          </p:nvSpPr>
          <p:spPr>
            <a:xfrm>
              <a:off x="9455579" y="54597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8" name="Ovál 27"/>
            <p:cNvSpPr/>
            <p:nvPr/>
          </p:nvSpPr>
          <p:spPr>
            <a:xfrm>
              <a:off x="10530699" y="5524700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29" name="Ovál 28"/>
            <p:cNvSpPr/>
            <p:nvPr/>
          </p:nvSpPr>
          <p:spPr>
            <a:xfrm>
              <a:off x="10737076" y="3591268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0" name="Ovál 29"/>
            <p:cNvSpPr/>
            <p:nvPr/>
          </p:nvSpPr>
          <p:spPr>
            <a:xfrm>
              <a:off x="10017642" y="560520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1" name="Ovál 30"/>
            <p:cNvSpPr/>
            <p:nvPr/>
          </p:nvSpPr>
          <p:spPr>
            <a:xfrm>
              <a:off x="8931392" y="513227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2" name="Ovál 31"/>
            <p:cNvSpPr/>
            <p:nvPr/>
          </p:nvSpPr>
          <p:spPr>
            <a:xfrm>
              <a:off x="11139237" y="5001672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3" name="Ovál 32"/>
            <p:cNvSpPr/>
            <p:nvPr/>
          </p:nvSpPr>
          <p:spPr>
            <a:xfrm>
              <a:off x="10980566" y="370051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4" name="Ovál 33"/>
            <p:cNvSpPr/>
            <p:nvPr/>
          </p:nvSpPr>
          <p:spPr>
            <a:xfrm>
              <a:off x="10841754" y="5576486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5" name="Ovál 34"/>
            <p:cNvSpPr/>
            <p:nvPr/>
          </p:nvSpPr>
          <p:spPr>
            <a:xfrm>
              <a:off x="9031774" y="536670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6" name="Ovál 35"/>
            <p:cNvSpPr/>
            <p:nvPr/>
          </p:nvSpPr>
          <p:spPr>
            <a:xfrm>
              <a:off x="10003740" y="3212654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7" name="Ovál 36"/>
            <p:cNvSpPr/>
            <p:nvPr/>
          </p:nvSpPr>
          <p:spPr>
            <a:xfrm>
              <a:off x="10719056" y="3288197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38" name="Ovál 37"/>
            <p:cNvSpPr/>
            <p:nvPr/>
          </p:nvSpPr>
          <p:spPr>
            <a:xfrm>
              <a:off x="9921558" y="393202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9" name="Ovál 38"/>
            <p:cNvSpPr/>
            <p:nvPr/>
          </p:nvSpPr>
          <p:spPr>
            <a:xfrm>
              <a:off x="10177269" y="390401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0" name="Ovál 39"/>
            <p:cNvSpPr/>
            <p:nvPr/>
          </p:nvSpPr>
          <p:spPr>
            <a:xfrm>
              <a:off x="10468964" y="398921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1" name="Ovál 40"/>
            <p:cNvSpPr/>
            <p:nvPr/>
          </p:nvSpPr>
          <p:spPr>
            <a:xfrm>
              <a:off x="10611471" y="4103597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2" name="Ovál 41"/>
            <p:cNvSpPr/>
            <p:nvPr/>
          </p:nvSpPr>
          <p:spPr>
            <a:xfrm>
              <a:off x="9735296" y="405438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3" name="Ovál 42"/>
            <p:cNvSpPr/>
            <p:nvPr/>
          </p:nvSpPr>
          <p:spPr>
            <a:xfrm>
              <a:off x="9592724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4" name="Ovál 43"/>
            <p:cNvSpPr/>
            <p:nvPr/>
          </p:nvSpPr>
          <p:spPr>
            <a:xfrm>
              <a:off x="9526546" y="4461382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5" name="Ovál 44"/>
            <p:cNvSpPr/>
            <p:nvPr/>
          </p:nvSpPr>
          <p:spPr>
            <a:xfrm>
              <a:off x="9533478" y="469563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6" name="Ovál 45"/>
            <p:cNvSpPr/>
            <p:nvPr/>
          </p:nvSpPr>
          <p:spPr>
            <a:xfrm>
              <a:off x="9656947" y="494284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7" name="Ovál 46"/>
            <p:cNvSpPr/>
            <p:nvPr/>
          </p:nvSpPr>
          <p:spPr>
            <a:xfrm>
              <a:off x="9811504" y="5095176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8" name="Ovál 47"/>
            <p:cNvSpPr/>
            <p:nvPr/>
          </p:nvSpPr>
          <p:spPr>
            <a:xfrm>
              <a:off x="10091860" y="5186650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9" name="Ovál 48"/>
            <p:cNvSpPr/>
            <p:nvPr/>
          </p:nvSpPr>
          <p:spPr>
            <a:xfrm>
              <a:off x="10394985" y="5130475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0" name="Ovál 49"/>
            <p:cNvSpPr/>
            <p:nvPr/>
          </p:nvSpPr>
          <p:spPr>
            <a:xfrm>
              <a:off x="10618416" y="5018414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1" name="Ovál 50"/>
            <p:cNvSpPr/>
            <p:nvPr/>
          </p:nvSpPr>
          <p:spPr>
            <a:xfrm>
              <a:off x="10741885" y="483107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2" name="Ovál 51"/>
            <p:cNvSpPr/>
            <p:nvPr/>
          </p:nvSpPr>
          <p:spPr>
            <a:xfrm>
              <a:off x="10800071" y="460401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3" name="Ovál 52"/>
            <p:cNvSpPr/>
            <p:nvPr/>
          </p:nvSpPr>
          <p:spPr>
            <a:xfrm>
              <a:off x="10809023" y="4396878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4" name="Ovál 53"/>
            <p:cNvSpPr/>
            <p:nvPr/>
          </p:nvSpPr>
          <p:spPr>
            <a:xfrm>
              <a:off x="10713989" y="4235331"/>
              <a:ext cx="123469" cy="11438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5" name="Ovál 54"/>
            <p:cNvSpPr/>
            <p:nvPr/>
          </p:nvSpPr>
          <p:spPr>
            <a:xfrm>
              <a:off x="8697714" y="3144624"/>
              <a:ext cx="2954518" cy="2954518"/>
            </a:xfrm>
            <a:prstGeom prst="ellipse">
              <a:avLst/>
            </a:prstGeom>
            <a:noFill/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ál 55"/>
            <p:cNvSpPr/>
            <p:nvPr/>
          </p:nvSpPr>
          <p:spPr>
            <a:xfrm>
              <a:off x="11305157" y="4567891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57" name="Ovál 56"/>
            <p:cNvSpPr/>
            <p:nvPr/>
          </p:nvSpPr>
          <p:spPr>
            <a:xfrm>
              <a:off x="8777557" y="4280653"/>
              <a:ext cx="200765" cy="18599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b="1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sedimentace erytrocytů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727463" cy="1653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gravitace – pod vlivem této síly se erytrocyty </a:t>
            </a:r>
            <a:r>
              <a:rPr lang="cs-CZ" b="1" dirty="0"/>
              <a:t>v neproudící nesrážlivé krvi </a:t>
            </a:r>
            <a:r>
              <a:rPr lang="cs-CZ" dirty="0"/>
              <a:t>postupně usazují (sedimentují)</a:t>
            </a:r>
          </a:p>
        </p:txBody>
      </p:sp>
      <p:pic>
        <p:nvPicPr>
          <p:cNvPr id="1026" name="Picture 2" descr="C:\Users\Johanka\Desktop\FRMU 2018\Prezentace\podzim téma 4 - krev\materiály a obrázky\red-blood-cell-rouleaux-scientificanimationscom--science-photo-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0" y="2729913"/>
            <a:ext cx="3164263" cy="20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708624" y="2679341"/>
            <a:ext cx="7480033" cy="254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při narušení </a:t>
            </a:r>
            <a:r>
              <a:rPr lang="cs-CZ" dirty="0" err="1"/>
              <a:t>Helmholtzovy</a:t>
            </a:r>
            <a:r>
              <a:rPr lang="cs-CZ" dirty="0"/>
              <a:t> elektrické dvojvrstvy dochází ke skládání </a:t>
            </a:r>
            <a:r>
              <a:rPr lang="cs-CZ" dirty="0" err="1"/>
              <a:t>ery</a:t>
            </a:r>
            <a:r>
              <a:rPr lang="cs-CZ" dirty="0"/>
              <a:t> do válečků – penízkovatění (tvorba </a:t>
            </a:r>
            <a:r>
              <a:rPr lang="cs-CZ" dirty="0" err="1"/>
              <a:t>rouleaux</a:t>
            </a:r>
            <a:r>
              <a:rPr lang="cs-CZ" dirty="0"/>
              <a:t>, agregátů)</a:t>
            </a:r>
          </a:p>
          <a:p>
            <a:pPr lvl="1"/>
            <a:r>
              <a:rPr lang="cs-CZ" sz="2400" dirty="0"/>
              <a:t>které mají velký objem, ovšem relativně malý povrch, a proto klesají rychleji</a:t>
            </a:r>
          </a:p>
          <a:p>
            <a:pPr>
              <a:lnSpc>
                <a:spcPct val="100000"/>
              </a:lnSpc>
            </a:pPr>
            <a:r>
              <a:rPr lang="cs-CZ" dirty="0"/>
              <a:t>narušení elektrické dvojvrstvy tak způsobí zvýšení sedimentační rychlosti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rychlost sedimentace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63" y="1560240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Sedimentace závisí na vlastnostech erytrocytů a složení plazmy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22992"/>
              </p:ext>
            </p:extLst>
          </p:nvPr>
        </p:nvGraphicFramePr>
        <p:xfrm>
          <a:off x="679450" y="2452931"/>
          <a:ext cx="5134496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Vliv na rychlost sedimentace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↑</a:t>
                      </a:r>
                      <a:r>
                        <a:rPr lang="cs-CZ" sz="2400" b="1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↓</a:t>
                      </a:r>
                      <a:r>
                        <a:rPr lang="cs-CZ" sz="2400" dirty="0"/>
                        <a:t> </a:t>
                      </a:r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Erytrocyty</a:t>
                      </a:r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Počet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Velikost </a:t>
                      </a:r>
                      <a:r>
                        <a:rPr lang="cs-CZ" dirty="0" err="1"/>
                        <a:t>ery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Plazma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Albumin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Imunoglobuliny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Fibrinogen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/>
                        <a:t>zrychluje</a:t>
                      </a:r>
                      <a:endParaRPr lang="cs-CZ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zpomaluje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Zástupný symbol pro obsah 4"/>
          <p:cNvSpPr txBox="1">
            <a:spLocks/>
          </p:cNvSpPr>
          <p:nvPr/>
        </p:nvSpPr>
        <p:spPr>
          <a:xfrm>
            <a:off x="6305265" y="2464438"/>
            <a:ext cx="5377219" cy="3267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Albumin má záporný náboj – udržuje suspenzní stabilitu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Ig</a:t>
            </a:r>
            <a:r>
              <a:rPr lang="cs-CZ" sz="2400" dirty="0"/>
              <a:t> a fibrinogen narušují náboj </a:t>
            </a:r>
            <a:r>
              <a:rPr lang="cs-CZ" sz="2400" dirty="0" err="1"/>
              <a:t>ery</a:t>
            </a:r>
            <a:r>
              <a:rPr lang="cs-CZ" sz="2400" dirty="0"/>
              <a:t> – urychlují penízkovatění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Před odběrem krve na sedimentaci by se neměla jíst tučná jídla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Sedimentace ovlivněna taky tvarem </a:t>
            </a:r>
            <a:r>
              <a:rPr lang="cs-CZ" sz="2400" dirty="0" err="1"/>
              <a:t>ery</a:t>
            </a:r>
            <a:r>
              <a:rPr lang="cs-CZ" sz="2400" dirty="0"/>
              <a:t> (</a:t>
            </a:r>
            <a:r>
              <a:rPr lang="cs-CZ" sz="2400" dirty="0" err="1"/>
              <a:t>sférocytóza</a:t>
            </a:r>
            <a:r>
              <a:rPr lang="cs-CZ" sz="2400" dirty="0"/>
              <a:t>, srpkovitá anémie)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175470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vyšetření sedimentační rychlosti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 (FW, přímá metoda):</a:t>
            </a:r>
          </a:p>
          <a:p>
            <a:pPr lvl="1"/>
            <a:r>
              <a:rPr lang="cs-CZ" dirty="0"/>
              <a:t>kapilára postavená kolmo</a:t>
            </a:r>
          </a:p>
          <a:p>
            <a:pPr lvl="1"/>
            <a:r>
              <a:rPr lang="cs-CZ" dirty="0"/>
              <a:t>odečítá se po 1 hodině</a:t>
            </a:r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 (šikmá sedimentace):</a:t>
            </a:r>
          </a:p>
          <a:p>
            <a:pPr lvl="1"/>
            <a:r>
              <a:rPr lang="cs-CZ" dirty="0"/>
              <a:t>kapilára sešikmená pod úhlem 45°</a:t>
            </a:r>
          </a:p>
          <a:p>
            <a:pPr lvl="1"/>
            <a:r>
              <a:rPr lang="cs-CZ" dirty="0"/>
              <a:t>odečítá se po 15 minutách</a:t>
            </a:r>
          </a:p>
        </p:txBody>
      </p:sp>
      <p:pic>
        <p:nvPicPr>
          <p:cNvPr id="6" name="Picture 2" descr="Pipeta+zkum.citrát jednoráz.PH Disp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8" y="2033517"/>
            <a:ext cx="4084886" cy="42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Nesrážlivá krev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500676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Krev, ve které zabráníme koagulačnímu systému v jeho funkci</a:t>
            </a:r>
          </a:p>
          <a:p>
            <a:pPr>
              <a:lnSpc>
                <a:spcPct val="100000"/>
              </a:lnSpc>
            </a:pPr>
            <a:r>
              <a:rPr lang="cs-CZ" dirty="0"/>
              <a:t>Možnosti</a:t>
            </a:r>
          </a:p>
          <a:p>
            <a:pPr lvl="1"/>
            <a:r>
              <a:rPr lang="cs-CZ" sz="2400" dirty="0"/>
              <a:t>Vyvázáním Ca</a:t>
            </a:r>
            <a:r>
              <a:rPr lang="cs-CZ" sz="2400" baseline="30000" dirty="0"/>
              <a:t>2+ </a:t>
            </a:r>
            <a:r>
              <a:rPr lang="cs-CZ" sz="2400" dirty="0"/>
              <a:t>iontů esenciálních pro koagulaci (</a:t>
            </a:r>
            <a:r>
              <a:rPr lang="cs-CZ" sz="2400" dirty="0" err="1"/>
              <a:t>chelatační</a:t>
            </a:r>
            <a:r>
              <a:rPr lang="cs-CZ" sz="2400" dirty="0"/>
              <a:t> antikoagulancia)</a:t>
            </a:r>
          </a:p>
          <a:p>
            <a:pPr marL="898525" lvl="1" indent="-179388"/>
            <a:r>
              <a:rPr lang="cs-CZ" sz="2400" dirty="0"/>
              <a:t>Citrát sodný</a:t>
            </a:r>
          </a:p>
          <a:p>
            <a:pPr marL="898525" lvl="1" indent="-179388"/>
            <a:r>
              <a:rPr lang="cs-CZ" sz="2400" dirty="0"/>
              <a:t>EDTA - kyselina </a:t>
            </a:r>
            <a:r>
              <a:rPr lang="cs-CZ" sz="2400" dirty="0" err="1"/>
              <a:t>ethylendiamintetraoctová</a:t>
            </a:r>
            <a:endParaRPr lang="cs-CZ" sz="2400" dirty="0"/>
          </a:p>
          <a:p>
            <a:pPr marL="898525" lvl="1" indent="-179388"/>
            <a:r>
              <a:rPr lang="cs-CZ" sz="2400" dirty="0"/>
              <a:t>Oxalát sodný </a:t>
            </a:r>
          </a:p>
          <a:p>
            <a:pPr lvl="1"/>
            <a:r>
              <a:rPr lang="cs-CZ" sz="2400" dirty="0"/>
              <a:t>Stimulací antikoagulačního systému</a:t>
            </a:r>
          </a:p>
          <a:p>
            <a:pPr marL="898525" lvl="1" indent="-179388"/>
            <a:r>
              <a:rPr lang="cs-CZ" sz="2400" dirty="0"/>
              <a:t>Aktivace antitrombinu III - heparin a jeho nízkomolekulární deriváty</a:t>
            </a:r>
          </a:p>
          <a:p>
            <a:pPr marL="1308925" lvl="2" indent="-179388"/>
            <a:r>
              <a:rPr lang="cs-CZ" sz="1900" dirty="0"/>
              <a:t>(Antitrombin III inaktivuje trombin a některé další koagulační faktory, heparin účinek antitrombinu III zesiluje)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pic>
        <p:nvPicPr>
          <p:cNvPr id="7" name="Picture 10" descr="Strukturní vzo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73" y="0"/>
            <a:ext cx="1487693" cy="16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trukturní vzor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89" y="2580285"/>
            <a:ext cx="1759699" cy="17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hanka\Desktop\FRMU 2018\Prezentace\podzim téma 4 - krev\materiály a obrázky\124565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22" y="12823"/>
            <a:ext cx="3169196" cy="15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2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hodnoty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Muži: 2-8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Ženy: 7-12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Novorozenci: 2 mm/h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Kojenci: 4-8 mm/h</a:t>
            </a:r>
          </a:p>
          <a:p>
            <a:pPr lvl="0"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dirty="0"/>
              <a:t>Ženy mají méně </a:t>
            </a:r>
            <a:r>
              <a:rPr lang="cs-CZ" dirty="0" err="1"/>
              <a:t>ery</a:t>
            </a:r>
            <a:r>
              <a:rPr lang="cs-CZ" dirty="0"/>
              <a:t> a více fibrinogenu </a:t>
            </a:r>
            <a:r>
              <a:rPr lang="cs-CZ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283710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Změněné hodnoty FW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 numCol="2"/>
          <a:lstStyle/>
          <a:p>
            <a:pPr>
              <a:lnSpc>
                <a:spcPct val="100000"/>
              </a:lnSpc>
            </a:pPr>
            <a:r>
              <a:rPr lang="cs-CZ" dirty="0"/>
              <a:t>Zvýšené FW:</a:t>
            </a:r>
          </a:p>
          <a:p>
            <a:pPr lvl="1"/>
            <a:r>
              <a:rPr lang="cs-CZ" dirty="0"/>
              <a:t>Těhotenství, menstruace</a:t>
            </a:r>
          </a:p>
          <a:p>
            <a:pPr lvl="1"/>
            <a:r>
              <a:rPr lang="cs-CZ" dirty="0" err="1"/>
              <a:t>Makrocytémie</a:t>
            </a:r>
            <a:endParaRPr lang="cs-CZ" dirty="0"/>
          </a:p>
          <a:p>
            <a:pPr lvl="1"/>
            <a:r>
              <a:rPr lang="cs-CZ" dirty="0"/>
              <a:t>Infekce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Nekrózy tkání (infarkt, trauma)</a:t>
            </a:r>
          </a:p>
          <a:p>
            <a:pPr lvl="1"/>
            <a:r>
              <a:rPr lang="cs-CZ" dirty="0"/>
              <a:t>Relativní/ absolutní ztráty albuminu (nefrotický syndrom)</a:t>
            </a:r>
          </a:p>
          <a:p>
            <a:pPr lvl="1"/>
            <a:r>
              <a:rPr lang="cs-CZ" dirty="0" err="1"/>
              <a:t>Hyperlipidémie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Snížené FW:</a:t>
            </a:r>
          </a:p>
          <a:p>
            <a:pPr lvl="1"/>
            <a:r>
              <a:rPr lang="cs-CZ" dirty="0"/>
              <a:t>Nepravidelný tvar </a:t>
            </a:r>
            <a:r>
              <a:rPr lang="cs-CZ" dirty="0" err="1"/>
              <a:t>ery</a:t>
            </a:r>
            <a:r>
              <a:rPr lang="cs-CZ" dirty="0"/>
              <a:t> – </a:t>
            </a:r>
            <a:r>
              <a:rPr lang="cs-CZ" dirty="0" err="1"/>
              <a:t>sférocytóza</a:t>
            </a:r>
            <a:endParaRPr lang="cs-CZ" dirty="0"/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/>
              <a:t>Leukocytóza</a:t>
            </a:r>
          </a:p>
          <a:p>
            <a:pPr lvl="1"/>
            <a:r>
              <a:rPr lang="cs-CZ" dirty="0" err="1"/>
              <a:t>Dysproteinémie</a:t>
            </a:r>
            <a:r>
              <a:rPr lang="cs-CZ" dirty="0"/>
              <a:t> – </a:t>
            </a:r>
            <a:r>
              <a:rPr lang="cs-CZ" dirty="0" err="1"/>
              <a:t>hypofibrinogenémie</a:t>
            </a:r>
            <a:r>
              <a:rPr lang="cs-CZ" dirty="0"/>
              <a:t>, </a:t>
            </a:r>
            <a:r>
              <a:rPr lang="cs-CZ" dirty="0" err="1"/>
              <a:t>hypogamaglobulinémie</a:t>
            </a:r>
            <a:endParaRPr lang="cs-CZ" dirty="0"/>
          </a:p>
          <a:p>
            <a:pPr lvl="1"/>
            <a:r>
              <a:rPr lang="cs-CZ" dirty="0"/>
              <a:t>Dehydratace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31358" y="5152878"/>
            <a:ext cx="1010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Ženy mají méně </a:t>
            </a:r>
            <a:r>
              <a:rPr lang="cs-CZ" sz="2000" dirty="0" err="1"/>
              <a:t>ery</a:t>
            </a:r>
            <a:r>
              <a:rPr lang="cs-CZ" sz="2000" dirty="0"/>
              <a:t> a více fibrinogenu </a:t>
            </a:r>
            <a:r>
              <a:rPr lang="cs-CZ" sz="2000" dirty="0">
                <a:cs typeface="Arial"/>
              </a:rPr>
              <a:t>→ rychlejší sedimentace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cs typeface="Arial"/>
              </a:rPr>
              <a:t>S věkem se sedimentace zrychluje</a:t>
            </a:r>
          </a:p>
        </p:txBody>
      </p:sp>
    </p:spTree>
    <p:extLst>
      <p:ext uri="{BB962C8B-B14F-4D97-AF65-F5344CB8AC3E}">
        <p14:creationId xmlns:p14="http://schemas.microsoft.com/office/powerpoint/2010/main" val="3533787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Krve v praktickém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sz="2400" dirty="0"/>
              <a:t>Plná lidská krev</a:t>
            </a:r>
          </a:p>
          <a:p>
            <a:pPr lvl="1"/>
            <a:r>
              <a:rPr lang="cs-CZ" dirty="0"/>
              <a:t>Ery v plazmě (normální hematokrit) – sedimentace by měla být fyziologická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Lidské erytrocyty + fyziologický roztok</a:t>
            </a:r>
          </a:p>
          <a:p>
            <a:pPr lvl="1"/>
            <a:r>
              <a:rPr lang="cs-CZ" dirty="0"/>
              <a:t>Sedimentace bude pomalá – nejsou přítomné plazmatické bílkoviny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Anemická krev</a:t>
            </a:r>
          </a:p>
          <a:p>
            <a:pPr lvl="1"/>
            <a:r>
              <a:rPr lang="cs-CZ" dirty="0"/>
              <a:t>Ery v plazmě (nízký hematokrit) – sedimentace by měla být rychlejší</a:t>
            </a:r>
            <a:endParaRPr lang="cs-CZ" sz="1800" dirty="0"/>
          </a:p>
          <a:p>
            <a:pPr lvl="0">
              <a:lnSpc>
                <a:spcPct val="100000"/>
              </a:lnSpc>
            </a:pPr>
            <a:r>
              <a:rPr lang="cs-CZ" sz="2400" dirty="0"/>
              <a:t>Hovězí krev</a:t>
            </a:r>
          </a:p>
          <a:p>
            <a:pPr lvl="1"/>
            <a:r>
              <a:rPr lang="en-GB" dirty="0"/>
              <a:t>V</a:t>
            </a:r>
            <a:r>
              <a:rPr lang="cs-CZ" dirty="0" err="1"/>
              <a:t>ětší</a:t>
            </a:r>
            <a:r>
              <a:rPr lang="cs-CZ" dirty="0"/>
              <a:t> počet </a:t>
            </a:r>
            <a:r>
              <a:rPr lang="cs-CZ" dirty="0" err="1"/>
              <a:t>ery</a:t>
            </a:r>
            <a:r>
              <a:rPr lang="cs-CZ" dirty="0"/>
              <a:t>, menší </a:t>
            </a:r>
            <a:r>
              <a:rPr lang="cs-CZ" dirty="0" err="1"/>
              <a:t>ery</a:t>
            </a:r>
            <a:r>
              <a:rPr lang="cs-CZ" dirty="0"/>
              <a:t> – velmi pomalá sedimentace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sz="2400" dirty="0"/>
              <a:t>Koňská krev</a:t>
            </a:r>
          </a:p>
          <a:p>
            <a:pPr lvl="1"/>
            <a:r>
              <a:rPr lang="cs-CZ" dirty="0"/>
              <a:t>Velké </a:t>
            </a:r>
            <a:r>
              <a:rPr lang="cs-CZ" dirty="0" err="1"/>
              <a:t>ery</a:t>
            </a:r>
            <a:r>
              <a:rPr lang="cs-CZ" dirty="0"/>
              <a:t>, více plazmatických bílkovin – rychlá sedimentace</a:t>
            </a:r>
          </a:p>
          <a:p>
            <a:pPr lvl="0">
              <a:lnSpc>
                <a:spcPct val="100000"/>
              </a:lnSpc>
            </a:pPr>
            <a:r>
              <a:rPr lang="cs-CZ" sz="2400" dirty="0"/>
              <a:t>Koňské erytrocyty + fyziologický roztok</a:t>
            </a:r>
          </a:p>
          <a:p>
            <a:pPr lvl="1"/>
            <a:r>
              <a:rPr lang="cs-CZ" dirty="0"/>
              <a:t>Koňské </a:t>
            </a:r>
            <a:r>
              <a:rPr lang="cs-CZ" dirty="0" err="1"/>
              <a:t>ery</a:t>
            </a:r>
            <a:r>
              <a:rPr lang="cs-CZ" dirty="0"/>
              <a:t> ve fyziologickém roztoku sedimentují pomaleji než v plné koňské krvi</a:t>
            </a:r>
          </a:p>
        </p:txBody>
      </p:sp>
    </p:spTree>
    <p:extLst>
      <p:ext uri="{BB962C8B-B14F-4D97-AF65-F5344CB8AC3E}">
        <p14:creationId xmlns:p14="http://schemas.microsoft.com/office/powerpoint/2010/main" val="259026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erytrocytů</a:t>
            </a:r>
          </a:p>
        </p:txBody>
      </p:sp>
    </p:spTree>
    <p:extLst>
      <p:ext uri="{BB962C8B-B14F-4D97-AF65-F5344CB8AC3E}">
        <p14:creationId xmlns:p14="http://schemas.microsoft.com/office/powerpoint/2010/main" val="382477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Retikulocyt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Prekurzor erytrocytů, fyziologicky tvoří retikulocyty 1% ± 0,5% všech červených krvinek v krvi</a:t>
            </a:r>
          </a:p>
          <a:p>
            <a:pPr lvl="1"/>
            <a:r>
              <a:rPr lang="cs-CZ" dirty="0" err="1"/>
              <a:t>retikulocytóza</a:t>
            </a:r>
            <a:r>
              <a:rPr lang="cs-CZ" dirty="0"/>
              <a:t>: zvýšení podílu retikulocytů v periferní krvi, nastává po ztrátě krve nebo darování krve</a:t>
            </a:r>
          </a:p>
          <a:p>
            <a:pPr>
              <a:lnSpc>
                <a:spcPct val="100000"/>
              </a:lnSpc>
            </a:pPr>
            <a:r>
              <a:rPr lang="cs-CZ" dirty="0"/>
              <a:t>Již nemá jádro, ale v cytoplasmě nacházíme zbytky organel (</a:t>
            </a:r>
            <a:r>
              <a:rPr lang="en-GB" dirty="0" err="1"/>
              <a:t>substantia</a:t>
            </a:r>
            <a:r>
              <a:rPr lang="en-GB" b="1" dirty="0"/>
              <a:t> </a:t>
            </a:r>
            <a:r>
              <a:rPr lang="en-GB" dirty="0" err="1"/>
              <a:t>granulo-filamentosa</a:t>
            </a:r>
            <a:r>
              <a:rPr lang="sk-SK" dirty="0"/>
              <a:t>)</a:t>
            </a:r>
            <a:endParaRPr lang="cs-CZ" dirty="0"/>
          </a:p>
          <a:p>
            <a:r>
              <a:rPr lang="cs-CZ" dirty="0"/>
              <a:t>Do 48 h dozrává ve zralý erytrocyt</a:t>
            </a:r>
          </a:p>
        </p:txBody>
      </p:sp>
      <p:pic>
        <p:nvPicPr>
          <p:cNvPr id="16" name="Picture 2" descr="Polychromatic erythrocy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00" y="4551377"/>
            <a:ext cx="2422870" cy="12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9/9d/Erythrocy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30" y="4582190"/>
            <a:ext cx="2484414" cy="11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850085" y="5723290"/>
            <a:ext cx="212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retikulocyt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456561" y="5775014"/>
            <a:ext cx="2125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zralý erytrocyt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 separace rozpouštědla od „rozpuštěných“ částic přes membránu poháněná tlakovým gradientem</a:t>
            </a:r>
            <a:endParaRPr lang="en-GB" dirty="0"/>
          </a:p>
        </p:txBody>
      </p:sp>
      <p:pic>
        <p:nvPicPr>
          <p:cNvPr id="6" name="Picture 2" descr="https://upload.wikimedia.org/wikipedia/commons/thumb/8/86/Filtration_diagram.svg/411px-Filtr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8" y="2671280"/>
            <a:ext cx="5939964" cy="369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069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Osmóza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37627"/>
            <a:ext cx="10977195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Proudění rozpouštědla přes semipermeabilní</a:t>
            </a:r>
            <a:br>
              <a:rPr lang="cs-CZ" dirty="0"/>
            </a:br>
            <a:r>
              <a:rPr lang="cs-CZ" dirty="0"/>
              <a:t> membránu po osmotickém gradientu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Osmotický tlak – tlak potřebný k zastavení osmózy</a:t>
            </a:r>
          </a:p>
          <a:p>
            <a:pPr>
              <a:lnSpc>
                <a:spcPct val="100000"/>
              </a:lnSpc>
            </a:pPr>
            <a:r>
              <a:rPr lang="cs-CZ" dirty="0"/>
              <a:t>Osmolarita – udává koncentraci osmoticky aktivních</a:t>
            </a:r>
            <a:br>
              <a:rPr lang="cs-CZ" dirty="0"/>
            </a:br>
            <a:r>
              <a:rPr lang="cs-CZ" dirty="0"/>
              <a:t> částic na 1l roztoku</a:t>
            </a:r>
          </a:p>
          <a:p>
            <a:pPr>
              <a:lnSpc>
                <a:spcPct val="100000"/>
              </a:lnSpc>
            </a:pPr>
            <a:r>
              <a:rPr lang="cs-CZ" dirty="0"/>
              <a:t>Osmolalita – udává koncentraci osmoticky aktivních</a:t>
            </a:r>
            <a:br>
              <a:rPr lang="cs-CZ" dirty="0"/>
            </a:br>
            <a:r>
              <a:rPr lang="cs-CZ" dirty="0"/>
              <a:t> částic na 1 kg rozpouštědla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Osmolalita plazmy </a:t>
            </a:r>
            <a:r>
              <a:rPr lang="cs-CZ" sz="2000" dirty="0"/>
              <a:t>(orientačně) </a:t>
            </a:r>
            <a:r>
              <a:rPr lang="cs-CZ" sz="2400" dirty="0"/>
              <a:t>= 2*[Na+] + [</a:t>
            </a:r>
            <a:r>
              <a:rPr lang="cs-CZ" sz="2400" dirty="0" err="1"/>
              <a:t>glc</a:t>
            </a:r>
            <a:r>
              <a:rPr lang="cs-CZ" sz="2400" dirty="0"/>
              <a:t>] + [urea] = 275-295 </a:t>
            </a:r>
            <a:r>
              <a:rPr lang="cs-CZ" sz="2400" dirty="0" err="1"/>
              <a:t>mmol</a:t>
            </a:r>
            <a:r>
              <a:rPr lang="cs-CZ" sz="2400" dirty="0"/>
              <a:t>/kgH</a:t>
            </a:r>
            <a:r>
              <a:rPr lang="cs-CZ" sz="2400" baseline="-25000" dirty="0"/>
              <a:t>2</a:t>
            </a:r>
            <a:r>
              <a:rPr lang="cs-CZ" sz="2400" dirty="0"/>
              <a:t>O </a:t>
            </a:r>
          </a:p>
        </p:txBody>
      </p:sp>
      <p:pic>
        <p:nvPicPr>
          <p:cNvPr id="7" name="Picture 2" descr="https://upload.wikimedia.org/wikipedia/commons/thumb/6/62/0307_Osmosis.jpg/400px-0307_Osm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01" y="827053"/>
            <a:ext cx="3518402" cy="1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Tonicita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Udává osmolalitu roztoku ve vztahu k buňce</a:t>
            </a:r>
          </a:p>
          <a:p>
            <a:pPr lvl="1"/>
            <a:r>
              <a:rPr lang="cs-CZ" dirty="0"/>
              <a:t>Hypotonické prostředí – roztok má nižší osmolalitu – voda jde do buňky</a:t>
            </a:r>
          </a:p>
          <a:p>
            <a:pPr lvl="1"/>
            <a:r>
              <a:rPr lang="cs-CZ" dirty="0"/>
              <a:t>Isotonické prostředí – stejná osmolalita roztoku - fyziologický roztok (0,9% roztok </a:t>
            </a:r>
            <a:r>
              <a:rPr lang="cs-CZ" dirty="0" err="1"/>
              <a:t>NaCl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Hypertonické prostředí – roztok má vyšší osmolalitu – voda jde z buňky</a:t>
            </a:r>
          </a:p>
        </p:txBody>
      </p:sp>
      <p:pic>
        <p:nvPicPr>
          <p:cNvPr id="7" name="Picture 2" descr="https://upload.wikimedia.org/wikipedia/commons/thumb/7/76/Osmotic_pressure_on_blood_cells_diagram.svg/553px-Osmotic_pressure_on_blood_cells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181930"/>
            <a:ext cx="5549993" cy="29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6915834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Zánik červené krvinky porušením její membrány – vede k vylití obsahu cytoplasmy erytrocytů</a:t>
            </a:r>
          </a:p>
          <a:p>
            <a:pPr lvl="1"/>
            <a:r>
              <a:rPr lang="cs-CZ" dirty="0"/>
              <a:t>Staré fragilní </a:t>
            </a:r>
            <a:r>
              <a:rPr lang="cs-CZ" dirty="0" err="1"/>
              <a:t>ery</a:t>
            </a:r>
            <a:r>
              <a:rPr lang="cs-CZ" dirty="0"/>
              <a:t> jsou zachytány a zpracovány v červené pulpě sleziny</a:t>
            </a:r>
          </a:p>
          <a:p>
            <a:pPr lvl="1"/>
            <a:r>
              <a:rPr lang="cs-CZ" dirty="0"/>
              <a:t>Při hemolýze v oběhu je hemoglobin navázán na </a:t>
            </a:r>
            <a:r>
              <a:rPr lang="cs-CZ" dirty="0" err="1"/>
              <a:t>haptoglobin</a:t>
            </a:r>
            <a:r>
              <a:rPr lang="cs-CZ" dirty="0"/>
              <a:t>, který zabrání filtraci hemoglobinu ledvinami</a:t>
            </a:r>
          </a:p>
          <a:p>
            <a:pPr lvl="1"/>
            <a:r>
              <a:rPr lang="cs-CZ" dirty="0"/>
              <a:t>Při nadměrné </a:t>
            </a:r>
            <a:r>
              <a:rPr lang="cs-CZ" dirty="0" err="1"/>
              <a:t>intravasální</a:t>
            </a:r>
            <a:r>
              <a:rPr lang="cs-CZ" dirty="0"/>
              <a:t> hemolýze </a:t>
            </a:r>
            <a:r>
              <a:rPr lang="cs-CZ" dirty="0" err="1"/>
              <a:t>haptoglobin</a:t>
            </a:r>
            <a:r>
              <a:rPr lang="cs-CZ" dirty="0"/>
              <a:t> nestačí a dochází k filtraci hemoglobinu ledvinami a jeho ztrátě močí (</a:t>
            </a:r>
            <a:r>
              <a:rPr lang="cs-CZ" dirty="0" err="1"/>
              <a:t>hemoglobinurie</a:t>
            </a:r>
            <a:r>
              <a:rPr lang="cs-CZ" dirty="0"/>
              <a:t>), ztrátě železa, ucpávání tubulů a poškození ledvin (</a:t>
            </a:r>
            <a:r>
              <a:rPr lang="cs-CZ" dirty="0" err="1"/>
              <a:t>hemoglobinurická</a:t>
            </a:r>
            <a:r>
              <a:rPr lang="cs-CZ" dirty="0"/>
              <a:t> nefróza)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Hemolyzovaná</a:t>
            </a:r>
            <a:r>
              <a:rPr lang="cs-CZ" sz="2400" dirty="0"/>
              <a:t> krev –plazma je obarvena hemoglobinem</a:t>
            </a:r>
          </a:p>
        </p:txBody>
      </p:sp>
      <p:pic>
        <p:nvPicPr>
          <p:cNvPr id="4098" name="Picture 2" descr="C:\Users\Johanka\Desktop\FRMU 2018\Prezentace\podzim téma 4 - krev\materiály a obrázky\Sample-frequency-according-to-haemolysis-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79" y="1412311"/>
            <a:ext cx="3170711" cy="23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hanka\Desktop\FRMU 2018\Prezentace\podzim téma 4 - krev\materiály a obrázky\urine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6" y="4643251"/>
            <a:ext cx="2643745" cy="16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904566" y="581314"/>
            <a:ext cx="3369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Sedimentovaná krev s různými stupni hemolýzy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968346" y="3844995"/>
            <a:ext cx="2735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Moč s různými stupni </a:t>
            </a:r>
            <a:r>
              <a:rPr lang="cs-CZ" sz="2000" dirty="0" err="1"/>
              <a:t>hemoglobinurie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1991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hemolýz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5752"/>
            <a:ext cx="6654577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Fyzikální</a:t>
            </a:r>
          </a:p>
          <a:p>
            <a:pPr lvl="1"/>
            <a:r>
              <a:rPr lang="cs-CZ" dirty="0"/>
              <a:t>Mechanické poškození membrány, třepání, ultrazvuk, extrémní změny teplot, UV záření</a:t>
            </a:r>
          </a:p>
          <a:p>
            <a:pPr>
              <a:lnSpc>
                <a:spcPct val="100000"/>
              </a:lnSpc>
            </a:pPr>
            <a:r>
              <a:rPr lang="cs-CZ" dirty="0"/>
              <a:t>Osmotická</a:t>
            </a:r>
          </a:p>
          <a:p>
            <a:pPr lvl="1"/>
            <a:r>
              <a:rPr lang="cs-CZ" dirty="0"/>
              <a:t>Ery v hypotonickém roztoku nasává vodu a praská</a:t>
            </a:r>
          </a:p>
          <a:p>
            <a:pPr>
              <a:lnSpc>
                <a:spcPct val="100000"/>
              </a:lnSpc>
            </a:pPr>
            <a:r>
              <a:rPr lang="cs-CZ" dirty="0"/>
              <a:t>Chemická</a:t>
            </a:r>
          </a:p>
          <a:p>
            <a:pPr lvl="1"/>
            <a:r>
              <a:rPr lang="cs-CZ" dirty="0"/>
              <a:t>Chemická reakce lipidů v membráně s chemickou látkou – silné kyseliny a zásady, tuková rozpouštědla, povrchově aktivní látky (detergenty)</a:t>
            </a:r>
          </a:p>
          <a:p>
            <a:pPr>
              <a:lnSpc>
                <a:spcPct val="100000"/>
              </a:lnSpc>
            </a:pPr>
            <a:r>
              <a:rPr lang="cs-CZ" dirty="0"/>
              <a:t>Toxická</a:t>
            </a:r>
          </a:p>
          <a:p>
            <a:pPr lvl="1"/>
            <a:r>
              <a:rPr lang="cs-CZ" dirty="0"/>
              <a:t>Bakteriální toxiny, jedy (rostlinné, hadí, hmyzí, pavoučí,…), paraziti (</a:t>
            </a:r>
            <a:r>
              <a:rPr lang="cs-CZ" i="1" dirty="0" err="1"/>
              <a:t>Plasmodium</a:t>
            </a:r>
            <a:r>
              <a:rPr lang="cs-CZ" i="1" dirty="0"/>
              <a:t> </a:t>
            </a:r>
            <a:r>
              <a:rPr lang="cs-CZ" i="1" dirty="0" err="1"/>
              <a:t>spp</a:t>
            </a:r>
            <a:r>
              <a:rPr lang="cs-CZ" dirty="0"/>
              <a:t>. - malárie)</a:t>
            </a:r>
          </a:p>
          <a:p>
            <a:pPr>
              <a:lnSpc>
                <a:spcPct val="100000"/>
              </a:lnSpc>
            </a:pPr>
            <a:r>
              <a:rPr lang="cs-CZ" dirty="0"/>
              <a:t>Imunologická</a:t>
            </a:r>
          </a:p>
          <a:p>
            <a:pPr lvl="1"/>
            <a:r>
              <a:rPr lang="cs-CZ" dirty="0"/>
              <a:t>Transfuze nekompatibilní krve - imunitní systém </a:t>
            </a:r>
            <a:r>
              <a:rPr lang="cs-CZ" dirty="0" err="1"/>
              <a:t>hemolyzuje</a:t>
            </a:r>
            <a:r>
              <a:rPr lang="cs-CZ" dirty="0"/>
              <a:t> erytrocyty (komplementem)</a:t>
            </a:r>
          </a:p>
        </p:txBody>
      </p:sp>
      <p:pic>
        <p:nvPicPr>
          <p:cNvPr id="5122" name="Picture 2" descr="C:\Users\Johanka\Desktop\FRMU 2018\Prezentace\podzim téma 4 - krev\materiály a obrázky\plasmodium_tenky_rozt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6637" r="29596" b="12867"/>
          <a:stretch/>
        </p:blipFill>
        <p:spPr bwMode="auto">
          <a:xfrm>
            <a:off x="7920842" y="2058691"/>
            <a:ext cx="3417014" cy="25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920842" y="1364679"/>
            <a:ext cx="3353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Malárie</a:t>
            </a:r>
            <a:br>
              <a:rPr lang="cs-CZ" sz="2000" dirty="0"/>
            </a:br>
            <a:r>
              <a:rPr lang="cs-CZ" sz="2000" i="1" dirty="0"/>
              <a:t>(</a:t>
            </a:r>
            <a:r>
              <a:rPr lang="cs-CZ" sz="2000" i="1" dirty="0" err="1"/>
              <a:t>Plasmodium</a:t>
            </a:r>
            <a:r>
              <a:rPr lang="cs-CZ" sz="2000" i="1" dirty="0"/>
              <a:t> </a:t>
            </a:r>
            <a:r>
              <a:rPr lang="cs-CZ" sz="2000" i="1" dirty="0" err="1"/>
              <a:t>spp</a:t>
            </a:r>
            <a:r>
              <a:rPr lang="cs-CZ" sz="1800" i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Hemolytické jedy</a:t>
            </a:r>
          </a:p>
        </p:txBody>
      </p:sp>
      <p:pic>
        <p:nvPicPr>
          <p:cNvPr id="6146" name="Picture 2" descr="C:\Users\Johanka\Desktop\FRMU 2018\Prezentace\podzim téma 4 - krev\materiály a obrázky\Local-effects-of-Green-pit-viper-Cryptelytrops-albolabris-bites-showing-fang-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17353"/>
            <a:ext cx="43751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anka\Desktop\FRMU 2018\Prezentace\podzim téma 4 - krev\materiály a obrázky\44769493274_e2ede5b0c8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4841" r="3409" b="6420"/>
          <a:stretch/>
        </p:blipFill>
        <p:spPr bwMode="auto">
          <a:xfrm>
            <a:off x="679450" y="2126738"/>
            <a:ext cx="3120654" cy="20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ohanka\Desktop\FRMU 2018\Prezentace\podzim téma 4 - krev\materiály a obrázky\Brown-Recluse-Spi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30" y="1229599"/>
            <a:ext cx="4087390" cy="27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ohanka\Desktop\FRMU 2018\Prezentace\podzim téma 4 - krev\materiály a obrázky\Brown-Recluse-Spider-Bite-Day-4.-JETem-2019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5"/>
          <a:stretch/>
        </p:blipFill>
        <p:spPr bwMode="auto">
          <a:xfrm>
            <a:off x="9691338" y="3717924"/>
            <a:ext cx="2269409" cy="30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82532" y="1366989"/>
            <a:ext cx="3353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Chřestýšovec </a:t>
            </a:r>
            <a:r>
              <a:rPr lang="cs-CZ" sz="2000" dirty="0" err="1"/>
              <a:t>běloretý</a:t>
            </a:r>
            <a:r>
              <a:rPr lang="cs-CZ" sz="2000" dirty="0"/>
              <a:t> </a:t>
            </a:r>
            <a:r>
              <a:rPr lang="cs-CZ" sz="1800" i="1" dirty="0"/>
              <a:t>(</a:t>
            </a:r>
            <a:r>
              <a:rPr lang="cs-CZ" sz="1800" i="1" dirty="0" err="1"/>
              <a:t>Cryptelytrops</a:t>
            </a:r>
            <a:r>
              <a:rPr lang="cs-CZ" sz="1800" i="1" dirty="0"/>
              <a:t> </a:t>
            </a:r>
            <a:r>
              <a:rPr lang="cs-CZ" sz="1800" i="1" dirty="0" err="1"/>
              <a:t>albolabris</a:t>
            </a:r>
            <a:r>
              <a:rPr lang="cs-CZ" sz="1800" i="1" dirty="0"/>
              <a:t>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16436" y="467409"/>
            <a:ext cx="5375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Koutník jedovatý </a:t>
            </a:r>
            <a:r>
              <a:rPr lang="cs-CZ" sz="1800" i="1" dirty="0"/>
              <a:t>(</a:t>
            </a:r>
            <a:r>
              <a:rPr lang="cs-CZ" sz="1800" i="1" dirty="0" err="1"/>
              <a:t>Loxosceles</a:t>
            </a:r>
            <a:r>
              <a:rPr lang="cs-CZ" sz="1800" i="1" dirty="0"/>
              <a:t> </a:t>
            </a:r>
            <a:r>
              <a:rPr lang="cs-CZ" sz="1800" i="1" dirty="0" err="1"/>
              <a:t>reclusa</a:t>
            </a:r>
            <a:r>
              <a:rPr lang="cs-CZ" sz="1800" i="1" dirty="0"/>
              <a:t> ) </a:t>
            </a:r>
          </a:p>
          <a:p>
            <a:r>
              <a:rPr lang="cs-CZ" sz="1800" dirty="0"/>
              <a:t>Americký pavouk, v Evropě se téměř nevyskytuje… </a:t>
            </a:r>
          </a:p>
          <a:p>
            <a:r>
              <a:rPr lang="cs-CZ" sz="1800" dirty="0"/>
              <a:t>…zatím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53891" y="3893624"/>
            <a:ext cx="4549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/>
              <a:t>Klííííd</a:t>
            </a:r>
            <a:r>
              <a:rPr lang="cs-CZ" sz="1800" dirty="0"/>
              <a:t>, skoro všichni čeští pavouci jsou jedovatí, ale jen někteří dokáží prokousnout lidskou kůži.</a:t>
            </a:r>
          </a:p>
          <a:p>
            <a:r>
              <a:rPr lang="cs-CZ" sz="1800" dirty="0"/>
              <a:t>U nás: </a:t>
            </a:r>
            <a:r>
              <a:rPr lang="cs-CZ" sz="1800" dirty="0" err="1"/>
              <a:t>stepník</a:t>
            </a:r>
            <a:r>
              <a:rPr lang="cs-CZ" sz="1800" dirty="0"/>
              <a:t> moravský, snovačka moravská, </a:t>
            </a:r>
            <a:r>
              <a:rPr lang="cs-CZ" sz="1800" dirty="0" err="1"/>
              <a:t>zápřednice</a:t>
            </a:r>
            <a:r>
              <a:rPr lang="cs-CZ" sz="1800" dirty="0"/>
              <a:t> jedovatá, vzácně snovačka jedovatá (černá vdova). Kromě černé vdovy jsou to ale vzácní, venkovní, stydliví pavouci. Kousnutí obvykle vyvolá lokální alergickou reakci, která do dvou dnů odezní.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935980" y="1793970"/>
            <a:ext cx="3764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Hemolytické jedy mají i zmije a chřestýšovci. Česká zmije obecná má kombinaci hemolytického a neurotoxického jedu. Nebezpečná </a:t>
            </a:r>
            <a:r>
              <a:rPr lang="cs-CZ" sz="1800"/>
              <a:t>je pro </a:t>
            </a:r>
            <a:r>
              <a:rPr lang="cs-CZ" sz="1800" dirty="0"/>
              <a:t>oslabené jedince, hlavně v důsledku alergické reakce.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Testování rezistence </a:t>
            </a:r>
            <a:r>
              <a:rPr lang="cs-CZ" dirty="0" err="1"/>
              <a:t>ery</a:t>
            </a:r>
            <a:r>
              <a:rPr lang="cs-CZ" dirty="0"/>
              <a:t> vůči hypotonickému prostředí</a:t>
            </a:r>
          </a:p>
          <a:p>
            <a:pPr lvl="1"/>
            <a:r>
              <a:rPr lang="cs-CZ" dirty="0"/>
              <a:t>specifická metoda užívající se v diferenciální diagnostice hemolytických anémii</a:t>
            </a:r>
          </a:p>
          <a:p>
            <a:pPr marL="252000" lvl="1"/>
            <a:r>
              <a:rPr lang="cs-CZ" sz="2400" dirty="0"/>
              <a:t>Minimální osmotická rezistence (0,4-0,44%)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dochází k hemolýze prvních </a:t>
            </a:r>
            <a:r>
              <a:rPr lang="cs-CZ" dirty="0" err="1"/>
              <a:t>ery</a:t>
            </a:r>
            <a:r>
              <a:rPr lang="cs-CZ" dirty="0"/>
              <a:t> – nad sedimentem pozorujeme růžové zakalení, zanikají nejméně odolné </a:t>
            </a:r>
            <a:r>
              <a:rPr lang="cs-CZ" dirty="0" err="1"/>
              <a:t>ery</a:t>
            </a:r>
            <a:endParaRPr lang="cs-CZ" dirty="0"/>
          </a:p>
          <a:p>
            <a:pPr marL="252000" lvl="1"/>
            <a:r>
              <a:rPr lang="cs-CZ" sz="2400" dirty="0"/>
              <a:t>Maximální osmotická rezistence (0,3-0,33%)</a:t>
            </a:r>
          </a:p>
          <a:p>
            <a:pPr lvl="1"/>
            <a:r>
              <a:rPr lang="cs-CZ" dirty="0"/>
              <a:t>udává koncentraci hypotonického roztoku </a:t>
            </a:r>
            <a:r>
              <a:rPr lang="cs-CZ" dirty="0" err="1"/>
              <a:t>NaCl</a:t>
            </a:r>
            <a:r>
              <a:rPr lang="cs-CZ" dirty="0"/>
              <a:t>, při které ještě nedochází k úplné hemolýze </a:t>
            </a:r>
            <a:r>
              <a:rPr lang="cs-CZ" dirty="0" err="1"/>
              <a:t>ery</a:t>
            </a:r>
            <a:r>
              <a:rPr lang="cs-CZ" dirty="0"/>
              <a:t> – poslední zkumavka obsahující sedimentované </a:t>
            </a:r>
            <a:r>
              <a:rPr lang="cs-CZ" dirty="0" err="1"/>
              <a:t>ery</a:t>
            </a:r>
            <a:r>
              <a:rPr lang="cs-CZ" dirty="0"/>
              <a:t>, ty nejvíce odolné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Osmotická rezistenční šíře (10-14%) </a:t>
            </a:r>
            <a:r>
              <a:rPr lang="cs-CZ" dirty="0"/>
              <a:t>– </a:t>
            </a:r>
            <a:r>
              <a:rPr lang="cs-CZ" sz="2000" dirty="0"/>
              <a:t>rozdíl min. a max. osmotické rezistence-</a:t>
            </a:r>
          </a:p>
        </p:txBody>
      </p:sp>
      <p:pic>
        <p:nvPicPr>
          <p:cNvPr id="6" name="Picture 4" descr="Imag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/>
          <a:stretch/>
        </p:blipFill>
        <p:spPr bwMode="auto">
          <a:xfrm>
            <a:off x="3165475" y="4749381"/>
            <a:ext cx="4585248" cy="18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Osmotická rezistence - cvičení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6233"/>
            <a:ext cx="10753200" cy="4895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gradient roztoku od slabě hypotonického k silně hypotonickému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Každá zkumavka: 10 ml roztok </a:t>
            </a:r>
            <a:r>
              <a:rPr lang="cs-CZ" sz="2000" dirty="0" err="1"/>
              <a:t>NaCl</a:t>
            </a:r>
            <a:r>
              <a:rPr lang="cs-CZ" sz="2000" dirty="0"/>
              <a:t> + 2 kapky krve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D606564-81B5-4FE0-A07C-497150F5F992}"/>
              </a:ext>
            </a:extLst>
          </p:cNvPr>
          <p:cNvGrpSpPr/>
          <p:nvPr/>
        </p:nvGrpSpPr>
        <p:grpSpPr>
          <a:xfrm>
            <a:off x="244558" y="2116804"/>
            <a:ext cx="11919099" cy="4566646"/>
            <a:chOff x="244558" y="2116804"/>
            <a:chExt cx="11919099" cy="4566646"/>
          </a:xfrm>
        </p:grpSpPr>
        <p:grpSp>
          <p:nvGrpSpPr>
            <p:cNvPr id="22" name="Skupina 21"/>
            <p:cNvGrpSpPr/>
            <p:nvPr/>
          </p:nvGrpSpPr>
          <p:grpSpPr>
            <a:xfrm>
              <a:off x="1825415" y="3234860"/>
              <a:ext cx="362586" cy="2053016"/>
              <a:chOff x="241352" y="2180366"/>
              <a:chExt cx="362586" cy="2065730"/>
            </a:xfrm>
          </p:grpSpPr>
          <p:sp>
            <p:nvSpPr>
              <p:cNvPr id="12" name="Obdélník 1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5" name="Oblouk 1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Obdélník 1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1" name="Přímá spojnice 2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Přímá spojnice 1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Přímá spojnice 1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Skupina 22"/>
            <p:cNvGrpSpPr/>
            <p:nvPr/>
          </p:nvGrpSpPr>
          <p:grpSpPr>
            <a:xfrm>
              <a:off x="2568946" y="3234860"/>
              <a:ext cx="362586" cy="2053016"/>
              <a:chOff x="241352" y="2180366"/>
              <a:chExt cx="362586" cy="2065730"/>
            </a:xfrm>
          </p:grpSpPr>
          <p:sp>
            <p:nvSpPr>
              <p:cNvPr id="24" name="Obdélník 2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louk 2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7" name="Přímá spojnice 2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Přímá spojnice 2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Přímá spojnice 2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Skupina 29"/>
            <p:cNvGrpSpPr/>
            <p:nvPr/>
          </p:nvGrpSpPr>
          <p:grpSpPr>
            <a:xfrm>
              <a:off x="3312477" y="3234860"/>
              <a:ext cx="362586" cy="2053016"/>
              <a:chOff x="241352" y="2180366"/>
              <a:chExt cx="362586" cy="2065730"/>
            </a:xfrm>
          </p:grpSpPr>
          <p:sp>
            <p:nvSpPr>
              <p:cNvPr id="31" name="Obdélník 3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louk 3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34" name="Přímá spojnice 3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Přímá spojnice 3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Přímá spojnice 3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" name="Skupina 36"/>
            <p:cNvGrpSpPr/>
            <p:nvPr/>
          </p:nvGrpSpPr>
          <p:grpSpPr>
            <a:xfrm>
              <a:off x="4056008" y="3234860"/>
              <a:ext cx="362586" cy="2053016"/>
              <a:chOff x="241352" y="2180366"/>
              <a:chExt cx="362586" cy="2065730"/>
            </a:xfrm>
          </p:grpSpPr>
          <p:sp>
            <p:nvSpPr>
              <p:cNvPr id="38" name="Obdélník 37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blouk 38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1" name="Přímá spojnice 40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Přímá spojnice 41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Přímá spojnice 42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Skupina 43"/>
            <p:cNvGrpSpPr/>
            <p:nvPr/>
          </p:nvGrpSpPr>
          <p:grpSpPr>
            <a:xfrm>
              <a:off x="4799539" y="3234860"/>
              <a:ext cx="362586" cy="2053016"/>
              <a:chOff x="241352" y="2180366"/>
              <a:chExt cx="362586" cy="2065730"/>
            </a:xfrm>
          </p:grpSpPr>
          <p:sp>
            <p:nvSpPr>
              <p:cNvPr id="45" name="Obdélník 44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louk 45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48" name="Přímá spojnice 47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Přímá spojnice 48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Přímá spojnice 49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Skupina 50"/>
            <p:cNvGrpSpPr/>
            <p:nvPr/>
          </p:nvGrpSpPr>
          <p:grpSpPr>
            <a:xfrm>
              <a:off x="5543070" y="3234860"/>
              <a:ext cx="362586" cy="2053016"/>
              <a:chOff x="241352" y="2180366"/>
              <a:chExt cx="362586" cy="2065730"/>
            </a:xfrm>
          </p:grpSpPr>
          <p:sp>
            <p:nvSpPr>
              <p:cNvPr id="52" name="Obdélník 51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Oblouk 52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4" name="Obdélník 53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5" name="Přímá spojnice 54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Skupina 57"/>
            <p:cNvGrpSpPr/>
            <p:nvPr/>
          </p:nvGrpSpPr>
          <p:grpSpPr>
            <a:xfrm>
              <a:off x="6286601" y="3234860"/>
              <a:ext cx="362586" cy="2053016"/>
              <a:chOff x="241352" y="2180366"/>
              <a:chExt cx="362586" cy="2065730"/>
            </a:xfrm>
          </p:grpSpPr>
          <p:sp>
            <p:nvSpPr>
              <p:cNvPr id="59" name="Obdélník 58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louk 59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2" name="Přímá spojnice 61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Přímá spojnice 62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Přímá spojnice 63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5" name="Skupina 64"/>
            <p:cNvGrpSpPr/>
            <p:nvPr/>
          </p:nvGrpSpPr>
          <p:grpSpPr>
            <a:xfrm>
              <a:off x="7030132" y="3234860"/>
              <a:ext cx="362586" cy="2053016"/>
              <a:chOff x="241352" y="2180366"/>
              <a:chExt cx="362586" cy="2065730"/>
            </a:xfrm>
          </p:grpSpPr>
          <p:sp>
            <p:nvSpPr>
              <p:cNvPr id="66" name="Obdélník 65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7" name="Oblouk 66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8" name="Obdélník 67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6BEA8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9" name="Přímá spojnice 68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Přímá spojnice 69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Přímá spojnice 70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Skupina 71"/>
            <p:cNvGrpSpPr/>
            <p:nvPr/>
          </p:nvGrpSpPr>
          <p:grpSpPr>
            <a:xfrm>
              <a:off x="7773663" y="3234860"/>
              <a:ext cx="362586" cy="2053016"/>
              <a:chOff x="241352" y="2180366"/>
              <a:chExt cx="362586" cy="2065730"/>
            </a:xfrm>
          </p:grpSpPr>
          <p:sp>
            <p:nvSpPr>
              <p:cNvPr id="73" name="Obdélník 72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louk 73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41352" y="2610553"/>
                <a:ext cx="360642" cy="349191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6" name="Přímá spojnice 75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Přímá spojnice 76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Přímá spojnice 77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9" name="Skupina 78"/>
            <p:cNvGrpSpPr/>
            <p:nvPr/>
          </p:nvGrpSpPr>
          <p:grpSpPr>
            <a:xfrm>
              <a:off x="8517194" y="3234860"/>
              <a:ext cx="362586" cy="2053016"/>
              <a:chOff x="241352" y="2180366"/>
              <a:chExt cx="362586" cy="2065730"/>
            </a:xfrm>
          </p:grpSpPr>
          <p:sp>
            <p:nvSpPr>
              <p:cNvPr id="80" name="Obdélník 79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1" name="Oblouk 80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2" name="Obdélník 81"/>
              <p:cNvSpPr/>
              <p:nvPr/>
            </p:nvSpPr>
            <p:spPr bwMode="auto">
              <a:xfrm>
                <a:off x="241352" y="2610554"/>
                <a:ext cx="360642" cy="686959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50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3" name="Přímá spojnice 82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Přímá spojnice 83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Přímá spojnice 84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Skupina 85"/>
            <p:cNvGrpSpPr/>
            <p:nvPr/>
          </p:nvGrpSpPr>
          <p:grpSpPr>
            <a:xfrm>
              <a:off x="9260725" y="3234860"/>
              <a:ext cx="362586" cy="2053016"/>
              <a:chOff x="241352" y="2180366"/>
              <a:chExt cx="362586" cy="2065730"/>
            </a:xfrm>
          </p:grpSpPr>
          <p:sp>
            <p:nvSpPr>
              <p:cNvPr id="87" name="Obdélník 86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8" name="Oblouk 87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9" name="Obdélník 88"/>
              <p:cNvSpPr/>
              <p:nvPr/>
            </p:nvSpPr>
            <p:spPr bwMode="auto">
              <a:xfrm>
                <a:off x="241352" y="2610554"/>
                <a:ext cx="360642" cy="1318650"/>
              </a:xfrm>
              <a:prstGeom prst="rect">
                <a:avLst/>
              </a:prstGeom>
              <a:gradFill>
                <a:gsLst>
                  <a:gs pos="0">
                    <a:srgbClr val="FF8989"/>
                  </a:gs>
                  <a:gs pos="77000">
                    <a:srgbClr val="FF8989"/>
                  </a:gs>
                  <a:gs pos="100000">
                    <a:srgbClr val="FF8989">
                      <a:alpha val="0"/>
                    </a:srgbClr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0" name="Přímá spojnice 89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Přímá spojnice 90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Přímá spojnice 91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3" name="Skupina 92"/>
            <p:cNvGrpSpPr/>
            <p:nvPr/>
          </p:nvGrpSpPr>
          <p:grpSpPr>
            <a:xfrm>
              <a:off x="10004256" y="3234860"/>
              <a:ext cx="362586" cy="2053016"/>
              <a:chOff x="241352" y="2180366"/>
              <a:chExt cx="362586" cy="2065730"/>
            </a:xfrm>
          </p:grpSpPr>
          <p:sp>
            <p:nvSpPr>
              <p:cNvPr id="94" name="Obdélník 93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5" name="Oblouk 94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FF8989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F8989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97" name="Přímá spojnice 96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Přímá spojnice 97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Přímá spojnice 98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Skupina 99"/>
            <p:cNvGrpSpPr/>
            <p:nvPr/>
          </p:nvGrpSpPr>
          <p:grpSpPr>
            <a:xfrm>
              <a:off x="10747787" y="3234860"/>
              <a:ext cx="362586" cy="2053016"/>
              <a:chOff x="241352" y="2180366"/>
              <a:chExt cx="362586" cy="2065730"/>
            </a:xfrm>
          </p:grpSpPr>
          <p:sp>
            <p:nvSpPr>
              <p:cNvPr id="101" name="Obdélník 100"/>
              <p:cNvSpPr/>
              <p:nvPr/>
            </p:nvSpPr>
            <p:spPr bwMode="auto">
              <a:xfrm>
                <a:off x="241994" y="2770359"/>
                <a:ext cx="360000" cy="1291005"/>
              </a:xfrm>
              <a:prstGeom prst="rect">
                <a:avLst/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2" name="Oblouk 101"/>
              <p:cNvSpPr/>
              <p:nvPr/>
            </p:nvSpPr>
            <p:spPr bwMode="auto">
              <a:xfrm>
                <a:off x="241352" y="3849751"/>
                <a:ext cx="360000" cy="396345"/>
              </a:xfrm>
              <a:prstGeom prst="arc">
                <a:avLst>
                  <a:gd name="adj1" fmla="val 46849"/>
                  <a:gd name="adj2" fmla="val 10800000"/>
                </a:avLst>
              </a:prstGeom>
              <a:solidFill>
                <a:srgbClr val="EC6262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3" name="Obdélník 102"/>
              <p:cNvSpPr/>
              <p:nvPr/>
            </p:nvSpPr>
            <p:spPr bwMode="auto">
              <a:xfrm>
                <a:off x="241352" y="2610554"/>
                <a:ext cx="360642" cy="180000"/>
              </a:xfrm>
              <a:prstGeom prst="rect">
                <a:avLst/>
              </a:prstGeom>
              <a:solidFill>
                <a:srgbClr val="FEF1A0"/>
              </a:solidFill>
              <a:ln w="9525" cap="flat" cmpd="sng" algn="ctr">
                <a:solidFill>
                  <a:srgbClr val="FEF1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104" name="Přímá spojnice 103"/>
              <p:cNvCxnSpPr/>
              <p:nvPr/>
            </p:nvCxnSpPr>
            <p:spPr bwMode="auto">
              <a:xfrm>
                <a:off x="243938" y="2606165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8989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Přímá spojnice 104"/>
              <p:cNvCxnSpPr/>
              <p:nvPr/>
            </p:nvCxnSpPr>
            <p:spPr bwMode="auto">
              <a:xfrm>
                <a:off x="241352" y="2195465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Přímá spojnice 105"/>
              <p:cNvCxnSpPr/>
              <p:nvPr/>
            </p:nvCxnSpPr>
            <p:spPr bwMode="auto">
              <a:xfrm>
                <a:off x="601994" y="2180366"/>
                <a:ext cx="0" cy="17337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7" name="Obdélník 106"/>
            <p:cNvSpPr/>
            <p:nvPr/>
          </p:nvSpPr>
          <p:spPr>
            <a:xfrm>
              <a:off x="164019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0,63</a:t>
              </a:r>
              <a:endParaRPr lang="cs-CZ" sz="1600" i="1" dirty="0"/>
            </a:p>
          </p:txBody>
        </p:sp>
        <p:sp>
          <p:nvSpPr>
            <p:cNvPr id="108" name="Obdélník 107"/>
            <p:cNvSpPr/>
            <p:nvPr/>
          </p:nvSpPr>
          <p:spPr>
            <a:xfrm>
              <a:off x="238246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0,60</a:t>
              </a:r>
              <a:endParaRPr lang="cs-CZ" sz="1600" i="1" dirty="0"/>
            </a:p>
          </p:txBody>
        </p:sp>
        <p:sp>
          <p:nvSpPr>
            <p:cNvPr id="109" name="Obdélník 108"/>
            <p:cNvSpPr/>
            <p:nvPr/>
          </p:nvSpPr>
          <p:spPr>
            <a:xfrm>
              <a:off x="312473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0,57</a:t>
              </a:r>
              <a:endParaRPr lang="cs-CZ" sz="1600" i="1" dirty="0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386699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0,54</a:t>
              </a:r>
              <a:endParaRPr lang="cs-CZ" sz="1600" i="1" dirty="0"/>
            </a:p>
          </p:txBody>
        </p:sp>
        <p:sp>
          <p:nvSpPr>
            <p:cNvPr id="111" name="Obdélník 110"/>
            <p:cNvSpPr/>
            <p:nvPr/>
          </p:nvSpPr>
          <p:spPr>
            <a:xfrm>
              <a:off x="460926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0,51</a:t>
              </a:r>
              <a:endParaRPr lang="cs-CZ" sz="1600" i="1" dirty="0"/>
            </a:p>
          </p:txBody>
        </p:sp>
        <p:sp>
          <p:nvSpPr>
            <p:cNvPr id="112" name="Obdélník 111"/>
            <p:cNvSpPr/>
            <p:nvPr/>
          </p:nvSpPr>
          <p:spPr>
            <a:xfrm>
              <a:off x="535152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0,48</a:t>
              </a:r>
              <a:endParaRPr lang="cs-CZ" sz="1600" i="1" dirty="0"/>
            </a:p>
          </p:txBody>
        </p:sp>
        <p:sp>
          <p:nvSpPr>
            <p:cNvPr id="113" name="Obdélník 112"/>
            <p:cNvSpPr/>
            <p:nvPr/>
          </p:nvSpPr>
          <p:spPr>
            <a:xfrm>
              <a:off x="60937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0,45</a:t>
              </a:r>
              <a:endParaRPr lang="cs-CZ" sz="1600" i="1" dirty="0"/>
            </a:p>
          </p:txBody>
        </p:sp>
        <p:sp>
          <p:nvSpPr>
            <p:cNvPr id="114" name="Obdélník 113"/>
            <p:cNvSpPr/>
            <p:nvPr/>
          </p:nvSpPr>
          <p:spPr>
            <a:xfrm>
              <a:off x="6836060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0,42</a:t>
              </a:r>
              <a:endParaRPr lang="cs-CZ" sz="1600" i="1" dirty="0"/>
            </a:p>
          </p:txBody>
        </p:sp>
        <p:sp>
          <p:nvSpPr>
            <p:cNvPr id="115" name="Obdélník 114"/>
            <p:cNvSpPr/>
            <p:nvPr/>
          </p:nvSpPr>
          <p:spPr>
            <a:xfrm>
              <a:off x="7578326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0,39</a:t>
              </a:r>
              <a:endParaRPr lang="cs-CZ" sz="1600" i="1" dirty="0"/>
            </a:p>
          </p:txBody>
        </p:sp>
        <p:sp>
          <p:nvSpPr>
            <p:cNvPr id="116" name="Obdélník 115"/>
            <p:cNvSpPr/>
            <p:nvPr/>
          </p:nvSpPr>
          <p:spPr>
            <a:xfrm>
              <a:off x="8320592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0,36</a:t>
              </a:r>
              <a:endParaRPr lang="cs-CZ" sz="1600" i="1" dirty="0"/>
            </a:p>
          </p:txBody>
        </p:sp>
        <p:sp>
          <p:nvSpPr>
            <p:cNvPr id="117" name="Obdélník 116"/>
            <p:cNvSpPr/>
            <p:nvPr/>
          </p:nvSpPr>
          <p:spPr>
            <a:xfrm>
              <a:off x="9062858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0,33</a:t>
              </a:r>
              <a:endParaRPr lang="cs-CZ" sz="1600" i="1" dirty="0"/>
            </a:p>
          </p:txBody>
        </p:sp>
        <p:sp>
          <p:nvSpPr>
            <p:cNvPr id="118" name="Obdélník 117"/>
            <p:cNvSpPr/>
            <p:nvPr/>
          </p:nvSpPr>
          <p:spPr>
            <a:xfrm>
              <a:off x="980512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0,30</a:t>
              </a:r>
              <a:endParaRPr lang="cs-CZ" sz="1600" i="1" dirty="0"/>
            </a:p>
          </p:txBody>
        </p:sp>
        <p:sp>
          <p:nvSpPr>
            <p:cNvPr id="119" name="Obdélník 118"/>
            <p:cNvSpPr/>
            <p:nvPr/>
          </p:nvSpPr>
          <p:spPr>
            <a:xfrm>
              <a:off x="10547394" y="5376616"/>
              <a:ext cx="7659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0,9</a:t>
              </a:r>
              <a:endParaRPr lang="cs-CZ" sz="1600" i="1" dirty="0"/>
            </a:p>
          </p:txBody>
        </p:sp>
        <p:sp>
          <p:nvSpPr>
            <p:cNvPr id="126" name="Obdélník 125"/>
            <p:cNvSpPr/>
            <p:nvPr/>
          </p:nvSpPr>
          <p:spPr>
            <a:xfrm>
              <a:off x="11178279" y="5380154"/>
              <a:ext cx="985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800" dirty="0"/>
                <a:t>%</a:t>
              </a:r>
              <a:r>
                <a:rPr lang="cs-CZ" sz="1800" dirty="0" err="1"/>
                <a:t>NaCl</a:t>
              </a:r>
              <a:endParaRPr lang="cs-CZ" sz="1600" i="1" dirty="0"/>
            </a:p>
          </p:txBody>
        </p:sp>
        <p:sp>
          <p:nvSpPr>
            <p:cNvPr id="127" name="Obdélník 126"/>
            <p:cNvSpPr/>
            <p:nvPr/>
          </p:nvSpPr>
          <p:spPr>
            <a:xfrm>
              <a:off x="521017" y="3063751"/>
              <a:ext cx="107349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Čirý nažloutlý proužek roztoku</a:t>
              </a:r>
              <a:endParaRPr lang="cs-CZ" sz="1400" i="1" dirty="0"/>
            </a:p>
          </p:txBody>
        </p:sp>
        <p:sp>
          <p:nvSpPr>
            <p:cNvPr id="128" name="Obdélník 127"/>
            <p:cNvSpPr/>
            <p:nvPr/>
          </p:nvSpPr>
          <p:spPr>
            <a:xfrm>
              <a:off x="244558" y="4248625"/>
              <a:ext cx="13956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1600" dirty="0"/>
                <a:t>Neprůhledný sediment erytrocytů</a:t>
              </a:r>
              <a:endParaRPr lang="cs-CZ" sz="1400" i="1" dirty="0"/>
            </a:p>
          </p:txBody>
        </p:sp>
        <p:sp>
          <p:nvSpPr>
            <p:cNvPr id="129" name="Obdélník 128"/>
            <p:cNvSpPr/>
            <p:nvPr/>
          </p:nvSpPr>
          <p:spPr>
            <a:xfrm>
              <a:off x="11100598" y="3359899"/>
              <a:ext cx="430887" cy="206000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pPr algn="ctr"/>
              <a:r>
                <a:rPr lang="cs-CZ" sz="1600" dirty="0"/>
                <a:t>Fyziologický roztok</a:t>
              </a:r>
              <a:endParaRPr lang="cs-CZ" sz="1400" i="1" dirty="0"/>
            </a:p>
          </p:txBody>
        </p:sp>
        <p:cxnSp>
          <p:nvCxnSpPr>
            <p:cNvPr id="130" name="Přímá spojnice 129"/>
            <p:cNvCxnSpPr/>
            <p:nvPr/>
          </p:nvCxnSpPr>
          <p:spPr bwMode="auto">
            <a:xfrm>
              <a:off x="10535009" y="2827668"/>
              <a:ext cx="0" cy="29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Obdélník 130"/>
            <p:cNvSpPr/>
            <p:nvPr/>
          </p:nvSpPr>
          <p:spPr>
            <a:xfrm>
              <a:off x="5841078" y="2331126"/>
              <a:ext cx="23923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Hemoglobin z prvních </a:t>
              </a:r>
              <a:r>
                <a:rPr lang="cs-CZ" sz="1600" dirty="0" err="1"/>
                <a:t>hemolyzovaných</a:t>
              </a:r>
              <a:r>
                <a:rPr lang="cs-CZ" sz="1600" dirty="0"/>
                <a:t> </a:t>
              </a:r>
              <a:r>
                <a:rPr lang="cs-CZ" sz="1600" dirty="0" err="1"/>
                <a:t>ery</a:t>
              </a:r>
              <a:r>
                <a:rPr lang="cs-CZ" sz="1600" dirty="0"/>
                <a:t> obarvil proužek roztoku</a:t>
              </a:r>
              <a:endParaRPr lang="cs-CZ" sz="1400" i="1" dirty="0"/>
            </a:p>
          </p:txBody>
        </p:sp>
        <p:sp>
          <p:nvSpPr>
            <p:cNvPr id="132" name="Obdélník 131"/>
            <p:cNvSpPr/>
            <p:nvPr/>
          </p:nvSpPr>
          <p:spPr>
            <a:xfrm>
              <a:off x="8199392" y="2288498"/>
              <a:ext cx="14845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Sediment posledních přeživších </a:t>
              </a:r>
              <a:r>
                <a:rPr lang="cs-CZ" sz="1600" dirty="0" err="1"/>
                <a:t>ery</a:t>
              </a:r>
              <a:endParaRPr lang="cs-CZ" sz="1400" i="1" dirty="0"/>
            </a:p>
          </p:txBody>
        </p:sp>
        <p:sp>
          <p:nvSpPr>
            <p:cNvPr id="133" name="Obdélník 132"/>
            <p:cNvSpPr/>
            <p:nvPr/>
          </p:nvSpPr>
          <p:spPr>
            <a:xfrm>
              <a:off x="9608946" y="2116804"/>
              <a:ext cx="11388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Kompletní hemolýza, roztok je průhledný</a:t>
              </a:r>
              <a:endParaRPr lang="cs-CZ" sz="1400" i="1" dirty="0"/>
            </a:p>
          </p:txBody>
        </p:sp>
        <p:sp>
          <p:nvSpPr>
            <p:cNvPr id="134" name="Obdélník 133"/>
            <p:cNvSpPr/>
            <p:nvPr/>
          </p:nvSpPr>
          <p:spPr>
            <a:xfrm>
              <a:off x="6687072" y="5833167"/>
              <a:ext cx="11734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Minimální osmotická rezistence</a:t>
              </a:r>
              <a:endParaRPr lang="cs-CZ" sz="1400" i="1" dirty="0"/>
            </a:p>
          </p:txBody>
        </p:sp>
        <p:sp>
          <p:nvSpPr>
            <p:cNvPr id="135" name="Obdélník 134"/>
            <p:cNvSpPr/>
            <p:nvPr/>
          </p:nvSpPr>
          <p:spPr>
            <a:xfrm>
              <a:off x="8941658" y="5852453"/>
              <a:ext cx="11894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600" dirty="0"/>
                <a:t>Maximální osmotická rezistence</a:t>
              </a:r>
              <a:endParaRPr lang="cs-CZ" sz="1400" i="1" dirty="0"/>
            </a:p>
          </p:txBody>
        </p:sp>
        <p:cxnSp>
          <p:nvCxnSpPr>
            <p:cNvPr id="137" name="Přímá spojnice 136"/>
            <p:cNvCxnSpPr>
              <a:stCxn id="131" idx="2"/>
              <a:endCxn id="68" idx="0"/>
            </p:cNvCxnSpPr>
            <p:nvPr/>
          </p:nvCxnSpPr>
          <p:spPr bwMode="auto">
            <a:xfrm>
              <a:off x="7037273" y="3162123"/>
              <a:ext cx="173180" cy="500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Přímá spojnice 137"/>
            <p:cNvCxnSpPr>
              <a:stCxn id="132" idx="2"/>
              <a:endCxn id="89" idx="2"/>
            </p:cNvCxnSpPr>
            <p:nvPr/>
          </p:nvCxnSpPr>
          <p:spPr bwMode="auto">
            <a:xfrm>
              <a:off x="8941658" y="3119495"/>
              <a:ext cx="499388" cy="18534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Přímá spojnice 139"/>
            <p:cNvCxnSpPr>
              <a:stCxn id="133" idx="2"/>
              <a:endCxn id="96" idx="2"/>
            </p:cNvCxnSpPr>
            <p:nvPr/>
          </p:nvCxnSpPr>
          <p:spPr bwMode="auto">
            <a:xfrm>
              <a:off x="10178367" y="3194022"/>
              <a:ext cx="6210" cy="6472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Levá složená závorka 148"/>
            <p:cNvSpPr/>
            <p:nvPr/>
          </p:nvSpPr>
          <p:spPr bwMode="auto">
            <a:xfrm>
              <a:off x="1604906" y="3659369"/>
              <a:ext cx="180000" cy="189296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0" name="Levá složená závorka 149"/>
            <p:cNvSpPr/>
            <p:nvPr/>
          </p:nvSpPr>
          <p:spPr bwMode="auto">
            <a:xfrm>
              <a:off x="1597811" y="3927732"/>
              <a:ext cx="180000" cy="1296000"/>
            </a:xfrm>
            <a:prstGeom prst="leftBrace">
              <a:avLst>
                <a:gd name="adj1" fmla="val 39102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Patologické hodnoty osmotické rezistence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Vyšší hodnoty minimální osmotické rezistence </a:t>
            </a:r>
          </a:p>
          <a:p>
            <a:pPr lvl="1"/>
            <a:r>
              <a:rPr lang="cs-CZ" dirty="0"/>
              <a:t>Vrozené hemolytické anémie</a:t>
            </a:r>
          </a:p>
          <a:p>
            <a:pPr>
              <a:lnSpc>
                <a:spcPct val="100000"/>
              </a:lnSpc>
            </a:pPr>
            <a:r>
              <a:rPr lang="cs-CZ" dirty="0"/>
              <a:t>Nižší hodnoty maximální osmotické rezistence</a:t>
            </a:r>
          </a:p>
          <a:p>
            <a:pPr lvl="1"/>
            <a:r>
              <a:rPr lang="cs-CZ" dirty="0" err="1"/>
              <a:t>Polycytemia</a:t>
            </a:r>
            <a:r>
              <a:rPr lang="cs-CZ" dirty="0"/>
              <a:t> vera</a:t>
            </a:r>
          </a:p>
          <a:p>
            <a:pPr lvl="1"/>
            <a:r>
              <a:rPr lang="cs-CZ" dirty="0" err="1"/>
              <a:t>Thalasemia</a:t>
            </a:r>
            <a:endParaRPr lang="cs-CZ" dirty="0"/>
          </a:p>
          <a:p>
            <a:pPr lvl="1"/>
            <a:r>
              <a:rPr lang="cs-CZ" dirty="0"/>
              <a:t>Srpková anemie</a:t>
            </a:r>
          </a:p>
          <a:p>
            <a:pPr lvl="1"/>
            <a:r>
              <a:rPr lang="cs-CZ" dirty="0"/>
              <a:t>Nedostatek Fe2+</a:t>
            </a:r>
          </a:p>
          <a:p>
            <a:pPr lvl="1"/>
            <a:r>
              <a:rPr lang="cs-CZ" dirty="0"/>
              <a:t>Stav po splenektomii</a:t>
            </a:r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Izotonická hemolýza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cs-CZ" dirty="0"/>
              <a:t>v </a:t>
            </a:r>
            <a:r>
              <a:rPr lang="cs-CZ" i="1" dirty="0"/>
              <a:t>in vitro </a:t>
            </a:r>
            <a:r>
              <a:rPr lang="cs-CZ" dirty="0"/>
              <a:t>podmínkách</a:t>
            </a:r>
          </a:p>
          <a:p>
            <a:pPr lvl="0">
              <a:lnSpc>
                <a:spcPct val="100000"/>
              </a:lnSpc>
            </a:pPr>
            <a:r>
              <a:rPr lang="cs-CZ" dirty="0"/>
              <a:t>izotonický roztok glukózy: </a:t>
            </a:r>
            <a:r>
              <a:rPr lang="cs-CZ" dirty="0" err="1"/>
              <a:t>ery</a:t>
            </a:r>
            <a:r>
              <a:rPr lang="cs-CZ" dirty="0"/>
              <a:t> přijímají a metabolizují </a:t>
            </a:r>
            <a:r>
              <a:rPr lang="cs-CZ" dirty="0" err="1"/>
              <a:t>glc</a:t>
            </a:r>
            <a:r>
              <a:rPr lang="cs-CZ" dirty="0"/>
              <a:t>, roztok se stává hypotonický, dochází k osmotické hemolýze</a:t>
            </a:r>
            <a:endParaRPr lang="en-GB" dirty="0"/>
          </a:p>
          <a:p>
            <a:pPr lvl="0">
              <a:lnSpc>
                <a:spcPct val="100000"/>
              </a:lnSpc>
            </a:pPr>
            <a:r>
              <a:rPr lang="cs-CZ" dirty="0"/>
              <a:t>izotonický roztok močoviny: močovina volně prostupuje přes membránu do </a:t>
            </a:r>
            <a:r>
              <a:rPr lang="cs-CZ" dirty="0" err="1"/>
              <a:t>ery</a:t>
            </a:r>
            <a:r>
              <a:rPr lang="cs-CZ" dirty="0"/>
              <a:t> (difuzí po svém koncentračním gradientu) a okolní roztok se stává hypotonický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04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56567" cy="451576"/>
          </a:xfrm>
        </p:spPr>
        <p:txBody>
          <a:bodyPr/>
          <a:lstStyle/>
          <a:p>
            <a:r>
              <a:rPr lang="cs-CZ" dirty="0" err="1"/>
              <a:t>Poikylocytosis</a:t>
            </a:r>
            <a:r>
              <a:rPr lang="cs-CZ" dirty="0"/>
              <a:t>:</a:t>
            </a:r>
            <a:r>
              <a:rPr lang="cs-CZ" sz="3600" b="0" dirty="0"/>
              <a:t> nepravidelné tvaru erytrocytů</a:t>
            </a:r>
            <a:endParaRPr lang="cs-CZ" b="0" dirty="0"/>
          </a:p>
        </p:txBody>
      </p:sp>
      <p:pic>
        <p:nvPicPr>
          <p:cNvPr id="11" name="Picture 2" descr="http://medicaltreasure.com/wp-content/uploads/2014/07/Poikilocy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8" y="1787786"/>
            <a:ext cx="6434174" cy="42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9450" y="1135063"/>
            <a:ext cx="4700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Přítomná u různých typů anémii</a:t>
            </a:r>
          </a:p>
        </p:txBody>
      </p:sp>
    </p:spTree>
    <p:extLst>
      <p:ext uri="{BB962C8B-B14F-4D97-AF65-F5344CB8AC3E}">
        <p14:creationId xmlns:p14="http://schemas.microsoft.com/office/powerpoint/2010/main" val="341388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Počet </a:t>
            </a:r>
            <a:r>
              <a:rPr lang="sk-SK" dirty="0" err="1"/>
              <a:t>erytrocytů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pPr lvl="0"/>
            <a:r>
              <a:rPr lang="cs-CZ" dirty="0"/>
              <a:t>Počet </a:t>
            </a:r>
            <a:r>
              <a:rPr lang="cs-CZ" dirty="0" err="1"/>
              <a:t>ery</a:t>
            </a:r>
            <a:r>
              <a:rPr lang="cs-CZ" dirty="0"/>
              <a:t> - RBC (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) </a:t>
            </a:r>
            <a:endParaRPr lang="en-GB" dirty="0"/>
          </a:p>
          <a:p>
            <a:pPr lvl="1"/>
            <a:r>
              <a:rPr lang="cs-CZ" dirty="0"/>
              <a:t>Muž: 4,3-5,3 * 10</a:t>
            </a:r>
            <a:r>
              <a:rPr lang="cs-CZ" baseline="30000" dirty="0"/>
              <a:t>12 </a:t>
            </a:r>
            <a:r>
              <a:rPr lang="cs-CZ" dirty="0"/>
              <a:t>/ l</a:t>
            </a:r>
            <a:endParaRPr lang="en-GB" dirty="0"/>
          </a:p>
          <a:p>
            <a:pPr lvl="1"/>
            <a:r>
              <a:rPr lang="cs-CZ" dirty="0"/>
              <a:t>Žena: 3,8-4,8 * 10</a:t>
            </a:r>
            <a:r>
              <a:rPr lang="cs-CZ" baseline="30000" dirty="0"/>
              <a:t>12 </a:t>
            </a:r>
            <a:r>
              <a:rPr lang="cs-CZ" dirty="0"/>
              <a:t>/ l</a:t>
            </a:r>
            <a:endParaRPr lang="en-GB" dirty="0"/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 / l</a:t>
            </a:r>
            <a:endParaRPr lang="en-GB" dirty="0"/>
          </a:p>
          <a:p>
            <a:r>
              <a:rPr lang="cs-CZ" dirty="0"/>
              <a:t>Pohlavní rozdíly:</a:t>
            </a:r>
          </a:p>
          <a:p>
            <a:pPr lvl="1"/>
            <a:r>
              <a:rPr lang="cs-CZ" dirty="0"/>
              <a:t>U mužů: testosteron (mužský pohlavní hormon) stimuluje vyplavení erytropoetinu</a:t>
            </a:r>
          </a:p>
          <a:p>
            <a:pPr lvl="1"/>
            <a:r>
              <a:rPr lang="cs-CZ" dirty="0"/>
              <a:t>U žen ve fertilním věku: relativní </a:t>
            </a:r>
            <a:r>
              <a:rPr lang="cs-CZ" dirty="0" err="1"/>
              <a:t>erytrocytopenie</a:t>
            </a:r>
            <a:r>
              <a:rPr lang="cs-CZ" dirty="0"/>
              <a:t> způsobená pravidelnou ztrátou krve během menstruace (a nižší hladinou testosteronu)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polyglobulie – zvýšený počet </a:t>
            </a:r>
            <a:r>
              <a:rPr lang="cs-CZ" dirty="0" err="1"/>
              <a:t>ery</a:t>
            </a:r>
            <a:r>
              <a:rPr lang="cs-CZ" dirty="0"/>
              <a:t> – </a:t>
            </a:r>
            <a:r>
              <a:rPr lang="cs-CZ" sz="2400" dirty="0"/>
              <a:t>zvýšená viskozita krve</a:t>
            </a:r>
          </a:p>
          <a:p>
            <a:pPr lvl="1"/>
            <a:r>
              <a:rPr lang="cs-CZ" sz="2400" dirty="0"/>
              <a:t>Polycytemie vera, dehydratace, adaptace na vyšší nadmořskou výšku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erytrocytopenie</a:t>
            </a:r>
            <a:r>
              <a:rPr lang="cs-CZ" dirty="0"/>
              <a:t> – snížení počtu </a:t>
            </a:r>
            <a:r>
              <a:rPr lang="cs-CZ" dirty="0" err="1"/>
              <a:t>ery</a:t>
            </a:r>
            <a:r>
              <a:rPr lang="cs-CZ" dirty="0"/>
              <a:t> </a:t>
            </a:r>
            <a:r>
              <a:rPr lang="cs-CZ" sz="2400" dirty="0"/>
              <a:t>– nižší viskozita krve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17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počtu červených krvinek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8252"/>
            <a:ext cx="10753200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 – měříme na podkladě nárůstu odporu a poklesu proudu při průchodu kapilárou ze zásobní nádoby do menší nádobky. Ery má nižší vodivost než </a:t>
            </a:r>
            <a:r>
              <a:rPr lang="cs-CZ" dirty="0" err="1"/>
              <a:t>diluent</a:t>
            </a:r>
            <a:r>
              <a:rPr lang="cs-CZ" dirty="0"/>
              <a:t>. Umožnuje nám zjistit i velikost </a:t>
            </a:r>
            <a:r>
              <a:rPr lang="cs-CZ" dirty="0" err="1"/>
              <a:t>ery</a:t>
            </a:r>
            <a:r>
              <a:rPr lang="cs-CZ" dirty="0"/>
              <a:t>, malý = větší proud, velký = nižší proud.</a:t>
            </a:r>
          </a:p>
          <a:p>
            <a:pPr lvl="1"/>
            <a:r>
              <a:rPr lang="cs-CZ" dirty="0" err="1"/>
              <a:t>Fotooptická</a:t>
            </a:r>
            <a:r>
              <a:rPr lang="cs-CZ" dirty="0"/>
              <a:t> – při průchodu kapilárou na </a:t>
            </a:r>
            <a:r>
              <a:rPr lang="cs-CZ" dirty="0" err="1"/>
              <a:t>ery</a:t>
            </a:r>
            <a:r>
              <a:rPr lang="cs-CZ" dirty="0"/>
              <a:t> dopadá světelný paprsek, </a:t>
            </a:r>
            <a:r>
              <a:rPr lang="cs-CZ" dirty="0" err="1"/>
              <a:t>ery</a:t>
            </a:r>
            <a:r>
              <a:rPr lang="cs-CZ" dirty="0"/>
              <a:t> způsobí rozptyl světla, který zachycujeme</a:t>
            </a:r>
          </a:p>
          <a:p>
            <a:pPr>
              <a:lnSpc>
                <a:spcPct val="100000"/>
              </a:lnSpc>
            </a:pPr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roztok, sloužící k ředění </a:t>
            </a:r>
          </a:p>
          <a:p>
            <a:pPr lvl="1"/>
            <a:r>
              <a:rPr lang="cs-CZ" dirty="0"/>
              <a:t>4950 µl </a:t>
            </a:r>
            <a:r>
              <a:rPr lang="cs-CZ" dirty="0" err="1"/>
              <a:t>Hayemova</a:t>
            </a:r>
            <a:r>
              <a:rPr lang="cs-CZ" dirty="0"/>
              <a:t> roztoku a 25 µl krve: ředění *198, nebo 4975 µl </a:t>
            </a:r>
            <a:r>
              <a:rPr lang="cs-CZ" dirty="0" err="1"/>
              <a:t>Hayemova</a:t>
            </a:r>
            <a:r>
              <a:rPr lang="cs-CZ" dirty="0"/>
              <a:t> roztoku a 25 µl krve: ředění *199)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10539" r="12752" b="67656"/>
          <a:stretch/>
        </p:blipFill>
        <p:spPr>
          <a:xfrm>
            <a:off x="1256857" y="4917653"/>
            <a:ext cx="3035886" cy="801105"/>
          </a:xfrm>
          <a:prstGeom prst="rect">
            <a:avLst/>
          </a:prstGeom>
        </p:spPr>
      </p:pic>
      <p:pic>
        <p:nvPicPr>
          <p:cNvPr id="2050" name="Picture 2" descr="C:\Users\Johanka\Desktop\výuka\prezentace k praktikám ppt\Nové verze praktik podzim 2018\Krevní skupiny, krevní obraz\staré prezentace\obr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486275"/>
            <a:ext cx="2482850" cy="16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hanka\Desktop\výuka\prezentace k praktikám ppt\Nové verze praktik podzim 2018\Krevní skupiny, krevní obraz\staré prezentace\burkerova-komurk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33" y="4486275"/>
            <a:ext cx="3135410" cy="20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7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51019"/>
            <a:ext cx="10753200" cy="4569098"/>
          </a:xfrm>
        </p:spPr>
        <p:txBody>
          <a:bodyPr/>
          <a:lstStyle/>
          <a:p>
            <a:pPr lvl="0"/>
            <a:r>
              <a:rPr lang="cs-CZ" dirty="0"/>
              <a:t>Vyjadřuje procentuální zastoupení objemu erytrocytů v plné krvi</a:t>
            </a:r>
          </a:p>
          <a:p>
            <a:pPr lvl="0"/>
            <a:r>
              <a:rPr lang="cs-CZ" dirty="0"/>
              <a:t>Zjišťujeme po centrifugaci </a:t>
            </a:r>
            <a:r>
              <a:rPr lang="cs-CZ" b="1" dirty="0"/>
              <a:t>nesrážlivé</a:t>
            </a:r>
            <a:r>
              <a:rPr lang="cs-CZ" dirty="0"/>
              <a:t> krve*</a:t>
            </a:r>
          </a:p>
          <a:p>
            <a:pPr lvl="1"/>
            <a:r>
              <a:rPr lang="cs-CZ" dirty="0"/>
              <a:t>Plasma</a:t>
            </a:r>
          </a:p>
          <a:p>
            <a:pPr lvl="1"/>
            <a:r>
              <a:rPr lang="cs-CZ" dirty="0" err="1"/>
              <a:t>Buffy</a:t>
            </a:r>
            <a:r>
              <a:rPr lang="cs-CZ" dirty="0"/>
              <a:t> </a:t>
            </a:r>
            <a:r>
              <a:rPr lang="cs-CZ" dirty="0" err="1"/>
              <a:t>coat</a:t>
            </a:r>
            <a:r>
              <a:rPr lang="cs-CZ" dirty="0"/>
              <a:t> – bílá neprůhledná vrstva nad </a:t>
            </a:r>
            <a:r>
              <a:rPr lang="cs-CZ" dirty="0" err="1"/>
              <a:t>ery</a:t>
            </a:r>
            <a:r>
              <a:rPr lang="cs-CZ" dirty="0"/>
              <a:t> tvořená</a:t>
            </a:r>
            <a:br>
              <a:rPr lang="cs-CZ" dirty="0"/>
            </a:br>
            <a:r>
              <a:rPr lang="cs-CZ" dirty="0"/>
              <a:t> leukocyty a trombocyty – tvoří pouze 1% objemu krve</a:t>
            </a:r>
          </a:p>
          <a:p>
            <a:pPr lvl="1"/>
            <a:r>
              <a:rPr lang="cs-CZ" dirty="0"/>
              <a:t>Erytrocyty</a:t>
            </a:r>
          </a:p>
          <a:p>
            <a:pPr lvl="0"/>
            <a:r>
              <a:rPr lang="cs-CZ" dirty="0"/>
              <a:t>HCT (hematokrit)</a:t>
            </a:r>
            <a:endParaRPr lang="en-GB" dirty="0"/>
          </a:p>
          <a:p>
            <a:pPr lvl="1"/>
            <a:r>
              <a:rPr lang="cs-CZ" dirty="0"/>
              <a:t>Muž: 42-52%</a:t>
            </a:r>
            <a:endParaRPr lang="en-GB" dirty="0"/>
          </a:p>
          <a:p>
            <a:pPr lvl="1"/>
            <a:r>
              <a:rPr lang="cs-CZ" dirty="0"/>
              <a:t>Žena: 37-47%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*centrifugací srážlivé krve po odstranění krevního koagula získáme</a:t>
            </a:r>
            <a:br>
              <a:rPr lang="cs-CZ" dirty="0"/>
            </a:br>
            <a:r>
              <a:rPr lang="cs-CZ" dirty="0"/>
              <a:t>  </a:t>
            </a:r>
            <a:r>
              <a:rPr lang="cs-CZ" b="1" dirty="0"/>
              <a:t>krevní sérum </a:t>
            </a:r>
            <a:r>
              <a:rPr lang="cs-CZ" dirty="0"/>
              <a:t>(od plazmy se liší chyběním koagulačních faktorů) </a:t>
            </a:r>
          </a:p>
          <a:p>
            <a:pPr lvl="1"/>
            <a:endParaRPr lang="en-GB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6441774" y="1970992"/>
            <a:ext cx="5651923" cy="3432670"/>
            <a:chOff x="-1361442" y="1447933"/>
            <a:chExt cx="13205750" cy="8020453"/>
          </a:xfrm>
        </p:grpSpPr>
        <p:grpSp>
          <p:nvGrpSpPr>
            <p:cNvPr id="11" name="Skupina 10"/>
            <p:cNvGrpSpPr/>
            <p:nvPr/>
          </p:nvGrpSpPr>
          <p:grpSpPr>
            <a:xfrm>
              <a:off x="5531325" y="2816165"/>
              <a:ext cx="775016" cy="6652221"/>
              <a:chOff x="5531325" y="2820262"/>
              <a:chExt cx="775016" cy="6652221"/>
            </a:xfrm>
          </p:grpSpPr>
          <p:sp>
            <p:nvSpPr>
              <p:cNvPr id="43" name="Obdélník 42"/>
              <p:cNvSpPr/>
              <p:nvPr/>
            </p:nvSpPr>
            <p:spPr>
              <a:xfrm>
                <a:off x="5541020" y="3142414"/>
                <a:ext cx="756000" cy="33123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5531618" y="8891676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5541020" y="6600661"/>
                <a:ext cx="744125" cy="24004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5541020" y="6408787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47" name="Skupina 46"/>
              <p:cNvGrpSpPr/>
              <p:nvPr/>
            </p:nvGrpSpPr>
            <p:grpSpPr>
              <a:xfrm>
                <a:off x="5531325" y="2820262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48" name="Přímá spojnice 47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48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blouk 49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</p:grpSp>
        <p:grpSp>
          <p:nvGrpSpPr>
            <p:cNvPr id="12" name="Skupina 11"/>
            <p:cNvGrpSpPr/>
            <p:nvPr/>
          </p:nvGrpSpPr>
          <p:grpSpPr>
            <a:xfrm>
              <a:off x="7598785" y="2816165"/>
              <a:ext cx="775016" cy="6652221"/>
              <a:chOff x="7260504" y="2816165"/>
              <a:chExt cx="775016" cy="6652221"/>
            </a:xfrm>
          </p:grpSpPr>
          <p:sp>
            <p:nvSpPr>
              <p:cNvPr id="35" name="Obdélník 34"/>
              <p:cNvSpPr/>
              <p:nvPr/>
            </p:nvSpPr>
            <p:spPr>
              <a:xfrm>
                <a:off x="7270199" y="3117845"/>
                <a:ext cx="756000" cy="429647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7260797" y="8887579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7270199" y="7560915"/>
                <a:ext cx="744125" cy="143606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7265148" y="7344891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39" name="Skupina 38"/>
              <p:cNvGrpSpPr/>
              <p:nvPr/>
            </p:nvGrpSpPr>
            <p:grpSpPr>
              <a:xfrm>
                <a:off x="7260504" y="2816165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40" name="Přímá spojnice 39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blouk 40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42" name="Přímá spojnice 41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Skupina 12"/>
            <p:cNvGrpSpPr/>
            <p:nvPr/>
          </p:nvGrpSpPr>
          <p:grpSpPr>
            <a:xfrm>
              <a:off x="9666244" y="2816165"/>
              <a:ext cx="775016" cy="6652221"/>
              <a:chOff x="9666244" y="2819703"/>
              <a:chExt cx="775016" cy="6652221"/>
            </a:xfrm>
          </p:grpSpPr>
          <p:sp>
            <p:nvSpPr>
              <p:cNvPr id="27" name="Obdélník 26"/>
              <p:cNvSpPr/>
              <p:nvPr/>
            </p:nvSpPr>
            <p:spPr>
              <a:xfrm>
                <a:off x="9675939" y="3121383"/>
                <a:ext cx="756000" cy="23152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8" name="Volný tvar 27"/>
              <p:cNvSpPr/>
              <p:nvPr/>
            </p:nvSpPr>
            <p:spPr>
              <a:xfrm>
                <a:off x="9666537" y="8891117"/>
                <a:ext cx="774723" cy="574192"/>
              </a:xfrm>
              <a:custGeom>
                <a:avLst/>
                <a:gdLst>
                  <a:gd name="connsiteX0" fmla="*/ 0 w 774723"/>
                  <a:gd name="connsiteY0" fmla="*/ 26236 h 574192"/>
                  <a:gd name="connsiteX1" fmla="*/ 10048 w 774723"/>
                  <a:gd name="connsiteY1" fmla="*/ 212131 h 574192"/>
                  <a:gd name="connsiteX2" fmla="*/ 55266 w 774723"/>
                  <a:gd name="connsiteY2" fmla="*/ 337735 h 574192"/>
                  <a:gd name="connsiteX3" fmla="*/ 165797 w 774723"/>
                  <a:gd name="connsiteY3" fmla="*/ 508557 h 574192"/>
                  <a:gd name="connsiteX4" fmla="*/ 326571 w 774723"/>
                  <a:gd name="connsiteY4" fmla="*/ 568847 h 574192"/>
                  <a:gd name="connsiteX5" fmla="*/ 457200 w 774723"/>
                  <a:gd name="connsiteY5" fmla="*/ 563823 h 574192"/>
                  <a:gd name="connsiteX6" fmla="*/ 592852 w 774723"/>
                  <a:gd name="connsiteY6" fmla="*/ 503533 h 574192"/>
                  <a:gd name="connsiteX7" fmla="*/ 693336 w 774723"/>
                  <a:gd name="connsiteY7" fmla="*/ 408073 h 574192"/>
                  <a:gd name="connsiteX8" fmla="*/ 738553 w 774723"/>
                  <a:gd name="connsiteY8" fmla="*/ 272421 h 574192"/>
                  <a:gd name="connsiteX9" fmla="*/ 773723 w 774723"/>
                  <a:gd name="connsiteY9" fmla="*/ 161889 h 574192"/>
                  <a:gd name="connsiteX10" fmla="*/ 763674 w 774723"/>
                  <a:gd name="connsiteY10" fmla="*/ 11164 h 574192"/>
                  <a:gd name="connsiteX11" fmla="*/ 748602 w 774723"/>
                  <a:gd name="connsiteY11" fmla="*/ 11164 h 574192"/>
                  <a:gd name="connsiteX12" fmla="*/ 0 w 774723"/>
                  <a:gd name="connsiteY12" fmla="*/ 26236 h 57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4723" h="574192">
                    <a:moveTo>
                      <a:pt x="0" y="26236"/>
                    </a:moveTo>
                    <a:cubicBezTo>
                      <a:pt x="418" y="93225"/>
                      <a:pt x="837" y="160215"/>
                      <a:pt x="10048" y="212131"/>
                    </a:cubicBezTo>
                    <a:cubicBezTo>
                      <a:pt x="19259" y="264048"/>
                      <a:pt x="29308" y="288331"/>
                      <a:pt x="55266" y="337735"/>
                    </a:cubicBezTo>
                    <a:cubicBezTo>
                      <a:pt x="81224" y="387139"/>
                      <a:pt x="120579" y="470038"/>
                      <a:pt x="165797" y="508557"/>
                    </a:cubicBezTo>
                    <a:cubicBezTo>
                      <a:pt x="211015" y="547076"/>
                      <a:pt x="278004" y="559636"/>
                      <a:pt x="326571" y="568847"/>
                    </a:cubicBezTo>
                    <a:cubicBezTo>
                      <a:pt x="375138" y="578058"/>
                      <a:pt x="412820" y="574709"/>
                      <a:pt x="457200" y="563823"/>
                    </a:cubicBezTo>
                    <a:cubicBezTo>
                      <a:pt x="501580" y="552937"/>
                      <a:pt x="553496" y="529491"/>
                      <a:pt x="592852" y="503533"/>
                    </a:cubicBezTo>
                    <a:cubicBezTo>
                      <a:pt x="632208" y="477575"/>
                      <a:pt x="669053" y="446592"/>
                      <a:pt x="693336" y="408073"/>
                    </a:cubicBezTo>
                    <a:cubicBezTo>
                      <a:pt x="717619" y="369554"/>
                      <a:pt x="725155" y="313452"/>
                      <a:pt x="738553" y="272421"/>
                    </a:cubicBezTo>
                    <a:cubicBezTo>
                      <a:pt x="751951" y="231390"/>
                      <a:pt x="769536" y="205432"/>
                      <a:pt x="773723" y="161889"/>
                    </a:cubicBezTo>
                    <a:cubicBezTo>
                      <a:pt x="777910" y="118346"/>
                      <a:pt x="767861" y="36285"/>
                      <a:pt x="763674" y="11164"/>
                    </a:cubicBezTo>
                    <a:cubicBezTo>
                      <a:pt x="759487" y="-13957"/>
                      <a:pt x="748602" y="11164"/>
                      <a:pt x="748602" y="11164"/>
                    </a:cubicBezTo>
                    <a:lnTo>
                      <a:pt x="0" y="2623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9675939" y="5472114"/>
                <a:ext cx="744125" cy="352840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9673409" y="5332791"/>
                <a:ext cx="756000" cy="288032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66000">
                    <a:schemeClr val="bg1">
                      <a:lumMod val="85000"/>
                    </a:schemeClr>
                  </a:gs>
                  <a:gs pos="40000">
                    <a:schemeClr val="bg1">
                      <a:lumMod val="8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9666244" y="2819703"/>
                <a:ext cx="760644" cy="6652221"/>
                <a:chOff x="5531325" y="2820262"/>
                <a:chExt cx="760644" cy="6652221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>
                  <a:off x="6289350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blouk 32"/>
                <p:cNvSpPr/>
                <p:nvPr/>
              </p:nvSpPr>
              <p:spPr>
                <a:xfrm rot="5400000">
                  <a:off x="5481969" y="8662483"/>
                  <a:ext cx="864000" cy="756000"/>
                </a:xfrm>
                <a:prstGeom prst="arc">
                  <a:avLst>
                    <a:gd name="adj1" fmla="val 16200000"/>
                    <a:gd name="adj2" fmla="val 5193818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34" name="Přímá spojnice 33"/>
                <p:cNvCxnSpPr/>
                <p:nvPr/>
              </p:nvCxnSpPr>
              <p:spPr>
                <a:xfrm>
                  <a:off x="5531325" y="2820262"/>
                  <a:ext cx="0" cy="6264696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ovéPole 13"/>
            <p:cNvSpPr txBox="1"/>
            <p:nvPr/>
          </p:nvSpPr>
          <p:spPr>
            <a:xfrm>
              <a:off x="1427098" y="4400344"/>
              <a:ext cx="3690263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plazma (55 %)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-1361442" y="6098542"/>
              <a:ext cx="6650901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leukocyty and destičky (1%)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929950" y="7645577"/>
              <a:ext cx="4471450" cy="791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erytrocyty (44%)</a:t>
              </a:r>
            </a:p>
          </p:txBody>
        </p:sp>
        <p:sp>
          <p:nvSpPr>
            <p:cNvPr id="20" name="Levá složená závorka 19"/>
            <p:cNvSpPr/>
            <p:nvPr/>
          </p:nvSpPr>
          <p:spPr>
            <a:xfrm>
              <a:off x="4928820" y="3162067"/>
              <a:ext cx="510040" cy="3266373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2" name="Levá složená závorka 21"/>
            <p:cNvSpPr/>
            <p:nvPr/>
          </p:nvSpPr>
          <p:spPr>
            <a:xfrm>
              <a:off x="4928820" y="6676213"/>
              <a:ext cx="510040" cy="2792173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3" name="Levá složená závorka 22"/>
            <p:cNvSpPr/>
            <p:nvPr/>
          </p:nvSpPr>
          <p:spPr>
            <a:xfrm>
              <a:off x="4928820" y="6456287"/>
              <a:ext cx="510040" cy="180000"/>
            </a:xfrm>
            <a:prstGeom prst="leftBrace">
              <a:avLst>
                <a:gd name="adj1" fmla="val 7818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227912" y="1460696"/>
              <a:ext cx="3377402" cy="12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Normální </a:t>
              </a:r>
              <a:br>
                <a:rPr lang="cs-CZ" sz="1600" dirty="0"/>
              </a:br>
              <a:r>
                <a:rPr lang="cs-CZ" sz="1600" dirty="0"/>
                <a:t>krev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350180" y="1447933"/>
              <a:ext cx="3316063" cy="123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Anemická</a:t>
              </a:r>
              <a:br>
                <a:rPr lang="cs-CZ" sz="1600" dirty="0"/>
              </a:br>
              <a:r>
                <a:rPr lang="cs-CZ" sz="1600" dirty="0"/>
                <a:t>krev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8737667" y="1872283"/>
              <a:ext cx="3106641" cy="7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Polycytémie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 </a:t>
            </a:r>
          </a:p>
        </p:txBody>
      </p:sp>
      <p:pic>
        <p:nvPicPr>
          <p:cNvPr id="3074" name="Picture 2" descr="C:\Users\Johanka\Desktop\výuka\prezentace k praktikám ppt\Nové verze praktik podzim 2018\Krevní skupiny, krevní obraz\staré prezentace\250px-Heme_b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635" y="4242391"/>
            <a:ext cx="2098987" cy="231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hanka\Desktop\výuka\prezentace k praktikám ppt\Nové verze praktik podzim 2018\Krevní skupiny, krevní obraz\staré prezentace\Hemoglobin-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81" y="342593"/>
            <a:ext cx="4715891" cy="30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7400418" cy="45690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l-GR" sz="2400" dirty="0"/>
              <a:t>α</a:t>
            </a:r>
            <a:r>
              <a:rPr lang="cs-CZ" sz="2400" dirty="0"/>
              <a:t> a </a:t>
            </a:r>
            <a:r>
              <a:rPr lang="el-GR" sz="2400" dirty="0"/>
              <a:t>β</a:t>
            </a:r>
            <a:r>
              <a:rPr lang="cs-CZ" sz="2400" dirty="0"/>
              <a:t> globinové jednotky u dospělého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α</a:t>
            </a:r>
            <a:r>
              <a:rPr lang="cs-CZ" sz="2400" dirty="0"/>
              <a:t> a </a:t>
            </a:r>
            <a:r>
              <a:rPr lang="el-GR" sz="2400" dirty="0"/>
              <a:t>γ</a:t>
            </a:r>
            <a:r>
              <a:rPr lang="cs-CZ" sz="2400" dirty="0"/>
              <a:t> globinové jednotky u fetálního </a:t>
            </a:r>
            <a:br>
              <a:rPr lang="cs-CZ" dirty="0"/>
            </a:br>
            <a:r>
              <a:rPr lang="cs-CZ" sz="2000" dirty="0"/>
              <a:t>(větší afinita ke kyslíku než mateřský hemoglobin)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Hem obsahuje železo Fe</a:t>
            </a:r>
            <a:r>
              <a:rPr lang="cs-CZ" sz="2400" baseline="30000" dirty="0"/>
              <a:t>2+</a:t>
            </a:r>
            <a:r>
              <a:rPr lang="cs-CZ" sz="2400" dirty="0"/>
              <a:t> – místo vazby O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  <a:endParaRPr lang="cs-CZ" sz="2400" baseline="30000" dirty="0"/>
          </a:p>
          <a:p>
            <a:pPr lvl="0"/>
            <a:r>
              <a:rPr lang="cs-CZ" dirty="0"/>
              <a:t>HGB (koncentrace hemoglobinu)</a:t>
            </a:r>
            <a:endParaRPr lang="en-GB" dirty="0"/>
          </a:p>
          <a:p>
            <a:pPr lvl="1"/>
            <a:r>
              <a:rPr lang="cs-CZ" dirty="0"/>
              <a:t>Muž: 140-180 g/l</a:t>
            </a:r>
            <a:endParaRPr lang="en-GB" dirty="0"/>
          </a:p>
          <a:p>
            <a:pPr lvl="1"/>
            <a:r>
              <a:rPr lang="cs-CZ" dirty="0"/>
              <a:t>Žena: 120-160 g/l</a:t>
            </a:r>
            <a:endParaRPr lang="en-GB" dirty="0"/>
          </a:p>
          <a:p>
            <a:pPr lvl="1"/>
            <a:r>
              <a:rPr lang="cs-CZ" dirty="0"/>
              <a:t>Novorozenec: 160-240 g/l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Spektrofotometrické stanovení:</a:t>
            </a:r>
            <a:br>
              <a:rPr lang="cs-CZ" dirty="0"/>
            </a:br>
            <a:r>
              <a:rPr lang="cs-CZ" dirty="0"/>
              <a:t>Ke krvi přidáme transformační roztok, který způsobí </a:t>
            </a:r>
            <a:r>
              <a:rPr lang="cs-CZ" dirty="0" err="1"/>
              <a:t>lýzu</a:t>
            </a:r>
            <a:r>
              <a:rPr lang="cs-CZ" dirty="0"/>
              <a:t> erytrocytů a uvolnění hemoglobinu, který zároveň přemění na </a:t>
            </a:r>
            <a:r>
              <a:rPr lang="cs-CZ" dirty="0" err="1"/>
              <a:t>kyanhemoglobin</a:t>
            </a:r>
            <a:r>
              <a:rPr lang="cs-CZ" dirty="0"/>
              <a:t>. Stanovujeme absorbanci světla roztokem.</a:t>
            </a:r>
            <a:endParaRPr lang="en-GB" dirty="0"/>
          </a:p>
          <a:p>
            <a:pPr lvl="1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539326" y="493333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hem</a:t>
            </a:r>
          </a:p>
        </p:txBody>
      </p:sp>
      <p:cxnSp>
        <p:nvCxnSpPr>
          <p:cNvPr id="8" name="Přímá spojnice 7"/>
          <p:cNvCxnSpPr>
            <a:endCxn id="9" idx="1"/>
          </p:cNvCxnSpPr>
          <p:nvPr/>
        </p:nvCxnSpPr>
        <p:spPr bwMode="auto">
          <a:xfrm flipH="1">
            <a:off x="9771236" y="2743200"/>
            <a:ext cx="123391" cy="11410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33CC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ravá složená závorka 8"/>
          <p:cNvSpPr/>
          <p:nvPr/>
        </p:nvSpPr>
        <p:spPr bwMode="auto">
          <a:xfrm rot="16532157">
            <a:off x="9576689" y="3276538"/>
            <a:ext cx="354860" cy="1568677"/>
          </a:xfrm>
          <a:prstGeom prst="rightBrace">
            <a:avLst>
              <a:gd name="adj1" fmla="val 65262"/>
              <a:gd name="adj2" fmla="val 50000"/>
            </a:avLst>
          </a:prstGeom>
          <a:noFill/>
          <a:ln w="1905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481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8583</TotalTime>
  <Words>3887</Words>
  <Application>Microsoft Office PowerPoint</Application>
  <PresentationFormat>Širokoúhlá obrazovka</PresentationFormat>
  <Paragraphs>646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Tahoma</vt:lpstr>
      <vt:lpstr>Wingdings</vt:lpstr>
      <vt:lpstr>Prezentace_MU_CZ</vt:lpstr>
      <vt:lpstr>Krev červený krevní obraz, krevní skupiny, sedimentace, osmotická rezistence</vt:lpstr>
      <vt:lpstr>Červený krevní obraz </vt:lpstr>
      <vt:lpstr>Červená krvinka (erytrocyt, ery)</vt:lpstr>
      <vt:lpstr>Retikulocyt</vt:lpstr>
      <vt:lpstr>Poikylocytosis: nepravidelné tvaru erytrocytů</vt:lpstr>
      <vt:lpstr>Počet erytrocytů</vt:lpstr>
      <vt:lpstr>Stanovení počtu červených krvinek</vt:lpstr>
      <vt:lpstr>Hematokrit</vt:lpstr>
      <vt:lpstr>Hemoglobin (Hb) </vt:lpstr>
      <vt:lpstr>Deriváty hemoglobinu</vt:lpstr>
      <vt:lpstr>Deriváty hemoglobinu – oxy a deoxyhemoglobin</vt:lpstr>
      <vt:lpstr>Deriváty hemoglobinu - methemoglobin</vt:lpstr>
      <vt:lpstr>Deriváty hemoglobinu - methemoglobin</vt:lpstr>
      <vt:lpstr>Vypočítané hodnoty červené složky</vt:lpstr>
      <vt:lpstr>Anisocytosis: erytrocyty rozdílné velikosti </vt:lpstr>
      <vt:lpstr>Vypočítané hodnoty červené složky</vt:lpstr>
      <vt:lpstr>Anémie (chudokrevnost)</vt:lpstr>
      <vt:lpstr>Sideropenická anémie:  </vt:lpstr>
      <vt:lpstr>Megaloblastická anémie  </vt:lpstr>
      <vt:lpstr>Megaloblastická anémie </vt:lpstr>
      <vt:lpstr>Krevní skupiny</vt:lpstr>
      <vt:lpstr>Antigeny a protilátky krevních skupin</vt:lpstr>
      <vt:lpstr>Systém AB0</vt:lpstr>
      <vt:lpstr>Systém AB0</vt:lpstr>
      <vt:lpstr>Rh faktor</vt:lpstr>
      <vt:lpstr>Určení krevních skupin sklíčkovou metodou</vt:lpstr>
      <vt:lpstr>Přiřaďte krevní skupiny k výsledkům testu</vt:lpstr>
      <vt:lpstr>Výsledky sklíčkové metody</vt:lpstr>
      <vt:lpstr>Sedimentace erytrocytů</vt:lpstr>
      <vt:lpstr>Sedimentace erytrocytů</vt:lpstr>
      <vt:lpstr>Helmholtzova elektrická dvojvrstva</vt:lpstr>
      <vt:lpstr>Mechanismus sedimentace erytrocytů</vt:lpstr>
      <vt:lpstr>Faktory ovlivňující rychlost sedimentace</vt:lpstr>
      <vt:lpstr>Metody vyšetření sedimentační rychlosti</vt:lpstr>
      <vt:lpstr>Nesrážlivá krev</vt:lpstr>
      <vt:lpstr>Fyziologické hodnoty</vt:lpstr>
      <vt:lpstr>Změněné hodnoty FW</vt:lpstr>
      <vt:lpstr>Krve v praktickém cvičení</vt:lpstr>
      <vt:lpstr>Osmotická rezistence erytrocytů</vt:lpstr>
      <vt:lpstr>Filtrace</vt:lpstr>
      <vt:lpstr>Osmóza</vt:lpstr>
      <vt:lpstr>Tonicita</vt:lpstr>
      <vt:lpstr>Hemolýza</vt:lpstr>
      <vt:lpstr>Typy hemolýz</vt:lpstr>
      <vt:lpstr>Hemolytické jedy</vt:lpstr>
      <vt:lpstr>Osmotická rezistence</vt:lpstr>
      <vt:lpstr>Osmotická rezistence - cvičení</vt:lpstr>
      <vt:lpstr>Patologické hodnoty osmotické rezistence</vt:lpstr>
      <vt:lpstr>Izotonická hemolýza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474</cp:revision>
  <cp:lastPrinted>1601-01-01T00:00:00Z</cp:lastPrinted>
  <dcterms:created xsi:type="dcterms:W3CDTF">2018-10-05T10:13:37Z</dcterms:created>
  <dcterms:modified xsi:type="dcterms:W3CDTF">2021-09-27T09:11:34Z</dcterms:modified>
</cp:coreProperties>
</file>