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embeddedFontLst>
    <p:embeddedFont>
      <p:font typeface="Raleway"/>
      <p:regular r:id="rId13"/>
      <p:bold r:id="rId14"/>
      <p:italic r:id="rId15"/>
      <p:boldItalic r:id="rId16"/>
    </p:embeddedFont>
    <p:embeddedFont>
      <p:font typeface="Lato"/>
      <p:regular r:id="rId17"/>
      <p:bold r:id="rId18"/>
      <p:italic r:id="rId19"/>
      <p:boldItalic r:id="rId20"/>
    </p:embeddedFont>
    <p:embeddedFont>
      <p:font typeface="Montserrat"/>
      <p:regular r:id="rId21"/>
      <p:bold r:id="rId22"/>
      <p:italic r:id="rId23"/>
      <p:boldItalic r:id="rId2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Lato-boldItalic.fntdata"/><Relationship Id="rId11" Type="http://schemas.openxmlformats.org/officeDocument/2006/relationships/slide" Target="slides/slide6.xml"/><Relationship Id="rId22" Type="http://schemas.openxmlformats.org/officeDocument/2006/relationships/font" Target="fonts/Montserrat-bold.fntdata"/><Relationship Id="rId10" Type="http://schemas.openxmlformats.org/officeDocument/2006/relationships/slide" Target="slides/slide5.xml"/><Relationship Id="rId21" Type="http://schemas.openxmlformats.org/officeDocument/2006/relationships/font" Target="fonts/Montserrat-regular.fntdata"/><Relationship Id="rId13" Type="http://schemas.openxmlformats.org/officeDocument/2006/relationships/font" Target="fonts/Raleway-regular.fntdata"/><Relationship Id="rId24" Type="http://schemas.openxmlformats.org/officeDocument/2006/relationships/font" Target="fonts/Montserrat-boldItalic.fntdata"/><Relationship Id="rId12" Type="http://schemas.openxmlformats.org/officeDocument/2006/relationships/slide" Target="slides/slide7.xml"/><Relationship Id="rId23" Type="http://schemas.openxmlformats.org/officeDocument/2006/relationships/font" Target="fonts/Montserrat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aleway-italic.fntdata"/><Relationship Id="rId14" Type="http://schemas.openxmlformats.org/officeDocument/2006/relationships/font" Target="fonts/Raleway-bold.fntdata"/><Relationship Id="rId17" Type="http://schemas.openxmlformats.org/officeDocument/2006/relationships/font" Target="fonts/Lato-regular.fntdata"/><Relationship Id="rId16" Type="http://schemas.openxmlformats.org/officeDocument/2006/relationships/font" Target="fonts/Raleway-boldItalic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Lato-italic.fntdata"/><Relationship Id="rId6" Type="http://schemas.openxmlformats.org/officeDocument/2006/relationships/slide" Target="slides/slide1.xml"/><Relationship Id="rId18" Type="http://schemas.openxmlformats.org/officeDocument/2006/relationships/font" Target="fonts/Lato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105e86e97b9_0_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105e86e97b9_0_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105e86e97b9_0_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105e86e97b9_0_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05e86e97b9_0_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05e86e97b9_0_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105e86e97b9_0_8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105e86e97b9_0_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105e86e97b9_0_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105e86e97b9_0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105e86e97b9_0_8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105e86e97b9_0_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" name="Google Shape;11;p2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2" name="Google Shape;12;p2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" name="Google Shape;13;p2"/>
          <p:cNvSpPr txBox="1"/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" type="subTitle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Google Shape;61;p11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62" name="Google Shape;62;p11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3" name="Google Shape;63;p11"/>
          <p:cNvSpPr txBox="1"/>
          <p:nvPr>
            <p:ph hasCustomPrompt="1" type="title"/>
          </p:nvPr>
        </p:nvSpPr>
        <p:spPr>
          <a:xfrm>
            <a:off x="853950" y="1304850"/>
            <a:ext cx="7436100" cy="15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t>xx%</a:t>
            </a:r>
          </a:p>
        </p:txBody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853950" y="2919450"/>
            <a:ext cx="74361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5" name="Google Shape;65;p1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8" name="Google Shape;18;p3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9" name="Google Shape;19;p3"/>
          <p:cNvSpPr txBox="1"/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Google Shape;22;p4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3" name="Google Shape;23;p4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4" name="Google Shape;24;p4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5" name="Google Shape;25;p4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Google Shape;29;p5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0" name="Google Shape;30;p5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1" name="Google Shape;31;p5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2" name="Google Shape;32;p5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" type="body"/>
          </p:nvPr>
        </p:nvSpPr>
        <p:spPr>
          <a:xfrm>
            <a:off x="2400303" y="1602675"/>
            <a:ext cx="30714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5"/>
          <p:cNvSpPr txBox="1"/>
          <p:nvPr>
            <p:ph idx="2" type="body"/>
          </p:nvPr>
        </p:nvSpPr>
        <p:spPr>
          <a:xfrm>
            <a:off x="5650572" y="1602675"/>
            <a:ext cx="30714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Google Shape;40;p7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" name="Google Shape;41;p7"/>
          <p:cNvSpPr txBox="1"/>
          <p:nvPr>
            <p:ph type="title"/>
          </p:nvPr>
        </p:nvSpPr>
        <p:spPr>
          <a:xfrm>
            <a:off x="319500" y="936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319500" y="1846804"/>
            <a:ext cx="2808000" cy="280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3" name="Google Shape;43;p7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Google Shape;45;p8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6" name="Google Shape;46;p8"/>
          <p:cNvSpPr txBox="1"/>
          <p:nvPr>
            <p:ph type="title"/>
          </p:nvPr>
        </p:nvSpPr>
        <p:spPr>
          <a:xfrm>
            <a:off x="283103" y="712141"/>
            <a:ext cx="6244200" cy="3835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8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"/>
          <p:cNvSpPr/>
          <p:nvPr/>
        </p:nvSpPr>
        <p:spPr>
          <a:xfrm>
            <a:off x="4572000" y="1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50" name="Google Shape;5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1" name="Google Shape;51;p9"/>
          <p:cNvSpPr txBox="1"/>
          <p:nvPr>
            <p:ph type="title"/>
          </p:nvPr>
        </p:nvSpPr>
        <p:spPr>
          <a:xfrm>
            <a:off x="265500" y="1397350"/>
            <a:ext cx="4045200" cy="1318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52" name="Google Shape;52;p9"/>
          <p:cNvSpPr txBox="1"/>
          <p:nvPr>
            <p:ph idx="1" type="subTitle"/>
          </p:nvPr>
        </p:nvSpPr>
        <p:spPr>
          <a:xfrm>
            <a:off x="265500" y="273537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3" name="Google Shape;53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4" name="Google Shape;54;p9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Google Shape;56;p10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57" name="Google Shape;57;p10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8" name="Google Shape;58;p10"/>
          <p:cNvSpPr txBox="1"/>
          <p:nvPr>
            <p:ph idx="1" type="body"/>
          </p:nvPr>
        </p:nvSpPr>
        <p:spPr>
          <a:xfrm>
            <a:off x="328017" y="4226025"/>
            <a:ext cx="83886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59" name="Google Shape;59;p10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wiss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3"/>
          <p:cNvSpPr txBox="1"/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Základy lékařské terminologie</a:t>
            </a:r>
            <a:endParaRPr/>
          </a:p>
        </p:txBody>
      </p:sp>
      <p:sp>
        <p:nvSpPr>
          <p:cNvPr id="73" name="Google Shape;73;p13"/>
          <p:cNvSpPr txBox="1"/>
          <p:nvPr>
            <p:ph idx="1" type="subTitle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Lekce 10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4"/>
          <p:cNvSpPr txBox="1"/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Slovotvorba: kompozice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5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Základy kompozice</a:t>
            </a:r>
            <a:endParaRPr/>
          </a:p>
        </p:txBody>
      </p:sp>
      <p:sp>
        <p:nvSpPr>
          <p:cNvPr id="84" name="Google Shape;84;p15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KOMPOZICE = skladba, tj. tvoření nových slov kombinací dvou nebo více slovních základů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Font typeface="Montserrat"/>
              <a:buChar char="➔"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často je slovo tvořeno kompozicí i derivací (vyskytují se prefixy a sufixy)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Montserrat"/>
              <a:buChar char="➔"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slovní základy jsou v podobě genitivního kmene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Montserrat"/>
              <a:buChar char="➔"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mezi slovní základy většinou vkládáme konektor (nejčastěji samohlásku pro snazší výslovnost)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6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Konektory</a:t>
            </a:r>
            <a:endParaRPr/>
          </a:p>
        </p:txBody>
      </p:sp>
      <p:sp>
        <p:nvSpPr>
          <p:cNvPr id="90" name="Google Shape;90;p16"/>
          <p:cNvSpPr txBox="1"/>
          <p:nvPr>
            <p:ph idx="1" type="body"/>
          </p:nvPr>
        </p:nvSpPr>
        <p:spPr>
          <a:xfrm>
            <a:off x="2410100" y="1406125"/>
            <a:ext cx="6321600" cy="319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-o- 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(nejčastější)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325755" lvl="0" marL="457200" rtl="0" algn="l">
              <a:spcBef>
                <a:spcPts val="1200"/>
              </a:spcBef>
              <a:spcAft>
                <a:spcPts val="0"/>
              </a:spcAft>
              <a:buSzPct val="100000"/>
              <a:buFont typeface="Montserrat"/>
              <a:buChar char="➔"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talocruralis: tal-</a:t>
            </a:r>
            <a:r>
              <a:rPr b="1" lang="cs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o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-crur-</a:t>
            </a:r>
            <a:r>
              <a:rPr i="1" lang="cs">
                <a:solidFill>
                  <a:schemeClr val="accent3"/>
                </a:solidFill>
                <a:latin typeface="Montserrat"/>
                <a:ea typeface="Montserrat"/>
                <a:cs typeface="Montserrat"/>
                <a:sym typeface="Montserrat"/>
              </a:rPr>
              <a:t>alis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		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Font typeface="Montserrat"/>
              <a:buChar char="➔"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otorhinolaryngologia: ot-</a:t>
            </a:r>
            <a:r>
              <a:rPr b="1" lang="cs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o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-rhin-</a:t>
            </a:r>
            <a:r>
              <a:rPr b="1" lang="cs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o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-laryng-</a:t>
            </a:r>
            <a:r>
              <a:rPr b="1" lang="cs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o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-log-</a:t>
            </a:r>
            <a:r>
              <a:rPr i="1" lang="cs">
                <a:solidFill>
                  <a:schemeClr val="accent3"/>
                </a:solidFill>
                <a:latin typeface="Montserrat"/>
                <a:ea typeface="Montserrat"/>
                <a:cs typeface="Montserrat"/>
                <a:sym typeface="Montserrat"/>
              </a:rPr>
              <a:t>ia</a:t>
            </a:r>
            <a:endParaRPr i="1">
              <a:solidFill>
                <a:schemeClr val="accent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cs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-i- 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(po číselných základech a před slovesným základem </a:t>
            </a:r>
            <a:r>
              <a:rPr i="1" lang="cs">
                <a:latin typeface="Montserrat"/>
                <a:ea typeface="Montserrat"/>
                <a:cs typeface="Montserrat"/>
                <a:sym typeface="Montserrat"/>
              </a:rPr>
              <a:t>-fer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, </a:t>
            </a:r>
            <a:r>
              <a:rPr i="1" lang="cs">
                <a:latin typeface="Montserrat"/>
                <a:ea typeface="Montserrat"/>
                <a:cs typeface="Montserrat"/>
                <a:sym typeface="Montserrat"/>
              </a:rPr>
              <a:t>-ficatio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 nebo sufixem </a:t>
            </a:r>
            <a:r>
              <a:rPr i="1" lang="cs">
                <a:latin typeface="Montserrat"/>
                <a:ea typeface="Montserrat"/>
                <a:cs typeface="Montserrat"/>
                <a:sym typeface="Montserrat"/>
              </a:rPr>
              <a:t>-formis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; </a:t>
            </a:r>
            <a:r>
              <a:rPr lang="cs" u="sng">
                <a:latin typeface="Montserrat"/>
                <a:ea typeface="Montserrat"/>
                <a:cs typeface="Montserrat"/>
                <a:sym typeface="Montserrat"/>
              </a:rPr>
              <a:t>jen latinská slova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)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325755" lvl="0" marL="457200" rtl="0" algn="l">
              <a:spcBef>
                <a:spcPts val="1200"/>
              </a:spcBef>
              <a:spcAft>
                <a:spcPts val="0"/>
              </a:spcAft>
              <a:buSzPct val="100000"/>
              <a:buFont typeface="Montserrat"/>
              <a:buChar char="➔"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primipara: prim-</a:t>
            </a:r>
            <a:r>
              <a:rPr b="1" lang="cs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i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-para		lactifer: lact-</a:t>
            </a:r>
            <a:r>
              <a:rPr b="1" lang="cs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i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-fer	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Font typeface="Montserrat"/>
              <a:buChar char="➔"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ossificatio: oss-</a:t>
            </a:r>
            <a:r>
              <a:rPr b="1" lang="cs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i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-ficat-</a:t>
            </a:r>
            <a:r>
              <a:rPr i="1" lang="cs">
                <a:solidFill>
                  <a:schemeClr val="accent3"/>
                </a:solidFill>
                <a:latin typeface="Montserrat"/>
                <a:ea typeface="Montserrat"/>
                <a:cs typeface="Montserrat"/>
                <a:sym typeface="Montserrat"/>
              </a:rPr>
              <a:t>io</a:t>
            </a:r>
            <a:r>
              <a:rPr i="1" lang="cs">
                <a:latin typeface="Montserrat"/>
                <a:ea typeface="Montserrat"/>
                <a:cs typeface="Montserrat"/>
                <a:sym typeface="Montserrat"/>
              </a:rPr>
              <a:t>	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	vermiformis: verm-</a:t>
            </a:r>
            <a:r>
              <a:rPr b="1" lang="cs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i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-formis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cs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nulový 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(slovní základ končí/začíná na samohlásku)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323056" lvl="0" marL="457200" rtl="0" algn="l">
              <a:spcBef>
                <a:spcPts val="1200"/>
              </a:spcBef>
              <a:spcAft>
                <a:spcPts val="0"/>
              </a:spcAft>
              <a:buSzPct val="100000"/>
              <a:buFont typeface="Montserrat"/>
              <a:buChar char="➔"/>
            </a:pPr>
            <a:r>
              <a:rPr lang="cs" sz="1750">
                <a:latin typeface="Montserrat"/>
                <a:ea typeface="Montserrat"/>
                <a:cs typeface="Montserrat"/>
                <a:sym typeface="Montserrat"/>
              </a:rPr>
              <a:t>appendectomia: append-</a:t>
            </a:r>
            <a:r>
              <a:rPr i="1" lang="cs" sz="1750"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rPr>
              <a:t>ec</a:t>
            </a:r>
            <a:r>
              <a:rPr lang="cs" sz="1750">
                <a:latin typeface="Montserrat"/>
                <a:ea typeface="Montserrat"/>
                <a:cs typeface="Montserrat"/>
                <a:sym typeface="Montserrat"/>
              </a:rPr>
              <a:t>-tom-</a:t>
            </a:r>
            <a:r>
              <a:rPr i="1" lang="cs" sz="1750">
                <a:solidFill>
                  <a:schemeClr val="accent3"/>
                </a:solidFill>
                <a:latin typeface="Montserrat"/>
                <a:ea typeface="Montserrat"/>
                <a:cs typeface="Montserrat"/>
                <a:sym typeface="Montserrat"/>
              </a:rPr>
              <a:t>ia</a:t>
            </a:r>
            <a:endParaRPr i="1" sz="1750">
              <a:solidFill>
                <a:schemeClr val="accent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0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0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7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Řecké slovní základy (výběr)</a:t>
            </a:r>
            <a:endParaRPr/>
          </a:p>
        </p:txBody>
      </p:sp>
      <p:sp>
        <p:nvSpPr>
          <p:cNvPr id="96" name="Google Shape;96;p17"/>
          <p:cNvSpPr txBox="1"/>
          <p:nvPr>
            <p:ph idx="1" type="body"/>
          </p:nvPr>
        </p:nvSpPr>
        <p:spPr>
          <a:xfrm>
            <a:off x="2400303" y="1602675"/>
            <a:ext cx="30714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rPr>
              <a:t>-tomia / -ectomia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:</a:t>
            </a:r>
            <a:r>
              <a:rPr b="1" lang="cs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chirurgický řez / vynětí (tympanotomia, mastectomia)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cs">
                <a:solidFill>
                  <a:schemeClr val="accent3"/>
                </a:solidFill>
                <a:latin typeface="Montserrat"/>
                <a:ea typeface="Montserrat"/>
                <a:cs typeface="Montserrat"/>
                <a:sym typeface="Montserrat"/>
              </a:rPr>
              <a:t>-stomia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: vyústění (tracheostomia)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cs">
                <a:solidFill>
                  <a:schemeClr val="accent4"/>
                </a:solidFill>
                <a:latin typeface="Montserrat"/>
                <a:ea typeface="Montserrat"/>
                <a:cs typeface="Montserrat"/>
                <a:sym typeface="Montserrat"/>
              </a:rPr>
              <a:t>-(ana)stomosis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: chirurgické spojení </a:t>
            </a:r>
            <a:r>
              <a:rPr lang="cs" sz="1300">
                <a:latin typeface="Montserrat"/>
                <a:ea typeface="Montserrat"/>
                <a:cs typeface="Montserrat"/>
                <a:sym typeface="Montserrat"/>
              </a:rPr>
              <a:t>(ureteroureterostomosis)</a:t>
            </a:r>
            <a:endParaRPr sz="13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cs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-logia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: nauka, věda (urologia)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7" name="Google Shape;97;p17"/>
          <p:cNvSpPr txBox="1"/>
          <p:nvPr>
            <p:ph idx="2" type="body"/>
          </p:nvPr>
        </p:nvSpPr>
        <p:spPr>
          <a:xfrm>
            <a:off x="5650572" y="1602675"/>
            <a:ext cx="30714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-algia / -odynia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: bolest (myalgia, mastodynia)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cs">
                <a:solidFill>
                  <a:schemeClr val="accent5"/>
                </a:solidFill>
                <a:latin typeface="Montserrat"/>
                <a:ea typeface="Montserrat"/>
                <a:cs typeface="Montserrat"/>
                <a:sym typeface="Montserrat"/>
              </a:rPr>
              <a:t>-lithiasis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: kameny (nephrolithiasis)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cs">
                <a:solidFill>
                  <a:schemeClr val="accent6"/>
                </a:solidFill>
                <a:latin typeface="Montserrat"/>
                <a:ea typeface="Montserrat"/>
                <a:cs typeface="Montserrat"/>
                <a:sym typeface="Montserrat"/>
              </a:rPr>
              <a:t>-pathia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: nespecifikované onemocnění (gastropathia)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cs">
                <a:solidFill>
                  <a:srgbClr val="F9CB9C"/>
                </a:solidFill>
                <a:latin typeface="Montserrat"/>
                <a:ea typeface="Montserrat"/>
                <a:cs typeface="Montserrat"/>
                <a:sym typeface="Montserrat"/>
              </a:rPr>
              <a:t>-plegia / -paresis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: úplné / částečné ochrnutí (tetraplegia, hemiparesis)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8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Příklady slovotvorné analýzy</a:t>
            </a:r>
            <a:endParaRPr/>
          </a:p>
        </p:txBody>
      </p:sp>
      <p:sp>
        <p:nvSpPr>
          <p:cNvPr id="103" name="Google Shape;103;p18"/>
          <p:cNvSpPr txBox="1"/>
          <p:nvPr>
            <p:ph idx="1" type="body"/>
          </p:nvPr>
        </p:nvSpPr>
        <p:spPr>
          <a:xfrm>
            <a:off x="2400300" y="1376525"/>
            <a:ext cx="3071400" cy="322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haemorrhagia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panhysterectomia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fluidothorax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zygomaticomaxillaris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cheilognathopalatoschisis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craniotomia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hypervitaminosis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paraplegia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04" name="Google Shape;104;p18"/>
          <p:cNvSpPr txBox="1"/>
          <p:nvPr>
            <p:ph idx="2" type="body"/>
          </p:nvPr>
        </p:nvSpPr>
        <p:spPr>
          <a:xfrm>
            <a:off x="5650572" y="1376525"/>
            <a:ext cx="3071400" cy="322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haem-o-rrhag-ia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pan-hyster-ec-tom-ia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fluid-o-thorax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zygomatic-o-maxill-aris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cheil-o-gnath-o-palat-o-schisis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crani-o-tom-ia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hyper-vitamin-osis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para-pleg-ia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4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4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9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Příklady slovotvorné analýzy II</a:t>
            </a:r>
            <a:endParaRPr/>
          </a:p>
        </p:txBody>
      </p:sp>
      <p:sp>
        <p:nvSpPr>
          <p:cNvPr id="110" name="Google Shape;110;p19"/>
          <p:cNvSpPr txBox="1"/>
          <p:nvPr>
            <p:ph idx="1" type="body"/>
          </p:nvPr>
        </p:nvSpPr>
        <p:spPr>
          <a:xfrm>
            <a:off x="2400300" y="1317325"/>
            <a:ext cx="3071400" cy="328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pyophthalmia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atlantooccipitale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enteroenteroanastomosis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lumbosacralis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colonoscopia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perioophoritis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cholecystectomia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thrombocytopenia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11" name="Google Shape;111;p19"/>
          <p:cNvSpPr txBox="1"/>
          <p:nvPr>
            <p:ph idx="2" type="body"/>
          </p:nvPr>
        </p:nvSpPr>
        <p:spPr>
          <a:xfrm>
            <a:off x="5650572" y="1317325"/>
            <a:ext cx="3071400" cy="328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py-ophthalm-ia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antant-o-oc-cipit-ale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enter-o-enter-o-ana-stom-osis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lumb-o-sacr-alis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colon-o-scop-ia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peri-oophor-itis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chole-cyst-ec-tom-ia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thromb-o-cyt-o-pen-ia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1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1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Swiss">
  <a:themeElements>
    <a:clrScheme name="Swiss">
      <a:dk1>
        <a:srgbClr val="F46524"/>
      </a:dk1>
      <a:lt1>
        <a:srgbClr val="FFFFFF"/>
      </a:lt1>
      <a:dk2>
        <a:srgbClr val="000000"/>
      </a:dk2>
      <a:lt2>
        <a:srgbClr val="757575"/>
      </a:lt2>
      <a:accent1>
        <a:srgbClr val="01579B"/>
      </a:accent1>
      <a:accent2>
        <a:srgbClr val="27C7BD"/>
      </a:accent2>
      <a:accent3>
        <a:srgbClr val="0099E8"/>
      </a:accent3>
      <a:accent4>
        <a:srgbClr val="51B9A3"/>
      </a:accent4>
      <a:accent5>
        <a:srgbClr val="FB8C00"/>
      </a:accent5>
      <a:accent6>
        <a:srgbClr val="FFAE88"/>
      </a:accent6>
      <a:hlink>
        <a:srgbClr val="0277BD"/>
      </a:hlink>
      <a:folHlink>
        <a:srgbClr val="0277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