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-bold.fntdata"/><Relationship Id="rId10" Type="http://schemas.openxmlformats.org/officeDocument/2006/relationships/slide" Target="slides/slide5.xml"/><Relationship Id="rId21" Type="http://schemas.openxmlformats.org/officeDocument/2006/relationships/font" Target="fonts/Montserrat-regular.fntdata"/><Relationship Id="rId13" Type="http://schemas.openxmlformats.org/officeDocument/2006/relationships/font" Target="fonts/Raleway-regular.fntdata"/><Relationship Id="rId24" Type="http://schemas.openxmlformats.org/officeDocument/2006/relationships/font" Target="fonts/Montserrat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5e86e97b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5e86e97b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5e86e97b9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5e86e97b9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5e86e97b9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5e86e97b9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5e86e97b9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5e86e97b9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5e86e97b9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5e86e97b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5e86e97b9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5e86e97b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lékařské terminologie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Lekce 10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Slovotvorba: kompozice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kompozice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KOMPOZICE = skladba, tj. tvoření nových slov kombinací dvou nebo více slovních základů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často je slovo tvořeno kompozicí i derivací (vyskytují se prefixy a sufixy)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slovní základy jsou v podobě genitivního kmene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mezi slovní základy většinou vkládáme konektor (nejčastěji samohlásku pro snazší výslovnost)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Konektory</a:t>
            </a:r>
            <a:endParaRPr/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2410100" y="1406125"/>
            <a:ext cx="6321600" cy="31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-o-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(nejčastější)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talocruralis: tal-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-crur-</a:t>
            </a:r>
            <a:r>
              <a:rPr i="1" lang="cs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alis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otorhinolaryngologia: ot-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-rhin-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-laryng-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-log-</a:t>
            </a:r>
            <a:r>
              <a:rPr i="1" lang="cs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ia</a:t>
            </a:r>
            <a:endParaRPr i="1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-i-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(po číselných základech a před slovesným základem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-fer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-ficatio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nebo sufixem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-formis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; </a:t>
            </a:r>
            <a:r>
              <a:rPr lang="cs" u="sng">
                <a:latin typeface="Montserrat"/>
                <a:ea typeface="Montserrat"/>
                <a:cs typeface="Montserrat"/>
                <a:sym typeface="Montserrat"/>
              </a:rPr>
              <a:t>jen latinská slova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primipara: prim-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-para		lactifer: lact-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-fer	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ossificatio: oss-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-ficat-</a:t>
            </a:r>
            <a:r>
              <a:rPr i="1" lang="cs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io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	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	vermiformis: verm-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-formis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nulový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(slovní základ končí/začíná na samohlásku)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23056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Montserrat"/>
              <a:buChar char="➔"/>
            </a:pPr>
            <a:r>
              <a:rPr lang="cs" sz="1750">
                <a:latin typeface="Montserrat"/>
                <a:ea typeface="Montserrat"/>
                <a:cs typeface="Montserrat"/>
                <a:sym typeface="Montserrat"/>
              </a:rPr>
              <a:t>appendectomia: append-</a:t>
            </a:r>
            <a:r>
              <a:rPr i="1" lang="cs" sz="175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ec</a:t>
            </a:r>
            <a:r>
              <a:rPr lang="cs" sz="1750">
                <a:latin typeface="Montserrat"/>
                <a:ea typeface="Montserrat"/>
                <a:cs typeface="Montserrat"/>
                <a:sym typeface="Montserrat"/>
              </a:rPr>
              <a:t>-tom-</a:t>
            </a:r>
            <a:r>
              <a:rPr i="1" lang="cs" sz="175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ia</a:t>
            </a:r>
            <a:endParaRPr i="1" sz="175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Řecké slovní základy (výběr)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-tomia / -ectomia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b="1" lang="c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chirurgický řez / vynětí (tympanotomia, mastectomia)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-stomia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: vyústění (tracheostomia)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-(ana)stomosis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: chirurgické spojení 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(ureteroureterostomosis)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-logia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: nauka, věda (urologia)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7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-algia / -odynia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: bolest (myalgia, mastodynia)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-lithiasis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: kameny (nephrolithiasis)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-pathia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: nespecifikované onemocnění (gastropathia)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>
                <a:solidFill>
                  <a:srgbClr val="F9CB9C"/>
                </a:solidFill>
                <a:latin typeface="Montserrat"/>
                <a:ea typeface="Montserrat"/>
                <a:cs typeface="Montserrat"/>
                <a:sym typeface="Montserrat"/>
              </a:rPr>
              <a:t>-plegia / -paresis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: úplné / částečné ochrnutí (tetraplegia, hemiparesis)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Příklady slovotvorné analýzy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00300" y="1376525"/>
            <a:ext cx="3071400" cy="32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haemorrhagia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panhysterectomia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fluidothorax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zygomaticomaxillaris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cheilognathopalatoschisis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craniotomia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hypervitaminosis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paraplegia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8"/>
          <p:cNvSpPr txBox="1"/>
          <p:nvPr>
            <p:ph idx="2" type="body"/>
          </p:nvPr>
        </p:nvSpPr>
        <p:spPr>
          <a:xfrm>
            <a:off x="5650572" y="1376525"/>
            <a:ext cx="3071400" cy="32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haem-o-rrhag-ia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pan-hyster-ec-tom-ia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fluid-o-thorax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zygomatic-o-maxill-aris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cheil-o-gnath-o-palat-o-schisis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crani-o-tom-ia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hyper-vitamin-osis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para-pleg-ia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Příklady slovotvorné analýzy II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2400300" y="1317325"/>
            <a:ext cx="3071400" cy="328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pyophthalmia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atlantooccipitale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enteroenteroanastomosis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lumbosacralis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colonoscopia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perioophoritis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cholecystectomia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thrombocytopenia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9"/>
          <p:cNvSpPr txBox="1"/>
          <p:nvPr>
            <p:ph idx="2" type="body"/>
          </p:nvPr>
        </p:nvSpPr>
        <p:spPr>
          <a:xfrm>
            <a:off x="5650572" y="1317325"/>
            <a:ext cx="3071400" cy="328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py-ophthalm-ia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antant-o-oc-cipit-ale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enter-o-enter-o-ana-stom-osis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lumb-o-sacr-alis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colon-o-scop-ia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peri-oophor-itis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chole-cyst-ec-tom-ia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thromb-o-cyt-o-pen-ia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