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  <p:embeddedFont>
      <p:font typeface="Montserrat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40F20F-0AD4-472E-8C7C-AF0338925563}">
  <a:tblStyle styleId="{5B40F20F-0AD4-472E-8C7C-AF03389255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8" Type="http://schemas.openxmlformats.org/officeDocument/2006/relationships/font" Target="fonts/Montserrat-regular.fntdata"/><Relationship Id="rId27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2d4c4ad3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2d4c4ad3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2d4c4ad3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2d4c4ad3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2d4c4ad3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2d4c4ad3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00d9873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00d9873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2d4c4ad3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2d4c4ad3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2d4c4ad3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2d4c4ad3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2d4c4ad31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2d4c4ad31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2d4c4ad3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2d4c4ad3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2d4c4ad31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2d4c4ad3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2d4c4ad3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f2d4c4ad3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2d4c4ad3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f2d4c4ad3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2d4c4ad31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2d4c4ad3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Lekce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poznám řecké substantivum?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9500" y="1846800"/>
            <a:ext cx="7836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 u="sng">
                <a:latin typeface="Montserrat"/>
                <a:ea typeface="Montserrat"/>
                <a:cs typeface="Montserrat"/>
                <a:sym typeface="Montserrat"/>
              </a:rPr>
              <a:t>maskulina</a:t>
            </a:r>
            <a:endParaRPr sz="14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-ēr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, gen.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-ēris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vzor: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 pulmō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příklad: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 sphinctēr, ēris, m.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u="sng">
                <a:latin typeface="Montserrat"/>
                <a:ea typeface="Montserrat"/>
                <a:cs typeface="Montserrat"/>
                <a:sym typeface="Montserrat"/>
              </a:rPr>
              <a:t>feminina</a:t>
            </a:r>
            <a:endParaRPr sz="14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-sis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, gen.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-is	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vzor: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basis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příklad: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 necrōsis, is, f.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-is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, gen.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-idis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vzor: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pulmō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příklad: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 parōtis, tidis, f.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u="sng">
                <a:latin typeface="Montserrat"/>
                <a:ea typeface="Montserrat"/>
                <a:cs typeface="Montserrat"/>
                <a:sym typeface="Montserrat"/>
              </a:rPr>
              <a:t>neutra</a:t>
            </a:r>
            <a:endParaRPr sz="14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nom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-ma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, gen. sg.: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-matis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vzor: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corpus		</a:t>
            </a:r>
            <a:r>
              <a:rPr lang="cs" sz="1400">
                <a:latin typeface="Montserrat"/>
                <a:ea typeface="Montserrat"/>
                <a:cs typeface="Montserrat"/>
                <a:sym typeface="Montserrat"/>
              </a:rPr>
              <a:t>příklad: </a:t>
            </a:r>
            <a:r>
              <a:rPr b="1" lang="cs" sz="1400">
                <a:latin typeface="Montserrat"/>
                <a:ea typeface="Montserrat"/>
                <a:cs typeface="Montserrat"/>
                <a:sym typeface="Montserrat"/>
              </a:rPr>
              <a:t>trauma, atis, n.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333025" y="3056500"/>
            <a:ext cx="7400700" cy="369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2"/>
          <p:cNvSpPr txBox="1"/>
          <p:nvPr/>
        </p:nvSpPr>
        <p:spPr>
          <a:xfrm>
            <a:off x="3127500" y="1846800"/>
            <a:ext cx="225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Raleway"/>
                <a:ea typeface="Raleway"/>
                <a:cs typeface="Raleway"/>
                <a:sym typeface="Raleway"/>
              </a:rPr>
              <a:t>A potřebuju ho poznat?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vzor: </a:t>
            </a:r>
            <a:r>
              <a:rPr lang="cs">
                <a:solidFill>
                  <a:schemeClr val="dk1"/>
                </a:solidFill>
              </a:rPr>
              <a:t>basis, is, f.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2400262" y="15883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-(s)is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gen.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-is/-eos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feminina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9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patří sem také : </a:t>
            </a:r>
            <a:r>
              <a:rPr i="1" lang="cs" sz="1491">
                <a:latin typeface="Montserrat"/>
                <a:ea typeface="Montserrat"/>
                <a:cs typeface="Montserrat"/>
                <a:sym typeface="Montserrat"/>
              </a:rPr>
              <a:t>febris, is, f.</a:t>
            </a: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 (horečka), </a:t>
            </a:r>
            <a:r>
              <a:rPr i="1" lang="cs" sz="1491">
                <a:latin typeface="Montserrat"/>
                <a:ea typeface="Montserrat"/>
                <a:cs typeface="Montserrat"/>
                <a:sym typeface="Montserrat"/>
              </a:rPr>
              <a:t>sitis, is, f.</a:t>
            </a: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 (žízeň), </a:t>
            </a:r>
            <a:r>
              <a:rPr i="1" lang="cs" sz="1491">
                <a:latin typeface="Montserrat"/>
                <a:ea typeface="Montserrat"/>
                <a:cs typeface="Montserrat"/>
                <a:sym typeface="Montserrat"/>
              </a:rPr>
              <a:t>tussis, is, f.</a:t>
            </a: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 (kašel), </a:t>
            </a:r>
            <a:r>
              <a:rPr i="1" lang="cs" sz="1491">
                <a:latin typeface="Montserrat"/>
                <a:ea typeface="Montserrat"/>
                <a:cs typeface="Montserrat"/>
                <a:sym typeface="Montserrat"/>
              </a:rPr>
              <a:t>pertussis, is, f.</a:t>
            </a: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 (černý kašel), </a:t>
            </a:r>
            <a:r>
              <a:rPr i="1" lang="cs" sz="1491">
                <a:latin typeface="Montserrat"/>
                <a:ea typeface="Montserrat"/>
                <a:cs typeface="Montserrat"/>
                <a:sym typeface="Montserrat"/>
              </a:rPr>
              <a:t>tuberculosis, is, f. </a:t>
            </a:r>
            <a:r>
              <a:rPr lang="cs" sz="1491">
                <a:latin typeface="Montserrat"/>
                <a:ea typeface="Montserrat"/>
                <a:cs typeface="Montserrat"/>
                <a:sym typeface="Montserrat"/>
              </a:rPr>
              <a:t>(tuberkulóza)</a:t>
            </a:r>
            <a:endParaRPr sz="1491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0" name="Google Shape;140;p23"/>
          <p:cNvGraphicFramePr/>
          <p:nvPr/>
        </p:nvGraphicFramePr>
        <p:xfrm>
          <a:off x="2465163" y="26311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{5B40F20F-0AD4-472E-8C7C-AF0338925563}</a:tableStyleId>
              </a:tblPr>
              <a:tblGrid>
                <a:gridCol w="1412650"/>
                <a:gridCol w="2093525"/>
                <a:gridCol w="2685600"/>
              </a:tblGrid>
              <a:tr h="34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sg.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/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-eos</a:t>
                      </a:r>
                      <a:endParaRPr b="1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NEZAPOMEŇTE!</a:t>
            </a:r>
            <a:endParaRPr/>
          </a:p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Shodný přívlastek vyžaduje shodu v 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pádě, čísle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b="1" lang="cs" sz="1700">
                <a:latin typeface="Montserrat"/>
                <a:ea typeface="Montserrat"/>
                <a:cs typeface="Montserrat"/>
                <a:sym typeface="Montserrat"/>
              </a:rPr>
              <a:t>rodě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Můžeme kombinovat substantiva III. deklinace s adjektivy I. a II. deklinace (</a:t>
            </a:r>
            <a:r>
              <a:rPr lang="cs" sz="1700" u="sng">
                <a:latin typeface="Montserrat"/>
                <a:ea typeface="Montserrat"/>
                <a:cs typeface="Montserrat"/>
                <a:sym typeface="Montserrat"/>
              </a:rPr>
              <a:t>podle rodu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).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pulmō sinister (nom. sg. maskulina)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auris media (nom. sg. feminina)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rēte venōsum (nom. sg. neutra)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koncovek I.–III. deklinace</a:t>
            </a:r>
            <a:endParaRPr/>
          </a:p>
        </p:txBody>
      </p:sp>
      <p:graphicFrame>
        <p:nvGraphicFramePr>
          <p:cNvPr id="152" name="Google Shape;152;p25"/>
          <p:cNvGraphicFramePr/>
          <p:nvPr/>
        </p:nvGraphicFramePr>
        <p:xfrm>
          <a:off x="462300" y="1147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{5B40F20F-0AD4-472E-8C7C-AF0338925563}</a:tableStyleId>
              </a:tblPr>
              <a:tblGrid>
                <a:gridCol w="437775"/>
                <a:gridCol w="615400"/>
                <a:gridCol w="770800"/>
                <a:gridCol w="711600"/>
                <a:gridCol w="867025"/>
                <a:gridCol w="773700"/>
                <a:gridCol w="819700"/>
                <a:gridCol w="689400"/>
                <a:gridCol w="645000"/>
                <a:gridCol w="674600"/>
                <a:gridCol w="733800"/>
                <a:gridCol w="622800"/>
              </a:tblGrid>
              <a:tr h="524025"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I. deklinace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EAD1DC"/>
                    </a:solidFill>
                  </a:tcPr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II. deklinace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CFE2F3"/>
                    </a:solidFill>
                  </a:tcPr>
                </a:tc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III. deklinace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D9EAD3"/>
                    </a:solidFill>
                  </a:tcPr>
                </a:tc>
                <a:tc hMerge="1"/>
                <a:tc hMerge="1"/>
                <a:tc hMerge="1"/>
                <a:tc hMerge="1"/>
              </a:tr>
              <a:tr h="5983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vena, </a:t>
                      </a:r>
                      <a:r>
                        <a:rPr lang="cs" sz="10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adjektiva</a:t>
                      </a:r>
                      <a:endParaRPr sz="10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raphe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diabetes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nervus,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adjektiva</a:t>
                      </a:r>
                      <a:endParaRPr sz="10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septum, </a:t>
                      </a:r>
                      <a:r>
                        <a:rPr lang="cs" sz="1000">
                          <a:solidFill>
                            <a:schemeClr val="dk2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adjektiva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pulmo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auris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basis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corpus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rete</a:t>
                      </a:r>
                      <a:endParaRPr sz="13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 anchor="ctr">
                    <a:solidFill>
                      <a:srgbClr val="B6D7A8"/>
                    </a:solidFill>
                  </a:tcPr>
                </a:tc>
              </a:tr>
              <a:tr h="89087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-es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-us, </a:t>
                      </a:r>
                      <a:r>
                        <a:rPr lang="cs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-os, -er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-um, </a:t>
                      </a:r>
                      <a:r>
                        <a:rPr lang="cs" sz="12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-on</a:t>
                      </a:r>
                      <a:endParaRPr sz="12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různé</a:t>
                      </a:r>
                      <a:endParaRPr i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-is, -es, -s, -x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různé</a:t>
                      </a:r>
                      <a:endParaRPr i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-e, -al, -ar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  <a:tr h="5983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-ae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-ae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-is, -eos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-is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  <a:tr h="52402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-ae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-es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-es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-es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-ia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  <a:tr h="5983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-arum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-arum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-arum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-orum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-orum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</a:t>
                      </a: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</a:t>
                      </a: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</a:t>
                      </a:r>
                      <a:r>
                        <a:rPr b="1"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</a:t>
                      </a:r>
                      <a:r>
                        <a:rPr lang="cs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um</a:t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pic>
        <p:nvPicPr>
          <p:cNvPr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150" y="1226150"/>
            <a:ext cx="928900" cy="10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III. deklinace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latinských substantiv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Základní charakteristika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různé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gen.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maskulina, feminina, neutra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6400" y="2833175"/>
            <a:ext cx="169545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cs" sz="2300">
                <a:solidFill>
                  <a:schemeClr val="dk1"/>
                </a:solidFill>
              </a:rPr>
              <a:t>KMEN </a:t>
            </a:r>
            <a:r>
              <a:rPr lang="cs" sz="1800"/>
              <a:t>= základ slova, k němuž připojujeme koncovky</a:t>
            </a:r>
            <a:endParaRPr sz="1800"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00" y="1435750"/>
            <a:ext cx="6321600" cy="31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latin typeface="Montserrat"/>
                <a:ea typeface="Montserrat"/>
                <a:cs typeface="Montserrat"/>
                <a:sym typeface="Montserrat"/>
              </a:rPr>
              <a:t>získáme ho </a:t>
            </a:r>
            <a:r>
              <a:rPr lang="cs" sz="1800">
                <a:latin typeface="Montserrat"/>
                <a:ea typeface="Montserrat"/>
                <a:cs typeface="Montserrat"/>
                <a:sym typeface="Montserrat"/>
              </a:rPr>
              <a:t>z tvaru genitivu po odstranění koncovky: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pulmō, ōnis, m. – gen. sg. pulmōnis – kmen: 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pulmōn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-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cōlon, ī, n. – gen. sg. cōlī – kmen: 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cōl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-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➔"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artēria, ae, f. – gen. sg. artēriae – kmen: 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artēri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-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u III. deklinace se často kmen liší od tvaru nominativu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dens,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nt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is	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kmen: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dent-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	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femur,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kmen: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femor-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tendō,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kmen: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tendin-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	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vulnus,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er</a:t>
            </a:r>
            <a:r>
              <a:rPr b="1" lang="cs" sz="1600">
                <a:latin typeface="Montserrat"/>
                <a:ea typeface="Montserrat"/>
                <a:cs typeface="Montserrat"/>
                <a:sym typeface="Montserrat"/>
              </a:rPr>
              <a:t>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kmen: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vulner-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poznáme to podle slovníkového tvaru („nápovědy“), který si </a:t>
            </a:r>
            <a:r>
              <a:rPr lang="cs" sz="1700" u="sng">
                <a:latin typeface="Montserrat"/>
                <a:ea typeface="Montserrat"/>
                <a:cs typeface="Montserrat"/>
                <a:sym typeface="Montserrat"/>
              </a:rPr>
              <a:t>musíme zapamatovat</a:t>
            </a: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!</a:t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6565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Vzory III. deklinace</a:t>
            </a:r>
            <a:endParaRPr/>
          </a:p>
        </p:txBody>
      </p:sp>
      <p:graphicFrame>
        <p:nvGraphicFramePr>
          <p:cNvPr id="97" name="Google Shape;97;p17"/>
          <p:cNvGraphicFramePr/>
          <p:nvPr/>
        </p:nvGraphicFramePr>
        <p:xfrm>
          <a:off x="693500" y="111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{5B40F20F-0AD4-472E-8C7C-AF0338925563}</a:tableStyleId>
              </a:tblPr>
              <a:tblGrid>
                <a:gridCol w="2270150"/>
                <a:gridCol w="2879500"/>
                <a:gridCol w="2500075"/>
              </a:tblGrid>
              <a:tr h="46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maskulina/feminina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neutra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6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souhláskové kmeny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pulmō, ōnis, m.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corpus, oris, n.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i-kmeny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auris, is, f. / </a:t>
                      </a:r>
                      <a:r>
                        <a:rPr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dēns, ntis, m.</a:t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rēte, is, n.</a:t>
                      </a:r>
                      <a:endParaRPr b="1"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7"/>
          <p:cNvSpPr txBox="1"/>
          <p:nvPr/>
        </p:nvSpPr>
        <p:spPr>
          <a:xfrm>
            <a:off x="703075" y="2671650"/>
            <a:ext cx="76497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I-KMENY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❖"/>
            </a:pP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vzor 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auris, is, f.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 : nom. sg. a gen. sg. mají stejný počet slabik NEBO jsou v kmeni na konci dvě souhlásky (nebo více) (podvzor 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dēns, ntis, m.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❖"/>
            </a:pP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vzor 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rēte, is, n.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 : pouze neutra končící v nom. sg. na -e, -al, -ar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SOUHLÁSKOVÉ KMENY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všechno ostatní, podle rodu 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pulmō, ōnis, m. 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(M + F), nebo </a:t>
            </a:r>
            <a:r>
              <a:rPr b="1" lang="cs" sz="1500">
                <a:latin typeface="Montserrat"/>
                <a:ea typeface="Montserrat"/>
                <a:cs typeface="Montserrat"/>
                <a:sym typeface="Montserrat"/>
              </a:rPr>
              <a:t>corpus, oris, n.</a:t>
            </a:r>
            <a:r>
              <a:rPr lang="cs" sz="1500">
                <a:latin typeface="Montserrat"/>
                <a:ea typeface="Montserrat"/>
                <a:cs typeface="Montserrat"/>
                <a:sym typeface="Montserrat"/>
              </a:rPr>
              <a:t> (N)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vzory: </a:t>
            </a:r>
            <a:r>
              <a:rPr lang="cs">
                <a:solidFill>
                  <a:schemeClr val="dk1"/>
                </a:solidFill>
              </a:rPr>
              <a:t>pulm</a:t>
            </a:r>
            <a:r>
              <a:rPr lang="cs">
                <a:solidFill>
                  <a:schemeClr val="dk1"/>
                </a:solidFill>
              </a:rPr>
              <a:t>ō</a:t>
            </a:r>
            <a:r>
              <a:rPr lang="cs">
                <a:solidFill>
                  <a:schemeClr val="dk1"/>
                </a:solidFill>
              </a:rPr>
              <a:t>, </a:t>
            </a:r>
            <a:r>
              <a:rPr lang="cs">
                <a:solidFill>
                  <a:schemeClr val="dk1"/>
                </a:solidFill>
              </a:rPr>
              <a:t>ō</a:t>
            </a:r>
            <a:r>
              <a:rPr lang="cs">
                <a:solidFill>
                  <a:schemeClr val="dk1"/>
                </a:solidFill>
              </a:rPr>
              <a:t>nis, m.</a:t>
            </a:r>
            <a:r>
              <a:rPr lang="cs"/>
              <a:t>, </a:t>
            </a:r>
            <a:r>
              <a:rPr lang="cs">
                <a:solidFill>
                  <a:schemeClr val="accent2"/>
                </a:solidFill>
              </a:rPr>
              <a:t>auris, is, f.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pulmō, ōnis, m.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různé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maskulina, feminina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8"/>
          <p:cNvSpPr txBox="1"/>
          <p:nvPr>
            <p:ph idx="2" type="body"/>
          </p:nvPr>
        </p:nvSpPr>
        <p:spPr>
          <a:xfrm>
            <a:off x="5439525" y="1602675"/>
            <a:ext cx="3282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auris, is, f.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-ēs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-x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maskulina, feminina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6" name="Google Shape;106;p18"/>
          <p:cNvGraphicFramePr/>
          <p:nvPr/>
        </p:nvGraphicFramePr>
        <p:xfrm>
          <a:off x="2500450" y="307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{5B40F20F-0AD4-472E-8C7C-AF0338925563}</a:tableStyleId>
              </a:tblPr>
              <a:tblGrid>
                <a:gridCol w="1259075"/>
                <a:gridCol w="1155475"/>
                <a:gridCol w="1103650"/>
                <a:gridCol w="1458900"/>
                <a:gridCol w="1244275"/>
              </a:tblGrid>
              <a:tr h="45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</a:tr>
              <a:tr h="45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pulmō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aur-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pulmōn-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aur-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pulmōn-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aur-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pulmōn-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aur-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vzory: </a:t>
            </a:r>
            <a:r>
              <a:rPr lang="cs">
                <a:solidFill>
                  <a:schemeClr val="dk1"/>
                </a:solidFill>
              </a:rPr>
              <a:t>corpus, oris, n.</a:t>
            </a:r>
            <a:r>
              <a:rPr lang="cs"/>
              <a:t>, </a:t>
            </a:r>
            <a:r>
              <a:rPr lang="cs">
                <a:solidFill>
                  <a:schemeClr val="accent2"/>
                </a:solidFill>
              </a:rPr>
              <a:t>rēte, is, n.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corpus, oris, n.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různé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neutra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9"/>
          <p:cNvSpPr txBox="1"/>
          <p:nvPr>
            <p:ph idx="2" type="body"/>
          </p:nvPr>
        </p:nvSpPr>
        <p:spPr>
          <a:xfrm>
            <a:off x="5439525" y="1602675"/>
            <a:ext cx="3282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rēte, is, n.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-e, -al, -ar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; gen. sg.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rod: neutra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4" name="Google Shape;114;p19"/>
          <p:cNvGraphicFramePr/>
          <p:nvPr/>
        </p:nvGraphicFramePr>
        <p:xfrm>
          <a:off x="2500475" y="292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{5B40F20F-0AD4-472E-8C7C-AF0338925563}</a:tableStyleId>
              </a:tblPr>
              <a:tblGrid>
                <a:gridCol w="1259075"/>
                <a:gridCol w="1074075"/>
                <a:gridCol w="1162850"/>
                <a:gridCol w="1481100"/>
                <a:gridCol w="1244275"/>
              </a:tblGrid>
              <a:tr h="39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</a:tr>
              <a:tr h="45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corpus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rēt-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anim-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calc-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</a:t>
                      </a:r>
                      <a:endParaRPr b="1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corpor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rēt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ia</a:t>
                      </a:r>
                      <a:endParaRPr b="1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5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corpor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rēt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corpor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rēt</a:t>
                      </a: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</a:t>
                      </a:r>
                      <a:r>
                        <a:rPr b="1" lang="cs">
                          <a:solidFill>
                            <a:schemeClr val="accent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Výjimky</a:t>
            </a:r>
            <a:endParaRPr/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os, ossis, n. (vzor corpus) : gen. pl. oss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um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os, ossis; ossa, 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oss</a:t>
            </a:r>
            <a:r>
              <a:rPr b="1" lang="cs" u="sng"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um</a:t>
            </a:r>
            <a:endParaRPr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vas, vasis, n. (vzor. corpus) : plurál podle vzoru </a:t>
            </a:r>
            <a:r>
              <a:rPr i="1" lang="cs">
                <a:latin typeface="Montserrat"/>
                <a:ea typeface="Montserrat"/>
                <a:cs typeface="Montserrat"/>
                <a:sym typeface="Montserrat"/>
              </a:rPr>
              <a:t>septum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(II. deklinace)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vās, vāsis; 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vās</a:t>
            </a:r>
            <a:r>
              <a:rPr b="1" lang="cs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vās</a:t>
            </a:r>
            <a:r>
              <a:rPr b="1" lang="cs" u="sng">
                <a:latin typeface="Montserrat"/>
                <a:ea typeface="Montserrat"/>
                <a:cs typeface="Montserrat"/>
                <a:sym typeface="Montserrat"/>
              </a:rPr>
              <a:t>ōrum</a:t>
            </a:r>
            <a:endParaRPr b="1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hepar, atis, n., larynx, ngis, m., pharynx, ngis, m., phalanx, ngis, f. </a:t>
            </a:r>
            <a:r>
              <a:rPr lang="cs" u="sng">
                <a:latin typeface="Montserrat"/>
                <a:ea typeface="Montserrat"/>
                <a:cs typeface="Montserrat"/>
                <a:sym typeface="Montserrat"/>
              </a:rPr>
              <a:t>ne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patří mezi i-kmeny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III. deklinace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řeckých substantiv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