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embeddedFontLst>
    <p:embeddedFont>
      <p:font typeface="Raleway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  <p:embeddedFont>
      <p:font typeface="Montserrat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A017ED0-1BA6-4124-89B3-E52324489F24}">
  <a:tblStyle styleId="{FA017ED0-1BA6-4124-89B3-E52324489F2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5.xml"/><Relationship Id="rId22" Type="http://schemas.openxmlformats.org/officeDocument/2006/relationships/font" Target="fonts/Montserrat-bold.fntdata"/><Relationship Id="rId10" Type="http://schemas.openxmlformats.org/officeDocument/2006/relationships/slide" Target="slides/slide4.xml"/><Relationship Id="rId21" Type="http://schemas.openxmlformats.org/officeDocument/2006/relationships/font" Target="fonts/Montserrat-regular.fntdata"/><Relationship Id="rId13" Type="http://schemas.openxmlformats.org/officeDocument/2006/relationships/font" Target="fonts/Raleway-regular.fntdata"/><Relationship Id="rId24" Type="http://schemas.openxmlformats.org/officeDocument/2006/relationships/font" Target="fonts/Montserrat-boldItalic.fntdata"/><Relationship Id="rId12" Type="http://schemas.openxmlformats.org/officeDocument/2006/relationships/slide" Target="slides/slide6.xml"/><Relationship Id="rId23" Type="http://schemas.openxmlformats.org/officeDocument/2006/relationships/font" Target="fonts/Montserrat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Raleway-italic.fntdata"/><Relationship Id="rId14" Type="http://schemas.openxmlformats.org/officeDocument/2006/relationships/font" Target="fonts/Raleway-bold.fntdata"/><Relationship Id="rId17" Type="http://schemas.openxmlformats.org/officeDocument/2006/relationships/font" Target="fonts/Lato-regular.fntdata"/><Relationship Id="rId16" Type="http://schemas.openxmlformats.org/officeDocument/2006/relationships/font" Target="fonts/Raleway-boldItalic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Lato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Lato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f719a57bf5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f719a57bf5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f719a57bf5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f719a57bf5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f719a57bf5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f719a57bf5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f719a57bf5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f719a57bf5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f719a57bf5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f719a57bf5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Základy lékařské terminologie</a:t>
            </a:r>
            <a:endParaRPr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Lekce 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Adjektiva III. deklinace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400"/>
              <a:t>Adjektiva dvojvýchodná a jednovýchodná</a:t>
            </a:r>
            <a:endParaRPr sz="2400"/>
          </a:p>
        </p:txBody>
      </p:sp>
      <p:sp>
        <p:nvSpPr>
          <p:cNvPr id="84" name="Google Shape;84;p1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dvojvýchodná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nom. sg. 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maskulin + feminin: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-is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nom. sg. 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neuter: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-e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Font typeface="Montserrat"/>
              <a:buChar char="➔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příklad: nāsālis, 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◆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margō nāsālis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◆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crista nāsālis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◆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os nāsāle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5" name="Google Shape;85;p1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jednovýchodná</a:t>
            </a:r>
            <a:endParaRPr b="1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nom. sg. 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maskulin + feminin + neuter: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-ex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-ns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-s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Font typeface="Montserrat"/>
              <a:buChar char="➔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příklad: simplex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◆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lobulus simplex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◆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articulātiō simplex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◆"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crūs simplex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6" name="Google Shape;86;p15"/>
          <p:cNvSpPr txBox="1"/>
          <p:nvPr/>
        </p:nvSpPr>
        <p:spPr>
          <a:xfrm>
            <a:off x="5650575" y="3737375"/>
            <a:ext cx="3071400" cy="7851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300">
                <a:latin typeface="Montserrat"/>
                <a:ea typeface="Montserrat"/>
                <a:cs typeface="Montserrat"/>
                <a:sym typeface="Montserrat"/>
              </a:rPr>
              <a:t>POZOR</a:t>
            </a:r>
            <a:r>
              <a:rPr lang="cs" sz="1300">
                <a:latin typeface="Montserrat"/>
                <a:ea typeface="Montserrat"/>
                <a:cs typeface="Montserrat"/>
                <a:sym typeface="Montserrat"/>
              </a:rPr>
              <a:t>: jednovýchodná adjektiva mají ve slovníčku 2 tvary – </a:t>
            </a:r>
            <a:r>
              <a:rPr b="1" lang="cs" sz="1300">
                <a:latin typeface="Montserrat"/>
                <a:ea typeface="Montserrat"/>
                <a:cs typeface="Montserrat"/>
                <a:sym typeface="Montserrat"/>
              </a:rPr>
              <a:t>nom. sg.</a:t>
            </a:r>
            <a:r>
              <a:rPr lang="cs" sz="1300">
                <a:latin typeface="Montserrat"/>
                <a:ea typeface="Montserrat"/>
                <a:cs typeface="Montserrat"/>
                <a:sym typeface="Montserrat"/>
              </a:rPr>
              <a:t> a </a:t>
            </a:r>
            <a:r>
              <a:rPr b="1" lang="cs" sz="1300">
                <a:latin typeface="Montserrat"/>
                <a:ea typeface="Montserrat"/>
                <a:cs typeface="Montserrat"/>
                <a:sym typeface="Montserrat"/>
              </a:rPr>
              <a:t>gen. sg.</a:t>
            </a:r>
            <a:r>
              <a:rPr lang="cs" sz="1300">
                <a:latin typeface="Montserrat"/>
                <a:ea typeface="Montserrat"/>
                <a:cs typeface="Montserrat"/>
                <a:sym typeface="Montserrat"/>
              </a:rPr>
              <a:t> (</a:t>
            </a:r>
            <a:r>
              <a:rPr i="1" lang="cs" sz="1300">
                <a:latin typeface="Montserrat"/>
                <a:ea typeface="Montserrat"/>
                <a:cs typeface="Montserrat"/>
                <a:sym typeface="Montserrat"/>
              </a:rPr>
              <a:t>simplex, icis</a:t>
            </a:r>
            <a:r>
              <a:rPr lang="cs" sz="1300">
                <a:latin typeface="Montserrat"/>
                <a:ea typeface="Montserrat"/>
                <a:cs typeface="Montserrat"/>
                <a:sym typeface="Montserrat"/>
              </a:rPr>
              <a:t>).</a:t>
            </a:r>
            <a:endParaRPr sz="13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Skloňování adjektiv III. deklinace</a:t>
            </a:r>
            <a:endParaRPr/>
          </a:p>
        </p:txBody>
      </p:sp>
      <p:sp>
        <p:nvSpPr>
          <p:cNvPr id="92" name="Google Shape;92;p16"/>
          <p:cNvSpPr txBox="1"/>
          <p:nvPr>
            <p:ph idx="1" type="body"/>
          </p:nvPr>
        </p:nvSpPr>
        <p:spPr>
          <a:xfrm>
            <a:off x="2410100" y="1465350"/>
            <a:ext cx="6321600" cy="31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Adjektiva III. deklinace jsou i-kmenová (tedy vzor </a:t>
            </a:r>
            <a:r>
              <a:rPr i="1" lang="cs" sz="1600">
                <a:latin typeface="Montserrat"/>
                <a:ea typeface="Montserrat"/>
                <a:cs typeface="Montserrat"/>
                <a:sym typeface="Montserrat"/>
              </a:rPr>
              <a:t>auris</a:t>
            </a: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/</a:t>
            </a:r>
            <a:r>
              <a:rPr i="1" lang="cs" sz="1600">
                <a:latin typeface="Montserrat"/>
                <a:ea typeface="Montserrat"/>
                <a:cs typeface="Montserrat"/>
                <a:sym typeface="Montserrat"/>
              </a:rPr>
              <a:t>rēte</a:t>
            </a: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).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93" name="Google Shape;93;p16"/>
          <p:cNvGraphicFramePr/>
          <p:nvPr/>
        </p:nvGraphicFramePr>
        <p:xfrm>
          <a:off x="2462750" y="214455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{FA017ED0-1BA6-4124-89B3-E52324489F24}</a:tableStyleId>
              </a:tblPr>
              <a:tblGrid>
                <a:gridCol w="832550"/>
                <a:gridCol w="551625"/>
                <a:gridCol w="476150"/>
                <a:gridCol w="1139650"/>
                <a:gridCol w="832875"/>
                <a:gridCol w="382850"/>
                <a:gridCol w="692100"/>
                <a:gridCol w="393600"/>
                <a:gridCol w="1064150"/>
              </a:tblGrid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91425" marB="91425" marR="91425" marL="91425"/>
                </a:tc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/>
                        <a:t>dvojvýchodná</a:t>
                      </a:r>
                      <a:endParaRPr b="1"/>
                    </a:p>
                  </a:txBody>
                  <a:tcPr marT="91425" marB="91425" marR="91425" marL="91425" anchor="ctr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91425" marB="91425" marR="91425" marL="91425"/>
                </a:tc>
                <a:tc gridSpan="4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/>
                        <a:t>jednovýchodná</a:t>
                      </a:r>
                      <a:endParaRPr b="1"/>
                    </a:p>
                  </a:txBody>
                  <a:tcPr marT="91425" marB="91425" marR="91425" marL="91425" anchor="ctr"/>
                </a:tc>
                <a:tc hMerge="1"/>
                <a:tc hMerge="1"/>
                <a:tc hMerge="1"/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300"/>
                        <a:t>nom. sg.</a:t>
                      </a:r>
                      <a:endParaRPr sz="1300"/>
                    </a:p>
                  </a:txBody>
                  <a:tcPr marT="91425" marB="91425" marR="91425" marL="91425"/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nāsāl-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is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cs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nāsāl-</a:t>
                      </a:r>
                      <a:r>
                        <a:rPr b="1" lang="cs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</a:t>
                      </a:r>
                      <a:endParaRPr b="1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300"/>
                        <a:t>nom. sg.</a:t>
                      </a:r>
                      <a:endParaRPr sz="1300"/>
                    </a:p>
                  </a:txBody>
                  <a:tcPr marT="91425" marB="91425" marR="91425" marL="91425"/>
                </a:tc>
                <a:tc gridSpan="4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simpl-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ex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 hMerge="1"/>
                <a:tc hMerge="1"/>
                <a:tc hMerge="1"/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300"/>
                        <a:t>gen.</a:t>
                      </a:r>
                      <a:endParaRPr sz="1300"/>
                    </a:p>
                  </a:txBody>
                  <a:tcPr marT="91425" marB="91425" marR="91425" marL="91425"/>
                </a:tc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nāsāl-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is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300"/>
                        <a:t>gen.</a:t>
                      </a:r>
                      <a:endParaRPr sz="1300"/>
                    </a:p>
                  </a:txBody>
                  <a:tcPr marT="91425" marB="91425" marR="91425" marL="91425"/>
                </a:tc>
                <a:tc gridSpan="4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simplic-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is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 hMerge="1"/>
                <a:tc hMerge="1"/>
                <a:tc hMerge="1"/>
              </a:tr>
              <a:tr h="609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300"/>
                        <a:t>nom. pl.</a:t>
                      </a:r>
                      <a:endParaRPr sz="1300"/>
                    </a:p>
                  </a:txBody>
                  <a:tcPr marT="91425" marB="91425" marR="91425" marL="91425"/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nāsāl-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ē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nāsāl-</a:t>
                      </a:r>
                      <a:r>
                        <a:rPr b="1" lang="cs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ia</a:t>
                      </a:r>
                      <a:endParaRPr b="1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300"/>
                        <a:t>nom. pl.</a:t>
                      </a:r>
                      <a:endParaRPr sz="1300"/>
                    </a:p>
                  </a:txBody>
                  <a:tcPr marT="91425" marB="91425" marR="91425" marL="91425"/>
                </a:tc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simplic-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ē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simplic-</a:t>
                      </a:r>
                      <a:r>
                        <a:rPr b="1" lang="cs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ia</a:t>
                      </a:r>
                      <a:endParaRPr b="1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300"/>
                        <a:t>gen.</a:t>
                      </a:r>
                      <a:endParaRPr sz="1300"/>
                    </a:p>
                  </a:txBody>
                  <a:tcPr marT="91425" marB="91425" marR="91425" marL="91425"/>
                </a:tc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nāsāl-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ium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300"/>
                        <a:t>gen.</a:t>
                      </a:r>
                      <a:endParaRPr sz="1300"/>
                    </a:p>
                  </a:txBody>
                  <a:tcPr marT="91425" marB="91425" marR="91425" marL="91425"/>
                </a:tc>
                <a:tc gridSpan="4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simplic-</a:t>
                      </a:r>
                      <a:r>
                        <a:rPr b="1" lang="cs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ium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 hMerge="1"/>
                <a:tc hMerge="1"/>
                <a:tc hMerge="1"/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Odvozování adjektiv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Odvozování adjektiv ze substantiv</a:t>
            </a:r>
            <a:endParaRPr/>
          </a:p>
        </p:txBody>
      </p:sp>
      <p:sp>
        <p:nvSpPr>
          <p:cNvPr id="104" name="Google Shape;104;p18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odvozovací přípony: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-ālis, -āle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/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-āris, -āre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(latinské)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-icus, a, um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/ </a:t>
            </a:r>
            <a:r>
              <a:rPr b="1" lang="cs">
                <a:latin typeface="Montserrat"/>
                <a:ea typeface="Montserrat"/>
                <a:cs typeface="Montserrat"/>
                <a:sym typeface="Montserrat"/>
              </a:rPr>
              <a:t>-eus, ea, eum</a:t>
            </a: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 (řecké)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latin typeface="Montserrat"/>
                <a:ea typeface="Montserrat"/>
                <a:cs typeface="Montserrat"/>
                <a:sym typeface="Montserrat"/>
              </a:rPr>
              <a:t>přípony připojujeme ke kmeni: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artēri</a:t>
            </a: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a ⇢ artēri</a:t>
            </a:r>
            <a:r>
              <a:rPr b="1" lang="cs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ālis</a:t>
            </a: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		hepar, </a:t>
            </a:r>
            <a:r>
              <a:rPr b="1" lang="cs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hepat</a:t>
            </a: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is ⇢ hepat</a:t>
            </a:r>
            <a:r>
              <a:rPr b="1" lang="cs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icus</a:t>
            </a:r>
            <a:endParaRPr b="1" sz="1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cs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muscul</a:t>
            </a: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us ⇢ muscul</a:t>
            </a:r>
            <a:r>
              <a:rPr b="1" lang="cs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āris</a:t>
            </a: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	larynx, </a:t>
            </a:r>
            <a:r>
              <a:rPr b="1" lang="cs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laryng</a:t>
            </a:r>
            <a:r>
              <a:rPr lang="cs" sz="1600">
                <a:latin typeface="Montserrat"/>
                <a:ea typeface="Montserrat"/>
                <a:cs typeface="Montserrat"/>
                <a:sym typeface="Montserrat"/>
              </a:rPr>
              <a:t>is ⇢ laryng</a:t>
            </a:r>
            <a:r>
              <a:rPr b="1" lang="cs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eus</a:t>
            </a:r>
            <a:endParaRPr b="1" sz="1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