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A017ED0-1BA6-4124-89B3-E52324489F24}">
  <a:tblStyle styleId="{FA017ED0-1BA6-4124-89B3-E52324489F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5.xml"/><Relationship Id="rId22" Type="http://schemas.openxmlformats.org/officeDocument/2006/relationships/font" Target="fonts/Montserrat-bold.fntdata"/><Relationship Id="rId10" Type="http://schemas.openxmlformats.org/officeDocument/2006/relationships/slide" Target="slides/slide4.xml"/><Relationship Id="rId21" Type="http://schemas.openxmlformats.org/officeDocument/2006/relationships/font" Target="fonts/Montserrat-regular.fntdata"/><Relationship Id="rId13" Type="http://schemas.openxmlformats.org/officeDocument/2006/relationships/font" Target="fonts/Raleway-regular.fntdata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6.xml"/><Relationship Id="rId23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719a57bf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719a57bf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719a57bf5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719a57bf5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719a57bf5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719a57bf5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719a57bf5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719a57bf5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719a57bf5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719a57bf5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Lekce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Adjektiva III. deklinace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00"/>
              <a:t>Adjektiva dvojvýchodná a jednovýchodná</a:t>
            </a:r>
            <a:endParaRPr sz="2400"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dvojvýchodná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maskulin + feminin: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neuter: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příklad: nāsālis, 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margō nāsālis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crista nāsālis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os nāsāle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jednovýchodná</a:t>
            </a:r>
            <a:endParaRPr b="1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maskulin + feminin + neuter: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-ex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-ns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příklad: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lobulus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articulātiō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crūs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5650575" y="3737375"/>
            <a:ext cx="3071400" cy="785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POZOR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: jednovýchodná adjektiva mají ve slovníčku 2 tvary – </a:t>
            </a: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nom. sg.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gen. sg.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 (</a:t>
            </a:r>
            <a:r>
              <a:rPr i="1" lang="cs" sz="1300">
                <a:latin typeface="Montserrat"/>
                <a:ea typeface="Montserrat"/>
                <a:cs typeface="Montserrat"/>
                <a:sym typeface="Montserrat"/>
              </a:rPr>
              <a:t>simplex, icis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).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Skloňování adjektiv III. deklinace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2410100" y="1465350"/>
            <a:ext cx="6321600" cy="31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Adjektiva III. deklinace jsou i-kmenová (tedy vzor </a:t>
            </a:r>
            <a:r>
              <a:rPr i="1" lang="cs" sz="1600">
                <a:latin typeface="Montserrat"/>
                <a:ea typeface="Montserrat"/>
                <a:cs typeface="Montserrat"/>
                <a:sym typeface="Montserrat"/>
              </a:rPr>
              <a:t>auris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/</a:t>
            </a:r>
            <a:r>
              <a:rPr i="1" lang="cs" sz="1600">
                <a:latin typeface="Montserrat"/>
                <a:ea typeface="Montserrat"/>
                <a:cs typeface="Montserrat"/>
                <a:sym typeface="Montserrat"/>
              </a:rPr>
              <a:t>rēte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).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93" name="Google Shape;93;p16"/>
          <p:cNvGraphicFramePr/>
          <p:nvPr/>
        </p:nvGraphicFramePr>
        <p:xfrm>
          <a:off x="2462750" y="21445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{FA017ED0-1BA6-4124-89B3-E52324489F24}</a:tableStyleId>
              </a:tblPr>
              <a:tblGrid>
                <a:gridCol w="832550"/>
                <a:gridCol w="551625"/>
                <a:gridCol w="476150"/>
                <a:gridCol w="1139650"/>
                <a:gridCol w="832875"/>
                <a:gridCol w="382850"/>
                <a:gridCol w="692100"/>
                <a:gridCol w="393600"/>
                <a:gridCol w="1064150"/>
              </a:tblGrid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dvojvýchodná</a:t>
                      </a:r>
                      <a:endParaRPr b="1"/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jednovýchodná</a:t>
                      </a:r>
                      <a:endParaRPr b="1"/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 sg.</a:t>
                      </a:r>
                      <a:endParaRPr sz="1300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 sg.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 pl.</a:t>
                      </a:r>
                      <a:endParaRPr sz="1300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ia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 pl.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ia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Odvozování adjektiv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Odvozování adjektiv ze substantiv</a:t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odvozovací přípony: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-ālis, -āle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/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-āris, -āre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(latinské)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-icus, a, um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/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-eus, ea, eum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(řecké)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přípony připojujeme ke kmeni: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artēri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a ⇢ artēri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ālis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	hepar,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hepat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is ⇢ hepat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icus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muscul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us ⇢ muscul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āris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larynx,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laryng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is ⇢ laryng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eus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