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F96417D-1D25-41A7-BC34-9DBDA55A002C}">
  <a:tblStyle styleId="{4F96417D-1D25-41A7-BC34-9DBDA55A00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9ed454a70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f9ed454a70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9ed454a70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9ed454a70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9ed454a70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f9ed454a70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9ed454a70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f9ed454a70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9ed454a70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f9ed454a70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9ed454a7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f9ed454a7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9ed454a70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9ed454a7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9ed454a70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9ed454a70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9ed454a70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f9ed454a7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9ed454a70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9ed454a70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9ed454a70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9ed454a70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9ed454a70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9ed454a70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9ed454a70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f9ed454a70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Základy lékařské terminologie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Lekce 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Neúplné stupňování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Neúplné stupňování</a:t>
            </a:r>
            <a:endParaRPr/>
          </a:p>
        </p:txBody>
      </p:sp>
      <p:graphicFrame>
        <p:nvGraphicFramePr>
          <p:cNvPr id="132" name="Google Shape;132;p23"/>
          <p:cNvGraphicFramePr/>
          <p:nvPr/>
        </p:nvGraphicFramePr>
        <p:xfrm>
          <a:off x="571350" y="11012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{4F96417D-1D25-41A7-BC34-9DBDA55A002C}</a:tableStyleId>
              </a:tblPr>
              <a:tblGrid>
                <a:gridCol w="2417950"/>
                <a:gridCol w="2484525"/>
                <a:gridCol w="3195050"/>
              </a:tblGrid>
              <a:tr h="433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Předložka</a:t>
                      </a:r>
                      <a:endParaRPr b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Komparativ</a:t>
                      </a:r>
                      <a:endParaRPr b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Superlativ</a:t>
                      </a:r>
                      <a:endParaRPr b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9FC5E8"/>
                    </a:solidFill>
                  </a:tcPr>
                </a:tc>
              </a:tr>
              <a:tr h="433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ante (před)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anterior, anterius (přední)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---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</a:tr>
              <a:tr h="433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post (za)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posterior, posterius (zadní)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postrēmus, a, um (poslední)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</a:tr>
              <a:tr h="433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intrā (uvnitř), </a:t>
                      </a:r>
                      <a:r>
                        <a:rPr lang="c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internus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interior, interius (vnitřní)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intimus, a, um (nejvnitřnější)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</a:tr>
              <a:tr h="433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extrā (mimo, vně), </a:t>
                      </a:r>
                      <a:r>
                        <a:rPr lang="c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externus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exterior, exterius (vnější)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extrēmus, a, um (nejzazší)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</a:tr>
              <a:tr h="526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infrā (dole, pod)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inferior, inferius (dolní)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i(nfi)mus, a, um (nejspodnější, nejnižší)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</a:tr>
              <a:tr h="667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suprā (nahoře, nad)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superior, superius (horní)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suprēmus, a, um (nejhořejší, nejvyšší)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Stupňování v anatomii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2600"/>
              <a:t>Komparativ v anatomické terminologii</a:t>
            </a:r>
            <a:endParaRPr sz="2600"/>
          </a:p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Používá se při kontrastu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Montserrat"/>
              <a:buChar char="➢"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velikosti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foramen palatinum majus (velký patrový otvor)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foramen palatinum minus (malý patrový otvor)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➢"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polohy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labium superius (horní ret)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labium inferius (dolní ret)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Česká lékařská terminologie používá pozitiv, latina obvykle komparativ, tzn. </a:t>
            </a: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překládáme pozitivem</a:t>
            </a: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100" y="2341172"/>
            <a:ext cx="2201000" cy="12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Superlativ v anatomické terminologii</a:t>
            </a:r>
            <a:endParaRPr/>
          </a:p>
        </p:txBody>
      </p:sp>
      <p:sp>
        <p:nvSpPr>
          <p:cNvPr id="150" name="Google Shape;150;p2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Používá se pro struktury v dané oblasti nejvýznamnější např. velikostí, šířkou apod.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Font typeface="Montserrat"/>
              <a:buChar char="➢"/>
            </a:pPr>
            <a:r>
              <a:rPr lang="cs" sz="1700">
                <a:latin typeface="Montserrat"/>
                <a:ea typeface="Montserrat"/>
                <a:cs typeface="Montserrat"/>
                <a:sym typeface="Montserrat"/>
              </a:rPr>
              <a:t>musculus latissimus dorsi (široký sval zad)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➢"/>
            </a:pPr>
            <a:r>
              <a:rPr lang="cs" sz="1700">
                <a:latin typeface="Montserrat"/>
                <a:ea typeface="Montserrat"/>
                <a:cs typeface="Montserrat"/>
                <a:sym typeface="Montserrat"/>
              </a:rPr>
              <a:t>musculus gluteus maximus (velký hýžďový sval)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Česká lékařská terminologie používá pozitiv, latina superlativ, tzn. </a:t>
            </a: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překládáme pozitivem</a:t>
            </a: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63750"/>
            <a:ext cx="2105312" cy="2363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Stupňování adjektiv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Základní pojmy</a:t>
            </a:r>
            <a:endParaRPr/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POZITIV</a:t>
            </a: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: základní stupeň vlastnosti (dlouhý)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KOMPARATIV</a:t>
            </a: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: vyšší stupeň vlastnosti (delší)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c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SUPERLATIV</a:t>
            </a: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: nejvyšší stupeň vlastnosti (nejdelší)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Komparativ: tvoření</a:t>
            </a:r>
            <a:endParaRPr/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Ke kmeni (gen. sg.) adjektiva v pozitivu připojíme příponu </a:t>
            </a: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-ior </a:t>
            </a: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(M+F), </a:t>
            </a: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-ius</a:t>
            </a: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 (N):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brev</a:t>
            </a:r>
            <a:r>
              <a:rPr lang="cs" sz="1700">
                <a:latin typeface="Montserrat"/>
                <a:ea typeface="Montserrat"/>
                <a:cs typeface="Montserrat"/>
                <a:sym typeface="Montserrat"/>
              </a:rPr>
              <a:t>is ⇢ brev</a:t>
            </a:r>
            <a:r>
              <a:rPr b="1" lang="c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ior</a:t>
            </a:r>
            <a:r>
              <a:rPr lang="cs" sz="1700">
                <a:latin typeface="Montserrat"/>
                <a:ea typeface="Montserrat"/>
                <a:cs typeface="Montserrat"/>
                <a:sym typeface="Montserrat"/>
              </a:rPr>
              <a:t>, brev</a:t>
            </a:r>
            <a:r>
              <a:rPr b="1" lang="c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ius</a:t>
            </a:r>
            <a:r>
              <a:rPr lang="cs" sz="1700">
                <a:latin typeface="Montserrat"/>
                <a:ea typeface="Montserrat"/>
                <a:cs typeface="Montserrat"/>
                <a:sym typeface="Montserrat"/>
              </a:rPr>
              <a:t>		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long</a:t>
            </a:r>
            <a:r>
              <a:rPr lang="cs" sz="1700">
                <a:latin typeface="Montserrat"/>
                <a:ea typeface="Montserrat"/>
                <a:cs typeface="Montserrat"/>
                <a:sym typeface="Montserrat"/>
              </a:rPr>
              <a:t>us ⇢ long</a:t>
            </a:r>
            <a:r>
              <a:rPr b="1" lang="c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ior</a:t>
            </a:r>
            <a:r>
              <a:rPr lang="cs" sz="1700">
                <a:latin typeface="Montserrat"/>
                <a:ea typeface="Montserrat"/>
                <a:cs typeface="Montserrat"/>
                <a:sym typeface="Montserrat"/>
              </a:rPr>
              <a:t>, long</a:t>
            </a:r>
            <a:r>
              <a:rPr b="1" lang="c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ius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700">
                <a:latin typeface="Montserrat"/>
                <a:ea typeface="Montserrat"/>
                <a:cs typeface="Montserrat"/>
                <a:sym typeface="Montserrat"/>
              </a:rPr>
              <a:t>recēns, </a:t>
            </a:r>
            <a:r>
              <a:rPr b="1" lang="c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recent</a:t>
            </a:r>
            <a:r>
              <a:rPr lang="cs" sz="1700">
                <a:latin typeface="Montserrat"/>
                <a:ea typeface="Montserrat"/>
                <a:cs typeface="Montserrat"/>
                <a:sym typeface="Montserrat"/>
              </a:rPr>
              <a:t>is ⇢ recent</a:t>
            </a:r>
            <a:r>
              <a:rPr b="1" lang="c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ior</a:t>
            </a:r>
            <a:r>
              <a:rPr lang="cs" sz="1700">
                <a:latin typeface="Montserrat"/>
                <a:ea typeface="Montserrat"/>
                <a:cs typeface="Montserrat"/>
                <a:sym typeface="Montserrat"/>
              </a:rPr>
              <a:t>, recent</a:t>
            </a:r>
            <a:r>
              <a:rPr b="1" lang="c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ius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700">
                <a:latin typeface="Montserrat"/>
                <a:ea typeface="Montserrat"/>
                <a:cs typeface="Montserrat"/>
                <a:sym typeface="Montserrat"/>
              </a:rPr>
              <a:t>simplex, </a:t>
            </a:r>
            <a:r>
              <a:rPr b="1" lang="c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simplic</a:t>
            </a:r>
            <a:r>
              <a:rPr lang="cs" sz="1700">
                <a:latin typeface="Montserrat"/>
                <a:ea typeface="Montserrat"/>
                <a:cs typeface="Montserrat"/>
                <a:sym typeface="Montserrat"/>
              </a:rPr>
              <a:t>is ⇢ simplic</a:t>
            </a:r>
            <a:r>
              <a:rPr b="1" lang="c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ior</a:t>
            </a:r>
            <a:r>
              <a:rPr lang="cs" sz="1700">
                <a:latin typeface="Montserrat"/>
                <a:ea typeface="Montserrat"/>
                <a:cs typeface="Montserrat"/>
                <a:sym typeface="Montserrat"/>
              </a:rPr>
              <a:t>, simplic</a:t>
            </a:r>
            <a:r>
              <a:rPr b="1" lang="c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ius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Výsledkem je dvojvýchodné adjektivum III. deklinace.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Komparativ: skloňování</a:t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Skloňuje se jako souhláskové kmeny III. deklinace (</a:t>
            </a:r>
            <a:r>
              <a:rPr i="1" lang="cs">
                <a:latin typeface="Montserrat"/>
                <a:ea typeface="Montserrat"/>
                <a:cs typeface="Montserrat"/>
                <a:sym typeface="Montserrat"/>
              </a:rPr>
              <a:t>pulmō</a:t>
            </a: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i="1" lang="cs">
                <a:latin typeface="Montserrat"/>
                <a:ea typeface="Montserrat"/>
                <a:cs typeface="Montserrat"/>
                <a:sym typeface="Montserrat"/>
              </a:rPr>
              <a:t>corpus</a:t>
            </a: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):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VŠIMNĚTE SI: pozitiv adjektiv III. deklinace vs. komparativ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Font typeface="Montserrat"/>
              <a:buChar char="➢"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i-kmeny: brev</a:t>
            </a:r>
            <a:r>
              <a:rPr b="1" lang="cs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cs" u="sng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, brev</a:t>
            </a:r>
            <a:r>
              <a:rPr b="1" lang="cs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cs" u="sng">
                <a:latin typeface="Montserrat"/>
                <a:ea typeface="Montserrat"/>
                <a:cs typeface="Montserrat"/>
                <a:sym typeface="Montserrat"/>
              </a:rPr>
              <a:t>um</a:t>
            </a: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 X souhl. kmeny: brevior</a:t>
            </a:r>
            <a:r>
              <a:rPr lang="cs" u="sng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, brevior</a:t>
            </a:r>
            <a:r>
              <a:rPr lang="cs" u="sng">
                <a:latin typeface="Montserrat"/>
                <a:ea typeface="Montserrat"/>
                <a:cs typeface="Montserrat"/>
                <a:sym typeface="Montserrat"/>
              </a:rPr>
              <a:t>um</a:t>
            </a:r>
            <a:endParaRPr u="sng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97" name="Google Shape;97;p17"/>
          <p:cNvGraphicFramePr/>
          <p:nvPr/>
        </p:nvGraphicFramePr>
        <p:xfrm>
          <a:off x="2428150" y="2200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{4F96417D-1D25-41A7-BC34-9DBDA55A002C}</a:tableStyleId>
              </a:tblPr>
              <a:tblGrid>
                <a:gridCol w="494600"/>
                <a:gridCol w="657425"/>
                <a:gridCol w="943275"/>
                <a:gridCol w="933975"/>
                <a:gridCol w="456850"/>
                <a:gridCol w="665550"/>
                <a:gridCol w="1123675"/>
                <a:gridCol w="990450"/>
              </a:tblGrid>
              <a:tr h="3600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M+F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N</a:t>
                      </a:r>
                      <a:endParaRPr/>
                    </a:p>
                  </a:txBody>
                  <a:tcPr marT="91425" marB="91425" marR="91425" marL="91425" anchor="ctr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M+F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N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36002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Sg.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nom.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brev-</a:t>
                      </a:r>
                      <a:r>
                        <a:rPr b="1" lang="cs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ior</a:t>
                      </a:r>
                      <a:endParaRPr b="1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brev-</a:t>
                      </a:r>
                      <a:r>
                        <a:rPr b="1" lang="cs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ius</a:t>
                      </a:r>
                      <a:endParaRPr b="1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Pl.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nom.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brevior-</a:t>
                      </a:r>
                      <a:r>
                        <a:rPr b="1" lang="cs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ē</a:t>
                      </a:r>
                      <a:r>
                        <a:rPr b="1" lang="cs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endParaRPr b="1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brevior-</a:t>
                      </a:r>
                      <a:r>
                        <a:rPr b="1" lang="cs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b="1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3600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gen.</a:t>
                      </a:r>
                      <a:endParaRPr/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brevior-</a:t>
                      </a:r>
                      <a:r>
                        <a:rPr b="1" lang="cs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is</a:t>
                      </a:r>
                      <a:endParaRPr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 h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gen.</a:t>
                      </a:r>
                      <a:endParaRPr/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brevior-</a:t>
                      </a:r>
                      <a:r>
                        <a:rPr b="1" lang="cs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um</a:t>
                      </a:r>
                      <a:endParaRPr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Superlativ: tvoření</a:t>
            </a:r>
            <a:endParaRPr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Ke kmeni připojíme sufix </a:t>
            </a: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-issimus </a:t>
            </a: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(M), </a:t>
            </a: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-issima</a:t>
            </a: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 (F), </a:t>
            </a: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-issimum</a:t>
            </a: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 (N):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c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brev</a:t>
            </a:r>
            <a:r>
              <a:rPr lang="cs" sz="1600">
                <a:latin typeface="Montserrat"/>
                <a:ea typeface="Montserrat"/>
                <a:cs typeface="Montserrat"/>
                <a:sym typeface="Montserrat"/>
              </a:rPr>
              <a:t>is ⇢ brev</a:t>
            </a:r>
            <a:r>
              <a:rPr b="1" lang="c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issimus</a:t>
            </a:r>
            <a:r>
              <a:rPr lang="cs" sz="1600">
                <a:latin typeface="Montserrat"/>
                <a:ea typeface="Montserrat"/>
                <a:cs typeface="Montserrat"/>
                <a:sym typeface="Montserrat"/>
              </a:rPr>
              <a:t>, brev</a:t>
            </a:r>
            <a:r>
              <a:rPr b="1" lang="c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issima</a:t>
            </a:r>
            <a:r>
              <a:rPr lang="cs" sz="1600">
                <a:latin typeface="Montserrat"/>
                <a:ea typeface="Montserrat"/>
                <a:cs typeface="Montserrat"/>
                <a:sym typeface="Montserrat"/>
              </a:rPr>
              <a:t>, brev</a:t>
            </a:r>
            <a:r>
              <a:rPr b="1" lang="c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issimum</a:t>
            </a:r>
            <a:r>
              <a:rPr lang="cs" sz="1600">
                <a:latin typeface="Montserrat"/>
                <a:ea typeface="Montserrat"/>
                <a:cs typeface="Montserrat"/>
                <a:sym typeface="Montserrat"/>
              </a:rPr>
              <a:t>		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long</a:t>
            </a:r>
            <a:r>
              <a:rPr lang="cs" sz="1600">
                <a:latin typeface="Montserrat"/>
                <a:ea typeface="Montserrat"/>
                <a:cs typeface="Montserrat"/>
                <a:sym typeface="Montserrat"/>
              </a:rPr>
              <a:t>us ⇢ long</a:t>
            </a:r>
            <a:r>
              <a:rPr b="1" lang="c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issimus</a:t>
            </a:r>
            <a:r>
              <a:rPr lang="cs" sz="1600">
                <a:latin typeface="Montserrat"/>
                <a:ea typeface="Montserrat"/>
                <a:cs typeface="Montserrat"/>
                <a:sym typeface="Montserrat"/>
              </a:rPr>
              <a:t>, long</a:t>
            </a:r>
            <a:r>
              <a:rPr b="1" lang="c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issima</a:t>
            </a:r>
            <a:r>
              <a:rPr lang="cs" sz="1600">
                <a:latin typeface="Montserrat"/>
                <a:ea typeface="Montserrat"/>
                <a:cs typeface="Montserrat"/>
                <a:sym typeface="Montserrat"/>
              </a:rPr>
              <a:t>, long</a:t>
            </a:r>
            <a:r>
              <a:rPr b="1" lang="c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issimum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600">
                <a:latin typeface="Montserrat"/>
                <a:ea typeface="Montserrat"/>
                <a:cs typeface="Montserrat"/>
                <a:sym typeface="Montserrat"/>
              </a:rPr>
              <a:t>recēns, </a:t>
            </a:r>
            <a:r>
              <a:rPr b="1" lang="c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recent</a:t>
            </a:r>
            <a:r>
              <a:rPr lang="cs" sz="1600">
                <a:latin typeface="Montserrat"/>
                <a:ea typeface="Montserrat"/>
                <a:cs typeface="Montserrat"/>
                <a:sym typeface="Montserrat"/>
              </a:rPr>
              <a:t>is ⇢ recent</a:t>
            </a:r>
            <a:r>
              <a:rPr b="1" lang="c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issimus</a:t>
            </a:r>
            <a:r>
              <a:rPr lang="cs" sz="160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c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issima</a:t>
            </a:r>
            <a:r>
              <a:rPr lang="cs" sz="160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c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issimum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600">
                <a:latin typeface="Montserrat"/>
                <a:ea typeface="Montserrat"/>
                <a:cs typeface="Montserrat"/>
                <a:sym typeface="Montserrat"/>
              </a:rPr>
              <a:t>simplex, </a:t>
            </a:r>
            <a:r>
              <a:rPr b="1" lang="c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simplic</a:t>
            </a:r>
            <a:r>
              <a:rPr lang="cs" sz="1600">
                <a:latin typeface="Montserrat"/>
                <a:ea typeface="Montserrat"/>
                <a:cs typeface="Montserrat"/>
                <a:sym typeface="Montserrat"/>
              </a:rPr>
              <a:t>is ⇢ simplic</a:t>
            </a:r>
            <a:r>
              <a:rPr b="1" lang="c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issimus</a:t>
            </a:r>
            <a:r>
              <a:rPr lang="cs" sz="160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c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issima</a:t>
            </a:r>
            <a:r>
              <a:rPr lang="cs" sz="1600"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b="1" lang="c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issimum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Výsledkem je adjektivum I. a II. deklinace.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Superlativ: skloňování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Skloňuje se jako adjektiva I. a II. deklinace: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10" name="Google Shape;110;p19"/>
          <p:cNvGraphicFramePr/>
          <p:nvPr/>
        </p:nvGraphicFramePr>
        <p:xfrm>
          <a:off x="2517700" y="2252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{4F96417D-1D25-41A7-BC34-9DBDA55A002C}</a:tableStyleId>
              </a:tblPr>
              <a:tblGrid>
                <a:gridCol w="554525"/>
                <a:gridCol w="672975"/>
                <a:gridCol w="1672050"/>
                <a:gridCol w="1649825"/>
                <a:gridCol w="1664625"/>
              </a:tblGrid>
              <a:tr h="3699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699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Sg.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nom.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brevissim-</a:t>
                      </a:r>
                      <a:r>
                        <a:rPr b="1" lang="cs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</a:t>
                      </a:r>
                      <a:endParaRPr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brevissim-</a:t>
                      </a:r>
                      <a:r>
                        <a:rPr b="1" lang="cs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b="1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brevissim-</a:t>
                      </a:r>
                      <a:r>
                        <a:rPr b="1" lang="cs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um</a:t>
                      </a:r>
                      <a:endParaRPr b="1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699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gen.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brevissim-</a:t>
                      </a:r>
                      <a:r>
                        <a:rPr b="1" lang="cs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ī</a:t>
                      </a:r>
                      <a:endParaRPr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brevissim-</a:t>
                      </a:r>
                      <a:r>
                        <a:rPr b="1" lang="cs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ae</a:t>
                      </a:r>
                      <a:endParaRPr b="1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brevissim-</a:t>
                      </a:r>
                      <a:r>
                        <a:rPr b="1" lang="cs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ī</a:t>
                      </a:r>
                      <a:endParaRPr b="1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699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Pl.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nom.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brevissim-</a:t>
                      </a:r>
                      <a:r>
                        <a:rPr b="1" lang="cs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ī</a:t>
                      </a:r>
                      <a:endParaRPr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brevissim-</a:t>
                      </a:r>
                      <a:r>
                        <a:rPr b="1" lang="cs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ae</a:t>
                      </a:r>
                      <a:endParaRPr b="1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brevissim-</a:t>
                      </a:r>
                      <a:r>
                        <a:rPr b="1" lang="cs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b="1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699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gen.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brevissim-</a:t>
                      </a:r>
                      <a:r>
                        <a:rPr b="1" lang="cs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ō</a:t>
                      </a:r>
                      <a:r>
                        <a:rPr b="1" lang="cs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rum</a:t>
                      </a:r>
                      <a:endParaRPr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brevissim-</a:t>
                      </a:r>
                      <a:r>
                        <a:rPr b="1" lang="cs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ā</a:t>
                      </a:r>
                      <a:r>
                        <a:rPr b="1" lang="cs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rum</a:t>
                      </a:r>
                      <a:endParaRPr b="1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brevissim-</a:t>
                      </a:r>
                      <a:r>
                        <a:rPr b="1" lang="cs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ō</a:t>
                      </a:r>
                      <a:r>
                        <a:rPr b="1" lang="cs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rum</a:t>
                      </a:r>
                      <a:endParaRPr b="1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Nepravidelné stupňování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Nepravidelné stupňování</a:t>
            </a:r>
            <a:endParaRPr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Jednotlivé stupně se tvoří od různých kmenů: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Font typeface="Montserrat"/>
              <a:buChar char="➢"/>
            </a:pPr>
            <a:r>
              <a:rPr lang="cs" sz="1700">
                <a:latin typeface="Montserrat"/>
                <a:ea typeface="Montserrat"/>
                <a:cs typeface="Montserrat"/>
                <a:sym typeface="Montserrat"/>
              </a:rPr>
              <a:t>magnus, a, um – major, majus – maximus, a, um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➢"/>
            </a:pPr>
            <a:r>
              <a:rPr lang="cs" sz="1700">
                <a:latin typeface="Montserrat"/>
                <a:ea typeface="Montserrat"/>
                <a:cs typeface="Montserrat"/>
                <a:sym typeface="Montserrat"/>
              </a:rPr>
              <a:t>parvus, a, um – minor, minus – minimus, a, um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Skloňují se: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Font typeface="Montserrat"/>
              <a:buChar char="➢"/>
            </a:pPr>
            <a:r>
              <a:rPr lang="cs" sz="1700">
                <a:latin typeface="Montserrat"/>
                <a:ea typeface="Montserrat"/>
                <a:cs typeface="Montserrat"/>
                <a:sym typeface="Montserrat"/>
              </a:rPr>
              <a:t>major, majus; minor, minus = III. deklinace souhl. km.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➢"/>
            </a:pPr>
            <a:r>
              <a:rPr lang="cs" sz="1700">
                <a:latin typeface="Montserrat"/>
                <a:ea typeface="Montserrat"/>
                <a:cs typeface="Montserrat"/>
                <a:sym typeface="Montserrat"/>
              </a:rPr>
              <a:t>maximus, a, um; minimus, a, um = I. a II. deklinace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