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  <p:embeddedFont>
      <p:font typeface="Montserrat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B4F5995-2289-4C2F-8E13-0BE8A11CCC8A}">
  <a:tblStyle styleId="{9B4F5995-2289-4C2F-8E13-0BE8A11CCC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Lato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8" Type="http://schemas.openxmlformats.org/officeDocument/2006/relationships/font" Target="fonts/Montserrat-regular.fntdata"/><Relationship Id="rId27" Type="http://schemas.openxmlformats.org/officeDocument/2006/relationships/font" Target="fonts/Lat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ce141bc19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fce141bc19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ce141bc19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fce141bc19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ce141bc19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fce141bc19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ce141bc19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fce141bc19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fce141bc19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fce141bc1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ce141bc19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ce141bc19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ce141bc19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fce141bc19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ce141bc19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ce141bc19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ce141bc19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ce141bc19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ce141bc1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ce141bc1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ce141bc19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ce141bc19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ce141bc19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fce141bc19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3.gif"/><Relationship Id="rId11" Type="http://schemas.openxmlformats.org/officeDocument/2006/relationships/image" Target="../media/image10.png"/><Relationship Id="rId10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Základy lékařské terminologie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Lekce 6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Deminutiva = zdrobněliny</a:t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Zdrobněliny se v latině tvoří několika příponami: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Montserrat"/>
              <a:buChar char="➔"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b="1" lang="c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(c)ulus</a:t>
            </a: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, -</a:t>
            </a:r>
            <a:r>
              <a:rPr b="1" lang="cs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ellus</a:t>
            </a: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, -</a:t>
            </a:r>
            <a:r>
              <a:rPr b="1" lang="cs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olus</a:t>
            </a:r>
            <a:endParaRPr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◆"/>
            </a:pPr>
            <a:r>
              <a:rPr lang="cs" sz="1600">
                <a:latin typeface="Montserrat"/>
                <a:ea typeface="Montserrat"/>
                <a:cs typeface="Montserrat"/>
                <a:sym typeface="Montserrat"/>
              </a:rPr>
              <a:t>dens, dentis 	⤏ denti</a:t>
            </a:r>
            <a:r>
              <a:rPr lang="c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culus</a:t>
            </a:r>
            <a:r>
              <a:rPr lang="cs" sz="1600">
                <a:latin typeface="Montserrat"/>
                <a:ea typeface="Montserrat"/>
                <a:cs typeface="Montserrat"/>
                <a:sym typeface="Montserrat"/>
              </a:rPr>
              <a:t> (zoubek)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◆"/>
            </a:pPr>
            <a:r>
              <a:rPr lang="cs" sz="1600">
                <a:latin typeface="Montserrat"/>
                <a:ea typeface="Montserrat"/>
                <a:cs typeface="Montserrat"/>
                <a:sym typeface="Montserrat"/>
              </a:rPr>
              <a:t>cerebrum 	⤏ cereb</a:t>
            </a:r>
            <a:r>
              <a:rPr lang="cs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ellum</a:t>
            </a:r>
            <a:r>
              <a:rPr lang="cs" sz="1600">
                <a:latin typeface="Montserrat"/>
                <a:ea typeface="Montserrat"/>
                <a:cs typeface="Montserrat"/>
                <a:sym typeface="Montserrat"/>
              </a:rPr>
              <a:t> (mozeček)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◆"/>
            </a:pPr>
            <a:r>
              <a:rPr lang="cs" sz="1600">
                <a:latin typeface="Montserrat"/>
                <a:ea typeface="Montserrat"/>
                <a:cs typeface="Montserrat"/>
                <a:sym typeface="Montserrat"/>
              </a:rPr>
              <a:t>arteria 		⤏ arteri</a:t>
            </a:r>
            <a:r>
              <a:rPr lang="cs" sz="1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ola</a:t>
            </a:r>
            <a:r>
              <a:rPr lang="cs" sz="1600">
                <a:latin typeface="Montserrat"/>
                <a:ea typeface="Montserrat"/>
                <a:cs typeface="Montserrat"/>
                <a:sym typeface="Montserrat"/>
              </a:rPr>
              <a:t> (tepénka)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Zdrobnělina patří do I. nebo II. deklinace a má vždy stejný rod jako původní slovo.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Dodatek: řecká adjektiva s příponou -īdeus, -īdea, -īdeum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2700"/>
              <a:t>-īdeus, -īdea, -īdeum </a:t>
            </a:r>
            <a:r>
              <a:rPr b="0" lang="cs" sz="2700"/>
              <a:t>(~-itý, -itá, -ité)</a:t>
            </a:r>
            <a:endParaRPr b="0" sz="2700"/>
          </a:p>
        </p:txBody>
      </p:sp>
      <p:sp>
        <p:nvSpPr>
          <p:cNvPr id="138" name="Google Shape;138;p2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Tato přípona vyjadřuje podobnost: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sutura lambdoidea			musculus deltoideus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50" y="2502725"/>
            <a:ext cx="2095450" cy="20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/>
          <p:nvPr/>
        </p:nvSpPr>
        <p:spPr>
          <a:xfrm>
            <a:off x="4447825" y="2982500"/>
            <a:ext cx="444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cs" sz="2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Λ</a:t>
            </a:r>
            <a:endParaRPr b="1" sz="2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1" name="Google Shape;14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7677" y="2471275"/>
            <a:ext cx="1738946" cy="20954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 txBox="1"/>
          <p:nvPr/>
        </p:nvSpPr>
        <p:spPr>
          <a:xfrm>
            <a:off x="8140800" y="2967700"/>
            <a:ext cx="725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latin typeface="Lato"/>
                <a:ea typeface="Lato"/>
                <a:cs typeface="Lato"/>
                <a:sym typeface="Lato"/>
              </a:rPr>
              <a:t>Δ</a:t>
            </a:r>
            <a:endParaRPr b="1" sz="25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5"/>
          <p:cNvPicPr preferRelativeResize="0"/>
          <p:nvPr/>
        </p:nvPicPr>
        <p:blipFill rotWithShape="1">
          <a:blip r:embed="rId3">
            <a:alphaModFix/>
          </a:blip>
          <a:srcRect b="0" l="29652" r="25276" t="36390"/>
          <a:stretch/>
        </p:blipFill>
        <p:spPr>
          <a:xfrm>
            <a:off x="263425" y="214625"/>
            <a:ext cx="2198025" cy="17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6975" y="777075"/>
            <a:ext cx="257175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825" y="2298375"/>
            <a:ext cx="1952625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/>
          <p:cNvPicPr preferRelativeResize="0"/>
          <p:nvPr/>
        </p:nvPicPr>
        <p:blipFill rotWithShape="1">
          <a:blip r:embed="rId6">
            <a:alphaModFix/>
          </a:blip>
          <a:srcRect b="0" l="40126" r="0" t="0"/>
          <a:stretch/>
        </p:blipFill>
        <p:spPr>
          <a:xfrm>
            <a:off x="6675125" y="2534698"/>
            <a:ext cx="2375699" cy="235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16512" y="2816450"/>
            <a:ext cx="1988784" cy="195262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 txBox="1"/>
          <p:nvPr/>
        </p:nvSpPr>
        <p:spPr>
          <a:xfrm>
            <a:off x="6608850" y="214625"/>
            <a:ext cx="2375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cs">
                <a:latin typeface="Lato"/>
                <a:ea typeface="Lato"/>
                <a:cs typeface="Lato"/>
                <a:sym typeface="Lato"/>
              </a:rPr>
              <a:t> os hyoideum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Lato"/>
                <a:ea typeface="Lato"/>
                <a:cs typeface="Lato"/>
                <a:sym typeface="Lato"/>
              </a:rPr>
              <a:t>B</a:t>
            </a:r>
            <a:r>
              <a:rPr lang="cs">
                <a:latin typeface="Lato"/>
                <a:ea typeface="Lato"/>
                <a:cs typeface="Lato"/>
                <a:sym typeface="Lato"/>
              </a:rPr>
              <a:t> processus xiphoideus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Lato"/>
                <a:ea typeface="Lato"/>
                <a:cs typeface="Lato"/>
                <a:sym typeface="Lato"/>
              </a:rPr>
              <a:t>C</a:t>
            </a:r>
            <a:r>
              <a:rPr lang="cs">
                <a:latin typeface="Lato"/>
                <a:ea typeface="Lato"/>
                <a:cs typeface="Lato"/>
                <a:sym typeface="Lato"/>
              </a:rPr>
              <a:t> processus coronoideus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Lato"/>
                <a:ea typeface="Lato"/>
                <a:cs typeface="Lato"/>
                <a:sym typeface="Lato"/>
              </a:rPr>
              <a:t>D</a:t>
            </a:r>
            <a:r>
              <a:rPr lang="cs">
                <a:latin typeface="Lato"/>
                <a:ea typeface="Lato"/>
                <a:cs typeface="Lato"/>
                <a:sym typeface="Lato"/>
              </a:rPr>
              <a:t> processus pterygoideus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Lato"/>
                <a:ea typeface="Lato"/>
                <a:cs typeface="Lato"/>
                <a:sym typeface="Lato"/>
              </a:rPr>
              <a:t>E</a:t>
            </a:r>
            <a:r>
              <a:rPr lang="cs">
                <a:latin typeface="Lato"/>
                <a:ea typeface="Lato"/>
                <a:cs typeface="Lato"/>
                <a:sym typeface="Lato"/>
              </a:rPr>
              <a:t> processus coracoideus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" name="Google Shape;153;p25"/>
          <p:cNvSpPr txBox="1"/>
          <p:nvPr/>
        </p:nvSpPr>
        <p:spPr>
          <a:xfrm>
            <a:off x="2538450" y="370025"/>
            <a:ext cx="673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latin typeface="Lato"/>
                <a:ea typeface="Lato"/>
                <a:cs typeface="Lato"/>
                <a:sym typeface="Lato"/>
              </a:rPr>
              <a:t>υ</a:t>
            </a:r>
            <a:endParaRPr b="1" sz="25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4" name="Google Shape;154;p25"/>
          <p:cNvPicPr preferRelativeResize="0"/>
          <p:nvPr/>
        </p:nvPicPr>
        <p:blipFill rotWithShape="1">
          <a:blip r:embed="rId8">
            <a:alphaModFix/>
          </a:blip>
          <a:srcRect b="6520" l="38003" r="37606" t="9012"/>
          <a:stretch/>
        </p:blipFill>
        <p:spPr>
          <a:xfrm>
            <a:off x="5631926" y="2838575"/>
            <a:ext cx="673500" cy="17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552337" y="1432325"/>
            <a:ext cx="1326038" cy="99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 rotWithShape="1">
          <a:blip r:embed="rId10">
            <a:alphaModFix/>
          </a:blip>
          <a:srcRect b="23268" l="0" r="0" t="12910"/>
          <a:stretch/>
        </p:blipFill>
        <p:spPr>
          <a:xfrm>
            <a:off x="5431800" y="1581771"/>
            <a:ext cx="1769925" cy="1129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862813" y="3652250"/>
            <a:ext cx="1115463" cy="117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5"/>
          <p:cNvSpPr/>
          <p:nvPr/>
        </p:nvSpPr>
        <p:spPr>
          <a:xfrm>
            <a:off x="7283125" y="2753075"/>
            <a:ext cx="480300" cy="436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IV. deklinace (U-KMENY)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Základní charakteristika</a:t>
            </a:r>
            <a:endParaRPr/>
          </a:p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nom. sg.: </a:t>
            </a:r>
            <a:r>
              <a:rPr b="1" lang="cs">
                <a:latin typeface="Montserrat"/>
                <a:ea typeface="Montserrat"/>
                <a:cs typeface="Montserrat"/>
                <a:sym typeface="Montserrat"/>
              </a:rPr>
              <a:t>-us</a:t>
            </a: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cs">
                <a:latin typeface="Montserrat"/>
                <a:ea typeface="Montserrat"/>
                <a:cs typeface="Montserrat"/>
                <a:sym typeface="Montserrat"/>
              </a:rPr>
              <a:t>-ū</a:t>
            </a: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; gen. sg.: </a:t>
            </a:r>
            <a:r>
              <a:rPr b="1" lang="cs"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b="1" lang="cs">
                <a:latin typeface="Montserrat"/>
                <a:ea typeface="Montserrat"/>
                <a:cs typeface="Montserrat"/>
                <a:sym typeface="Montserrat"/>
              </a:rPr>
              <a:t>ūs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rod: maskulina a neutra, výjimečně femininum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Montserrat"/>
              <a:buChar char="➔"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manus, ūs, f. (ruka)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vzor: </a:t>
            </a:r>
            <a:r>
              <a:rPr lang="cs">
                <a:solidFill>
                  <a:schemeClr val="dk1"/>
                </a:solidFill>
              </a:rPr>
              <a:t>ductus, ūs, m.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nom. sg.: </a:t>
            </a:r>
            <a:r>
              <a:rPr b="1" lang="cs">
                <a:latin typeface="Montserrat"/>
                <a:ea typeface="Montserrat"/>
                <a:cs typeface="Montserrat"/>
                <a:sym typeface="Montserrat"/>
              </a:rPr>
              <a:t>-us</a:t>
            </a: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, gen. sg. </a:t>
            </a:r>
            <a:r>
              <a:rPr b="1" lang="cs">
                <a:latin typeface="Montserrat"/>
                <a:ea typeface="Montserrat"/>
                <a:cs typeface="Montserrat"/>
                <a:sym typeface="Montserrat"/>
              </a:rPr>
              <a:t>-ūs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rod: maskulina, výjimečně femininum (manus, ūs, f.)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91" name="Google Shape;91;p16"/>
          <p:cNvGraphicFramePr/>
          <p:nvPr/>
        </p:nvGraphicFramePr>
        <p:xfrm>
          <a:off x="2493025" y="267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{9B4F5995-2289-4C2F-8E13-0BE8A11CCC8A}</a:tableStyleId>
              </a:tblPr>
              <a:tblGrid>
                <a:gridCol w="1545350"/>
                <a:gridCol w="2072175"/>
                <a:gridCol w="2621175"/>
              </a:tblGrid>
              <a:tr h="52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sg.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pl.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81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nom.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duct-</a:t>
                      </a:r>
                      <a:r>
                        <a:rPr b="1" lang="cs" sz="1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</a:t>
                      </a:r>
                      <a:endParaRPr b="1" sz="1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duct-</a:t>
                      </a:r>
                      <a:r>
                        <a:rPr b="1" lang="cs" sz="1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ū</a:t>
                      </a:r>
                      <a:r>
                        <a:rPr b="1" lang="cs" sz="1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endParaRPr b="1" sz="1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581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gen.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duct-</a:t>
                      </a:r>
                      <a:r>
                        <a:rPr b="1" lang="cs" sz="1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ū</a:t>
                      </a:r>
                      <a:r>
                        <a:rPr b="1" lang="cs" sz="1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endParaRPr b="1" sz="1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duct-</a:t>
                      </a:r>
                      <a:r>
                        <a:rPr b="1" lang="cs" sz="1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uum</a:t>
                      </a:r>
                      <a:endParaRPr b="1" sz="1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vzor: </a:t>
            </a:r>
            <a:r>
              <a:rPr lang="cs">
                <a:solidFill>
                  <a:schemeClr val="accent2"/>
                </a:solidFill>
              </a:rPr>
              <a:t>genū, ūs, n.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nom. sg.: </a:t>
            </a:r>
            <a:r>
              <a:rPr b="1" lang="cs">
                <a:latin typeface="Montserrat"/>
                <a:ea typeface="Montserrat"/>
                <a:cs typeface="Montserrat"/>
                <a:sym typeface="Montserrat"/>
              </a:rPr>
              <a:t>-ū</a:t>
            </a: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, gen. sg. </a:t>
            </a:r>
            <a:r>
              <a:rPr b="1" lang="cs">
                <a:latin typeface="Montserrat"/>
                <a:ea typeface="Montserrat"/>
                <a:cs typeface="Montserrat"/>
                <a:sym typeface="Montserrat"/>
              </a:rPr>
              <a:t>-ūs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rod: neutra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98" name="Google Shape;98;p17"/>
          <p:cNvGraphicFramePr/>
          <p:nvPr/>
        </p:nvGraphicFramePr>
        <p:xfrm>
          <a:off x="2689638" y="2625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{9B4F5995-2289-4C2F-8E13-0BE8A11CCC8A}</a:tableStyleId>
              </a:tblPr>
              <a:tblGrid>
                <a:gridCol w="1211400"/>
                <a:gridCol w="1872650"/>
                <a:gridCol w="2678475"/>
              </a:tblGrid>
              <a:tr h="50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sg.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pl.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0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nom.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gen-</a:t>
                      </a:r>
                      <a:r>
                        <a:rPr b="1" lang="cs" sz="1700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ū</a:t>
                      </a:r>
                      <a:endParaRPr b="1" sz="1700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gen-</a:t>
                      </a:r>
                      <a:r>
                        <a:rPr b="1" lang="cs" sz="1700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ua</a:t>
                      </a:r>
                      <a:endParaRPr b="1" sz="1700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50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gen.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gen-</a:t>
                      </a:r>
                      <a:r>
                        <a:rPr b="1" lang="cs" sz="1700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ū</a:t>
                      </a:r>
                      <a:r>
                        <a:rPr b="1" lang="cs" sz="1700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endParaRPr b="1" sz="1700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gen-</a:t>
                      </a:r>
                      <a:r>
                        <a:rPr b="1" lang="cs" sz="1700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uum</a:t>
                      </a:r>
                      <a:endParaRPr b="1" sz="1700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V. deklinace (E-KMENY)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Základní charakteristika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nom. sg.: </a:t>
            </a:r>
            <a:r>
              <a:rPr b="1" lang="cs">
                <a:latin typeface="Montserrat"/>
                <a:ea typeface="Montserrat"/>
                <a:cs typeface="Montserrat"/>
                <a:sym typeface="Montserrat"/>
              </a:rPr>
              <a:t>-ēs</a:t>
            </a: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, gen. sg.: </a:t>
            </a:r>
            <a:r>
              <a:rPr b="1" lang="cs">
                <a:latin typeface="Montserrat"/>
                <a:ea typeface="Montserrat"/>
                <a:cs typeface="Montserrat"/>
                <a:sym typeface="Montserrat"/>
              </a:rPr>
              <a:t>-ēī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rod: feminina, výjimečně maskulinum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Montserrat"/>
              <a:buChar char="➔"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diēs, diēī, m. (den)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vzor: </a:t>
            </a:r>
            <a:r>
              <a:rPr lang="cs">
                <a:solidFill>
                  <a:schemeClr val="dk1"/>
                </a:solidFill>
              </a:rPr>
              <a:t>faciēs, ēī, f.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nom. sg.: </a:t>
            </a:r>
            <a:r>
              <a:rPr b="1" lang="cs">
                <a:latin typeface="Montserrat"/>
                <a:ea typeface="Montserrat"/>
                <a:cs typeface="Montserrat"/>
                <a:sym typeface="Montserrat"/>
              </a:rPr>
              <a:t>-ēs</a:t>
            </a: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, gen. sg.: </a:t>
            </a:r>
            <a:r>
              <a:rPr b="1" lang="cs">
                <a:latin typeface="Montserrat"/>
                <a:ea typeface="Montserrat"/>
                <a:cs typeface="Montserrat"/>
                <a:sym typeface="Montserrat"/>
              </a:rPr>
              <a:t>-ēī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rod: feminina, výjimečně maskulinum</a:t>
            </a:r>
            <a:endParaRPr/>
          </a:p>
        </p:txBody>
      </p:sp>
      <p:graphicFrame>
        <p:nvGraphicFramePr>
          <p:cNvPr id="116" name="Google Shape;116;p20"/>
          <p:cNvGraphicFramePr/>
          <p:nvPr/>
        </p:nvGraphicFramePr>
        <p:xfrm>
          <a:off x="2821100" y="26773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{9B4F5995-2289-4C2F-8E13-0BE8A11CCC8A}</a:tableStyleId>
              </a:tblPr>
              <a:tblGrid>
                <a:gridCol w="1970200"/>
                <a:gridCol w="1970200"/>
                <a:gridCol w="1970200"/>
              </a:tblGrid>
              <a:tr h="39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sg.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pl.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3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nom.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faci-</a:t>
                      </a:r>
                      <a:r>
                        <a:rPr b="1" lang="cs" sz="1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ē</a:t>
                      </a:r>
                      <a:r>
                        <a:rPr b="1" lang="cs" sz="1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endParaRPr b="1" sz="1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faci-</a:t>
                      </a:r>
                      <a:r>
                        <a:rPr b="1" lang="cs" sz="1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ē</a:t>
                      </a:r>
                      <a:r>
                        <a:rPr b="1" lang="cs" sz="1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endParaRPr b="1" sz="1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43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gen.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faci-</a:t>
                      </a:r>
                      <a:r>
                        <a:rPr b="1" lang="cs" sz="1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ēī</a:t>
                      </a:r>
                      <a:endParaRPr b="1" sz="1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faci-</a:t>
                      </a:r>
                      <a:r>
                        <a:rPr b="1" lang="cs" sz="1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ē</a:t>
                      </a:r>
                      <a:r>
                        <a:rPr b="1" lang="cs" sz="1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rum</a:t>
                      </a:r>
                      <a:endParaRPr b="1" sz="1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Dodatek: latinská deminutiva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