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77C662-E1DA-4681-8D17-24398537E7C9}">
  <a:tblStyle styleId="{3C77C662-E1DA-4681-8D17-24398537E7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8ee5304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8ee5304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08ee5304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08ee5304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08ee5304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08ee5304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08ee5304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08ee5304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8ee5304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08ee5304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08ee5304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08ee5304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08ee5304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08ee5304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08ee5304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08ee5304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08ee5304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08ee5304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mkn10.uzis.cz/prohlizec/M16.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Základy lékařské terminologie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Lekce 7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Koncovky akuzativu plurálu: -S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2410100" y="1418675"/>
            <a:ext cx="6321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-ĀS 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(vena, raphe, diabetes)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-ŌS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(nervus, nephros)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-ĒS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(pulmo, auris, dosis)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-ŪS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(ductus)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-ĒS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(facies)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Pravidla pro neutra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nominativ plurálu končí na -a (ia; ua)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nominativ = akuzativ (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septa – septa, corpora – corpora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Specifika klinické terminologie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Specifika klinické terminologie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410100" y="1379975"/>
            <a:ext cx="6321600" cy="32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5"/>
              <a:buFont typeface="Montserrat"/>
              <a:buChar char="➔"/>
            </a:pPr>
            <a:r>
              <a:rPr lang="cs" sz="1965">
                <a:latin typeface="Montserrat"/>
                <a:ea typeface="Montserrat"/>
                <a:cs typeface="Montserrat"/>
                <a:sym typeface="Montserrat"/>
              </a:rPr>
              <a:t>slovosled založený na důležitosti informace</a:t>
            </a:r>
            <a:endParaRPr sz="1965">
              <a:latin typeface="Montserrat"/>
              <a:ea typeface="Montserrat"/>
              <a:cs typeface="Montserrat"/>
              <a:sym typeface="Montserrat"/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5"/>
              <a:buFont typeface="Montserrat"/>
              <a:buChar char="➔"/>
            </a:pPr>
            <a:r>
              <a:rPr lang="cs" sz="1965">
                <a:latin typeface="Montserrat"/>
                <a:ea typeface="Montserrat"/>
                <a:cs typeface="Montserrat"/>
                <a:sym typeface="Montserrat"/>
              </a:rPr>
              <a:t>slovní zásoba (nemoci, úrazy)</a:t>
            </a:r>
            <a:endParaRPr sz="1965">
              <a:latin typeface="Montserrat"/>
              <a:ea typeface="Montserrat"/>
              <a:cs typeface="Montserrat"/>
              <a:sym typeface="Montserrat"/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5"/>
              <a:buFont typeface="Montserrat"/>
              <a:buChar char="➔"/>
            </a:pPr>
            <a:r>
              <a:rPr lang="cs" sz="1965">
                <a:latin typeface="Montserrat"/>
                <a:ea typeface="Montserrat"/>
                <a:cs typeface="Montserrat"/>
                <a:sym typeface="Montserrat"/>
              </a:rPr>
              <a:t>zkratky </a:t>
            </a:r>
            <a:endParaRPr sz="1965">
              <a:latin typeface="Montserrat"/>
              <a:ea typeface="Montserrat"/>
              <a:cs typeface="Montserrat"/>
              <a:sym typeface="Montserrat"/>
            </a:endParaRPr>
          </a:p>
          <a:p>
            <a:pPr indent="-35337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65"/>
              <a:buFont typeface="Montserrat"/>
              <a:buChar char="➔"/>
            </a:pPr>
            <a:r>
              <a:rPr lang="cs" sz="1965">
                <a:latin typeface="Montserrat"/>
                <a:ea typeface="Montserrat"/>
                <a:cs typeface="Montserrat"/>
                <a:sym typeface="Montserrat"/>
              </a:rPr>
              <a:t>předložky</a:t>
            </a:r>
            <a:endParaRPr sz="1765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i="1" lang="cs" sz="206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st. p.</a:t>
            </a:r>
            <a:r>
              <a:rPr i="1" lang="cs" sz="2065">
                <a:latin typeface="Montserrat"/>
                <a:ea typeface="Montserrat"/>
                <a:cs typeface="Montserrat"/>
                <a:sym typeface="Montserrat"/>
              </a:rPr>
              <a:t> amputation</a:t>
            </a:r>
            <a:r>
              <a:rPr i="1" lang="cs" sz="2065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i="1" lang="cs" sz="2065">
                <a:latin typeface="Montserrat"/>
                <a:ea typeface="Montserrat"/>
                <a:cs typeface="Montserrat"/>
                <a:sym typeface="Montserrat"/>
              </a:rPr>
              <a:t> phalangis distalis digiti III. et IV. manus </a:t>
            </a:r>
            <a:r>
              <a:rPr b="1" i="1" lang="cs" sz="206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l. sin.</a:t>
            </a:r>
            <a:r>
              <a:rPr i="1" lang="cs" sz="2065">
                <a:latin typeface="Montserrat"/>
                <a:ea typeface="Montserrat"/>
                <a:cs typeface="Montserrat"/>
                <a:sym typeface="Montserrat"/>
              </a:rPr>
              <a:t> traumaticam</a:t>
            </a:r>
            <a:endParaRPr i="1" sz="2065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cs" sz="1965">
                <a:latin typeface="Montserrat"/>
                <a:ea typeface="Montserrat"/>
                <a:cs typeface="Montserrat"/>
                <a:sym typeface="Montserrat"/>
              </a:rPr>
              <a:t>stav po úrazové amputaci distálního článku třetího a čtvrtého prstu na levé ruce</a:t>
            </a:r>
            <a:endParaRPr sz="1965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88150" y="2830825"/>
            <a:ext cx="2012100" cy="67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Lato"/>
                <a:ea typeface="Lato"/>
                <a:cs typeface="Lato"/>
                <a:sym typeface="Lato"/>
              </a:rPr>
              <a:t>st. p. (status post)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Lato"/>
                <a:ea typeface="Lato"/>
                <a:cs typeface="Lato"/>
                <a:sym typeface="Lato"/>
              </a:rPr>
              <a:t>l. sin. (lateris sinistri)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53628" l="0" r="1497" t="21738"/>
          <a:stretch/>
        </p:blipFill>
        <p:spPr>
          <a:xfrm>
            <a:off x="0" y="696450"/>
            <a:ext cx="9144001" cy="181215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6"/>
          <p:cNvSpPr txBox="1"/>
          <p:nvPr>
            <p:ph idx="4294967295" type="title"/>
          </p:nvPr>
        </p:nvSpPr>
        <p:spPr>
          <a:xfrm>
            <a:off x="423600" y="2683800"/>
            <a:ext cx="82968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3655"/>
              <a:t>M160 diagnóza dle </a:t>
            </a:r>
            <a:r>
              <a:rPr b="0" lang="cs" sz="3655" u="sng">
                <a:solidFill>
                  <a:schemeClr val="hlink"/>
                </a:solidFill>
                <a:hlinkClick r:id="rId4"/>
              </a:rPr>
              <a:t>MKN 10</a:t>
            </a:r>
            <a:endParaRPr b="0" sz="36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55"/>
              <a:t>zkratky:</a:t>
            </a:r>
            <a:r>
              <a:rPr b="0" lang="cs" sz="3655"/>
              <a:t> l. sin., st. p., l. dx., h. t. comp.</a:t>
            </a:r>
            <a:endParaRPr b="0" sz="36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55"/>
              <a:t>předložky: </a:t>
            </a:r>
            <a:r>
              <a:rPr b="0" lang="cs" sz="3655"/>
              <a:t>post, propter, in</a:t>
            </a:r>
            <a:endParaRPr b="0" sz="36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Typické přípony </a:t>
            </a:r>
            <a:r>
              <a:rPr lang="cs" sz="2666"/>
              <a:t>(připojujeme ke kmeni)</a:t>
            </a:r>
            <a:endParaRPr sz="2666"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-itis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, gen. sg.: </a:t>
            </a:r>
            <a:r>
              <a:rPr b="1" lang="cs" sz="1900">
                <a:latin typeface="Montserrat"/>
                <a:ea typeface="Montserrat"/>
                <a:cs typeface="Montserrat"/>
                <a:sym typeface="Montserrat"/>
              </a:rPr>
              <a:t>-itidis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, F (vzor </a:t>
            </a:r>
            <a:r>
              <a:rPr i="1" lang="cs" sz="1900">
                <a:latin typeface="Montserrat"/>
                <a:ea typeface="Montserrat"/>
                <a:cs typeface="Montserrat"/>
                <a:sym typeface="Montserrat"/>
              </a:rPr>
              <a:t>pulmo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zánětlivé onemocnění (hepatitis, arthritis)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-osis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, gen. sg.:</a:t>
            </a:r>
            <a:r>
              <a:rPr b="1" lang="cs" sz="1900">
                <a:latin typeface="Montserrat"/>
                <a:ea typeface="Montserrat"/>
                <a:cs typeface="Montserrat"/>
                <a:sym typeface="Montserrat"/>
              </a:rPr>
              <a:t> -osis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, F (vzor </a:t>
            </a:r>
            <a:r>
              <a:rPr i="1" lang="cs" sz="1900">
                <a:latin typeface="Montserrat"/>
                <a:ea typeface="Montserrat"/>
                <a:cs typeface="Montserrat"/>
                <a:sym typeface="Montserrat"/>
              </a:rPr>
              <a:t>dosis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nezánětlivé nebo degenerativní onemocnění (hepatosis, arthrosis)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-oma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, gen. sg.: </a:t>
            </a:r>
            <a:r>
              <a:rPr b="1" lang="cs" sz="1900">
                <a:latin typeface="Montserrat"/>
                <a:ea typeface="Montserrat"/>
                <a:cs typeface="Montserrat"/>
                <a:sym typeface="Montserrat"/>
              </a:rPr>
              <a:t>-omatis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, N (vzor </a:t>
            </a:r>
            <a:r>
              <a:rPr i="1" lang="cs" sz="1900">
                <a:latin typeface="Montserrat"/>
                <a:ea typeface="Montserrat"/>
                <a:cs typeface="Montserrat"/>
                <a:sym typeface="Montserrat"/>
              </a:rPr>
              <a:t>corpus</a:t>
            </a:r>
            <a:r>
              <a:rPr lang="cs" sz="19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nádorové onemocnění (osteoma, lipoma)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5500"/>
              <a:t>Předložky</a:t>
            </a:r>
            <a:endParaRPr sz="5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Předložky + akuzativ / </a:t>
            </a:r>
            <a:r>
              <a:rPr lang="cs" u="sng"/>
              <a:t>ablativ</a:t>
            </a:r>
            <a:endParaRPr u="sng"/>
          </a:p>
        </p:txBody>
      </p:sp>
      <p:graphicFrame>
        <p:nvGraphicFramePr>
          <p:cNvPr id="108" name="Google Shape;108;p19"/>
          <p:cNvGraphicFramePr/>
          <p:nvPr/>
        </p:nvGraphicFramePr>
        <p:xfrm>
          <a:off x="2535650" y="1338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{3C77C662-E1DA-4681-8D17-24398537E7C9}</a:tableStyleId>
              </a:tblPr>
              <a:tblGrid>
                <a:gridCol w="1366000"/>
                <a:gridCol w="1727100"/>
                <a:gridCol w="1249925"/>
                <a:gridCol w="1843175"/>
              </a:tblGrid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ā</a:t>
                      </a: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ab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od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v, na; při, během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prō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dē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s, se; z, ze; o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sine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bez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ē</a:t>
                      </a: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ex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z; kvůli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 (kde?)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400300" y="3636975"/>
            <a:ext cx="30714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in + akuzativ: do (KAM?)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in + ablativ: v, na (KDE?); při, během (KDY?)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5650575" y="3585375"/>
            <a:ext cx="30714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sub + akuzativ: pod (KAM?)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➢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sub + ablativ: pod (KDE?)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2400250" y="3133975"/>
            <a:ext cx="53637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 sz="201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Předložky s ablativem a s akuzativem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01700" y="1338350"/>
            <a:ext cx="1845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"/>
                <a:ea typeface="Raleway"/>
                <a:cs typeface="Raleway"/>
                <a:sym typeface="Raleway"/>
              </a:rPr>
              <a:t>Legenda: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modrá</a:t>
            </a:r>
            <a:r>
              <a:rPr b="1" lang="cs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cs">
                <a:latin typeface="Raleway"/>
                <a:ea typeface="Raleway"/>
                <a:cs typeface="Raleway"/>
                <a:sym typeface="Raleway"/>
              </a:rPr>
              <a:t>= předložky s ablativem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C27BA0"/>
                </a:solidFill>
                <a:latin typeface="Raleway"/>
                <a:ea typeface="Raleway"/>
                <a:cs typeface="Raleway"/>
                <a:sym typeface="Raleway"/>
              </a:rPr>
              <a:t>růžová</a:t>
            </a:r>
            <a:r>
              <a:rPr lang="cs">
                <a:latin typeface="Raleway"/>
                <a:ea typeface="Raleway"/>
                <a:cs typeface="Raleway"/>
                <a:sym typeface="Raleway"/>
              </a:rPr>
              <a:t> = předložky s akuzativem a ablativem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/>
              <a:t>Akuzativ</a:t>
            </a:r>
            <a:endParaRPr sz="5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Koncovky akuzativu singuláru: -M </a:t>
            </a:r>
            <a:r>
              <a:rPr lang="cs" sz="2666"/>
              <a:t>(-N)</a:t>
            </a:r>
            <a:endParaRPr sz="2666"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-AM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(vena, diabetes), -EN (raphe)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-UM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(nervus), -ON (nephros)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-EM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(pulmo, auris), -IM/-IN (dosis)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-UM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 (ductus)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romanUcPeriod"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deklinace: </a:t>
            </a: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-EM 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(facies)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Pravidla pro neutra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nominativ = akuzativ (</a:t>
            </a:r>
            <a:r>
              <a:rPr lang="cs" sz="1600">
                <a:latin typeface="Montserrat"/>
                <a:ea typeface="Montserrat"/>
                <a:cs typeface="Montserrat"/>
                <a:sym typeface="Montserrat"/>
              </a:rPr>
              <a:t>septum – septum, corpus – corpus</a:t>
            </a:r>
            <a:r>
              <a:rPr lang="cs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