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Raleway"/>
      <p:regular r:id="rId13"/>
      <p:bold r:id="rId14"/>
      <p:italic r:id="rId15"/>
      <p:boldItalic r:id="rId16"/>
    </p:embeddedFont>
    <p:embeddedFont>
      <p:font typeface="Lato"/>
      <p:regular r:id="rId17"/>
      <p:bold r:id="rId18"/>
      <p:italic r:id="rId19"/>
      <p:boldItalic r:id="rId20"/>
    </p:embeddedFont>
    <p:embeddedFont>
      <p:font typeface="Montserrat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Italic.fntdata"/><Relationship Id="rId11" Type="http://schemas.openxmlformats.org/officeDocument/2006/relationships/slide" Target="slides/slide6.xml"/><Relationship Id="rId22" Type="http://schemas.openxmlformats.org/officeDocument/2006/relationships/font" Target="fonts/Montserrat-bold.fntdata"/><Relationship Id="rId10" Type="http://schemas.openxmlformats.org/officeDocument/2006/relationships/slide" Target="slides/slide5.xml"/><Relationship Id="rId21" Type="http://schemas.openxmlformats.org/officeDocument/2006/relationships/font" Target="fonts/Montserrat-regular.fntdata"/><Relationship Id="rId13" Type="http://schemas.openxmlformats.org/officeDocument/2006/relationships/font" Target="fonts/Raleway-regular.fntdata"/><Relationship Id="rId24" Type="http://schemas.openxmlformats.org/officeDocument/2006/relationships/font" Target="fonts/Montserrat-boldItalic.fntdata"/><Relationship Id="rId12" Type="http://schemas.openxmlformats.org/officeDocument/2006/relationships/slide" Target="slides/slide7.xml"/><Relationship Id="rId23" Type="http://schemas.openxmlformats.org/officeDocument/2006/relationships/font" Target="fonts/Montserrat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italic.fntdata"/><Relationship Id="rId14" Type="http://schemas.openxmlformats.org/officeDocument/2006/relationships/font" Target="fonts/Raleway-bold.fntdata"/><Relationship Id="rId17" Type="http://schemas.openxmlformats.org/officeDocument/2006/relationships/font" Target="fonts/Lato-regular.fntdata"/><Relationship Id="rId16" Type="http://schemas.openxmlformats.org/officeDocument/2006/relationships/font" Target="fonts/Raleway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italic.fntdata"/><Relationship Id="rId6" Type="http://schemas.openxmlformats.org/officeDocument/2006/relationships/slide" Target="slides/slide1.xml"/><Relationship Id="rId18" Type="http://schemas.openxmlformats.org/officeDocument/2006/relationships/font" Target="fonts/La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4a8bb3478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04a8bb3478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04a8bb3478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04a8bb3478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04a8bb3478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04a8bb3478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04a8bb3478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04a8bb3478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04a8bb3478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04a8bb3478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04a8bb3478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04a8bb3478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1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3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" name="Google Shape;25;p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7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8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9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Základy lékařské terminologie</a:t>
            </a:r>
            <a:endParaRPr/>
          </a:p>
        </p:txBody>
      </p:sp>
      <p:sp>
        <p:nvSpPr>
          <p:cNvPr id="73" name="Google Shape;73;p13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Lekce 9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Slovotvorba: derivace II</a:t>
            </a:r>
            <a:endParaRPr/>
          </a:p>
        </p:txBody>
      </p:sp>
      <p:sp>
        <p:nvSpPr>
          <p:cNvPr id="79" name="Google Shape;79;p14"/>
          <p:cNvSpPr txBox="1"/>
          <p:nvPr/>
        </p:nvSpPr>
        <p:spPr>
          <a:xfrm>
            <a:off x="1091375" y="3097150"/>
            <a:ext cx="6961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26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Latinské a řecké sufixy</a:t>
            </a:r>
            <a:endParaRPr b="1" sz="2600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Sufixy: způsob napojování</a:t>
            </a:r>
            <a:endParaRPr/>
          </a:p>
        </p:txBody>
      </p:sp>
      <p:sp>
        <p:nvSpPr>
          <p:cNvPr id="85" name="Google Shape;85;p15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Při odvozování od substantiv sufix připojíme ke genitivnímu kmeni.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Font typeface="Montserrat"/>
              <a:buChar char="➔"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cervix – cervic- + alis – </a:t>
            </a:r>
            <a:r>
              <a:rPr lang="cs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cervic</a:t>
            </a:r>
            <a:r>
              <a:rPr lang="cs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alis</a:t>
            </a:r>
            <a:endParaRPr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➔"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nephros – nephr- + osis – </a:t>
            </a:r>
            <a:r>
              <a:rPr lang="cs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nephr</a:t>
            </a:r>
            <a:r>
              <a:rPr lang="cs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osis</a:t>
            </a:r>
            <a:endParaRPr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Latinská slova jsou často odvozená také od sloves: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Font typeface="Montserrat"/>
              <a:buChar char="➔"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abductor (ab-</a:t>
            </a:r>
            <a:r>
              <a:rPr i="1" lang="cs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duct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-or, -duct- od slovesa </a:t>
            </a:r>
            <a:r>
              <a:rPr i="1" lang="cs">
                <a:latin typeface="Montserrat"/>
                <a:ea typeface="Montserrat"/>
                <a:cs typeface="Montserrat"/>
                <a:sym typeface="Montserrat"/>
              </a:rPr>
              <a:t>vést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➔"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incisura (in-</a:t>
            </a:r>
            <a:r>
              <a:rPr i="1" lang="cs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cis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-ura, -cis- od slovesa </a:t>
            </a:r>
            <a:r>
              <a:rPr i="1" lang="cs">
                <a:latin typeface="Montserrat"/>
                <a:ea typeface="Montserrat"/>
                <a:cs typeface="Montserrat"/>
                <a:sym typeface="Montserrat"/>
              </a:rPr>
              <a:t>řezat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Latinské sufixy: forma a význam</a:t>
            </a:r>
            <a:endParaRPr/>
          </a:p>
        </p:txBody>
      </p:sp>
      <p:sp>
        <p:nvSpPr>
          <p:cNvPr id="91" name="Google Shape;91;p16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S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ubstantivní sufixy : ulus/ellus/ollus</a:t>
            </a:r>
            <a:r>
              <a:rPr b="1" lang="cs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*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, itas, io, or, ura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Adjektivní sufixy: </a:t>
            </a:r>
            <a:r>
              <a:rPr lang="cs"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rPr>
              <a:t>alis, e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; </a:t>
            </a:r>
            <a:r>
              <a:rPr lang="cs"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rPr>
              <a:t>aris, e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; atus, a, um; eus, a, um; aneus, a, um; </a:t>
            </a:r>
            <a:r>
              <a:rPr lang="cs"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rPr>
              <a:t>ilis, e/bilis, e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; osus, a, um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Každý sufix má svůj význam, mezi nejvýraznější patří: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Font typeface="Montserrat"/>
              <a:buChar char="➔"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činitel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OR 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(~ doktor, traktor); vlastnost, stav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ITAS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➔"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opatřený něčím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ATUS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; možnost, schopnost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(B)ILIS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 (~ -able, -telný), hojnost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OSUS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Řecké sufixy: forma a význam</a:t>
            </a:r>
            <a:endParaRPr/>
          </a:p>
        </p:txBody>
      </p:sp>
      <p:sp>
        <p:nvSpPr>
          <p:cNvPr id="97" name="Google Shape;97;p17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Substantivní sufixy: ia, iasis, ismus, itis, osis, oma, omatosis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Adjektivní přípony:</a:t>
            </a:r>
            <a:r>
              <a:rPr lang="cs" sz="1700">
                <a:latin typeface="Montserrat"/>
                <a:ea typeface="Montserrat"/>
                <a:cs typeface="Montserrat"/>
                <a:sym typeface="Montserrat"/>
              </a:rPr>
              <a:t> eus, a, um; icus, a, um; ideus, a, um</a:t>
            </a:r>
            <a:endParaRPr sz="17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Řecké sufixy mají specifičtější význam než latinské, v případě substantivních jde pouze o označení nemocí.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Font typeface="Montserrat"/>
              <a:buChar char="➔"/>
            </a:pP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-itis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-osis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-oma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(konkrétní typy chorob) 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➔"/>
            </a:pP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-ia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-iasis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-ismus 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(obecnější označení)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8" name="Google Shape;98;p17"/>
          <p:cNvSpPr txBox="1"/>
          <p:nvPr/>
        </p:nvSpPr>
        <p:spPr>
          <a:xfrm>
            <a:off x="353950" y="3797775"/>
            <a:ext cx="2046300" cy="8004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 sz="2000">
                <a:latin typeface="Raleway"/>
                <a:ea typeface="Raleway"/>
                <a:cs typeface="Raleway"/>
                <a:sym typeface="Raleway"/>
              </a:rPr>
              <a:t>-</a:t>
            </a:r>
            <a:r>
              <a:rPr b="1" lang="cs" sz="2000">
                <a:latin typeface="Raleway"/>
                <a:ea typeface="Raleway"/>
                <a:cs typeface="Raleway"/>
                <a:sym typeface="Raleway"/>
              </a:rPr>
              <a:t>omatosis</a:t>
            </a:r>
            <a:r>
              <a:rPr lang="cs" sz="2000">
                <a:latin typeface="Raleway"/>
                <a:ea typeface="Raleway"/>
                <a:cs typeface="Raleway"/>
                <a:sym typeface="Raleway"/>
              </a:rPr>
              <a:t> </a:t>
            </a:r>
            <a:endParaRPr sz="2000"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 sz="2000">
                <a:latin typeface="Raleway"/>
                <a:ea typeface="Raleway"/>
                <a:cs typeface="Raleway"/>
                <a:sym typeface="Raleway"/>
              </a:rPr>
              <a:t>= -omat- + -osis</a:t>
            </a:r>
            <a:endParaRPr sz="2000"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Slovotvorba: derivace III</a:t>
            </a:r>
            <a:endParaRPr/>
          </a:p>
        </p:txBody>
      </p:sp>
      <p:sp>
        <p:nvSpPr>
          <p:cNvPr id="104" name="Google Shape;104;p18"/>
          <p:cNvSpPr txBox="1"/>
          <p:nvPr/>
        </p:nvSpPr>
        <p:spPr>
          <a:xfrm>
            <a:off x="1091375" y="3097150"/>
            <a:ext cx="6961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26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Ř</a:t>
            </a:r>
            <a:r>
              <a:rPr b="1" lang="cs" sz="26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ecké prefixy</a:t>
            </a:r>
            <a:endParaRPr b="1" sz="2600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9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Řecké prefixy: význam</a:t>
            </a:r>
            <a:endParaRPr/>
          </a:p>
        </p:txBody>
      </p:sp>
      <p:sp>
        <p:nvSpPr>
          <p:cNvPr id="110" name="Google Shape;110;p19"/>
          <p:cNvSpPr txBox="1"/>
          <p:nvPr>
            <p:ph idx="1" type="body"/>
          </p:nvPr>
        </p:nvSpPr>
        <p:spPr>
          <a:xfrm>
            <a:off x="2410100" y="1283100"/>
            <a:ext cx="6321600" cy="331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prefixy místní: 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apo- (apophysis), cata- (catarrhus), </a:t>
            </a:r>
            <a:r>
              <a:rPr lang="cs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dia-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 (diencephalon), ec-/ecto-/exo- (exoderma), en- (encephalon), endo- (endoprothesis), epi- (epiduralis), </a:t>
            </a:r>
            <a:r>
              <a:rPr lang="cs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hypo-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 (hypophysis), </a:t>
            </a:r>
            <a:r>
              <a:rPr lang="cs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meta- 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(metencephalon), </a:t>
            </a:r>
            <a:r>
              <a:rPr lang="cs">
                <a:solidFill>
                  <a:srgbClr val="FF00FF"/>
                </a:solidFill>
                <a:latin typeface="Montserrat"/>
                <a:ea typeface="Montserrat"/>
                <a:cs typeface="Montserrat"/>
                <a:sym typeface="Montserrat"/>
              </a:rPr>
              <a:t>para-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 (parasitus), syn-/sy-/sym- (synthesis)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prefixy časové: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pro- (prognosis)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prefixy záporkové: 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a(n)- (anaemia), anti- (antipathia)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prefixy upřesňující/identifikační: 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ana- (anastomosis, anamnesis), </a:t>
            </a:r>
            <a:r>
              <a:rPr lang="cs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dia- 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(diagnosis), dys- (dyslexia), eu- (euthanasia), hyper- (hypertonia), </a:t>
            </a:r>
            <a:r>
              <a:rPr lang="cs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hypo-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 (hypotrophia), </a:t>
            </a:r>
            <a:r>
              <a:rPr lang="cs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meta-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 (metabolismus), </a:t>
            </a:r>
            <a:r>
              <a:rPr lang="cs">
                <a:solidFill>
                  <a:srgbClr val="FF00FF"/>
                </a:solidFill>
                <a:latin typeface="Montserrat"/>
                <a:ea typeface="Montserrat"/>
                <a:cs typeface="Montserrat"/>
                <a:sym typeface="Montserrat"/>
              </a:rPr>
              <a:t>para-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 (paratyphus)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