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38"/>
  </p:notesMasterIdLst>
  <p:sldIdLst>
    <p:sldId id="256" r:id="rId5"/>
    <p:sldId id="257" r:id="rId6"/>
    <p:sldId id="258" r:id="rId7"/>
    <p:sldId id="259" r:id="rId8"/>
    <p:sldId id="285" r:id="rId9"/>
    <p:sldId id="260" r:id="rId10"/>
    <p:sldId id="262" r:id="rId11"/>
    <p:sldId id="261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90" r:id="rId24"/>
    <p:sldId id="274" r:id="rId25"/>
    <p:sldId id="275" r:id="rId26"/>
    <p:sldId id="277" r:id="rId27"/>
    <p:sldId id="287" r:id="rId28"/>
    <p:sldId id="279" r:id="rId29"/>
    <p:sldId id="289" r:id="rId30"/>
    <p:sldId id="283" r:id="rId31"/>
    <p:sldId id="284" r:id="rId32"/>
    <p:sldId id="288" r:id="rId33"/>
    <p:sldId id="280" r:id="rId34"/>
    <p:sldId id="292" r:id="rId35"/>
    <p:sldId id="278" r:id="rId36"/>
    <p:sldId id="293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867" autoAdjust="0"/>
  </p:normalViewPr>
  <p:slideViewPr>
    <p:cSldViewPr snapToGrid="0">
      <p:cViewPr varScale="1">
        <p:scale>
          <a:sx n="86" d="100"/>
          <a:sy n="86" d="100"/>
        </p:scale>
        <p:origin x="13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C294D-19DB-4460-B107-8BDC6721C2CE}" type="datetimeFigureOut">
              <a:rPr lang="cs-CZ" smtClean="0"/>
              <a:t>13.10.2021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B6742-F121-4B8C-A219-B1D5023E1C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8667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kiskripta.eu/w/C%C3%A9liakie#cite_note-ppp-2" TargetMode="External"/><Relationship Id="rId3" Type="http://schemas.openxmlformats.org/officeDocument/2006/relationships/hyperlink" Target="https://www.wikiskripta.eu/w/Protil%C3%A1tky_ke_tk%C3%A1%C5%88ov%C3%A9_transglutamin%C3%A1ze_-_IgA_a_IgG" TargetMode="External"/><Relationship Id="rId7" Type="http://schemas.openxmlformats.org/officeDocument/2006/relationships/hyperlink" Target="https://www.wikiskripta.eu/w/Specificita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wikiskripta.eu/w/Senzitivita" TargetMode="External"/><Relationship Id="rId11" Type="http://schemas.openxmlformats.org/officeDocument/2006/relationships/hyperlink" Target="https://www.wikiskripta.eu/w/Biopsie" TargetMode="External"/><Relationship Id="rId5" Type="http://schemas.openxmlformats.org/officeDocument/2006/relationships/hyperlink" Target="https://www.wikiskripta.eu/w/C%C3%A9liakie#cite_note-6" TargetMode="External"/><Relationship Id="rId10" Type="http://schemas.openxmlformats.org/officeDocument/2006/relationships/hyperlink" Target="https://www.wikiskripta.eu/w/Bezlepkov%C3%A1_dieta" TargetMode="External"/><Relationship Id="rId4" Type="http://schemas.openxmlformats.org/officeDocument/2006/relationships/hyperlink" Target="https://www.wikiskripta.eu/w/Endomysi%C3%A1ln%C3%AD_protil%C3%A1tky" TargetMode="External"/><Relationship Id="rId9" Type="http://schemas.openxmlformats.org/officeDocument/2006/relationships/hyperlink" Target="https://www.wikiskripta.eu/w/IgG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B6742-F121-4B8C-A219-B1D5023E1CC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4071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B6742-F121-4B8C-A219-B1D5023E1CC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1593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Diagnostika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céliakie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vychází z anamnézy a klinických projevů. Především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extraintestinální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formy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céliakie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však mohou mít projevy nevýrazné a netypické,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céliakie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pak v diagnostické rozvaze objevuje jako diferenciální diagnóza k jiným onemocněním.</a:t>
            </a:r>
          </a:p>
          <a:p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Skrínink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céliakie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založen na laboratorním průkazu </a:t>
            </a:r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Protilátky ke tkáňové transglutamináze - IgA a IgG"/>
              </a:rPr>
              <a:t>protilátek proti </a:t>
            </a:r>
            <a:r>
              <a:rPr lang="cs-CZ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Protilátky ke tkáňové transglutamináze - IgA a IgG"/>
              </a:rPr>
              <a:t>transglutamináze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(TTG) a </a:t>
            </a:r>
            <a:r>
              <a:rPr lang="cs-CZ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Endomysiální protilátky"/>
              </a:rPr>
              <a:t>endomysiu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(EMA) třídy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IgA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cs-CZ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[6]</a:t>
            </a:r>
            <a:endParaRPr lang="cs-CZ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TTG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IgA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mají </a:t>
            </a:r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Senzitivita"/>
              </a:rPr>
              <a:t>senzitivitu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96–100 % a </a:t>
            </a:r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Specificita"/>
              </a:rPr>
              <a:t>specificitu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84–100 %,</a:t>
            </a:r>
            <a:r>
              <a:rPr lang="cs-CZ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[2]</a:t>
            </a:r>
            <a:endParaRPr lang="cs-CZ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EMA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IgA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mají senzitivitu 88–100 % a specificitu 91–100 %.</a:t>
            </a:r>
            <a:r>
              <a:rPr lang="cs-CZ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[2]</a:t>
            </a:r>
            <a:endParaRPr lang="cs-CZ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Podmínkou pro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skrínink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založení na stanovení těchto protilátek je normální hladina celkových imunoglobulinů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IgA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Při deficitu celkového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IgA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provádí stanovení protilátek proti tkáňové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transglutamináze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třídy </a:t>
            </a:r>
            <a:r>
              <a:rPr lang="cs-CZ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 tooltip="IgG"/>
              </a:rPr>
              <a:t>IgG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Rozhodujícím vyšetřením pro diagnostiku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céliakie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histologický nález z biopsie sliznice tenkého střeva. Odběr je nutné provést před zahájením </a:t>
            </a:r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Bezlepková dieta"/>
              </a:rPr>
              <a:t>bezlepkové diety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Odběr se provádí pomocí </a:t>
            </a:r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 tooltip="Biopsie"/>
              </a:rPr>
              <a:t>biopsie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z místa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duodenojejunálního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přechodu, popřípadě při gastroskopii. Histologicky se vzorek hodnotí metodou podle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Marshe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hodnotí se morfologie a počet klků a krypt sliznice a přítomnost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intraepiteliálních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lymfocytů.</a:t>
            </a:r>
          </a:p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Diagnózu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céliakie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podporuje klinická a sérologická odpověď na bezlepkovou dietu. Průkaz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céliakie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možné považovat za jistý, pokud je pozitivní histologický nález, pacient reaguje na zavedení bezlepkové diety a jeho věk je nad dva roky.</a:t>
            </a:r>
          </a:p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Jen u velmi malého počtu nemocných se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céliakie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manifestuje před druhým rokem věku. V tomto případě není samotný histologický nález atrofie střevní sliznice dostatečně spolehlivý (může jít např. o alergii na bílkoviny kravského mléka) a je třeba jej podpořit dalšími vyšetřeními.</a:t>
            </a:r>
            <a:r>
              <a:rPr lang="cs-CZ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[2]</a:t>
            </a:r>
            <a:endParaRPr lang="cs-CZ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B6742-F121-4B8C-A219-B1D5023E1CC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1418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Tento bílkovinný komplex lze rozdělit 70 % etanolem na frakci rozpustnou (prolaminy) a nerozpustnou (</a:t>
            </a:r>
            <a:r>
              <a:rPr lang="cs-CZ" dirty="0" err="1"/>
              <a:t>gluteniny</a:t>
            </a:r>
            <a:r>
              <a:rPr lang="cs-CZ" dirty="0"/>
              <a:t>). Peptidy těchto frakcí, zejména prolaminů, spouštějí imunitní reakce u geneticky disponovaných jedinců. Nejvíce prolaminů obsahuje pšenice (až 35 %) a nejméně oves (13 %). Prolaminy obsahují vysoký podíl aminokyselin prolinu (až 30 %) a glutaminu (až 15 %). Proteolytické enzymy trávicího ústrojí obtížně štěpí všechny peptidové vazby obsahující prolin.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B6742-F121-4B8C-A219-B1D5023E1CC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7560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Pravá potravinová alergie se rozvíjí ve dvou fázích: první expozice alergennímu potravinovému proteinu vede ke vzniku primární alergické senzibilizace. Pak dochází k tvorbě potravinově specifických </a:t>
            </a:r>
            <a:r>
              <a:rPr lang="cs-CZ" dirty="0" err="1"/>
              <a:t>IgE</a:t>
            </a:r>
            <a:r>
              <a:rPr lang="cs-CZ" dirty="0"/>
              <a:t> protilátek s výslednou imunologickou pamětí.</a:t>
            </a:r>
          </a:p>
          <a:p>
            <a:endParaRPr lang="cs-CZ" dirty="0"/>
          </a:p>
          <a:p>
            <a:r>
              <a:rPr lang="cs-CZ" dirty="0"/>
              <a:t>Při další expozici si potravinové alergeny vytvoří vazbu s </a:t>
            </a:r>
            <a:r>
              <a:rPr lang="cs-CZ" dirty="0" err="1"/>
              <a:t>IgE</a:t>
            </a:r>
            <a:r>
              <a:rPr lang="cs-CZ" dirty="0"/>
              <a:t> protilátkami navázanými na tkáňové žírné buňky s následnou </a:t>
            </a:r>
            <a:r>
              <a:rPr lang="cs-CZ" dirty="0" err="1"/>
              <a:t>degranulací</a:t>
            </a:r>
            <a:r>
              <a:rPr lang="cs-CZ" dirty="0"/>
              <a:t>. Žírné buňky uvolňují mediátory zánětu (jako například histamin, </a:t>
            </a:r>
            <a:r>
              <a:rPr lang="cs-CZ" dirty="0" err="1"/>
              <a:t>tryptázu</a:t>
            </a:r>
            <a:r>
              <a:rPr lang="cs-CZ" dirty="0"/>
              <a:t>, </a:t>
            </a:r>
            <a:r>
              <a:rPr lang="cs-CZ" dirty="0" err="1"/>
              <a:t>chymázu</a:t>
            </a:r>
            <a:r>
              <a:rPr lang="cs-CZ" dirty="0"/>
              <a:t> a heparin) a nově syntetizované mediátory zánětu (</a:t>
            </a:r>
            <a:r>
              <a:rPr lang="cs-CZ" dirty="0" err="1"/>
              <a:t>leukotrieny</a:t>
            </a:r>
            <a:r>
              <a:rPr lang="cs-CZ" dirty="0"/>
              <a:t>). Tato „časná fáze“ alergické reakce vede ke zvýšené vazodilataci a prostupu krevních složek cévní stěnou a je doprovázena zarudnutím, otokem a nadměrnou tvorbou hlenu.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B6742-F121-4B8C-A219-B1D5023E1CC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776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B6742-F121-4B8C-A219-B1D5023E1CC7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6917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B6742-F121-4B8C-A219-B1D5023E1CC7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1092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7A8F138-DAF3-4073-ABBF-CDA3B9B4BAE9}" type="datetimeFigureOut">
              <a:rPr lang="cs-CZ" smtClean="0"/>
              <a:t>13.10.2021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55B57-BE05-4E56-80A0-0C417CDC60DB}" type="slidenum">
              <a:rPr lang="cs-CZ" smtClean="0"/>
              <a:t>‹#›</a:t>
            </a:fld>
            <a:endParaRPr lang="cs-CZ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82906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F138-DAF3-4073-ABBF-CDA3B9B4BAE9}" type="datetimeFigureOut">
              <a:rPr lang="cs-CZ" smtClean="0"/>
              <a:t>13.10.2021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55B57-BE05-4E56-80A0-0C417CDC60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8599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F138-DAF3-4073-ABBF-CDA3B9B4BAE9}" type="datetimeFigureOut">
              <a:rPr lang="cs-CZ" smtClean="0"/>
              <a:t>13.10.2021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55B57-BE05-4E56-80A0-0C417CDC60DB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2467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F138-DAF3-4073-ABBF-CDA3B9B4BAE9}" type="datetimeFigureOut">
              <a:rPr lang="cs-CZ" smtClean="0"/>
              <a:t>13.10.2021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55B57-BE05-4E56-80A0-0C417CDC60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962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F138-DAF3-4073-ABBF-CDA3B9B4BAE9}" type="datetimeFigureOut">
              <a:rPr lang="cs-CZ" smtClean="0"/>
              <a:t>13.10.2021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55B57-BE05-4E56-80A0-0C417CDC60DB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24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F138-DAF3-4073-ABBF-CDA3B9B4BAE9}" type="datetimeFigureOut">
              <a:rPr lang="cs-CZ" smtClean="0"/>
              <a:t>13.10.2021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55B57-BE05-4E56-80A0-0C417CDC60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349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F138-DAF3-4073-ABBF-CDA3B9B4BAE9}" type="datetimeFigureOut">
              <a:rPr lang="cs-CZ" smtClean="0"/>
              <a:t>13.10.2021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55B57-BE05-4E56-80A0-0C417CDC60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5220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F138-DAF3-4073-ABBF-CDA3B9B4BAE9}" type="datetimeFigureOut">
              <a:rPr lang="cs-CZ" smtClean="0"/>
              <a:t>13.10.2021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55B57-BE05-4E56-80A0-0C417CDC60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849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F138-DAF3-4073-ABBF-CDA3B9B4BAE9}" type="datetimeFigureOut">
              <a:rPr lang="cs-CZ" smtClean="0"/>
              <a:t>13.10.2021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55B57-BE05-4E56-80A0-0C417CDC60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9000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F138-DAF3-4073-ABBF-CDA3B9B4BAE9}" type="datetimeFigureOut">
              <a:rPr lang="cs-CZ" smtClean="0"/>
              <a:t>13.10.2021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55B57-BE05-4E56-80A0-0C417CDC60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2469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F138-DAF3-4073-ABBF-CDA3B9B4BAE9}" type="datetimeFigureOut">
              <a:rPr lang="cs-CZ" smtClean="0"/>
              <a:t>13.10.2021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55B57-BE05-4E56-80A0-0C417CDC60DB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5543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7A8F138-DAF3-4073-ABBF-CDA3B9B4BAE9}" type="datetimeFigureOut">
              <a:rPr lang="cs-CZ" smtClean="0"/>
              <a:t>13.10.2021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7C55B57-BE05-4E56-80A0-0C417CDC60DB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1275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A54C75-CBFD-4D08-A58F-676156EC0D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34918" y="1105351"/>
            <a:ext cx="4765475" cy="3023981"/>
          </a:xfrm>
        </p:spPr>
        <p:txBody>
          <a:bodyPr anchor="b">
            <a:normAutofit/>
          </a:bodyPr>
          <a:lstStyle/>
          <a:p>
            <a:pPr algn="l"/>
            <a:r>
              <a:rPr lang="cs-CZ" sz="4200" dirty="0" err="1">
                <a:solidFill>
                  <a:schemeClr val="bg1"/>
                </a:solidFill>
              </a:rPr>
              <a:t>Celiakie</a:t>
            </a:r>
            <a:r>
              <a:rPr lang="cs-CZ" sz="4200" dirty="0">
                <a:solidFill>
                  <a:schemeClr val="bg1"/>
                </a:solidFill>
              </a:rPr>
              <a:t>, potravinové alergie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1C5ED8D-C0D1-411F-92C4-B270CC5D04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34918" y="4297556"/>
            <a:ext cx="4765476" cy="1433391"/>
          </a:xfrm>
        </p:spPr>
        <p:txBody>
          <a:bodyPr anchor="t">
            <a:normAutofit/>
          </a:bodyPr>
          <a:lstStyle/>
          <a:p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78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94"/>
    </mc:Choice>
    <mc:Fallback xmlns="">
      <p:transition spd="slow" advTm="3309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6EED21-57A3-404F-B0F9-AB643741D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Extraintestinální</a:t>
            </a:r>
            <a:r>
              <a:rPr lang="cs-CZ" dirty="0"/>
              <a:t> příznaky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0C89B1-8F59-4D8F-B9D5-D47EAFD52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err="1"/>
              <a:t>Muskuloskeletární</a:t>
            </a:r>
            <a:endParaRPr lang="cs-CZ" b="1" dirty="0"/>
          </a:p>
          <a:p>
            <a:pPr lvl="1"/>
            <a:r>
              <a:rPr lang="cs-CZ" dirty="0"/>
              <a:t>Malý vzrůst</a:t>
            </a:r>
          </a:p>
          <a:p>
            <a:pPr lvl="1"/>
            <a:r>
              <a:rPr lang="cs-CZ" dirty="0"/>
              <a:t>Osteoporóza</a:t>
            </a:r>
          </a:p>
          <a:p>
            <a:pPr lvl="1"/>
            <a:r>
              <a:rPr lang="cs-CZ" dirty="0"/>
              <a:t>Defekty zubní skloviny</a:t>
            </a:r>
          </a:p>
          <a:p>
            <a:pPr lvl="1"/>
            <a:r>
              <a:rPr lang="cs-CZ" dirty="0"/>
              <a:t>Arthritis</a:t>
            </a:r>
          </a:p>
          <a:p>
            <a:r>
              <a:rPr lang="cs-CZ" b="1" dirty="0"/>
              <a:t>Kožní, slizniční</a:t>
            </a:r>
          </a:p>
          <a:p>
            <a:r>
              <a:rPr lang="cs-CZ" b="1" dirty="0"/>
              <a:t>Hematologické</a:t>
            </a:r>
          </a:p>
          <a:p>
            <a:pPr lvl="1"/>
            <a:r>
              <a:rPr lang="cs-CZ" dirty="0"/>
              <a:t>Anemie</a:t>
            </a:r>
          </a:p>
          <a:p>
            <a:pPr lvl="1"/>
            <a:r>
              <a:rPr lang="cs-CZ" dirty="0"/>
              <a:t>Leukopenie</a:t>
            </a:r>
          </a:p>
          <a:p>
            <a:pPr lvl="1"/>
            <a:r>
              <a:rPr lang="cs-CZ" dirty="0"/>
              <a:t>Trombocytopenie</a:t>
            </a:r>
          </a:p>
          <a:p>
            <a:pPr lvl="1"/>
            <a:r>
              <a:rPr lang="cs-CZ" dirty="0"/>
              <a:t>Deficit vitaminu K</a:t>
            </a:r>
          </a:p>
        </p:txBody>
      </p:sp>
    </p:spTree>
    <p:extLst>
      <p:ext uri="{BB962C8B-B14F-4D97-AF65-F5344CB8AC3E}">
        <p14:creationId xmlns:p14="http://schemas.microsoft.com/office/powerpoint/2010/main" val="15932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691"/>
    </mc:Choice>
    <mc:Fallback xmlns="">
      <p:transition spd="slow" advTm="6969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B97448-3B5F-40B5-AE2D-19BFF2D8E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Extraintestinální</a:t>
            </a:r>
            <a:r>
              <a:rPr lang="cs-CZ" dirty="0"/>
              <a:t> příznaky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A4054D-AB80-430B-8753-A297F55CB3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Reprodukční</a:t>
            </a:r>
          </a:p>
          <a:p>
            <a:pPr lvl="1"/>
            <a:r>
              <a:rPr lang="cs-CZ" dirty="0"/>
              <a:t>Infertilita</a:t>
            </a:r>
          </a:p>
          <a:p>
            <a:pPr lvl="1"/>
            <a:r>
              <a:rPr lang="cs-CZ" dirty="0"/>
              <a:t>Recidivující aborty</a:t>
            </a:r>
          </a:p>
          <a:p>
            <a:pPr lvl="1"/>
            <a:r>
              <a:rPr lang="cs-CZ" dirty="0"/>
              <a:t>Nepravidelnost v menstruaci</a:t>
            </a:r>
          </a:p>
          <a:p>
            <a:r>
              <a:rPr lang="cs-CZ" b="1" dirty="0"/>
              <a:t>Neurologické a psychiatrické</a:t>
            </a:r>
          </a:p>
          <a:p>
            <a:pPr lvl="1"/>
            <a:r>
              <a:rPr lang="cs-CZ" dirty="0"/>
              <a:t>Epilepsie</a:t>
            </a:r>
          </a:p>
          <a:p>
            <a:pPr lvl="1"/>
            <a:r>
              <a:rPr lang="cs-CZ" dirty="0"/>
              <a:t>Demence</a:t>
            </a:r>
          </a:p>
          <a:p>
            <a:pPr lvl="1"/>
            <a:r>
              <a:rPr lang="cs-CZ" dirty="0"/>
              <a:t>Periferní neuropatie</a:t>
            </a:r>
          </a:p>
          <a:p>
            <a:r>
              <a:rPr lang="cs-CZ" b="1" dirty="0"/>
              <a:t>Další</a:t>
            </a:r>
          </a:p>
          <a:p>
            <a:pPr lvl="1"/>
            <a:r>
              <a:rPr lang="cs-CZ" dirty="0"/>
              <a:t>Váhový úbytek</a:t>
            </a:r>
          </a:p>
          <a:p>
            <a:pPr lvl="1"/>
            <a:r>
              <a:rPr lang="cs-CZ" dirty="0"/>
              <a:t>Slabost, únavnost</a:t>
            </a:r>
          </a:p>
          <a:p>
            <a:pPr lvl="1"/>
            <a:r>
              <a:rPr lang="cs-CZ" dirty="0"/>
              <a:t>Střevní lymfomy</a:t>
            </a:r>
          </a:p>
        </p:txBody>
      </p:sp>
    </p:spTree>
    <p:extLst>
      <p:ext uri="{BB962C8B-B14F-4D97-AF65-F5344CB8AC3E}">
        <p14:creationId xmlns:p14="http://schemas.microsoft.com/office/powerpoint/2010/main" val="22161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225"/>
    </mc:Choice>
    <mc:Fallback xmlns="">
      <p:transition spd="slow" advTm="70225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EBB9E7-907B-4917-8B11-A8B024656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Choroby asociované s celiakií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D6BE46-51F2-46A3-A753-76A998809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DM 1. typu</a:t>
            </a:r>
          </a:p>
          <a:p>
            <a:r>
              <a:rPr lang="cs-CZ" dirty="0"/>
              <a:t>Autoimunitní </a:t>
            </a:r>
            <a:r>
              <a:rPr lang="cs-CZ" dirty="0" err="1"/>
              <a:t>thyreoitida</a:t>
            </a:r>
            <a:endParaRPr lang="cs-CZ" dirty="0"/>
          </a:p>
          <a:p>
            <a:r>
              <a:rPr lang="cs-CZ" dirty="0"/>
              <a:t>Autoimunitní hepatitida</a:t>
            </a:r>
          </a:p>
          <a:p>
            <a:r>
              <a:rPr lang="cs-CZ" dirty="0" err="1"/>
              <a:t>Sklerotizující</a:t>
            </a:r>
            <a:r>
              <a:rPr lang="cs-CZ" dirty="0"/>
              <a:t>  cholangitida</a:t>
            </a:r>
          </a:p>
          <a:p>
            <a:r>
              <a:rPr lang="cs-CZ" dirty="0"/>
              <a:t>Primární biliární cirhóza</a:t>
            </a:r>
          </a:p>
          <a:p>
            <a:r>
              <a:rPr lang="cs-CZ" dirty="0"/>
              <a:t>Lupus </a:t>
            </a:r>
            <a:r>
              <a:rPr lang="cs-CZ" dirty="0" err="1"/>
              <a:t>erythematodes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050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76"/>
    </mc:Choice>
    <mc:Fallback xmlns="">
      <p:transition spd="slow" advTm="23876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2D073D-2E45-4582-9F10-6D2DDC6FD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Léčba celiakie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697728-E494-4BAA-8783-8FF43532E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286000"/>
            <a:ext cx="7507224" cy="4023360"/>
          </a:xfrm>
        </p:spPr>
        <p:txBody>
          <a:bodyPr/>
          <a:lstStyle/>
          <a:p>
            <a:r>
              <a:rPr lang="cs-CZ" dirty="0"/>
              <a:t>Jedinou současnou základní a kauzální léčbou je celoživotní </a:t>
            </a:r>
            <a:r>
              <a:rPr lang="cs-CZ" b="1" dirty="0"/>
              <a:t>bezlepková dieta</a:t>
            </a:r>
          </a:p>
          <a:p>
            <a:r>
              <a:rPr lang="cs-CZ" dirty="0"/>
              <a:t>Při nedodržování – zvyšuje se riziko nádorového onemocnění </a:t>
            </a:r>
            <a:r>
              <a:rPr lang="cs-CZ" dirty="0" err="1"/>
              <a:t>tráv</a:t>
            </a:r>
            <a:r>
              <a:rPr lang="cs-CZ" dirty="0"/>
              <a:t>. traktu</a:t>
            </a:r>
          </a:p>
          <a:p>
            <a:r>
              <a:rPr lang="cs-CZ" dirty="0"/>
              <a:t>Po určité době dodržování – obnova a regenerace střevní sliznice, klků a mikroklků</a:t>
            </a:r>
          </a:p>
          <a:p>
            <a:endParaRPr lang="cs-CZ" dirty="0"/>
          </a:p>
        </p:txBody>
      </p:sp>
      <p:pic>
        <p:nvPicPr>
          <p:cNvPr id="4098" name="Picture 2" descr="Výsledek obrázku pro gluten free diet">
            <a:extLst>
              <a:ext uri="{FF2B5EF4-FFF2-40B4-BE49-F238E27FC236}">
                <a16:creationId xmlns:a16="http://schemas.microsoft.com/office/drawing/2014/main" id="{09B6A5F1-700D-4B6F-AB96-84DB879010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9" t="-14296" r="20413"/>
          <a:stretch/>
        </p:blipFill>
        <p:spPr bwMode="auto">
          <a:xfrm>
            <a:off x="6575694" y="3920621"/>
            <a:ext cx="2312274" cy="265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DBDB26C5-B5F1-416C-B2C9-212135B00BC1}"/>
              </a:ext>
            </a:extLst>
          </p:cNvPr>
          <p:cNvSpPr txBox="1"/>
          <p:nvPr/>
        </p:nvSpPr>
        <p:spPr>
          <a:xfrm>
            <a:off x="2974700" y="6661005"/>
            <a:ext cx="66228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Zdroj: https://ichef.bbci.co.uk/news/660/cpsprodpb/3A2A/production/_84209841_thinkstockphotos-481476757.jpg</a:t>
            </a:r>
          </a:p>
        </p:txBody>
      </p:sp>
    </p:spTree>
    <p:extLst>
      <p:ext uri="{BB962C8B-B14F-4D97-AF65-F5344CB8AC3E}">
        <p14:creationId xmlns:p14="http://schemas.microsoft.com/office/powerpoint/2010/main" val="78321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610"/>
    </mc:Choice>
    <mc:Fallback xmlns="">
      <p:transition spd="slow" advTm="6361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AB4FF4-0A51-429C-BD68-690C5B478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Lepek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6B3919-0813-45AB-83B7-03568E0BA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gluten</a:t>
            </a:r>
          </a:p>
          <a:p>
            <a:r>
              <a:rPr lang="cs-CZ" dirty="0"/>
              <a:t>je všeobecný název pro skupinu proteinů (prolaminů a </a:t>
            </a:r>
            <a:r>
              <a:rPr lang="cs-CZ" dirty="0" err="1"/>
              <a:t>gluteninů</a:t>
            </a:r>
            <a:r>
              <a:rPr lang="cs-CZ" dirty="0"/>
              <a:t>), které se vyskytují v zrnech pšenice, žita, ječmene a ovsa (?)</a:t>
            </a:r>
          </a:p>
          <a:p>
            <a:endParaRPr lang="cs-CZ" dirty="0"/>
          </a:p>
        </p:txBody>
      </p:sp>
      <p:pic>
        <p:nvPicPr>
          <p:cNvPr id="5126" name="Picture 6" descr="gluten free facts buy gluten free direct diagram of milk diagram of wheat gluten #1">
            <a:extLst>
              <a:ext uri="{FF2B5EF4-FFF2-40B4-BE49-F238E27FC236}">
                <a16:creationId xmlns:a16="http://schemas.microsoft.com/office/drawing/2014/main" id="{0543F7C8-1204-4203-8869-82032B7E09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69"/>
          <a:stretch/>
        </p:blipFill>
        <p:spPr bwMode="auto">
          <a:xfrm>
            <a:off x="1263846" y="3703900"/>
            <a:ext cx="6298557" cy="301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A497E02-B1B2-47CB-9421-4FDE3C1E36A9}"/>
              </a:ext>
            </a:extLst>
          </p:cNvPr>
          <p:cNvSpPr txBox="1"/>
          <p:nvPr/>
        </p:nvSpPr>
        <p:spPr>
          <a:xfrm>
            <a:off x="2546432" y="6665444"/>
            <a:ext cx="86231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Zdroj: https://encrypted-tbn0.gstatic.com/images?q=tbn:ANd9GcS16zlEUdfIkX3lm8rbaw9jnkXkTlrDP2ZjE-p5ArdeAXTCZL8EyA</a:t>
            </a:r>
          </a:p>
        </p:txBody>
      </p:sp>
    </p:spTree>
    <p:extLst>
      <p:ext uri="{BB962C8B-B14F-4D97-AF65-F5344CB8AC3E}">
        <p14:creationId xmlns:p14="http://schemas.microsoft.com/office/powerpoint/2010/main" val="8321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907"/>
    </mc:Choice>
    <mc:Fallback xmlns="">
      <p:transition spd="slow" advTm="102907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F36F6C-D597-401A-8975-CF872E43E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Lepek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F52F1C-4BE9-4442-8628-0B3E6A7DA0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Směs prolaminů a </a:t>
            </a:r>
            <a:r>
              <a:rPr lang="cs-CZ" dirty="0" err="1"/>
              <a:t>gluteninů</a:t>
            </a:r>
            <a:endParaRPr lang="cs-CZ" dirty="0"/>
          </a:p>
          <a:p>
            <a:endParaRPr lang="cs-CZ" dirty="0"/>
          </a:p>
          <a:p>
            <a:pPr lvl="1"/>
            <a:r>
              <a:rPr lang="cs-CZ" dirty="0"/>
              <a:t>Pšenice - gliadiny</a:t>
            </a:r>
          </a:p>
          <a:p>
            <a:pPr lvl="1"/>
            <a:r>
              <a:rPr lang="cs-CZ" dirty="0"/>
              <a:t>Žito – </a:t>
            </a:r>
            <a:r>
              <a:rPr lang="cs-CZ" dirty="0" err="1"/>
              <a:t>hordeiny</a:t>
            </a:r>
            <a:endParaRPr lang="cs-CZ" dirty="0"/>
          </a:p>
          <a:p>
            <a:pPr lvl="1"/>
            <a:r>
              <a:rPr lang="cs-CZ" dirty="0"/>
              <a:t>Oves – </a:t>
            </a:r>
            <a:r>
              <a:rPr lang="cs-CZ" dirty="0" err="1"/>
              <a:t>aveniny</a:t>
            </a:r>
            <a:endParaRPr lang="cs-CZ" dirty="0"/>
          </a:p>
          <a:p>
            <a:pPr lvl="1"/>
            <a:r>
              <a:rPr lang="cs-CZ" dirty="0"/>
              <a:t>Ječmen – </a:t>
            </a:r>
            <a:r>
              <a:rPr lang="cs-CZ" dirty="0" err="1"/>
              <a:t>secaliny</a:t>
            </a:r>
            <a:endParaRPr lang="cs-CZ" dirty="0"/>
          </a:p>
          <a:p>
            <a:r>
              <a:rPr lang="cs-CZ" dirty="0"/>
              <a:t>Z pohledu celiakie jsou významné </a:t>
            </a:r>
            <a:r>
              <a:rPr lang="cs-CZ" b="1" dirty="0"/>
              <a:t>tzv. toxické sekvence AK </a:t>
            </a:r>
          </a:p>
          <a:p>
            <a:r>
              <a:rPr lang="cs-CZ" dirty="0"/>
              <a:t>I samotné </a:t>
            </a:r>
            <a:r>
              <a:rPr lang="cs-CZ" dirty="0" err="1"/>
              <a:t>gluteniny</a:t>
            </a:r>
            <a:r>
              <a:rPr lang="cs-CZ" dirty="0"/>
              <a:t> mohou mít toxický účinek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2" descr="Výsledek obrázku pro gluten protein">
            <a:extLst>
              <a:ext uri="{FF2B5EF4-FFF2-40B4-BE49-F238E27FC236}">
                <a16:creationId xmlns:a16="http://schemas.microsoft.com/office/drawing/2014/main" id="{C24A7AC7-8BBB-4D2A-B34D-5E2B8AC7B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704" y="548642"/>
            <a:ext cx="4048125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A5E8F211-260B-41AC-A427-6EFBA826AA3D}"/>
              </a:ext>
            </a:extLst>
          </p:cNvPr>
          <p:cNvCxnSpPr/>
          <p:nvPr/>
        </p:nvCxnSpPr>
        <p:spPr>
          <a:xfrm flipV="1">
            <a:off x="1423688" y="2627455"/>
            <a:ext cx="312517" cy="4514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>
            <a:extLst>
              <a:ext uri="{FF2B5EF4-FFF2-40B4-BE49-F238E27FC236}">
                <a16:creationId xmlns:a16="http://schemas.microsoft.com/office/drawing/2014/main" id="{5424426B-687F-4172-8C83-721BB4A990E5}"/>
              </a:ext>
            </a:extLst>
          </p:cNvPr>
          <p:cNvSpPr txBox="1"/>
          <p:nvPr/>
        </p:nvSpPr>
        <p:spPr>
          <a:xfrm>
            <a:off x="3877521" y="6640486"/>
            <a:ext cx="70605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Zdroj: https://www.precisionnutrition.com/wp-content/uploads/2009/10/gliadin-glutenin-gluten.gif</a:t>
            </a:r>
          </a:p>
        </p:txBody>
      </p:sp>
    </p:spTree>
    <p:extLst>
      <p:ext uri="{BB962C8B-B14F-4D97-AF65-F5344CB8AC3E}">
        <p14:creationId xmlns:p14="http://schemas.microsoft.com/office/powerpoint/2010/main" val="407708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315"/>
    </mc:Choice>
    <mc:Fallback xmlns="">
      <p:transition spd="slow" advTm="53315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F98A93-2EB1-43F6-9EB6-57163FCDB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Bezlepková dieta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0B35F0-10E0-459D-9594-457E93C94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7" y="2286000"/>
            <a:ext cx="6986942" cy="1499616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= úplné vyloučení lepku ze stravy</a:t>
            </a:r>
          </a:p>
          <a:p>
            <a:r>
              <a:rPr lang="cs-CZ" dirty="0"/>
              <a:t>Vyloučení pšenice, žita, ječmene, triticale, ovsa (?) a veškerých výrobků z nich připravených</a:t>
            </a:r>
          </a:p>
          <a:p>
            <a:endParaRPr lang="cs-CZ" dirty="0"/>
          </a:p>
        </p:txBody>
      </p:sp>
      <p:pic>
        <p:nvPicPr>
          <p:cNvPr id="12290" name="Picture 2" descr="Výsledek obrázku pro obiloviny">
            <a:extLst>
              <a:ext uri="{FF2B5EF4-FFF2-40B4-BE49-F238E27FC236}">
                <a16:creationId xmlns:a16="http://schemas.microsoft.com/office/drawing/2014/main" id="{956CE36E-DFBC-4497-B3BE-5C3797B79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942" y="3057358"/>
            <a:ext cx="4109013" cy="365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326B298F-8DDB-4335-A56A-2DDE03C65DAB}"/>
              </a:ext>
            </a:extLst>
          </p:cNvPr>
          <p:cNvSpPr txBox="1"/>
          <p:nvPr/>
        </p:nvSpPr>
        <p:spPr>
          <a:xfrm>
            <a:off x="1944549" y="6648962"/>
            <a:ext cx="80234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Zdroj: https://www.kinder.com/cz/s3fs-media/kinder_cz/public/documents/14420109/22381659/kinder-155-New-header-cereals.jpg</a:t>
            </a:r>
          </a:p>
        </p:txBody>
      </p:sp>
    </p:spTree>
    <p:extLst>
      <p:ext uri="{BB962C8B-B14F-4D97-AF65-F5344CB8AC3E}">
        <p14:creationId xmlns:p14="http://schemas.microsoft.com/office/powerpoint/2010/main" val="310796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726"/>
    </mc:Choice>
    <mc:Fallback xmlns="">
      <p:transition spd="slow" advTm="84726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479317-4E71-40A0-BFFE-0388160DC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16EF9E-168E-428E-85CF-25A5C3281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Vyřazení z jídelníčku:</a:t>
            </a:r>
          </a:p>
          <a:p>
            <a:pPr lvl="1"/>
            <a:r>
              <a:rPr lang="cs-CZ" dirty="0"/>
              <a:t>Mouka, pečivo, těstoviny, knedlíky, vločky, 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</a:t>
            </a:r>
            <a:r>
              <a:rPr lang="cs-CZ" dirty="0"/>
              <a:t>sli, kroupy, krupky, kuskus, bulgur, špalda, graham, obilné klíčky</a:t>
            </a:r>
          </a:p>
          <a:p>
            <a:pPr lvl="1"/>
            <a:r>
              <a:rPr lang="cs-CZ" dirty="0"/>
              <a:t>Kávoviny – Melta – pokud nejsou vyrobeny z čekanky, mohou obsahovat sladové výtažky</a:t>
            </a:r>
          </a:p>
          <a:p>
            <a:pPr lvl="1"/>
            <a:endParaRPr lang="cs-CZ" dirty="0"/>
          </a:p>
          <a:p>
            <a:r>
              <a:rPr lang="cs-CZ" dirty="0"/>
              <a:t>Další potraviny, které mohou obsahovat lepek:</a:t>
            </a:r>
          </a:p>
          <a:p>
            <a:pPr lvl="1"/>
            <a:r>
              <a:rPr lang="cs-CZ" dirty="0"/>
              <a:t>Pokrmy obalované ve strouhance/těstíčku, polévky se zavářkou, suchary, uzeniny, sušenky, oplatky, majonézy, tatarské omáčky, sójové omáčky, kečup, ovocné přesnídávky…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942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187"/>
    </mc:Choice>
    <mc:Fallback xmlns="">
      <p:transition spd="slow" advTm="97187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C1831C-9991-41A8-B7CC-1DDB60A9D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 bezlepkové diety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C5D83F-5858-4C3C-9198-FE1391721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7"/>
            <a:ext cx="2866904" cy="4644623"/>
          </a:xfrm>
        </p:spPr>
        <p:txBody>
          <a:bodyPr>
            <a:normAutofit fontScale="92500" lnSpcReduction="10000"/>
          </a:bodyPr>
          <a:lstStyle/>
          <a:p>
            <a:r>
              <a:rPr lang="cs-CZ" sz="1600" dirty="0"/>
              <a:t>Brambory</a:t>
            </a:r>
          </a:p>
          <a:p>
            <a:r>
              <a:rPr lang="cs-CZ" sz="1600" dirty="0"/>
              <a:t>Kukuřice</a:t>
            </a:r>
          </a:p>
          <a:p>
            <a:r>
              <a:rPr lang="cs-CZ" sz="1600" dirty="0"/>
              <a:t>Rýže</a:t>
            </a:r>
          </a:p>
          <a:p>
            <a:r>
              <a:rPr lang="cs-CZ" sz="1600" dirty="0"/>
              <a:t>Pohanka</a:t>
            </a:r>
          </a:p>
          <a:p>
            <a:r>
              <a:rPr lang="cs-CZ" sz="1600" dirty="0"/>
              <a:t>Jáhly</a:t>
            </a:r>
          </a:p>
          <a:p>
            <a:r>
              <a:rPr lang="cs-CZ" sz="1600" dirty="0"/>
              <a:t>Čirok</a:t>
            </a:r>
          </a:p>
          <a:p>
            <a:r>
              <a:rPr lang="cs-CZ" sz="1600" dirty="0" err="1"/>
              <a:t>Quinoa</a:t>
            </a:r>
            <a:endParaRPr lang="cs-CZ" sz="1600" dirty="0"/>
          </a:p>
          <a:p>
            <a:r>
              <a:rPr lang="cs-CZ" sz="1600" dirty="0"/>
              <a:t>Amarant</a:t>
            </a:r>
          </a:p>
          <a:p>
            <a:r>
              <a:rPr lang="cs-CZ" sz="1600" dirty="0"/>
              <a:t>Luštěniny</a:t>
            </a:r>
          </a:p>
          <a:p>
            <a:r>
              <a:rPr lang="cs-CZ" sz="1600" dirty="0"/>
              <a:t>Ovoce, zelenina</a:t>
            </a:r>
          </a:p>
          <a:p>
            <a:r>
              <a:rPr lang="cs-CZ" sz="1600" dirty="0"/>
              <a:t>Ořechy, semena</a:t>
            </a:r>
          </a:p>
          <a:p>
            <a:r>
              <a:rPr lang="cs-CZ" sz="1600" dirty="0"/>
              <a:t>Maso</a:t>
            </a:r>
          </a:p>
          <a:p>
            <a:r>
              <a:rPr lang="cs-CZ" sz="1600" dirty="0"/>
              <a:t>Mléko a mléčné výrobky</a:t>
            </a:r>
          </a:p>
        </p:txBody>
      </p:sp>
    </p:spTree>
    <p:extLst>
      <p:ext uri="{BB962C8B-B14F-4D97-AF65-F5344CB8AC3E}">
        <p14:creationId xmlns:p14="http://schemas.microsoft.com/office/powerpoint/2010/main" val="67070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269"/>
    </mc:Choice>
    <mc:Fallback xmlns="">
      <p:transition spd="slow" advTm="158269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11199D-7B41-471A-ACEF-40476352D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Potraviny pro zvláštní výživu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5E9448-6302-4A0A-A5D1-486914C55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7"/>
            <a:ext cx="3677132" cy="3071495"/>
          </a:xfrm>
        </p:spPr>
        <p:txBody>
          <a:bodyPr/>
          <a:lstStyle/>
          <a:p>
            <a:r>
              <a:rPr lang="cs-CZ" dirty="0"/>
              <a:t>Bez lepku</a:t>
            </a:r>
          </a:p>
          <a:p>
            <a:pPr lvl="1"/>
            <a:r>
              <a:rPr lang="cs-CZ" dirty="0"/>
              <a:t>Obsah lepku nejvýše do 20 mg/kg</a:t>
            </a:r>
          </a:p>
          <a:p>
            <a:pPr lvl="1"/>
            <a:endParaRPr lang="cs-CZ" dirty="0"/>
          </a:p>
          <a:p>
            <a:r>
              <a:rPr lang="cs-CZ" dirty="0"/>
              <a:t>Velmi nízký obsah lepku</a:t>
            </a:r>
          </a:p>
          <a:p>
            <a:pPr lvl="1"/>
            <a:r>
              <a:rPr lang="cs-CZ" dirty="0"/>
              <a:t>Obsah lepku nejvýše do 100 mg/kg</a:t>
            </a:r>
          </a:p>
        </p:txBody>
      </p:sp>
      <p:pic>
        <p:nvPicPr>
          <p:cNvPr id="7172" name="Picture 4" descr="Výsledek obrázku pro bez lepku logo">
            <a:extLst>
              <a:ext uri="{FF2B5EF4-FFF2-40B4-BE49-F238E27FC236}">
                <a16:creationId xmlns:a16="http://schemas.microsoft.com/office/drawing/2014/main" id="{6A84148B-8330-4FA0-A5E5-875FDE955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530" y="3429002"/>
            <a:ext cx="3024569" cy="307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62783223-3AC7-4885-B584-381D1EC47279}"/>
              </a:ext>
            </a:extLst>
          </p:cNvPr>
          <p:cNvSpPr txBox="1"/>
          <p:nvPr/>
        </p:nvSpPr>
        <p:spPr>
          <a:xfrm>
            <a:off x="6308203" y="6611781"/>
            <a:ext cx="75119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Zdroj: https://www.celiak.cz/pic/obrazky/els-1.jpg</a:t>
            </a:r>
          </a:p>
        </p:txBody>
      </p:sp>
    </p:spTree>
    <p:extLst>
      <p:ext uri="{BB962C8B-B14F-4D97-AF65-F5344CB8AC3E}">
        <p14:creationId xmlns:p14="http://schemas.microsoft.com/office/powerpoint/2010/main" val="18435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372"/>
    </mc:Choice>
    <mc:Fallback xmlns="">
      <p:transition spd="slow" advTm="5237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6F34B2-EDB7-403F-A2A8-1D3786F32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593" y="804333"/>
            <a:ext cx="2543925" cy="5249334"/>
          </a:xfrm>
        </p:spPr>
        <p:txBody>
          <a:bodyPr>
            <a:normAutofit/>
          </a:bodyPr>
          <a:lstStyle/>
          <a:p>
            <a:pPr algn="r"/>
            <a:r>
              <a:rPr lang="cs-CZ">
                <a:solidFill>
                  <a:srgbClr val="FFFFFF"/>
                </a:solidFill>
              </a:rPr>
              <a:t>Celiakie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306AFB-1733-4C39-BA24-D36A04E39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3286" y="804333"/>
            <a:ext cx="4729502" cy="52493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i="1" dirty="0"/>
              <a:t>Celiakální </a:t>
            </a:r>
            <a:r>
              <a:rPr lang="cs-CZ" i="1" dirty="0" err="1"/>
              <a:t>sprue</a:t>
            </a:r>
            <a:r>
              <a:rPr lang="cs-CZ" i="1" dirty="0"/>
              <a:t>, gluten-senzitivní </a:t>
            </a:r>
            <a:r>
              <a:rPr lang="cs-CZ" i="1" dirty="0" err="1"/>
              <a:t>enteropatie</a:t>
            </a:r>
            <a:endParaRPr lang="cs-CZ" i="1" dirty="0"/>
          </a:p>
          <a:p>
            <a:pPr marL="0" indent="0">
              <a:buNone/>
            </a:pPr>
            <a:r>
              <a:rPr lang="cs-CZ" dirty="0"/>
              <a:t>Autoimunitní onemocnění způsobené celoživotní nesnášenlivostí lepku (glutenu) </a:t>
            </a:r>
          </a:p>
          <a:p>
            <a:pPr marL="0" indent="0">
              <a:buNone/>
            </a:pPr>
            <a:r>
              <a:rPr lang="cs-CZ" dirty="0"/>
              <a:t>Postihuje děti i dospělé</a:t>
            </a:r>
          </a:p>
          <a:p>
            <a:pPr marL="0" indent="0">
              <a:buNone/>
            </a:pPr>
            <a:r>
              <a:rPr lang="cs-CZ" dirty="0"/>
              <a:t>Genetická predispozice</a:t>
            </a:r>
          </a:p>
        </p:txBody>
      </p:sp>
    </p:spTree>
    <p:extLst>
      <p:ext uri="{BB962C8B-B14F-4D97-AF65-F5344CB8AC3E}">
        <p14:creationId xmlns:p14="http://schemas.microsoft.com/office/powerpoint/2010/main" val="406039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030"/>
    </mc:Choice>
    <mc:Fallback xmlns="">
      <p:transition spd="slow" advTm="5203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04A656-1F6C-4B2A-BFFD-C909248E5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Bezlepková dieta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4EC13F-2CD8-4522-BF2D-07FAEC937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8" y="2286000"/>
            <a:ext cx="7290055" cy="3429000"/>
          </a:xfrm>
        </p:spPr>
        <p:txBody>
          <a:bodyPr/>
          <a:lstStyle/>
          <a:p>
            <a:r>
              <a:rPr lang="cs-CZ" dirty="0"/>
              <a:t>Obsah lepku ve stravě </a:t>
            </a:r>
            <a:r>
              <a:rPr lang="cs-CZ" dirty="0" err="1"/>
              <a:t>celiaka</a:t>
            </a:r>
            <a:r>
              <a:rPr lang="cs-CZ" dirty="0"/>
              <a:t> by neměl překročit 20-50 mg/den</a:t>
            </a:r>
          </a:p>
          <a:p>
            <a:r>
              <a:rPr lang="cs-CZ" dirty="0"/>
              <a:t>Člověk s celiakií běžně toleruje 20 mg lepku/den – toto množství je však velmi individuální</a:t>
            </a:r>
          </a:p>
          <a:p>
            <a:r>
              <a:rPr lang="cs-CZ" dirty="0"/>
              <a:t>Nulový příjem lepku ve stravě je v praxi nereálný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888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299"/>
    </mc:Choice>
    <mc:Fallback xmlns="">
      <p:transition spd="slow" advTm="52299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C31E06-5411-4D44-B5B5-6993C29CE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Bezlepková dieta a oves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889E64-C206-46EF-B28C-684197C91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8" y="2286000"/>
            <a:ext cx="7380481" cy="4023360"/>
          </a:xfrm>
        </p:spPr>
        <p:txBody>
          <a:bodyPr/>
          <a:lstStyle/>
          <a:p>
            <a:pPr algn="just"/>
            <a:r>
              <a:rPr lang="cs-CZ" dirty="0"/>
              <a:t>Toxické sekvence AK u ovsa nalezeny v podstatně nižší frekvenci – nízká nebo nulová toxicita z pohledu </a:t>
            </a:r>
            <a:r>
              <a:rPr lang="cs-CZ" dirty="0" err="1"/>
              <a:t>celiaka</a:t>
            </a:r>
            <a:endParaRPr lang="cs-CZ" dirty="0"/>
          </a:p>
          <a:p>
            <a:pPr algn="just"/>
            <a:r>
              <a:rPr lang="cs-CZ" dirty="0"/>
              <a:t>Oves bývá často kontaminován pšenicí nebo žitem</a:t>
            </a:r>
          </a:p>
          <a:p>
            <a:pPr algn="just"/>
            <a:r>
              <a:rPr lang="cs-CZ" dirty="0"/>
              <a:t>Oves není pro </a:t>
            </a:r>
            <a:r>
              <a:rPr lang="cs-CZ" dirty="0" err="1"/>
              <a:t>celiaky</a:t>
            </a:r>
            <a:r>
              <a:rPr lang="cs-CZ" dirty="0"/>
              <a:t> povolen nebo zakázán, jeho povolení či nepovolení je ponecháno na národních legislativách</a:t>
            </a:r>
          </a:p>
          <a:p>
            <a:pPr algn="just"/>
            <a:r>
              <a:rPr lang="cs-CZ" dirty="0"/>
              <a:t>Oves určený pro výrobu potravin pro zvláštní výživu musí být vyroben a zpracován tak, aby bylo zamezeno kontaminaci (obsah lepku do 20 mg/kg)</a:t>
            </a:r>
          </a:p>
        </p:txBody>
      </p:sp>
      <p:pic>
        <p:nvPicPr>
          <p:cNvPr id="8196" name="Picture 4" descr="Výsledek obrázku pro oat">
            <a:extLst>
              <a:ext uri="{FF2B5EF4-FFF2-40B4-BE49-F238E27FC236}">
                <a16:creationId xmlns:a16="http://schemas.microsoft.com/office/drawing/2014/main" id="{B3D5447E-04F5-4E6F-BBDD-0941CBE4B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154" y="524041"/>
            <a:ext cx="2868563" cy="162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64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497"/>
    </mc:Choice>
    <mc:Fallback xmlns="">
      <p:transition spd="slow" advTm="99497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A92DAB-2985-4076-BF25-BAFA04789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593" y="804333"/>
            <a:ext cx="2543925" cy="5249334"/>
          </a:xfrm>
        </p:spPr>
        <p:txBody>
          <a:bodyPr>
            <a:normAutofit/>
          </a:bodyPr>
          <a:lstStyle/>
          <a:p>
            <a:pPr algn="r"/>
            <a:r>
              <a:rPr lang="cs-CZ" sz="4100">
                <a:solidFill>
                  <a:srgbClr val="FFFFFF"/>
                </a:solidFill>
              </a:rPr>
              <a:t>Potravinové alergie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77A81C-5AE7-451B-9758-609CA6A58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3286" y="804333"/>
            <a:ext cx="4729502" cy="5249334"/>
          </a:xfrm>
        </p:spPr>
        <p:txBody>
          <a:bodyPr anchor="ctr">
            <a:normAutofit/>
          </a:bodyPr>
          <a:lstStyle/>
          <a:p>
            <a:r>
              <a:rPr lang="cs-CZ" dirty="0"/>
              <a:t>Potravinová alergie je alergická reakce organismu, kdy vyvolávajícím alergenem je některá složka potravy případně přídavná potravinářská látka (konzervant, barvivo)</a:t>
            </a:r>
            <a:endParaRPr lang="cs-CZ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392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760"/>
    </mc:Choice>
    <mc:Fallback xmlns="">
      <p:transition spd="slow" advTm="6876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CC1C88-C786-40FF-94F8-79369AB28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Průběh potravinové alergie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27E94F-6A6E-4AA1-8855-04B927D1A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075" y="1967696"/>
            <a:ext cx="4903499" cy="430508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3100" b="1" dirty="0"/>
              <a:t>I. typ - ATOPIE</a:t>
            </a:r>
          </a:p>
          <a:p>
            <a:pPr marL="0" indent="0">
              <a:buNone/>
            </a:pPr>
            <a:r>
              <a:rPr lang="cs-CZ" b="1" dirty="0"/>
              <a:t>1. Fáze</a:t>
            </a:r>
          </a:p>
          <a:p>
            <a:r>
              <a:rPr lang="cs-CZ" sz="2600" dirty="0"/>
              <a:t>Expozice alergennímu potravinovému proteinu</a:t>
            </a:r>
          </a:p>
          <a:p>
            <a:r>
              <a:rPr lang="cs-CZ" sz="2600" dirty="0"/>
              <a:t>Senzibilizace</a:t>
            </a:r>
          </a:p>
          <a:p>
            <a:r>
              <a:rPr lang="cs-CZ" sz="2600" dirty="0"/>
              <a:t>Tvorba </a:t>
            </a:r>
            <a:r>
              <a:rPr lang="cs-CZ" sz="2600" dirty="0" err="1"/>
              <a:t>IgE</a:t>
            </a:r>
            <a:r>
              <a:rPr lang="cs-CZ" sz="2600" dirty="0"/>
              <a:t> protilátek s imunologickou pamětí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/>
              <a:t>2. Fáze</a:t>
            </a:r>
          </a:p>
          <a:p>
            <a:r>
              <a:rPr lang="cs-CZ" sz="2600" dirty="0"/>
              <a:t>Při další expozici alergenu – vazba s </a:t>
            </a:r>
            <a:r>
              <a:rPr lang="cs-CZ" sz="2600" dirty="0" err="1"/>
              <a:t>IgE</a:t>
            </a:r>
            <a:r>
              <a:rPr lang="cs-CZ" sz="2600" dirty="0"/>
              <a:t> protilátkami (navázanými na žírné buňky)</a:t>
            </a:r>
          </a:p>
          <a:p>
            <a:r>
              <a:rPr lang="cs-CZ" sz="2600" dirty="0"/>
              <a:t>Žírné buňky uvolňují mediátory zánětu</a:t>
            </a:r>
          </a:p>
          <a:p>
            <a:r>
              <a:rPr lang="cs-CZ" sz="2600" dirty="0"/>
              <a:t>Zarudnutí, otok, tvorba hlenu…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2" descr="http://www.stefajir.cz/files/AlergickaReakce.jpg">
            <a:extLst>
              <a:ext uri="{FF2B5EF4-FFF2-40B4-BE49-F238E27FC236}">
                <a16:creationId xmlns:a16="http://schemas.microsoft.com/office/drawing/2014/main" id="{BE138C50-B74A-4B05-9645-A29FCBDCB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2597" y="1499618"/>
            <a:ext cx="3215100" cy="49119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735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375"/>
    </mc:Choice>
    <mc:Fallback xmlns="">
      <p:transition spd="slow" advTm="72375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7E65FA-0FA4-4AC6-9C21-08D1BB11A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III. typ – Imunokomplexy zprostředkovaná alergická reakce</a:t>
            </a:r>
          </a:p>
          <a:p>
            <a:pPr lvl="1"/>
            <a:r>
              <a:rPr lang="cs-CZ" sz="2000" dirty="0"/>
              <a:t>Klinické projevy se dostavují za 4-12 hodin po požití alergenu</a:t>
            </a:r>
          </a:p>
          <a:p>
            <a:pPr marL="128016" lvl="1" indent="0">
              <a:buNone/>
            </a:pPr>
            <a:endParaRPr lang="cs-CZ" sz="2000" dirty="0"/>
          </a:p>
          <a:p>
            <a:pPr marL="128016" lvl="1" indent="0">
              <a:buNone/>
            </a:pPr>
            <a:r>
              <a:rPr lang="cs-CZ" sz="2400" b="1" dirty="0"/>
              <a:t>IV. typ – Oddálený typ alergické reakce</a:t>
            </a:r>
          </a:p>
          <a:p>
            <a:pPr lvl="1"/>
            <a:r>
              <a:rPr lang="cs-CZ" sz="2000" dirty="0"/>
              <a:t>Zprostředkována buněčnou imunitou</a:t>
            </a:r>
          </a:p>
          <a:p>
            <a:pPr lvl="1"/>
            <a:r>
              <a:rPr lang="cs-CZ" sz="2000" dirty="0"/>
              <a:t>Reakce se objevuje za 1-2 dny</a:t>
            </a:r>
          </a:p>
        </p:txBody>
      </p:sp>
    </p:spTree>
    <p:extLst>
      <p:ext uri="{BB962C8B-B14F-4D97-AF65-F5344CB8AC3E}">
        <p14:creationId xmlns:p14="http://schemas.microsoft.com/office/powerpoint/2010/main" val="216328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48"/>
    </mc:Choice>
    <mc:Fallback xmlns="">
      <p:transition spd="slow" advTm="29348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363709-485B-45D6-99A2-C39596598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Klinické projevy potravinové alergie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671F04-1300-4D3F-A70C-3CC245721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983" y="2060294"/>
            <a:ext cx="5181292" cy="4479404"/>
          </a:xfrm>
        </p:spPr>
        <p:txBody>
          <a:bodyPr>
            <a:normAutofit/>
          </a:bodyPr>
          <a:lstStyle/>
          <a:p>
            <a:pPr algn="just"/>
            <a:r>
              <a:rPr lang="cs-CZ" b="1" dirty="0"/>
              <a:t>GIT 50-80 %</a:t>
            </a:r>
          </a:p>
          <a:p>
            <a:pPr lvl="1" algn="just"/>
            <a:r>
              <a:rPr lang="cs-CZ" dirty="0"/>
              <a:t>Orální alergický syndrom, Akutní symptomy (zvracení, bolesti a průjem), Eozinofilní ezofagitida, Eozinofilní gastritida, Protein indukované enterokolitidy, kolitidy…</a:t>
            </a:r>
          </a:p>
          <a:p>
            <a:pPr marL="128016" lvl="1" indent="0" algn="just">
              <a:buNone/>
            </a:pPr>
            <a:r>
              <a:rPr lang="cs-CZ" sz="2000" b="1" dirty="0"/>
              <a:t>Kůže 20-40 %</a:t>
            </a:r>
          </a:p>
          <a:p>
            <a:pPr lvl="1" algn="just"/>
            <a:r>
              <a:rPr lang="cs-CZ" dirty="0"/>
              <a:t>Kopřivka, </a:t>
            </a:r>
            <a:r>
              <a:rPr lang="cs-CZ" dirty="0" err="1"/>
              <a:t>angioedém</a:t>
            </a:r>
            <a:r>
              <a:rPr lang="cs-CZ" dirty="0"/>
              <a:t> (otok podkožní tkáně) , </a:t>
            </a:r>
            <a:r>
              <a:rPr lang="cs-CZ" dirty="0" err="1"/>
              <a:t>exantém</a:t>
            </a:r>
            <a:r>
              <a:rPr lang="cs-CZ" dirty="0"/>
              <a:t> (vyrážka), Atopická dermatitida, Kontaktní dermatitida (expozice dotykem, např. při přípravě potravin), Purpura…</a:t>
            </a:r>
          </a:p>
          <a:p>
            <a:pPr marL="128016" lvl="1" indent="0" algn="just">
              <a:buNone/>
            </a:pPr>
            <a:r>
              <a:rPr lang="cs-CZ" sz="2000" b="1" dirty="0"/>
              <a:t>Respirační ústrojí 10-25 %</a:t>
            </a:r>
          </a:p>
          <a:p>
            <a:pPr lvl="1" algn="just"/>
            <a:r>
              <a:rPr lang="cs-CZ" dirty="0"/>
              <a:t>Akutní bronchospazmus (atopické astma)…</a:t>
            </a:r>
            <a:endParaRPr lang="cs-CZ" sz="800" dirty="0"/>
          </a:p>
          <a:p>
            <a:pPr algn="just"/>
            <a:r>
              <a:rPr lang="cs-CZ" b="1" dirty="0"/>
              <a:t>Anafylaktická reakce</a:t>
            </a:r>
          </a:p>
          <a:p>
            <a:pPr lvl="1" algn="just"/>
            <a:r>
              <a:rPr lang="cs-CZ" dirty="0"/>
              <a:t>Život ohrožující, Nadměrné vyplavení histaminu, vazodilatace, pokles krevního tlaku, otok, bronchospazmus</a:t>
            </a:r>
          </a:p>
          <a:p>
            <a:pPr marL="128016" lvl="1" indent="0" algn="just">
              <a:buNone/>
            </a:pPr>
            <a:r>
              <a:rPr lang="cs-CZ" sz="2000" b="1" dirty="0"/>
              <a:t>Postižení více systémů</a:t>
            </a:r>
          </a:p>
          <a:p>
            <a:pPr marL="128016" lvl="1" indent="0" algn="just">
              <a:buNone/>
            </a:pPr>
            <a:endParaRPr lang="cs-CZ" dirty="0"/>
          </a:p>
        </p:txBody>
      </p:sp>
      <p:pic>
        <p:nvPicPr>
          <p:cNvPr id="9218" name="Picture 2" descr="Výsledek obrázku pro food allergy symptoms">
            <a:extLst>
              <a:ext uri="{FF2B5EF4-FFF2-40B4-BE49-F238E27FC236}">
                <a16:creationId xmlns:a16="http://schemas.microsoft.com/office/drawing/2014/main" id="{0EE75C35-222B-4AA1-B046-FE76752C16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4" t="16709" r="13059" b="32658"/>
          <a:stretch/>
        </p:blipFill>
        <p:spPr bwMode="auto">
          <a:xfrm>
            <a:off x="5544275" y="1407366"/>
            <a:ext cx="3599726" cy="323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E74838F-7998-4C41-B8CB-ACC0497D3AE9}"/>
              </a:ext>
            </a:extLst>
          </p:cNvPr>
          <p:cNvSpPr txBox="1"/>
          <p:nvPr/>
        </p:nvSpPr>
        <p:spPr>
          <a:xfrm>
            <a:off x="5393804" y="6504190"/>
            <a:ext cx="3877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Zdroj: https://tottoriallergy.com/wp-content/uploads/2018/02/tottori-allergy-asthma-symptoms-of-food-allergies-791x1024.png</a:t>
            </a:r>
          </a:p>
        </p:txBody>
      </p:sp>
    </p:spTree>
    <p:extLst>
      <p:ext uri="{BB962C8B-B14F-4D97-AF65-F5344CB8AC3E}">
        <p14:creationId xmlns:p14="http://schemas.microsoft.com/office/powerpoint/2010/main" val="413700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397"/>
    </mc:Choice>
    <mc:Fallback xmlns="">
      <p:transition spd="slow" advTm="134397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54020B-90D9-49E1-B48B-6AB779BBA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Zkřížená alergická reakce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982D9F-D45E-4C6A-94DE-43D19B5A2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Vzniká na základě podobnosti alergenů</a:t>
            </a:r>
          </a:p>
          <a:p>
            <a:pPr lvl="1"/>
            <a:r>
              <a:rPr lang="cs-CZ" dirty="0"/>
              <a:t>(významná shoda – více než 70% v sekvenci AK alergenů)</a:t>
            </a:r>
          </a:p>
          <a:p>
            <a:r>
              <a:rPr lang="cs-CZ" dirty="0"/>
              <a:t>Různé druhy potravin, potraviny a inhalační alergeny</a:t>
            </a:r>
          </a:p>
          <a:p>
            <a:r>
              <a:rPr lang="cs-CZ" dirty="0"/>
              <a:t>Orální alergický syndrom</a:t>
            </a:r>
          </a:p>
          <a:p>
            <a:pPr lvl="1"/>
            <a:r>
              <a:rPr lang="cs-CZ" dirty="0"/>
              <a:t>Při zkřížené alergické reakci</a:t>
            </a:r>
          </a:p>
          <a:p>
            <a:pPr lvl="1"/>
            <a:r>
              <a:rPr lang="cs-CZ" dirty="0"/>
              <a:t>Projevy alergie v dutině ústní – svědění, otoky rtů, jazyka…</a:t>
            </a:r>
          </a:p>
          <a:p>
            <a:pPr lvl="1"/>
            <a:r>
              <a:rPr lang="cs-CZ" dirty="0"/>
              <a:t>Typicky například u alergiků na pyl břízy např. po konzumaci jablka</a:t>
            </a:r>
          </a:p>
          <a:p>
            <a:pPr marL="128016" lvl="1" indent="0">
              <a:buNone/>
            </a:pPr>
            <a:endParaRPr lang="cs-CZ" sz="2000" dirty="0"/>
          </a:p>
          <a:p>
            <a:pPr marL="128016" lvl="1" indent="0">
              <a:buNone/>
            </a:pPr>
            <a:r>
              <a:rPr lang="cs-CZ" sz="2000" dirty="0"/>
              <a:t>Příklady:</a:t>
            </a:r>
          </a:p>
          <a:p>
            <a:pPr lvl="1"/>
            <a:r>
              <a:rPr lang="cs-CZ" dirty="0"/>
              <a:t>Pyly – rostlinné potraviny (ovoce, zelenina, ořechy)</a:t>
            </a:r>
          </a:p>
          <a:p>
            <a:pPr lvl="1"/>
            <a:r>
              <a:rPr lang="cs-CZ" dirty="0"/>
              <a:t>Roztoči – korýši (mořské plody)</a:t>
            </a:r>
          </a:p>
          <a:p>
            <a:pPr lvl="1"/>
            <a:r>
              <a:rPr lang="cs-CZ" dirty="0"/>
              <a:t>Peří – vaječné bílkoviny – drůbeží maso</a:t>
            </a:r>
          </a:p>
          <a:p>
            <a:pPr marL="128016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940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688"/>
    </mc:Choice>
    <mc:Fallback xmlns="">
      <p:transition spd="slow" advTm="108688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998AC9-FEDD-4D53-8648-4567142B8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BFD928-35BE-4054-A0C4-AD21FF972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8" y="1840377"/>
            <a:ext cx="7290055" cy="4468985"/>
          </a:xfrm>
        </p:spPr>
        <p:txBody>
          <a:bodyPr>
            <a:normAutofit fontScale="92500" lnSpcReduction="10000"/>
          </a:bodyPr>
          <a:lstStyle/>
          <a:p>
            <a:r>
              <a:rPr lang="cs-CZ" sz="2200" b="1" dirty="0"/>
              <a:t>Důkladná anamnéza</a:t>
            </a:r>
            <a:r>
              <a:rPr lang="cs-CZ" b="1" dirty="0"/>
              <a:t> </a:t>
            </a:r>
          </a:p>
          <a:p>
            <a:r>
              <a:rPr lang="cs-CZ" sz="2200" b="1" dirty="0"/>
              <a:t>Kožní </a:t>
            </a:r>
            <a:r>
              <a:rPr lang="cs-CZ" sz="2200" b="1" dirty="0" err="1"/>
              <a:t>prick</a:t>
            </a:r>
            <a:r>
              <a:rPr lang="cs-CZ" sz="2200" b="1" dirty="0"/>
              <a:t> testy - bodové kožní testy (SPT)</a:t>
            </a:r>
          </a:p>
          <a:p>
            <a:pPr lvl="1"/>
            <a:r>
              <a:rPr lang="cs-CZ" sz="1800" dirty="0"/>
              <a:t>Základní diagnostická metoda</a:t>
            </a:r>
          </a:p>
          <a:p>
            <a:pPr lvl="1"/>
            <a:r>
              <a:rPr lang="cs-CZ" sz="1800" dirty="0"/>
              <a:t>Standardizovaný alergen, nativní potravina</a:t>
            </a:r>
          </a:p>
          <a:p>
            <a:pPr lvl="1"/>
            <a:r>
              <a:rPr lang="cs-CZ" sz="1800" dirty="0"/>
              <a:t>V oblasti předloktí s odečtením reakce po 15-20 minutách</a:t>
            </a:r>
          </a:p>
          <a:p>
            <a:pPr lvl="1"/>
            <a:r>
              <a:rPr lang="cs-CZ" sz="1800" dirty="0"/>
              <a:t>Nepřímý průkaz přítomnosti specifického imunoglobulinu</a:t>
            </a:r>
          </a:p>
          <a:p>
            <a:pPr lvl="1"/>
            <a:r>
              <a:rPr lang="cs-CZ" sz="1800" dirty="0"/>
              <a:t>Nutná pozitivní (histamin) a negativní kontrola (fyziologický roztok)</a:t>
            </a:r>
          </a:p>
          <a:p>
            <a:pPr lvl="1"/>
            <a:endParaRPr lang="cs-CZ" sz="500" dirty="0"/>
          </a:p>
          <a:p>
            <a:r>
              <a:rPr lang="cs-CZ" sz="2200" b="1" dirty="0"/>
              <a:t>Pomocí specifických </a:t>
            </a:r>
            <a:r>
              <a:rPr lang="cs-CZ" sz="2200" b="1" dirty="0" err="1"/>
              <a:t>IgE</a:t>
            </a:r>
            <a:endParaRPr lang="cs-CZ" sz="2200" b="1" dirty="0"/>
          </a:p>
          <a:p>
            <a:pPr lvl="1"/>
            <a:r>
              <a:rPr lang="cs-CZ" sz="1800" dirty="0"/>
              <a:t>Vyšetření specifických protilátek</a:t>
            </a:r>
            <a:endParaRPr lang="cs-CZ" sz="500" dirty="0"/>
          </a:p>
          <a:p>
            <a:r>
              <a:rPr lang="cs-CZ" sz="2200" b="1" dirty="0"/>
              <a:t>Eliminačně - expoziční testy</a:t>
            </a:r>
          </a:p>
          <a:p>
            <a:pPr lvl="1"/>
            <a:r>
              <a:rPr lang="cs-CZ" sz="1800" dirty="0"/>
              <a:t>Testy otevřené, jednoduše zaslepené, dvojitě zaslepené </a:t>
            </a:r>
            <a:endParaRPr lang="cs-CZ" sz="500" dirty="0"/>
          </a:p>
          <a:p>
            <a:r>
              <a:rPr lang="cs-CZ" sz="2200" b="1" dirty="0"/>
              <a:t>Náplasťové testy </a:t>
            </a:r>
          </a:p>
          <a:p>
            <a:pPr lvl="1"/>
            <a:r>
              <a:rPr lang="pl-PL" sz="1700" dirty="0"/>
              <a:t> </a:t>
            </a:r>
            <a:r>
              <a:rPr lang="pl-PL" sz="1800" dirty="0"/>
              <a:t>Na zádech s odečítáním po 48 až 72 hodinách</a:t>
            </a:r>
            <a:endParaRPr lang="cs-CZ" sz="1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933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627"/>
    </mc:Choice>
    <mc:Fallback xmlns="">
      <p:transition spd="slow" advTm="156627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52DFC4-7477-4AA3-BAB8-C9106F9AA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Léčba potravinových alergií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EABFCA-33B7-48C0-A148-F7DBB77E5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8" y="2286002"/>
            <a:ext cx="7290055" cy="3211975"/>
          </a:xfrm>
        </p:spPr>
        <p:txBody>
          <a:bodyPr/>
          <a:lstStyle/>
          <a:p>
            <a:r>
              <a:rPr lang="cs-CZ" b="1" dirty="0"/>
              <a:t>Eliminační dieta</a:t>
            </a:r>
          </a:p>
          <a:p>
            <a:pPr marL="0" indent="0">
              <a:buNone/>
            </a:pPr>
            <a:endParaRPr lang="cs-CZ" sz="1000" b="1" dirty="0"/>
          </a:p>
          <a:p>
            <a:r>
              <a:rPr lang="cs-CZ" b="1" dirty="0"/>
              <a:t>Farmakologická léčba</a:t>
            </a:r>
          </a:p>
          <a:p>
            <a:pPr lvl="1"/>
            <a:r>
              <a:rPr lang="cs-CZ" dirty="0"/>
              <a:t>Antihistaminika</a:t>
            </a:r>
          </a:p>
          <a:p>
            <a:pPr lvl="1"/>
            <a:r>
              <a:rPr lang="cs-CZ" dirty="0"/>
              <a:t>Kortikosteroidy</a:t>
            </a:r>
          </a:p>
          <a:p>
            <a:pPr lvl="1"/>
            <a:r>
              <a:rPr lang="cs-CZ" dirty="0" err="1"/>
              <a:t>Antileukotrieny</a:t>
            </a:r>
            <a:endParaRPr lang="cs-CZ" dirty="0"/>
          </a:p>
          <a:p>
            <a:pPr lvl="1"/>
            <a:r>
              <a:rPr lang="cs-CZ" dirty="0"/>
              <a:t>Adrenalin u anafylaxí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800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758"/>
    </mc:Choice>
    <mc:Fallback xmlns="">
      <p:transition spd="slow" advTm="26758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D11021-DE83-4170-875C-6E4F25B7D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Prevence PA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7CB0E5-E526-41D1-898A-A6374E04F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1655181"/>
            <a:ext cx="7607808" cy="2407534"/>
          </a:xfrm>
        </p:spPr>
        <p:txBody>
          <a:bodyPr>
            <a:normAutofit/>
          </a:bodyPr>
          <a:lstStyle/>
          <a:p>
            <a:r>
              <a:rPr lang="cs-CZ" sz="1600" dirty="0"/>
              <a:t>Kojení ve srovnání s podáváním umělé kojenecké výživy je považováno za nejlepší prevenci rozvoje alergického onemocnění </a:t>
            </a:r>
          </a:p>
          <a:p>
            <a:r>
              <a:rPr lang="cs-CZ" sz="1600" dirty="0"/>
              <a:t>Délka kojení – dle doporučení WHO</a:t>
            </a:r>
          </a:p>
          <a:p>
            <a:r>
              <a:rPr lang="cs-CZ" sz="1600" dirty="0"/>
              <a:t>Zavádění příkrmů mezi 4.-6. měsícem věku dítěte (časné i pozdní zavedení může být rizikovější pro rozvoj PA) + současně kojit</a:t>
            </a:r>
          </a:p>
          <a:p>
            <a:r>
              <a:rPr lang="cs-CZ" sz="1600" dirty="0"/>
              <a:t>Není-li kojení možné, u dětí s vysokým rizikem rozvoje alergie, lze použít preparát se sníženou </a:t>
            </a:r>
            <a:r>
              <a:rPr lang="cs-CZ" sz="1600" dirty="0" err="1"/>
              <a:t>antigenicitou</a:t>
            </a:r>
            <a:endParaRPr lang="cs-CZ" sz="900" dirty="0"/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50272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635"/>
    </mc:Choice>
    <mc:Fallback xmlns="">
      <p:transition spd="slow" advTm="7263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B90AC8-2C62-41B8-B464-EE20B0B1E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etioPatogeneze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BBA1F8-BA99-4270-B482-06B5949AA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03275"/>
            <a:ext cx="8122158" cy="1588567"/>
          </a:xfrm>
        </p:spPr>
        <p:txBody>
          <a:bodyPr>
            <a:normAutofit/>
          </a:bodyPr>
          <a:lstStyle/>
          <a:p>
            <a:pPr algn="just"/>
            <a:r>
              <a:rPr lang="cs-CZ" sz="1800" dirty="0"/>
              <a:t>Proteolytické enzymy obtížně štěpí vazby obsahující prolin</a:t>
            </a:r>
          </a:p>
          <a:p>
            <a:pPr algn="just"/>
            <a:r>
              <a:rPr lang="cs-CZ" sz="1800" dirty="0"/>
              <a:t>T-lymfocyty (ve sliznici střeva) vyhodnotí prolaminové peptidy jako organismu cizí</a:t>
            </a:r>
          </a:p>
          <a:p>
            <a:pPr algn="just"/>
            <a:r>
              <a:rPr lang="cs-CZ" sz="1800" dirty="0"/>
              <a:t>B-lymfocyty reagují na tyto peptidy tvorbou protilátek (zkřížená reaktivita proti buňkám střevní sliznice)</a:t>
            </a:r>
          </a:p>
          <a:p>
            <a:pPr algn="just"/>
            <a:endParaRPr lang="cs-CZ" sz="24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1D56240-9F09-43AB-B573-37E294E5C7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" t="1506" r="1838" b="2297"/>
          <a:stretch/>
        </p:blipFill>
        <p:spPr bwMode="auto">
          <a:xfrm>
            <a:off x="4107815" y="3399049"/>
            <a:ext cx="4915159" cy="325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68A5ED0-591D-4162-A45D-2AC94CC0DD93}"/>
              </a:ext>
            </a:extLst>
          </p:cNvPr>
          <p:cNvSpPr txBox="1"/>
          <p:nvPr/>
        </p:nvSpPr>
        <p:spPr>
          <a:xfrm>
            <a:off x="4689729" y="6611853"/>
            <a:ext cx="53822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Zdroj: http://www.health.harvard.edu/media/content/images/Celiac-disease(1).jpg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3A822DF-DA2A-442B-921B-012F3D6712D0}"/>
              </a:ext>
            </a:extLst>
          </p:cNvPr>
          <p:cNvSpPr txBox="1"/>
          <p:nvPr/>
        </p:nvSpPr>
        <p:spPr>
          <a:xfrm>
            <a:off x="704088" y="3291842"/>
            <a:ext cx="36118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Uvolnění tkáňové </a:t>
            </a:r>
            <a:r>
              <a:rPr lang="cs-CZ" dirty="0" err="1"/>
              <a:t>transglutaminázy</a:t>
            </a:r>
            <a:r>
              <a:rPr lang="cs-CZ" dirty="0"/>
              <a:t> – reakce s prolaminy</a:t>
            </a:r>
          </a:p>
          <a:p>
            <a:endParaRPr lang="cs-CZ" dirty="0"/>
          </a:p>
          <a:p>
            <a:r>
              <a:rPr lang="cs-CZ" dirty="0"/>
              <a:t>Zvýšená reaktivita prolaminů, tvorba imunokomplexů, tvorba autoprotilátek…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507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136"/>
    </mc:Choice>
    <mc:Fallback xmlns="">
      <p:transition spd="slow" advTm="117136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3FA349-4B53-4835-A5B4-94E876EE6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Alergie na bílkovinu kravského mléka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8A409F-08C3-4682-8177-2F4452448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7" y="1947672"/>
            <a:ext cx="7290055" cy="5212080"/>
          </a:xfrm>
        </p:spPr>
        <p:txBody>
          <a:bodyPr>
            <a:normAutofit/>
          </a:bodyPr>
          <a:lstStyle/>
          <a:p>
            <a:r>
              <a:rPr lang="cs-CZ" dirty="0"/>
              <a:t>Nejčastější potravinová alergie u dětí do 3 let, ale vzácně vzniká až po 12. měsíci života dítěte</a:t>
            </a:r>
          </a:p>
          <a:p>
            <a:r>
              <a:rPr lang="pl-PL" dirty="0"/>
              <a:t>U dětí do 3 let a postihuje asi 1–3 % kojenců</a:t>
            </a:r>
            <a:endParaRPr lang="cs-CZ" dirty="0"/>
          </a:p>
          <a:p>
            <a:r>
              <a:rPr lang="cs-CZ" dirty="0"/>
              <a:t>Imunologicky podmíněná reakce na některou z bílkovin kravského mléka</a:t>
            </a:r>
          </a:p>
          <a:p>
            <a:r>
              <a:rPr lang="cs-CZ" dirty="0"/>
              <a:t>Může vyvinout jak u plně kojených </a:t>
            </a:r>
            <a:r>
              <a:rPr lang="cs-CZ" sz="1800" dirty="0"/>
              <a:t>dětí (stopy bílkovin kravského mléka přecházejí do MM)</a:t>
            </a:r>
            <a:r>
              <a:rPr lang="cs-CZ" dirty="0"/>
              <a:t>, tak u dětí živených umělou kojeneckou výživou</a:t>
            </a:r>
          </a:p>
          <a:p>
            <a:r>
              <a:rPr lang="cs-CZ" b="1" dirty="0"/>
              <a:t>Projevy:</a:t>
            </a:r>
          </a:p>
          <a:p>
            <a:pPr lvl="1"/>
            <a:r>
              <a:rPr lang="cs-CZ" sz="1800" dirty="0"/>
              <a:t>GIT</a:t>
            </a:r>
          </a:p>
          <a:p>
            <a:pPr lvl="1"/>
            <a:r>
              <a:rPr lang="cs-CZ" sz="1800" dirty="0"/>
              <a:t>Respirační systém </a:t>
            </a:r>
          </a:p>
          <a:p>
            <a:pPr lvl="1"/>
            <a:r>
              <a:rPr lang="cs-CZ" sz="1800" dirty="0"/>
              <a:t>Kůže</a:t>
            </a:r>
          </a:p>
          <a:p>
            <a:pPr lvl="1"/>
            <a:r>
              <a:rPr lang="cs-CZ" sz="1800" dirty="0"/>
              <a:t>Neprospívání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200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128"/>
    </mc:Choice>
    <mc:Fallback xmlns="">
      <p:transition spd="slow" advTm="78128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1E00BA-7D8A-411D-BAA8-44E31EEE9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Alergie na bílkovinu kravského mléka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EF3A23-53F1-44D7-A024-C2F44A19C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Terapie:</a:t>
            </a:r>
          </a:p>
          <a:p>
            <a:pPr lvl="1"/>
            <a:r>
              <a:rPr lang="cs-CZ" sz="1500" dirty="0"/>
              <a:t>U kojených dětí - eliminace mléka a mléčných výrobků ze stravy matky (</a:t>
            </a:r>
            <a:r>
              <a:rPr lang="cs-CZ" sz="1500" dirty="0" err="1"/>
              <a:t>dgn</a:t>
            </a:r>
            <a:r>
              <a:rPr lang="cs-CZ" sz="1500" dirty="0"/>
              <a:t>. perioda minimálně 2 týdny), pokračovat v kojení</a:t>
            </a:r>
          </a:p>
          <a:p>
            <a:pPr lvl="1"/>
            <a:r>
              <a:rPr lang="cs-CZ" sz="1500" dirty="0"/>
              <a:t>Kompletní eliminace preparátů s kravským mlékem z výživy dítěte</a:t>
            </a:r>
          </a:p>
          <a:p>
            <a:pPr lvl="1"/>
            <a:r>
              <a:rPr lang="cs-CZ" sz="1500" dirty="0"/>
              <a:t>Není vhodné používat jako náhradu kozí a ovčí mléko, protože existuje podobná </a:t>
            </a:r>
            <a:r>
              <a:rPr lang="cs-CZ" sz="1500" dirty="0" err="1"/>
              <a:t>antigenicita</a:t>
            </a:r>
            <a:r>
              <a:rPr lang="cs-CZ" sz="1500" dirty="0"/>
              <a:t> a </a:t>
            </a:r>
            <a:r>
              <a:rPr lang="cs-CZ" sz="1500" dirty="0" err="1"/>
              <a:t>alergenicita</a:t>
            </a:r>
            <a:endParaRPr lang="cs-CZ" sz="1500" dirty="0"/>
          </a:p>
          <a:p>
            <a:pPr lvl="1"/>
            <a:r>
              <a:rPr lang="cs-CZ" sz="1500" dirty="0"/>
              <a:t>Výživa extenzivními hydrolyzáty, případně aminokyselinovými formulemi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</a:pPr>
            <a:r>
              <a:rPr lang="cs-CZ" sz="1500" dirty="0"/>
              <a:t>Vyloučení mléka a mléčných výrobků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</a:pPr>
            <a:r>
              <a:rPr lang="cs-CZ" sz="1500" dirty="0"/>
              <a:t>Vyloučení potravin obsahujících mléko nebo mléčné výrobky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</a:pPr>
            <a:r>
              <a:rPr lang="cs-CZ" sz="1500" dirty="0"/>
              <a:t>Vyloučení potravin obsahujících mléčné bílkoviny</a:t>
            </a:r>
          </a:p>
          <a:p>
            <a:pPr lvl="1"/>
            <a:endParaRPr lang="cs-CZ" sz="800" dirty="0"/>
          </a:p>
          <a:p>
            <a:r>
              <a:rPr lang="cs-CZ" dirty="0"/>
              <a:t>Nejčastější alergie kojenců na bílkovinu kravského mléka vymizí v jednom roce života u 50 %, ve 3 letech u více než 75 % a v 6 letech u více než 90 % dětí.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065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7825"/>
    </mc:Choice>
    <mc:Fallback xmlns="">
      <p:transition spd="slow" advTm="237825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323CE7-DEC3-45C3-926F-0EDF25C1E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Potravinová alergie x intolerance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37B0C0-2832-48AF-A171-959D3F361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cs typeface="Times New Roman" panose="02020603050405020304" pitchFamily="18" charset="0"/>
              </a:rPr>
              <a:t>Alergie – hypersenzitivita</a:t>
            </a:r>
          </a:p>
          <a:p>
            <a:pPr lvl="1"/>
            <a:r>
              <a:rPr lang="cs-CZ" sz="1800" dirty="0">
                <a:cs typeface="Times New Roman" panose="02020603050405020304" pitchFamily="18" charset="0"/>
              </a:rPr>
              <a:t>Nežádoucí reakce na potraviny vyvolaná  neadekvátní imunitní reakcí</a:t>
            </a:r>
          </a:p>
          <a:p>
            <a:pPr lvl="1"/>
            <a:r>
              <a:rPr lang="cs-CZ" sz="1800" i="1" dirty="0">
                <a:cs typeface="Times New Roman" panose="02020603050405020304" pitchFamily="18" charset="0"/>
              </a:rPr>
              <a:t>Alergie na bílkovinu kravského mléka</a:t>
            </a:r>
          </a:p>
          <a:p>
            <a:pPr lvl="1"/>
            <a:r>
              <a:rPr lang="cs-CZ" sz="1800" i="1" dirty="0">
                <a:cs typeface="Times New Roman" panose="02020603050405020304" pitchFamily="18" charset="0"/>
              </a:rPr>
              <a:t>Alergie na vaječný bílek…</a:t>
            </a:r>
          </a:p>
          <a:p>
            <a:pPr lvl="1"/>
            <a:endParaRPr lang="cs-CZ" dirty="0">
              <a:cs typeface="Times New Roman" panose="02020603050405020304" pitchFamily="18" charset="0"/>
            </a:endParaRPr>
          </a:p>
          <a:p>
            <a:r>
              <a:rPr lang="cs-CZ" b="1" dirty="0">
                <a:cs typeface="Times New Roman" panose="02020603050405020304" pitchFamily="18" charset="0"/>
              </a:rPr>
              <a:t>Intolerance – nesnášenlivost</a:t>
            </a:r>
          </a:p>
          <a:p>
            <a:pPr lvl="1"/>
            <a:r>
              <a:rPr lang="cs-CZ" sz="1800" dirty="0">
                <a:cs typeface="Times New Roman" panose="02020603050405020304" pitchFamily="18" charset="0"/>
              </a:rPr>
              <a:t>Nežádoucí reakce na potraviny, které nejsou vyvolány imunitními mechanizmy</a:t>
            </a:r>
          </a:p>
          <a:p>
            <a:pPr lvl="1"/>
            <a:r>
              <a:rPr lang="cs-CZ" sz="1800" i="1" dirty="0">
                <a:cs typeface="Times New Roman" panose="02020603050405020304" pitchFamily="18" charset="0"/>
              </a:rPr>
              <a:t>Laktózová intolerance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20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278"/>
    </mc:Choice>
    <mc:Fallback xmlns="">
      <p:transition spd="slow" advTm="106278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EBF0F9-D501-47B3-BAAF-106A350B5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0674" y="3182112"/>
            <a:ext cx="7290055" cy="4023360"/>
          </a:xfrm>
        </p:spPr>
        <p:txBody>
          <a:bodyPr/>
          <a:lstStyle/>
          <a:p>
            <a:r>
              <a:rPr lang="cs-CZ" dirty="0"/>
              <a:t>Děkuji za pozornost.</a:t>
            </a:r>
          </a:p>
        </p:txBody>
      </p:sp>
    </p:spTree>
    <p:extLst>
      <p:ext uri="{BB962C8B-B14F-4D97-AF65-F5344CB8AC3E}">
        <p14:creationId xmlns:p14="http://schemas.microsoft.com/office/powerpoint/2010/main" val="92009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37"/>
    </mc:Choice>
    <mc:Fallback xmlns="">
      <p:transition spd="slow" advTm="963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F6FFCE-D067-413A-97FA-B4AD34E8F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Poškození buněk sliznice tenkého střeva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64D312-9320-413B-9D2D-78DCE4B2A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Atrofie střevní sliznice – snížení až vymizení slizničních klků</a:t>
            </a:r>
          </a:p>
          <a:p>
            <a:r>
              <a:rPr lang="cs-CZ" dirty="0"/>
              <a:t>Porucha střevních funkcí</a:t>
            </a:r>
          </a:p>
          <a:p>
            <a:r>
              <a:rPr lang="cs-CZ" dirty="0"/>
              <a:t>Destrukce kartáčového lemu </a:t>
            </a:r>
            <a:r>
              <a:rPr lang="cs-CZ" dirty="0" err="1"/>
              <a:t>enterocytů</a:t>
            </a:r>
            <a:endParaRPr lang="cs-CZ" dirty="0"/>
          </a:p>
          <a:p>
            <a:pPr lvl="1"/>
            <a:r>
              <a:rPr lang="cs-CZ" dirty="0"/>
              <a:t>Snížená aktivita přítomných enzymů</a:t>
            </a:r>
          </a:p>
          <a:p>
            <a:r>
              <a:rPr lang="cs-CZ" dirty="0"/>
              <a:t>Všechny tyto změny mohou v různém časovém úseku při dodržování bezlepkové diety regredovat (v závislosti na stupni poškození)</a:t>
            </a:r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309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498"/>
    </mc:Choice>
    <mc:Fallback xmlns="">
      <p:transition spd="slow" advTm="10649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F3D75B-4B54-4C02-9C4C-246681CFB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2164" y="6530669"/>
            <a:ext cx="6940643" cy="468775"/>
          </a:xfrm>
        </p:spPr>
        <p:txBody>
          <a:bodyPr>
            <a:normAutofit/>
          </a:bodyPr>
          <a:lstStyle/>
          <a:p>
            <a:r>
              <a:rPr lang="cs-CZ" sz="1000" dirty="0"/>
              <a:t>Zdroj: https://www.mayoclinic.org/-/media/kcms/gbs/patient-consumer/images/2013/08/26/10/49/ds00319_im04515_mcdc7_celiac_diseasethu_jpg.jpg</a:t>
            </a:r>
          </a:p>
        </p:txBody>
      </p:sp>
      <p:pic>
        <p:nvPicPr>
          <p:cNvPr id="1028" name="Picture 4" descr="Výsledek obrázku pro celiac disease">
            <a:extLst>
              <a:ext uri="{FF2B5EF4-FFF2-40B4-BE49-F238E27FC236}">
                <a16:creationId xmlns:a16="http://schemas.microsoft.com/office/drawing/2014/main" id="{20C8A6A0-5F03-4188-B133-FA2FAE0291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9"/>
          <a:stretch/>
        </p:blipFill>
        <p:spPr bwMode="auto">
          <a:xfrm>
            <a:off x="1770215" y="292610"/>
            <a:ext cx="5401564" cy="609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72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36"/>
    </mc:Choice>
    <mc:Fallback xmlns="">
      <p:transition spd="slow" advTm="1813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733C20-8A1B-415A-98FE-6114C444A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697FDD-8203-4E08-923C-511928AE7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Anamnéza, klinický stav</a:t>
            </a:r>
          </a:p>
          <a:p>
            <a:r>
              <a:rPr lang="cs-CZ" dirty="0"/>
              <a:t>Průkaz sérových vysoce specifických tkáňových protilátek třídy </a:t>
            </a:r>
            <a:r>
              <a:rPr lang="cs-CZ" dirty="0" err="1"/>
              <a:t>IgA</a:t>
            </a:r>
            <a:endParaRPr lang="cs-CZ" dirty="0"/>
          </a:p>
          <a:p>
            <a:pPr lvl="1"/>
            <a:r>
              <a:rPr lang="cs-CZ" dirty="0"/>
              <a:t>Proti </a:t>
            </a:r>
            <a:r>
              <a:rPr lang="cs-CZ" dirty="0" err="1"/>
              <a:t>endomysiu</a:t>
            </a:r>
            <a:endParaRPr lang="cs-CZ" dirty="0"/>
          </a:p>
          <a:p>
            <a:pPr lvl="1"/>
            <a:r>
              <a:rPr lang="cs-CZ" dirty="0"/>
              <a:t>Proti tkáňové </a:t>
            </a:r>
            <a:r>
              <a:rPr lang="cs-CZ" dirty="0" err="1"/>
              <a:t>transglutamináze</a:t>
            </a:r>
            <a:endParaRPr lang="cs-CZ" dirty="0"/>
          </a:p>
          <a:p>
            <a:pPr lvl="1"/>
            <a:r>
              <a:rPr lang="cs-CZ" dirty="0"/>
              <a:t>Vhodné doplnit i vyšetřením  protilátek v řadě </a:t>
            </a:r>
            <a:r>
              <a:rPr lang="cs-CZ" dirty="0" err="1"/>
              <a:t>Ig</a:t>
            </a:r>
            <a:r>
              <a:rPr lang="cs-CZ" dirty="0"/>
              <a:t> G</a:t>
            </a:r>
          </a:p>
          <a:p>
            <a:r>
              <a:rPr lang="cs-CZ" dirty="0"/>
              <a:t>Biopsie vzorku sliznice tenkého střeva</a:t>
            </a:r>
          </a:p>
        </p:txBody>
      </p:sp>
    </p:spTree>
    <p:extLst>
      <p:ext uri="{BB962C8B-B14F-4D97-AF65-F5344CB8AC3E}">
        <p14:creationId xmlns:p14="http://schemas.microsoft.com/office/powerpoint/2010/main" val="193394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854"/>
    </mc:Choice>
    <mc:Fallback xmlns="">
      <p:transition spd="slow" advTm="12085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3930E1-BCB2-4251-A9F9-4D62E6873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Formy celiakie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AA7388-4343-4FD6-BFCF-DCB0E5D94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Klasická</a:t>
            </a:r>
          </a:p>
          <a:p>
            <a:r>
              <a:rPr lang="cs-CZ" b="1" dirty="0"/>
              <a:t>Klinicky němá</a:t>
            </a:r>
          </a:p>
          <a:p>
            <a:pPr lvl="1"/>
            <a:r>
              <a:rPr lang="cs-CZ" sz="1800" dirty="0"/>
              <a:t>Pacient přijímající lepek nemá žádné klinické příznaky</a:t>
            </a:r>
          </a:p>
          <a:p>
            <a:pPr lvl="1"/>
            <a:r>
              <a:rPr lang="cs-CZ" sz="1800" dirty="0"/>
              <a:t>Má pozitivní protilátky</a:t>
            </a:r>
          </a:p>
          <a:p>
            <a:pPr lvl="1"/>
            <a:r>
              <a:rPr lang="cs-CZ" sz="1800" dirty="0"/>
              <a:t>Charakteristické změny střevní sliznice (při biopsii)</a:t>
            </a:r>
          </a:p>
          <a:p>
            <a:pPr lvl="1"/>
            <a:r>
              <a:rPr lang="cs-CZ" sz="1800" dirty="0"/>
              <a:t>Plně indikována celoživotní bezlepková dieta</a:t>
            </a:r>
          </a:p>
          <a:p>
            <a:r>
              <a:rPr lang="cs-CZ" b="1" dirty="0"/>
              <a:t>Latentní</a:t>
            </a:r>
          </a:p>
          <a:p>
            <a:pPr lvl="1"/>
            <a:r>
              <a:rPr lang="cs-CZ" sz="1800" dirty="0"/>
              <a:t>V minulosti bylo diagnostikováno onemocnění</a:t>
            </a:r>
          </a:p>
          <a:p>
            <a:pPr lvl="1"/>
            <a:r>
              <a:rPr lang="cs-CZ" sz="1800" dirty="0"/>
              <a:t>V současné době negativní histologické i </a:t>
            </a:r>
            <a:r>
              <a:rPr lang="cs-CZ" sz="1800" dirty="0" err="1"/>
              <a:t>imunohistochemické</a:t>
            </a:r>
            <a:r>
              <a:rPr lang="cs-CZ" sz="1800" dirty="0"/>
              <a:t> vyšetření</a:t>
            </a:r>
          </a:p>
          <a:p>
            <a:pPr lvl="1"/>
            <a:r>
              <a:rPr lang="cs-CZ" sz="1800" dirty="0"/>
              <a:t>Potřeba dále sledovat stav těchto pacientů</a:t>
            </a:r>
          </a:p>
          <a:p>
            <a:r>
              <a:rPr lang="cs-CZ" sz="2200" b="1" dirty="0"/>
              <a:t>Potencionální</a:t>
            </a:r>
          </a:p>
          <a:p>
            <a:pPr lvl="1"/>
            <a:r>
              <a:rPr lang="cs-CZ" sz="1800" dirty="0"/>
              <a:t>Pacient má pozitivní autoprotilátky</a:t>
            </a:r>
          </a:p>
          <a:p>
            <a:pPr lvl="1"/>
            <a:r>
              <a:rPr lang="cs-CZ" sz="1800" dirty="0"/>
              <a:t>Nemá klinické potíže</a:t>
            </a:r>
          </a:p>
          <a:p>
            <a:pPr lvl="1"/>
            <a:r>
              <a:rPr lang="cs-CZ" sz="1800" dirty="0"/>
              <a:t>Střevní sliznice je normální</a:t>
            </a:r>
          </a:p>
          <a:p>
            <a:pPr lvl="1"/>
            <a:r>
              <a:rPr lang="cs-CZ" sz="1800" dirty="0"/>
              <a:t>Předpokládá se vývoj k atrofické sliznici, není známo, jak velké procento k ní dospěje</a:t>
            </a:r>
          </a:p>
        </p:txBody>
      </p:sp>
    </p:spTree>
    <p:extLst>
      <p:ext uri="{BB962C8B-B14F-4D97-AF65-F5344CB8AC3E}">
        <p14:creationId xmlns:p14="http://schemas.microsoft.com/office/powerpoint/2010/main" val="271724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724"/>
    </mc:Choice>
    <mc:Fallback xmlns="">
      <p:transition spd="slow" advTm="16072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1A24DD-7148-4065-95CB-E9FBA0D3C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Klinická manifestace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98F809-4836-4A05-9A39-1E33EB1A2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Příznaky</a:t>
            </a:r>
          </a:p>
          <a:p>
            <a:pPr lvl="1"/>
            <a:r>
              <a:rPr lang="cs-CZ" sz="1800" b="1" dirty="0"/>
              <a:t>Intestinální</a:t>
            </a:r>
          </a:p>
          <a:p>
            <a:pPr lvl="1"/>
            <a:r>
              <a:rPr lang="cs-CZ" sz="1800" b="1" dirty="0" err="1"/>
              <a:t>Extraintestinální</a:t>
            </a:r>
            <a:endParaRPr lang="cs-CZ" sz="1800" b="1" dirty="0"/>
          </a:p>
          <a:p>
            <a:pPr lvl="1"/>
            <a:endParaRPr lang="cs-CZ" dirty="0"/>
          </a:p>
        </p:txBody>
      </p:sp>
      <p:pic>
        <p:nvPicPr>
          <p:cNvPr id="3074" name="Picture 2" descr="Výsledek obrázku pro celiac disease symptoms">
            <a:extLst>
              <a:ext uri="{FF2B5EF4-FFF2-40B4-BE49-F238E27FC236}">
                <a16:creationId xmlns:a16="http://schemas.microsoft.com/office/drawing/2014/main" id="{80F0C550-341C-4491-A753-69489ED874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6"/>
          <a:stretch/>
        </p:blipFill>
        <p:spPr bwMode="auto">
          <a:xfrm>
            <a:off x="4139782" y="2378090"/>
            <a:ext cx="4173978" cy="3931270"/>
          </a:xfrm>
          <a:prstGeom prst="rect">
            <a:avLst/>
          </a:prstGeom>
          <a:solidFill>
            <a:srgbClr val="FF0000"/>
          </a:solidFill>
          <a:extLst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8E85AC18-4A11-4CDE-9610-0264386FA5C2}"/>
              </a:ext>
            </a:extLst>
          </p:cNvPr>
          <p:cNvSpPr txBox="1"/>
          <p:nvPr/>
        </p:nvSpPr>
        <p:spPr>
          <a:xfrm>
            <a:off x="3965196" y="6634931"/>
            <a:ext cx="59956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Zdroj: https://universityhealthnews.com/media/Celiac_Symptoms-e1464198493196.jpg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670B575-17FB-4A45-AFA6-0F9F38C6A3C9}"/>
              </a:ext>
            </a:extLst>
          </p:cNvPr>
          <p:cNvSpPr txBox="1"/>
          <p:nvPr/>
        </p:nvSpPr>
        <p:spPr>
          <a:xfrm>
            <a:off x="7501630" y="2410403"/>
            <a:ext cx="692459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cs-CZ" sz="1400" b="1" dirty="0" err="1">
                <a:solidFill>
                  <a:schemeClr val="bg1"/>
                </a:solidFill>
              </a:rPr>
              <a:t>Mouth</a:t>
            </a:r>
            <a:endParaRPr lang="cs-CZ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08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291"/>
    </mc:Choice>
    <mc:Fallback xmlns="">
      <p:transition spd="slow" advTm="8529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E7B672-335D-42B7-9973-36E4DAE79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Intestinální příznaky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CDD166-6654-4667-B8ED-D6E3C52B0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3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altLang="cs-CZ" sz="2000" dirty="0">
                <a:latin typeface="-apple-system"/>
              </a:rPr>
              <a:t>Recidivující bolesti břicha</a:t>
            </a:r>
          </a:p>
          <a:p>
            <a:pPr marL="285750" lvl="3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altLang="cs-CZ" sz="2000" dirty="0">
                <a:latin typeface="-apple-system"/>
              </a:rPr>
              <a:t>Nauzea</a:t>
            </a:r>
          </a:p>
          <a:p>
            <a:pPr marL="285750" lvl="3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altLang="cs-CZ" sz="2000" dirty="0">
                <a:latin typeface="-apple-system"/>
              </a:rPr>
              <a:t>Zvracení</a:t>
            </a:r>
          </a:p>
          <a:p>
            <a:pPr marL="285750" lvl="3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altLang="cs-CZ" sz="2000" dirty="0">
                <a:latin typeface="-apple-system"/>
              </a:rPr>
              <a:t>Meteorismus</a:t>
            </a:r>
          </a:p>
          <a:p>
            <a:pPr marL="285750" lvl="3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altLang="cs-CZ" sz="2000" dirty="0">
                <a:latin typeface="-apple-system"/>
              </a:rPr>
              <a:t>Neprospívání s váhovým úbytkem</a:t>
            </a:r>
          </a:p>
          <a:p>
            <a:pPr marL="285750" lvl="3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altLang="cs-CZ" sz="2000" dirty="0">
                <a:latin typeface="-apple-system"/>
              </a:rPr>
              <a:t>Zácpa</a:t>
            </a:r>
          </a:p>
          <a:p>
            <a:pPr marL="285750" lvl="3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cs-CZ" altLang="cs-CZ" sz="2000" dirty="0">
              <a:latin typeface="-apple-system"/>
            </a:endParaRPr>
          </a:p>
          <a:p>
            <a:pPr marL="0" lvl="3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dirty="0">
                <a:latin typeface="-apple-system"/>
              </a:rPr>
              <a:t>Děti</a:t>
            </a:r>
          </a:p>
          <a:p>
            <a:pPr marL="285750" lvl="3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altLang="cs-CZ" sz="2000" dirty="0">
                <a:latin typeface="-apple-system"/>
              </a:rPr>
              <a:t>chronický průjem a neprospívání při výskytu lepku v potravě, nafouklé břicho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387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365"/>
    </mc:Choice>
    <mc:Fallback xmlns="">
      <p:transition spd="slow" advTm="52365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4825F1AF-8DBC-4E3D-9F3D-688338DA83FC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D0D1F1D7741104FB0CEE139304576BC" ma:contentTypeVersion="14" ma:contentTypeDescription="Vytvoří nový dokument" ma:contentTypeScope="" ma:versionID="de6208e94d483039dafb5804f6ed4227">
  <xsd:schema xmlns:xsd="http://www.w3.org/2001/XMLSchema" xmlns:xs="http://www.w3.org/2001/XMLSchema" xmlns:p="http://schemas.microsoft.com/office/2006/metadata/properties" xmlns:ns3="594b78a4-2bf0-4df0-b93f-64576109aa61" xmlns:ns4="b0b8ffb6-9dd1-4a5a-865d-25610c021c60" targetNamespace="http://schemas.microsoft.com/office/2006/metadata/properties" ma:root="true" ma:fieldsID="d3969c77d16f1e91f5264f331a8e09a4" ns3:_="" ns4:_="">
    <xsd:import namespace="594b78a4-2bf0-4df0-b93f-64576109aa61"/>
    <xsd:import namespace="b0b8ffb6-9dd1-4a5a-865d-25610c021c6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4b78a4-2bf0-4df0-b93f-64576109aa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b8ffb6-9dd1-4a5a-865d-25610c021c6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5452CD-DF5D-4EE9-99B0-24F59247AF86}">
  <ds:schemaRefs>
    <ds:schemaRef ds:uri="http://purl.org/dc/dcmitype/"/>
    <ds:schemaRef ds:uri="http://schemas.microsoft.com/office/2006/documentManagement/types"/>
    <ds:schemaRef ds:uri="http://www.w3.org/XML/1998/namespace"/>
    <ds:schemaRef ds:uri="b0b8ffb6-9dd1-4a5a-865d-25610c021c60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infopath/2007/PartnerControls"/>
    <ds:schemaRef ds:uri="http://purl.org/dc/elements/1.1/"/>
    <ds:schemaRef ds:uri="594b78a4-2bf0-4df0-b93f-64576109aa61"/>
  </ds:schemaRefs>
</ds:datastoreItem>
</file>

<file path=customXml/itemProps2.xml><?xml version="1.0" encoding="utf-8"?>
<ds:datastoreItem xmlns:ds="http://schemas.openxmlformats.org/officeDocument/2006/customXml" ds:itemID="{65A7A3CC-B31F-4A5E-BF8F-6EFB848092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A62565-D9B9-43E9-9820-1318AE2085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4b78a4-2bf0-4df0-b93f-64576109aa61"/>
    <ds:schemaRef ds:uri="b0b8ffb6-9dd1-4a5a-865d-25610c021c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89</TotalTime>
  <Words>2054</Words>
  <Application>Microsoft Office PowerPoint</Application>
  <PresentationFormat>Předvádění na obrazovce (4:3)</PresentationFormat>
  <Paragraphs>274</Paragraphs>
  <Slides>33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40" baseType="lpstr">
      <vt:lpstr>-apple-system</vt:lpstr>
      <vt:lpstr>Calibri</vt:lpstr>
      <vt:lpstr>Times New Roman</vt:lpstr>
      <vt:lpstr>Tw Cen MT</vt:lpstr>
      <vt:lpstr>Tw Cen MT Condensed</vt:lpstr>
      <vt:lpstr>Wingdings 3</vt:lpstr>
      <vt:lpstr>Integrál</vt:lpstr>
      <vt:lpstr>Celiakie, potravinové alergie</vt:lpstr>
      <vt:lpstr>Celiakie</vt:lpstr>
      <vt:lpstr>etioPatogeneze</vt:lpstr>
      <vt:lpstr>Poškození buněk sliznice tenkého střeva</vt:lpstr>
      <vt:lpstr>Prezentace aplikace PowerPoint</vt:lpstr>
      <vt:lpstr>Diagnostika</vt:lpstr>
      <vt:lpstr>Formy celiakie</vt:lpstr>
      <vt:lpstr>Klinická manifestace</vt:lpstr>
      <vt:lpstr>Intestinální příznaky</vt:lpstr>
      <vt:lpstr>Extraintestinální příznaky</vt:lpstr>
      <vt:lpstr>Extraintestinální příznaky </vt:lpstr>
      <vt:lpstr>Choroby asociované s celiakií</vt:lpstr>
      <vt:lpstr>Léčba celiakie</vt:lpstr>
      <vt:lpstr>Lepek</vt:lpstr>
      <vt:lpstr>Lepek</vt:lpstr>
      <vt:lpstr>Bezlepková dieta</vt:lpstr>
      <vt:lpstr>Prezentace aplikace PowerPoint</vt:lpstr>
      <vt:lpstr>Základ bezlepkové diety</vt:lpstr>
      <vt:lpstr>Potraviny pro zvláštní výživu</vt:lpstr>
      <vt:lpstr>Bezlepková dieta</vt:lpstr>
      <vt:lpstr>Bezlepková dieta a oves</vt:lpstr>
      <vt:lpstr>Potravinové alergie</vt:lpstr>
      <vt:lpstr>Průběh potravinové alergie</vt:lpstr>
      <vt:lpstr>Prezentace aplikace PowerPoint</vt:lpstr>
      <vt:lpstr>Klinické projevy potravinové alergie</vt:lpstr>
      <vt:lpstr>Zkřížená alergická reakce</vt:lpstr>
      <vt:lpstr>Diagnostika</vt:lpstr>
      <vt:lpstr>Léčba potravinových alergií</vt:lpstr>
      <vt:lpstr>Prevence PA</vt:lpstr>
      <vt:lpstr>Alergie na bílkovinu kravského mléka</vt:lpstr>
      <vt:lpstr>Alergie na bílkovinu kravského mléka</vt:lpstr>
      <vt:lpstr>Potravinová alergie x intolerance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Celiakie, potravinové alergie</dc:title>
  <dc:creator>R</dc:creator>
  <cp:lastModifiedBy>Kamila Jančeková</cp:lastModifiedBy>
  <cp:revision>5</cp:revision>
  <dcterms:created xsi:type="dcterms:W3CDTF">2019-11-11T14:17:23Z</dcterms:created>
  <dcterms:modified xsi:type="dcterms:W3CDTF">2021-10-13T17:19:26Z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0x0101002D0D1F1D7741104FB0CEE139304576BC</vt:lpwstr>
  </property>
</Properties>
</file>