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268" r:id="rId3"/>
    <p:sldId id="269" r:id="rId4"/>
    <p:sldId id="270" r:id="rId5"/>
    <p:sldId id="271" r:id="rId6"/>
    <p:sldId id="279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4" r:id="rId29"/>
    <p:sldId id="303" r:id="rId30"/>
    <p:sldId id="305" r:id="rId31"/>
    <p:sldId id="306" r:id="rId32"/>
    <p:sldId id="307" r:id="rId33"/>
    <p:sldId id="308" r:id="rId34"/>
    <p:sldId id="309" r:id="rId35"/>
    <p:sldId id="310" r:id="rId36"/>
    <p:sldId id="312" r:id="rId37"/>
    <p:sldId id="313" r:id="rId38"/>
    <p:sldId id="314" r:id="rId39"/>
    <p:sldId id="315" r:id="rId40"/>
    <p:sldId id="320" r:id="rId41"/>
    <p:sldId id="321" r:id="rId42"/>
    <p:sldId id="272" r:id="rId43"/>
    <p:sldId id="273" r:id="rId44"/>
    <p:sldId id="317" r:id="rId45"/>
    <p:sldId id="319" r:id="rId46"/>
    <p:sldId id="280" r:id="rId47"/>
    <p:sldId id="281" r:id="rId48"/>
    <p:sldId id="275" r:id="rId49"/>
    <p:sldId id="276" r:id="rId50"/>
    <p:sldId id="277" r:id="rId51"/>
    <p:sldId id="278" r:id="rId52"/>
    <p:sldId id="261" r:id="rId53"/>
    <p:sldId id="260" r:id="rId54"/>
    <p:sldId id="316" r:id="rId5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Výchozí oddíl" id="{6CE0415A-3634-4993-8881-6D6C107A4FF4}">
          <p14:sldIdLst>
            <p14:sldId id="256"/>
            <p14:sldId id="268"/>
            <p14:sldId id="269"/>
            <p14:sldId id="270"/>
            <p14:sldId id="271"/>
            <p14:sldId id="279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4"/>
            <p14:sldId id="303"/>
            <p14:sldId id="305"/>
            <p14:sldId id="306"/>
            <p14:sldId id="307"/>
            <p14:sldId id="308"/>
            <p14:sldId id="309"/>
            <p14:sldId id="310"/>
            <p14:sldId id="312"/>
            <p14:sldId id="313"/>
            <p14:sldId id="314"/>
            <p14:sldId id="315"/>
            <p14:sldId id="320"/>
            <p14:sldId id="321"/>
            <p14:sldId id="272"/>
            <p14:sldId id="273"/>
            <p14:sldId id="317"/>
            <p14:sldId id="319"/>
            <p14:sldId id="280"/>
            <p14:sldId id="281"/>
            <p14:sldId id="275"/>
            <p14:sldId id="276"/>
            <p14:sldId id="277"/>
            <p14:sldId id="278"/>
            <p14:sldId id="261"/>
            <p14:sldId id="260"/>
            <p14:sldId id="31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4455" autoAdjust="0"/>
  </p:normalViewPr>
  <p:slideViewPr>
    <p:cSldViewPr snapToGrid="0">
      <p:cViewPr varScale="1">
        <p:scale>
          <a:sx n="48" d="100"/>
          <a:sy n="48" d="100"/>
        </p:scale>
        <p:origin x="-174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8F59D-0960-48FA-B3FB-1ED0B539C4C6}" type="datetimeFigureOut">
              <a:rPr lang="cs-CZ" smtClean="0"/>
              <a:pPr/>
              <a:t>22.09.2019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32A76-40FB-4C76-84A3-694EE36E86C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fajir.cz/?q=ochrnuti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32A76-40FB-4C76-84A3-694EE36E86C6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95019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32A76-40FB-4C76-84A3-694EE36E86C6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49941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32A76-40FB-4C76-84A3-694EE36E86C6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46924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32A76-40FB-4C76-84A3-694EE36E86C6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37242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32A76-40FB-4C76-84A3-694EE36E86C6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71234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Přítomnost jednotlivých příznaků je případ od případu proměnlivá. Stává se, že pacient s těmito necharakteristickými příznaky často </a:t>
            </a:r>
            <a:r>
              <a:rPr lang="cs-CZ" sz="1200" u="sng" dirty="0"/>
              <a:t>omylem končí na psychiatrickém </a:t>
            </a:r>
            <a:r>
              <a:rPr lang="cs-CZ" sz="1200" dirty="0"/>
              <a:t>oddělení, nebo s diagnózou arteriosklerotické demence v léčebně pro dlouhodobě nemocné. 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C9C2A-C31A-4510-B20B-E45340FC5BB2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44128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Přítomnost jednotlivých příznaků je případ od případu </a:t>
            </a:r>
            <a:r>
              <a:rPr lang="cs-CZ" sz="1200" dirty="0" smtClean="0"/>
              <a:t>proměnlivá</a:t>
            </a:r>
            <a:r>
              <a:rPr lang="cs-CZ" sz="1200" dirty="0"/>
              <a:t>. Stává se, že pacient s těmito necharakteristickými příznaky často </a:t>
            </a:r>
            <a:r>
              <a:rPr lang="cs-CZ" sz="1200" u="sng" dirty="0"/>
              <a:t>omylem končí na psychiatrickém </a:t>
            </a:r>
            <a:r>
              <a:rPr lang="cs-CZ" sz="1200" dirty="0"/>
              <a:t>oddělení, nebo s diagnózou arteriosklerotické demence v léčebně pro dlouhodobě nemocné. </a:t>
            </a:r>
          </a:p>
          <a:p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u="sng" dirty="0"/>
              <a:t>Oboustranný chronický subdurální hematom</a:t>
            </a:r>
            <a:r>
              <a:rPr lang="cs-CZ" sz="1200" dirty="0"/>
              <a:t>, u kterého bolesti hlavy a psychické poruchy s obrazem až demence dlouhodobě dominují. Pokud v tomto stadiu onemocnění není stanovena správná diagnóza, vyvíjejí se ložiskové neurologické příznaky. </a:t>
            </a:r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C9C2A-C31A-4510-B20B-E45340FC5BB2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17773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AAEED-5AA1-4487-AA57-174BE0B7CDD6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65220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32A76-40FB-4C76-84A3-694EE36E86C6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10457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32A76-40FB-4C76-84A3-694EE36E86C6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3430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C9C2A-C31A-4510-B20B-E45340FC5BB2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21492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32A76-40FB-4C76-84A3-694EE36E86C6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89968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32A76-40FB-4C76-84A3-694EE36E86C6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719435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150/50</a:t>
            </a:r>
          </a:p>
          <a:p>
            <a:r>
              <a:rPr lang="cs-CZ" dirty="0"/>
              <a:t>ICP – 24</a:t>
            </a:r>
          </a:p>
          <a:p>
            <a:endParaRPr lang="cs-CZ" dirty="0"/>
          </a:p>
          <a:p>
            <a:r>
              <a:rPr lang="cs-CZ" dirty="0"/>
              <a:t>MAP – proč nelze vypočítat jako aritmetický průměr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32A76-40FB-4C76-84A3-694EE36E86C6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038899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Poruchy CNS – </a:t>
            </a:r>
            <a:r>
              <a:rPr lang="cs-CZ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mengitida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status </a:t>
            </a:r>
            <a:r>
              <a:rPr lang="cs-CZ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epilepticus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dekompenzovaná intrakraniální hypertenze</a:t>
            </a:r>
          </a:p>
          <a:p>
            <a:endParaRPr lang="cs-CZ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porucha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hybnosti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čití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postižení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zadních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míších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kořenů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poranění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páteře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poruchy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meziobratlovych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plotének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Laseugeův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příznak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zdvihneme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dolní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končetinu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nataženou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koleni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často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již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malém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úhlu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pociťuje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nemocny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prudkou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bolest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"v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kříži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- “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houser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Babinského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reflex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hrotu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jehly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nebo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tužky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klíče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kůži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chodidla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směrem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prstům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vyvolá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zdravého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člověka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pokrčení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prstů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nohy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opačném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případě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závažné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nitrolební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krvácení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prsty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zcela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zjevně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vějířovitě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natahuje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směrem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nártu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vegetativní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reflexy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tlak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oční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bulby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zpomalení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pulsu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maximální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nádech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zpomalení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pulsu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maximální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vydech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odporu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=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zrychlení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pulsu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úder do břicha (na solar) = zrychlení pulsu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předklonění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může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vést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překvapivé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bradykardii</a:t>
            </a:r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2E568-3CE4-4B9C-8EFA-FB83139BEB47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45163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32A76-40FB-4C76-84A3-694EE36E86C6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03624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2EB96-A894-4B59-B7EE-009F260D7C4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35531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Oproti GCS -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not limited to patients with intracranial processes.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32A76-40FB-4C76-84A3-694EE36E86C6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625267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Hodnocení</a:t>
            </a:r>
            <a:r>
              <a:rPr lang="cs-CZ" baseline="0" dirty="0"/>
              <a:t> míry </a:t>
            </a:r>
            <a:r>
              <a:rPr lang="cs-CZ" baseline="0" dirty="0" err="1"/>
              <a:t>sedace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32A76-40FB-4C76-84A3-694EE36E86C6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465568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 – zavřené otokem nebo obvazem</a:t>
            </a:r>
          </a:p>
          <a:p>
            <a:endParaRPr lang="cs-CZ" dirty="0"/>
          </a:p>
          <a:p>
            <a:r>
              <a:rPr lang="cs-CZ" dirty="0"/>
              <a:t>T</a:t>
            </a:r>
            <a:r>
              <a:rPr lang="cs-CZ" baseline="0" dirty="0"/>
              <a:t> – </a:t>
            </a:r>
            <a:r>
              <a:rPr lang="cs-CZ" baseline="0" dirty="0" err="1"/>
              <a:t>intubováno</a:t>
            </a:r>
            <a:endParaRPr lang="cs-CZ" baseline="0" dirty="0"/>
          </a:p>
          <a:p>
            <a:endParaRPr lang="cs-CZ" baseline="0" dirty="0"/>
          </a:p>
          <a:p>
            <a:r>
              <a:rPr lang="cs-CZ" dirty="0"/>
              <a:t>Abnormální flexe když – noha</a:t>
            </a:r>
            <a:r>
              <a:rPr lang="cs-CZ" baseline="0" dirty="0"/>
              <a:t> jde do extenze, pomalý a stereotypní pohyb – opakovaně stejné místo, rameno se hýbe pře hrudník</a:t>
            </a:r>
          </a:p>
          <a:p>
            <a:endParaRPr lang="cs-CZ" baseline="0" dirty="0"/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15–13</a:t>
            </a:r>
            <a:r>
              <a:rPr lang="en-US" dirty="0"/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žádná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nebo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lehká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porucha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9–12</a:t>
            </a:r>
            <a:r>
              <a:rPr lang="en-US" dirty="0"/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středně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závažná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porucha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8</a:t>
            </a:r>
            <a:r>
              <a:rPr lang="en-US" dirty="0"/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závažná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porucha</a:t>
            </a:r>
            <a:r>
              <a:rPr lang="en-US" dirty="0"/>
              <a:t>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2E568-3CE4-4B9C-8EFA-FB83139BEB47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51637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ALERT</a:t>
            </a:r>
          </a:p>
          <a:p>
            <a:r>
              <a:rPr lang="cs-CZ" dirty="0"/>
              <a:t>VERBAL</a:t>
            </a:r>
          </a:p>
          <a:p>
            <a:r>
              <a:rPr lang="cs-CZ" dirty="0"/>
              <a:t>PAIN</a:t>
            </a:r>
          </a:p>
          <a:p>
            <a:r>
              <a:rPr lang="cs-CZ" dirty="0"/>
              <a:t>UNRESPONSIVE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2E568-3CE4-4B9C-8EFA-FB83139BEB47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0920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32A76-40FB-4C76-84A3-694EE36E86C6}" type="slidenum">
              <a:rPr lang="cs-CZ" smtClean="0"/>
              <a:pPr/>
              <a:t>54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amence – zmatenost. Kvalitativní změna vědomí, při níž je postižený dezorientován, neví přesně kde je, jaké je roční období, který je rok apod. Je bezradný a chová se zmateně. </a:t>
            </a:r>
            <a:r>
              <a:rPr lang="cs-CZ" dirty="0" err="1"/>
              <a:t>Příč</a:t>
            </a:r>
            <a:r>
              <a:rPr lang="cs-CZ" dirty="0"/>
              <a:t>. těžká celková onemocnění těžké infekce, ateroskleróza mozku, předávkování inzulinu u diabetika vedoucí k hypoglykemii aj. Srov. demence, skleróza, delirium a-; mens</a:t>
            </a:r>
          </a:p>
          <a:p>
            <a:endParaRPr lang="cs-CZ" dirty="0"/>
          </a:p>
          <a:p>
            <a:r>
              <a:rPr lang="cs-CZ" dirty="0"/>
              <a:t>obnubilace – mrákotný stav. Kvalitativní porucha vědomí, při níž postižený jedná bez kontroly svého vědomí a na své jednání si nepamatuje. Může odcestovat, chovat se agresivně, jindy převládá automatické neúčelné jednání apod. Bývá např. u epilepsie, těžké hysterie ob-; lat. </a:t>
            </a:r>
            <a:r>
              <a:rPr lang="cs-CZ" dirty="0" err="1"/>
              <a:t>nubila</a:t>
            </a:r>
            <a:r>
              <a:rPr lang="cs-CZ" dirty="0"/>
              <a:t> mraky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C9C2A-C31A-4510-B20B-E45340FC5BB2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03400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Stupor</a:t>
            </a:r>
            <a:r>
              <a:rPr lang="cs-CZ" dirty="0"/>
              <a:t> – nadměrná strnulost a ztuhlost, při níž postižený minimálně odpovídá na zevní podněty. Může být reakcí na otřesný zážitek, vyskytuje se u hysterie disociační s. apod. </a:t>
            </a:r>
          </a:p>
          <a:p>
            <a:endParaRPr lang="cs-CZ" dirty="0"/>
          </a:p>
          <a:p>
            <a:r>
              <a:rPr lang="cs-CZ" dirty="0" err="1"/>
              <a:t>Semi</a:t>
            </a:r>
            <a:r>
              <a:rPr lang="cs-CZ" dirty="0"/>
              <a:t>-koma : stav předcházející hlubokému bezvědomí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C9C2A-C31A-4510-B20B-E45340FC5BB2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89437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Akinetický mutismus</a:t>
            </a:r>
          </a:p>
          <a:p>
            <a:r>
              <a:rPr lang="cs-CZ" dirty="0"/>
              <a:t>Vzniká při těžkých destrukcí </a:t>
            </a:r>
            <a:r>
              <a:rPr lang="cs-CZ" b="1" dirty="0"/>
              <a:t>obou frontálních laloků</a:t>
            </a:r>
            <a:r>
              <a:rPr lang="cs-CZ" dirty="0"/>
              <a:t> v povodí </a:t>
            </a:r>
            <a:r>
              <a:rPr lang="cs-CZ" i="1" dirty="0"/>
              <a:t>a. </a:t>
            </a:r>
            <a:r>
              <a:rPr lang="cs-CZ" i="1" dirty="0" err="1"/>
              <a:t>cerebri</a:t>
            </a:r>
            <a:r>
              <a:rPr lang="cs-CZ" i="1" dirty="0"/>
              <a:t> </a:t>
            </a:r>
            <a:r>
              <a:rPr lang="cs-CZ" i="1" dirty="0" err="1"/>
              <a:t>anterior</a:t>
            </a:r>
            <a:r>
              <a:rPr lang="cs-CZ" dirty="0"/>
              <a:t>. Pacient působí sice vigilním dojmem, má otevřené oči, ale je zcela nehybný, inkontinentní a neschopen komunikace s okolím. V takovémto stavu může přežívat řadu měsíců i několik let, pokud je mu věnována kvalifikovaná ošetřovatelská péče.</a:t>
            </a:r>
          </a:p>
          <a:p>
            <a:endParaRPr lang="cs-CZ" dirty="0"/>
          </a:p>
          <a:p>
            <a:r>
              <a:rPr lang="cs-CZ" dirty="0" err="1"/>
              <a:t>Locked</a:t>
            </a:r>
            <a:r>
              <a:rPr lang="cs-CZ" dirty="0"/>
              <a:t>-in [</a:t>
            </a:r>
            <a:r>
              <a:rPr lang="cs-CZ" dirty="0" err="1"/>
              <a:t>lokt</a:t>
            </a:r>
            <a:r>
              <a:rPr lang="cs-CZ" dirty="0"/>
              <a:t>-in] syndrom neboli </a:t>
            </a:r>
            <a:r>
              <a:rPr lang="cs-CZ" b="1" dirty="0"/>
              <a:t>syndrom uzamčení</a:t>
            </a:r>
            <a:r>
              <a:rPr lang="cs-CZ" dirty="0"/>
              <a:t> je naštěstí relativně vzácný neurologický stav, který spočívá v úplném a trvalém </a:t>
            </a:r>
            <a:r>
              <a:rPr lang="cs-CZ" dirty="0">
                <a:hlinkClick r:id="rId3"/>
              </a:rPr>
              <a:t>ochrnutí</a:t>
            </a:r>
            <a:r>
              <a:rPr lang="cs-CZ" dirty="0"/>
              <a:t> při zachovalém vědomí.</a:t>
            </a:r>
          </a:p>
          <a:p>
            <a:r>
              <a:rPr lang="cs-CZ" dirty="0"/>
              <a:t> 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C9C2A-C31A-4510-B20B-E45340FC5BB2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50871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32A76-40FB-4C76-84A3-694EE36E86C6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63870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Poškození přímo v místě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32A76-40FB-4C76-84A3-694EE36E86C6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55233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Difúzní </a:t>
            </a:r>
            <a:r>
              <a:rPr lang="cs-CZ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axonální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poranění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je mnohočetné mikroskopické traumatické postižení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axonů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32A76-40FB-4C76-84A3-694EE36E86C6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48422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32A76-40FB-4C76-84A3-694EE36E86C6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3510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B9073E-F912-42F1-8DE1-375AF2A580A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599" y="414000"/>
            <a:ext cx="206223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769790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9" y="718714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B9073E-F912-42F1-8DE1-375AF2A580A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9" y="718714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861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B9073E-F912-42F1-8DE1-375AF2A580A3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7947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1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9073E-F912-42F1-8DE1-375AF2A580A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3005" y="6048047"/>
            <a:ext cx="1153692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0246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1" y="6228000"/>
            <a:ext cx="252000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96B9073E-F912-42F1-8DE1-375AF2A580A3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7907" y="2019301"/>
            <a:ext cx="5474056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1995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xmlns="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xmlns="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1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96B9073E-F912-42F1-8DE1-375AF2A580A3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3766" y="2434289"/>
            <a:ext cx="9582328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7119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5A2A7-000A-4B36-BE8A-8518139D3842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F2C43-71F4-45F2-9E7D-86CA2B5CD6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6717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791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B9073E-F912-42F1-8DE1-375AF2A580A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1" y="1692002"/>
            <a:ext cx="107532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933893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9073E-F912-42F1-8DE1-375AF2A580A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599" y="414000"/>
            <a:ext cx="2065729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92109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1" y="1692002"/>
            <a:ext cx="107532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B9073E-F912-42F1-8DE1-375AF2A580A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6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792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B9073E-F912-42F1-8DE1-375AF2A580A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6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107532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1" y="1692001"/>
            <a:ext cx="5219997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7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792293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9" y="1695076"/>
            <a:ext cx="5218412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B9073E-F912-42F1-8DE1-375AF2A580A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7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417284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2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B9073E-F912-42F1-8DE1-375AF2A580A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4414271"/>
            <a:ext cx="3311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2" y="4414271"/>
            <a:ext cx="3311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1" y="4414270"/>
            <a:ext cx="3311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7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20000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2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6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107532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625358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B9073E-F912-42F1-8DE1-375AF2A580A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9" y="692152"/>
            <a:ext cx="5218412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156270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B9073E-F912-42F1-8DE1-375AF2A580A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1" y="692150"/>
            <a:ext cx="107532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218551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1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1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96B9073E-F912-42F1-8DE1-375AF2A580A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107532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xmlns="" val="414500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30oansQaIU" TargetMode="External"/><Relationship Id="rId4" Type="http://schemas.openxmlformats.org/officeDocument/2006/relationships/image" Target="../media/image2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urologiepropraxi.cz/pdfs/neu/2007/01/07.pd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902" y="2567854"/>
            <a:ext cx="7332093" cy="721658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Pacient s poruchou vědomí v kritickém stavu</a:t>
            </a:r>
            <a:br>
              <a:rPr lang="cs-CZ" sz="4000" dirty="0"/>
            </a:b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/>
              <a:t>Základy </a:t>
            </a:r>
            <a:r>
              <a:rPr lang="cs-CZ" sz="4000" dirty="0" err="1"/>
              <a:t>neuromonitoringu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50902" y="5028585"/>
            <a:ext cx="11361600" cy="698497"/>
          </a:xfrm>
        </p:spPr>
        <p:txBody>
          <a:bodyPr/>
          <a:lstStyle/>
          <a:p>
            <a:r>
              <a:rPr lang="cs-CZ" dirty="0"/>
              <a:t>Michal Pospíšil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8464" y="3289513"/>
            <a:ext cx="2044843" cy="300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3287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9536" y="620688"/>
            <a:ext cx="8229600" cy="1143000"/>
          </a:xfrm>
        </p:spPr>
        <p:txBody>
          <a:bodyPr/>
          <a:lstStyle/>
          <a:p>
            <a:r>
              <a:rPr lang="cs-CZ" dirty="0" err="1"/>
              <a:t>Komoce</a:t>
            </a:r>
            <a:r>
              <a:rPr lang="cs-CZ" dirty="0"/>
              <a:t> mozková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Jedná se o funkční, reverzibilní poškození.</a:t>
            </a:r>
          </a:p>
          <a:p>
            <a:endParaRPr lang="cs-CZ" dirty="0"/>
          </a:p>
          <a:p>
            <a:r>
              <a:rPr lang="cs-CZ" dirty="0"/>
              <a:t>Nejlehčí forma difúzního </a:t>
            </a:r>
            <a:r>
              <a:rPr lang="cs-CZ" dirty="0" err="1"/>
              <a:t>axonálního</a:t>
            </a:r>
            <a:r>
              <a:rPr lang="cs-CZ" dirty="0"/>
              <a:t> poranění.</a:t>
            </a:r>
          </a:p>
          <a:p>
            <a:endParaRPr lang="cs-CZ" dirty="0"/>
          </a:p>
          <a:p>
            <a:r>
              <a:rPr lang="cs-CZ" dirty="0"/>
              <a:t>Porucha vědomí (minuty, desítky minut).</a:t>
            </a:r>
          </a:p>
          <a:p>
            <a:endParaRPr lang="cs-CZ" dirty="0"/>
          </a:p>
          <a:p>
            <a:r>
              <a:rPr lang="cs-CZ" dirty="0"/>
              <a:t>Výskyt  retrográdní amnézie, s postupnou ustupující tendencí orientace v čase.</a:t>
            </a:r>
          </a:p>
          <a:p>
            <a:endParaRPr lang="cs-CZ" dirty="0"/>
          </a:p>
          <a:p>
            <a:r>
              <a:rPr lang="cs-CZ" dirty="0"/>
              <a:t>Vegetativní příznaky – co mezi ně patří?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55237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Vegetativní příznaky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1" y="1656988"/>
            <a:ext cx="10753201" cy="4139998"/>
          </a:xfrm>
        </p:spPr>
        <p:txBody>
          <a:bodyPr>
            <a:normAutofit fontScale="92500" lnSpcReduction="20000"/>
          </a:bodyPr>
          <a:lstStyle/>
          <a:p>
            <a:endParaRPr lang="cs-CZ" dirty="0"/>
          </a:p>
          <a:p>
            <a:pPr marL="72000" indent="0">
              <a:buNone/>
            </a:pPr>
            <a:r>
              <a:rPr lang="cs-CZ" dirty="0"/>
              <a:t>Příznaky vyvolané podrážděním autonomního nervového systému.</a:t>
            </a:r>
          </a:p>
          <a:p>
            <a:endParaRPr lang="cs-CZ" dirty="0"/>
          </a:p>
          <a:p>
            <a:r>
              <a:rPr lang="cs-CZ" dirty="0"/>
              <a:t>Somatické</a:t>
            </a:r>
          </a:p>
          <a:p>
            <a:r>
              <a:rPr lang="cs-CZ" dirty="0"/>
              <a:t>Třes, tachykardie</a:t>
            </a:r>
          </a:p>
          <a:p>
            <a:r>
              <a:rPr lang="cs-CZ" dirty="0"/>
              <a:t>Nauzea, zvracení</a:t>
            </a:r>
          </a:p>
          <a:p>
            <a:r>
              <a:rPr lang="cs-CZ" dirty="0"/>
              <a:t>Pocení, návaly horka nebo zimy</a:t>
            </a:r>
          </a:p>
          <a:p>
            <a:r>
              <a:rPr lang="cs-CZ" dirty="0"/>
              <a:t>Hučení v uších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16155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3552" y="548680"/>
            <a:ext cx="8229600" cy="1143000"/>
          </a:xfrm>
        </p:spPr>
        <p:txBody>
          <a:bodyPr/>
          <a:lstStyle/>
          <a:p>
            <a:r>
              <a:rPr lang="cs-CZ" dirty="0"/>
              <a:t>Doplňte si</a:t>
            </a:r>
          </a:p>
        </p:txBody>
      </p:sp>
      <p:pic>
        <p:nvPicPr>
          <p:cNvPr id="4" name="Zástupný symbol pro obsah 3" descr="400px-Neuron_Hand-tuned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3632" y="1628800"/>
            <a:ext cx="7205124" cy="3872754"/>
          </a:xfrm>
        </p:spPr>
      </p:pic>
    </p:spTree>
    <p:extLst>
      <p:ext uri="{BB962C8B-B14F-4D97-AF65-F5344CB8AC3E}">
        <p14:creationId xmlns:p14="http://schemas.microsoft.com/office/powerpoint/2010/main" xmlns="" val="3720768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Afms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23317" y="1935164"/>
            <a:ext cx="7745367" cy="4389437"/>
          </a:xfrm>
        </p:spPr>
      </p:pic>
    </p:spTree>
    <p:extLst>
      <p:ext uri="{BB962C8B-B14F-4D97-AF65-F5344CB8AC3E}">
        <p14:creationId xmlns:p14="http://schemas.microsoft.com/office/powerpoint/2010/main" xmlns="" val="4043972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Difúzní </a:t>
            </a:r>
            <a:r>
              <a:rPr lang="cs-CZ" dirty="0" err="1"/>
              <a:t>axonální</a:t>
            </a:r>
            <a:r>
              <a:rPr lang="cs-CZ" dirty="0"/>
              <a:t> poškození.</a:t>
            </a:r>
          </a:p>
          <a:p>
            <a:r>
              <a:rPr lang="cs-CZ" dirty="0"/>
              <a:t>Mnohočetné poškození mozkové tkáně.</a:t>
            </a:r>
          </a:p>
          <a:p>
            <a:r>
              <a:rPr lang="cs-CZ" dirty="0"/>
              <a:t>Přerušení axonů mozkový buněk v bílé hmotě.</a:t>
            </a:r>
          </a:p>
          <a:p>
            <a:r>
              <a:rPr lang="cs-CZ" dirty="0"/>
              <a:t>Axony nejsou mechanicky přerušeny, ale do 24h dochází k jejich lýze (rozpuštění) -&gt; vznik glií -&gt; atrofie tkáně.</a:t>
            </a:r>
          </a:p>
          <a:p>
            <a:r>
              <a:rPr lang="cs-CZ" dirty="0"/>
              <a:t>Nález na CT v prvních fázích nelze prokázat, hodnotí se dle závažnosti stavu.</a:t>
            </a:r>
          </a:p>
          <a:p>
            <a:r>
              <a:rPr lang="cs-CZ" dirty="0"/>
              <a:t>Trvalé následky se odvíjí od rozsahu poranění, v nejtěžších případech se mohou zvrátit v tzv. vegetativní stav.   </a:t>
            </a:r>
          </a:p>
        </p:txBody>
      </p:sp>
    </p:spTree>
    <p:extLst>
      <p:ext uri="{BB962C8B-B14F-4D97-AF65-F5344CB8AC3E}">
        <p14:creationId xmlns:p14="http://schemas.microsoft.com/office/powerpoint/2010/main" xmlns="" val="2895783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181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7688" y="1268761"/>
            <a:ext cx="5559406" cy="4447525"/>
          </a:xfrm>
        </p:spPr>
      </p:pic>
    </p:spTree>
    <p:extLst>
      <p:ext uri="{BB962C8B-B14F-4D97-AF65-F5344CB8AC3E}">
        <p14:creationId xmlns:p14="http://schemas.microsoft.com/office/powerpoint/2010/main" xmlns="" val="3430623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Difúzní </a:t>
            </a:r>
            <a:r>
              <a:rPr lang="cs-CZ" dirty="0" err="1"/>
              <a:t>axonální</a:t>
            </a:r>
            <a:r>
              <a:rPr lang="cs-CZ" dirty="0"/>
              <a:t> poranění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1" y="1692002"/>
            <a:ext cx="10753201" cy="444599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dirty="0"/>
              <a:t>Diagnostika</a:t>
            </a:r>
          </a:p>
          <a:p>
            <a:r>
              <a:rPr lang="cs-CZ" dirty="0"/>
              <a:t>Na CT drobná </a:t>
            </a:r>
            <a:r>
              <a:rPr lang="cs-CZ" dirty="0" err="1"/>
              <a:t>prokrvácená</a:t>
            </a:r>
            <a:r>
              <a:rPr lang="cs-CZ" dirty="0"/>
              <a:t> ložiska v oblasti corpus </a:t>
            </a:r>
            <a:r>
              <a:rPr lang="cs-CZ" dirty="0" err="1"/>
              <a:t>callosum</a:t>
            </a:r>
            <a:r>
              <a:rPr lang="cs-CZ" dirty="0"/>
              <a:t>, někdy i v oblasti kmene, edém mozku.</a:t>
            </a:r>
          </a:p>
          <a:p>
            <a:endParaRPr lang="cs-CZ" dirty="0"/>
          </a:p>
          <a:p>
            <a:pPr>
              <a:buNone/>
            </a:pPr>
            <a:r>
              <a:rPr lang="cs-CZ" dirty="0"/>
              <a:t>Léčba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Intenzivní </a:t>
            </a:r>
            <a:r>
              <a:rPr lang="cs-CZ" dirty="0" err="1"/>
              <a:t>antiedematózní</a:t>
            </a:r>
            <a:r>
              <a:rPr lang="cs-CZ" dirty="0"/>
              <a:t> terapie.</a:t>
            </a:r>
          </a:p>
          <a:p>
            <a:endParaRPr lang="cs-CZ" dirty="0"/>
          </a:p>
          <a:p>
            <a:r>
              <a:rPr lang="cs-CZ" dirty="0"/>
              <a:t>Monitoring hodnot ICP,LICOX, HEMEDEX.</a:t>
            </a:r>
          </a:p>
          <a:p>
            <a:endParaRPr lang="cs-CZ" dirty="0"/>
          </a:p>
          <a:p>
            <a:r>
              <a:rPr lang="cs-CZ" dirty="0"/>
              <a:t>Kontrola CT  v 12 - 24hod intervalech.</a:t>
            </a:r>
          </a:p>
          <a:p>
            <a:endParaRPr lang="cs-CZ" dirty="0"/>
          </a:p>
          <a:p>
            <a:r>
              <a:rPr lang="cs-CZ" dirty="0"/>
              <a:t>Dekompresní kraniotomie u nezvládnutelných hodnot ICP.</a:t>
            </a:r>
          </a:p>
        </p:txBody>
      </p:sp>
    </p:spTree>
    <p:extLst>
      <p:ext uri="{BB962C8B-B14F-4D97-AF65-F5344CB8AC3E}">
        <p14:creationId xmlns:p14="http://schemas.microsoft.com/office/powerpoint/2010/main" xmlns="" val="1733678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Kontuze mozku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Zhmoždění mozku.</a:t>
            </a:r>
          </a:p>
          <a:p>
            <a:r>
              <a:rPr lang="cs-CZ" dirty="0"/>
              <a:t>Ložiskové, makroskopické postižení.</a:t>
            </a:r>
          </a:p>
          <a:p>
            <a:r>
              <a:rPr lang="cs-CZ" dirty="0"/>
              <a:t>Obraz </a:t>
            </a:r>
            <a:r>
              <a:rPr lang="cs-CZ" dirty="0" err="1"/>
              <a:t>prokrvácené</a:t>
            </a:r>
            <a:r>
              <a:rPr lang="cs-CZ" dirty="0"/>
              <a:t> až nekrotické mozkové tkáně.</a:t>
            </a:r>
          </a:p>
          <a:p>
            <a:r>
              <a:rPr lang="cs-CZ" dirty="0"/>
              <a:t>Neurologické projevy vycházejí z umístění samotného ložiska.</a:t>
            </a:r>
          </a:p>
          <a:p>
            <a:r>
              <a:rPr lang="cs-CZ" dirty="0"/>
              <a:t>Ložisek bývá většinou více.</a:t>
            </a:r>
          </a:p>
          <a:p>
            <a:r>
              <a:rPr lang="cs-CZ" dirty="0"/>
              <a:t>Na CT bezprostředně po inzultu nemusí být zřetelná.</a:t>
            </a:r>
          </a:p>
          <a:p>
            <a:r>
              <a:rPr lang="cs-CZ" dirty="0"/>
              <a:t>Při postupném vyhojení mohou vznikat jizvy, </a:t>
            </a:r>
            <a:r>
              <a:rPr lang="cs-CZ" dirty="0" err="1"/>
              <a:t>pseudocysty</a:t>
            </a:r>
            <a:r>
              <a:rPr lang="cs-CZ" dirty="0"/>
              <a:t>, edém, či rozvoj krvácení (ICH, </a:t>
            </a:r>
            <a:r>
              <a:rPr lang="cs-CZ" dirty="0" err="1"/>
              <a:t>haemocefalus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510225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3552" y="476672"/>
            <a:ext cx="8229600" cy="1143000"/>
          </a:xfrm>
        </p:spPr>
        <p:txBody>
          <a:bodyPr/>
          <a:lstStyle/>
          <a:p>
            <a:r>
              <a:rPr lang="cs-CZ" dirty="0"/>
              <a:t>Akutní epidurální krvácení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9536" y="1556792"/>
            <a:ext cx="8229600" cy="4389120"/>
          </a:xfrm>
        </p:spPr>
        <p:txBody>
          <a:bodyPr/>
          <a:lstStyle/>
          <a:p>
            <a:r>
              <a:rPr lang="cs-CZ" dirty="0"/>
              <a:t>Jedná se o krvácení z meningeálních tepen mezi </a:t>
            </a:r>
            <a:r>
              <a:rPr lang="cs-CZ" dirty="0" err="1"/>
              <a:t>dura</a:t>
            </a:r>
            <a:r>
              <a:rPr lang="cs-CZ" dirty="0"/>
              <a:t> mater a plenu mozkovou.</a:t>
            </a:r>
          </a:p>
        </p:txBody>
      </p:sp>
      <p:pic>
        <p:nvPicPr>
          <p:cNvPr id="4" name="Obrázek 3" descr="Obaly_mozk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7568" y="2348880"/>
            <a:ext cx="7343800" cy="380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6407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epidurální hematom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Tvrdá plena se odtrhává od kosti a postupně stlačuje mozek.</a:t>
            </a:r>
          </a:p>
          <a:p>
            <a:r>
              <a:rPr lang="cs-CZ" dirty="0"/>
              <a:t>Často mu předchází fraktura </a:t>
            </a:r>
            <a:r>
              <a:rPr lang="cs-CZ" dirty="0" err="1"/>
              <a:t>kalvy</a:t>
            </a:r>
            <a:r>
              <a:rPr lang="cs-CZ" dirty="0"/>
              <a:t> nebo </a:t>
            </a:r>
            <a:r>
              <a:rPr lang="cs-CZ" dirty="0" err="1"/>
              <a:t>baze</a:t>
            </a:r>
            <a:r>
              <a:rPr lang="cs-CZ" dirty="0"/>
              <a:t> lební.</a:t>
            </a:r>
          </a:p>
          <a:p>
            <a:r>
              <a:rPr lang="cs-CZ" dirty="0"/>
              <a:t>Příznaky se mohou dle rozsahu projevovat až za 48h.</a:t>
            </a:r>
          </a:p>
          <a:p>
            <a:r>
              <a:rPr lang="cs-CZ" dirty="0"/>
              <a:t>Venózní krvácení má obvykle mírnější průběh</a:t>
            </a:r>
          </a:p>
          <a:p>
            <a:r>
              <a:rPr lang="cs-CZ" dirty="0"/>
              <a:t>Vyskytují se tzv. lucidní intervaly.</a:t>
            </a:r>
          </a:p>
          <a:p>
            <a:r>
              <a:rPr lang="cs-CZ" dirty="0"/>
              <a:t>Kontralaterální hemiparéza, </a:t>
            </a:r>
            <a:r>
              <a:rPr lang="cs-CZ" dirty="0" err="1"/>
              <a:t>anizokorie</a:t>
            </a:r>
            <a:r>
              <a:rPr lang="cs-CZ" dirty="0"/>
              <a:t> (mydriáza na straně hematomu z útlaku III. Hlavového nervu).</a:t>
            </a:r>
          </a:p>
          <a:p>
            <a:r>
              <a:rPr lang="cs-CZ" dirty="0"/>
              <a:t>Brýlový hematom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471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1" y="657654"/>
            <a:ext cx="10753201" cy="451576"/>
          </a:xfrm>
        </p:spPr>
        <p:txBody>
          <a:bodyPr/>
          <a:lstStyle/>
          <a:p>
            <a:r>
              <a:rPr lang="cs-CZ" dirty="0"/>
              <a:t>Poruchy vědomí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556921"/>
            <a:ext cx="10753201" cy="413999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Vědomí má dvě složky – obsah (kvalita) a stupeň bdělosti (kvantita-vigilita).</a:t>
            </a:r>
          </a:p>
          <a:p>
            <a:endParaRPr lang="cs-CZ" dirty="0"/>
          </a:p>
          <a:p>
            <a:r>
              <a:rPr lang="cs-CZ" dirty="0"/>
              <a:t>Lze poruchy rozdělovat na strukturální a sekundární poškození (metabolické), které mají vliv na funkční složku CNS.</a:t>
            </a:r>
          </a:p>
          <a:p>
            <a:endParaRPr lang="cs-CZ" dirty="0"/>
          </a:p>
          <a:p>
            <a:r>
              <a:rPr lang="cs-CZ" dirty="0"/>
              <a:t>Mozková tkáň nemá schopnost regenerace. Poškození jsou nevratná.</a:t>
            </a:r>
          </a:p>
        </p:txBody>
      </p:sp>
    </p:spTree>
    <p:extLst>
      <p:ext uri="{BB962C8B-B14F-4D97-AF65-F5344CB8AC3E}">
        <p14:creationId xmlns:p14="http://schemas.microsoft.com/office/powerpoint/2010/main" xmlns="" val="2651576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43872" y="764704"/>
            <a:ext cx="8229600" cy="1143000"/>
          </a:xfrm>
        </p:spPr>
        <p:txBody>
          <a:bodyPr/>
          <a:lstStyle/>
          <a:p>
            <a:r>
              <a:rPr lang="cs-CZ" dirty="0"/>
              <a:t>EDH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6494" y="1675504"/>
            <a:ext cx="10941424" cy="4389120"/>
          </a:xfrm>
        </p:spPr>
        <p:txBody>
          <a:bodyPr/>
          <a:lstStyle/>
          <a:p>
            <a:r>
              <a:rPr lang="cs-CZ" dirty="0"/>
              <a:t>Pozor na včasnou diagnostiku pomocí CT, hematom narůstá postupně do 2 hodin od úrazu, nutností je monitorování pacienta na jednotce intenzivní péče!!!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31565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3512" y="908720"/>
            <a:ext cx="8507288" cy="1143000"/>
          </a:xfrm>
        </p:spPr>
        <p:txBody>
          <a:bodyPr/>
          <a:lstStyle/>
          <a:p>
            <a:r>
              <a:rPr lang="cs-CZ" dirty="0"/>
              <a:t>Uložení epidurálního hematomu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399" y="1008528"/>
            <a:ext cx="10753201" cy="3680471"/>
          </a:xfrm>
        </p:spPr>
        <p:txBody>
          <a:bodyPr/>
          <a:lstStyle/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80 % epidurálních hematomů je lokalizovaných v temporální oblasti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20% epidurálních hematomů uloženo frontálně, okcipitálně a nad zadní jámou</a:t>
            </a:r>
          </a:p>
        </p:txBody>
      </p:sp>
    </p:spTree>
    <p:extLst>
      <p:ext uri="{BB962C8B-B14F-4D97-AF65-F5344CB8AC3E}">
        <p14:creationId xmlns:p14="http://schemas.microsoft.com/office/powerpoint/2010/main" xmlns="" val="687773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332656"/>
            <a:ext cx="8686800" cy="1143000"/>
          </a:xfrm>
        </p:spPr>
        <p:txBody>
          <a:bodyPr/>
          <a:lstStyle/>
          <a:p>
            <a:r>
              <a:rPr lang="cs-CZ" dirty="0"/>
              <a:t>Uložení epidurálního hematomu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93_CV-Diag_i200_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5600" y="1628800"/>
            <a:ext cx="7189372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22087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3552" y="692696"/>
            <a:ext cx="8229600" cy="1143000"/>
          </a:xfrm>
        </p:spPr>
        <p:txBody>
          <a:bodyPr/>
          <a:lstStyle/>
          <a:p>
            <a:r>
              <a:rPr lang="cs-CZ" dirty="0"/>
              <a:t>Léčba epidurálního hematomu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399" y="1835696"/>
            <a:ext cx="10753201" cy="413999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Evakuace hematomu</a:t>
            </a:r>
          </a:p>
          <a:p>
            <a:endParaRPr lang="cs-CZ" dirty="0"/>
          </a:p>
          <a:p>
            <a:r>
              <a:rPr lang="cs-CZ" dirty="0"/>
              <a:t>Anti edematózní terapie</a:t>
            </a:r>
          </a:p>
          <a:p>
            <a:endParaRPr lang="cs-CZ" dirty="0"/>
          </a:p>
          <a:p>
            <a:r>
              <a:rPr lang="cs-CZ" dirty="0"/>
              <a:t>Monitorace stavu (vědomí, hybnost…)</a:t>
            </a:r>
          </a:p>
          <a:p>
            <a:endParaRPr lang="cs-CZ" dirty="0"/>
          </a:p>
          <a:p>
            <a:r>
              <a:rPr lang="cs-CZ" dirty="0"/>
              <a:t>Klid na lůžku</a:t>
            </a:r>
          </a:p>
          <a:p>
            <a:endParaRPr lang="cs-CZ" dirty="0"/>
          </a:p>
          <a:p>
            <a:r>
              <a:rPr lang="cs-CZ" dirty="0"/>
              <a:t>Péče o op. ránu a drenáže</a:t>
            </a:r>
          </a:p>
        </p:txBody>
      </p:sp>
    </p:spTree>
    <p:extLst>
      <p:ext uri="{BB962C8B-B14F-4D97-AF65-F5344CB8AC3E}">
        <p14:creationId xmlns:p14="http://schemas.microsoft.com/office/powerpoint/2010/main" xmlns="" val="3668933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subdurální krvácení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Mezi tvrdou plenou a </a:t>
            </a:r>
            <a:r>
              <a:rPr lang="cs-CZ" dirty="0" err="1"/>
              <a:t>arachnoideou</a:t>
            </a:r>
            <a:r>
              <a:rPr lang="cs-CZ" dirty="0"/>
              <a:t> </a:t>
            </a:r>
          </a:p>
        </p:txBody>
      </p:sp>
      <p:pic>
        <p:nvPicPr>
          <p:cNvPr id="4" name="Obrázek 3" descr="Obaly_mozk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7568" y="2348880"/>
            <a:ext cx="7343800" cy="380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7485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subdurální hematom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Většinou venózního původu.</a:t>
            </a:r>
          </a:p>
          <a:p>
            <a:r>
              <a:rPr lang="cs-CZ" dirty="0"/>
              <a:t>Nejčastěji spojeno s pohmožděním mozku -&gt; úrazoví původ.</a:t>
            </a:r>
          </a:p>
          <a:p>
            <a:r>
              <a:rPr lang="cs-CZ" dirty="0"/>
              <a:t>Rychlá manifestace a zhoršující se neurologický nález.</a:t>
            </a:r>
          </a:p>
          <a:p>
            <a:r>
              <a:rPr lang="cs-CZ" dirty="0"/>
              <a:t>Bývají často přidruženy epileptické záchvaty (parciální i generalizované).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62969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Klinický obraz mozkového krvácení obecně.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1" y="1713021"/>
            <a:ext cx="9490799" cy="4424979"/>
          </a:xfrm>
        </p:spPr>
        <p:txBody>
          <a:bodyPr>
            <a:norm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Bolesti hlavy</a:t>
            </a: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Neurologická symptomatologie (poruchy chůze,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hemiparézy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, fatické poruchy řeči, často i epileptické záchvaty. V relativně malém procentu bývají přítomny zornicové příznaky, stejně jako epileptické paroxysmy).</a:t>
            </a: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Změny psychiky</a:t>
            </a: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Poruchy paměti</a:t>
            </a: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Anizokorie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na straně postižení</a:t>
            </a: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Poruchy vitálních funkcí</a:t>
            </a:r>
          </a:p>
          <a:p>
            <a:pPr>
              <a:buNone/>
            </a:pP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xmlns="" val="1368544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Delirium vs. Demence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1" y="1692002"/>
            <a:ext cx="10753201" cy="4445998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Velmi časté jsou psychické poruchy (zvláště u frontální lokalizace hematomu), únavnost, tupost, zapomnětlivost, ztráta koncentrace na práci.</a:t>
            </a:r>
          </a:p>
          <a:p>
            <a:endParaRPr lang="cs-CZ" dirty="0"/>
          </a:p>
          <a:p>
            <a:r>
              <a:rPr lang="cs-CZ" dirty="0"/>
              <a:t>V dalším vývoji jsou časté stavy nepřítomnosti, neudržování čistoty (pomočování), změny osobnosti, halucinace. </a:t>
            </a:r>
            <a:r>
              <a:rPr lang="cs-CZ" b="1" dirty="0"/>
              <a:t>Přítomnost jednotlivých příznaků je případ od případu měnlivá. Stává se, že pacient s těmito necharakteristickými příznaky často </a:t>
            </a:r>
            <a:r>
              <a:rPr lang="cs-CZ" b="1" u="sng" dirty="0"/>
              <a:t>omylem končí na psychiatrickém </a:t>
            </a:r>
            <a:r>
              <a:rPr lang="cs-CZ" b="1" dirty="0"/>
              <a:t>oddělení, nebo s diagnózou arteriosklerotické demence v léčebně pro dlouhodobě nemocné. </a:t>
            </a:r>
          </a:p>
          <a:p>
            <a:endParaRPr lang="cs-CZ" dirty="0"/>
          </a:p>
          <a:p>
            <a:r>
              <a:rPr lang="cs-CZ" dirty="0"/>
              <a:t>Obzvlášť záludně se v tomto směru chová </a:t>
            </a:r>
            <a:r>
              <a:rPr lang="cs-CZ" u="sng" dirty="0"/>
              <a:t>oboustranný chronický subdurální hematom</a:t>
            </a:r>
            <a:r>
              <a:rPr lang="cs-CZ" dirty="0"/>
              <a:t>, u kterého bolesti hlavy a psychické poruchy s obrazem až demence dlouhodobě dominují. Pokud v tomto stadiu onemocnění není stanovena správná diagnóza, vyvíjejí se ložiskové neurologické příznaky.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55395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58888" y="269776"/>
            <a:ext cx="8229600" cy="1143000"/>
          </a:xfrm>
        </p:spPr>
        <p:txBody>
          <a:bodyPr/>
          <a:lstStyle/>
          <a:p>
            <a:r>
              <a:rPr lang="cs-CZ" dirty="0"/>
              <a:t>Delirium vs. Demence</a:t>
            </a:r>
          </a:p>
        </p:txBody>
      </p:sp>
      <p:graphicFrame>
        <p:nvGraphicFramePr>
          <p:cNvPr id="4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1919537" y="1412776"/>
          <a:ext cx="8568951" cy="497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5031">
                <a:tc>
                  <a:txBody>
                    <a:bodyPr/>
                    <a:lstStyle/>
                    <a:p>
                      <a:r>
                        <a:rPr lang="cs-CZ" dirty="0"/>
                        <a:t>příznak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delirium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demence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7358">
                <a:tc>
                  <a:txBody>
                    <a:bodyPr/>
                    <a:lstStyle/>
                    <a:p>
                      <a:r>
                        <a:rPr lang="cs-CZ" dirty="0"/>
                        <a:t>vědomí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Časté poruchy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neporušeno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031">
                <a:tc>
                  <a:txBody>
                    <a:bodyPr/>
                    <a:lstStyle/>
                    <a:p>
                      <a:r>
                        <a:rPr lang="cs-CZ" dirty="0"/>
                        <a:t>pozornost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Vždy snížena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normální,</a:t>
                      </a:r>
                      <a:r>
                        <a:rPr lang="cs-CZ" baseline="0" dirty="0"/>
                        <a:t> lehce snížena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7031">
                <a:tc>
                  <a:txBody>
                    <a:bodyPr/>
                    <a:lstStyle/>
                    <a:p>
                      <a:r>
                        <a:rPr lang="cs-CZ" dirty="0"/>
                        <a:t>myšlení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dezorganizace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Porucha různého stupně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031">
                <a:tc>
                  <a:txBody>
                    <a:bodyPr/>
                    <a:lstStyle/>
                    <a:p>
                      <a:r>
                        <a:rPr lang="cs-CZ" dirty="0"/>
                        <a:t>percepce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Časté bludy, halucinace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normální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3804">
                <a:tc>
                  <a:txBody>
                    <a:bodyPr/>
                    <a:lstStyle/>
                    <a:p>
                      <a:r>
                        <a:rPr lang="cs-CZ" dirty="0"/>
                        <a:t>PM tempo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Hypoaktivita</a:t>
                      </a:r>
                      <a:r>
                        <a:rPr lang="cs-CZ" dirty="0"/>
                        <a:t> dále</a:t>
                      </a:r>
                      <a:r>
                        <a:rPr lang="cs-CZ" baseline="0" dirty="0"/>
                        <a:t> PM neklid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Později</a:t>
                      </a:r>
                      <a:r>
                        <a:rPr lang="cs-CZ" baseline="0" dirty="0"/>
                        <a:t> zpomalené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5031">
                <a:tc>
                  <a:txBody>
                    <a:bodyPr/>
                    <a:lstStyle/>
                    <a:p>
                      <a:r>
                        <a:rPr lang="cs-CZ" dirty="0"/>
                        <a:t>začátek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Náhlý, zejména v noci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pozvolný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7031">
                <a:tc>
                  <a:txBody>
                    <a:bodyPr/>
                    <a:lstStyle/>
                    <a:p>
                      <a:r>
                        <a:rPr lang="cs-CZ" dirty="0"/>
                        <a:t>průběh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Kolísání, lucidní intervaly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stálý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5031">
                <a:tc>
                  <a:txBody>
                    <a:bodyPr/>
                    <a:lstStyle/>
                    <a:p>
                      <a:r>
                        <a:rPr lang="cs-CZ" dirty="0"/>
                        <a:t>trvání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Týdny- měsíce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5031">
                <a:tc>
                  <a:txBody>
                    <a:bodyPr/>
                    <a:lstStyle/>
                    <a:p>
                      <a:r>
                        <a:rPr lang="cs-CZ" dirty="0"/>
                        <a:t>spánek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Vždy narušen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Fragmentovaný, klidný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5031">
                <a:tc>
                  <a:txBody>
                    <a:bodyPr/>
                    <a:lstStyle/>
                    <a:p>
                      <a:r>
                        <a:rPr lang="cs-CZ" dirty="0"/>
                        <a:t>Akutní nemoc, toxicita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Vždy,</a:t>
                      </a:r>
                      <a:r>
                        <a:rPr lang="cs-CZ" baseline="0" dirty="0"/>
                        <a:t> často obojí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chybí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03804">
                <a:tc>
                  <a:txBody>
                    <a:bodyPr/>
                    <a:lstStyle/>
                    <a:p>
                      <a:r>
                        <a:rPr lang="cs-CZ" dirty="0"/>
                        <a:t>Náhled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Někdy v lucidním</a:t>
                      </a:r>
                      <a:r>
                        <a:rPr lang="cs-CZ" baseline="0" dirty="0"/>
                        <a:t> intervalu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chybí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21748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8400" y="476672"/>
            <a:ext cx="8229600" cy="1143000"/>
          </a:xfrm>
        </p:spPr>
        <p:txBody>
          <a:bodyPr/>
          <a:lstStyle/>
          <a:p>
            <a:r>
              <a:rPr lang="cs-CZ" dirty="0"/>
              <a:t>Delirium vs. demence</a:t>
            </a:r>
          </a:p>
        </p:txBody>
      </p:sp>
      <p:pic>
        <p:nvPicPr>
          <p:cNvPr id="4" name="Zástupný symbol pro obsah 3" descr="maxresdefaul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0368" y="1619672"/>
            <a:ext cx="7803444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5503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poruch - Kvalitativní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Porucha </a:t>
            </a:r>
            <a:r>
              <a:rPr lang="cs-CZ" u="sng" dirty="0"/>
              <a:t>obsahu</a:t>
            </a:r>
            <a:r>
              <a:rPr lang="cs-CZ" dirty="0"/>
              <a:t> vědomí při zachované vigilitě.</a:t>
            </a:r>
          </a:p>
          <a:p>
            <a:endParaRPr lang="cs-CZ" dirty="0"/>
          </a:p>
          <a:p>
            <a:r>
              <a:rPr lang="cs-CZ" dirty="0"/>
              <a:t>Amence</a:t>
            </a:r>
          </a:p>
          <a:p>
            <a:r>
              <a:rPr lang="cs-CZ" dirty="0"/>
              <a:t>Delirantní stavy</a:t>
            </a:r>
          </a:p>
          <a:p>
            <a:r>
              <a:rPr lang="cs-CZ" dirty="0"/>
              <a:t>Dezorientace</a:t>
            </a:r>
          </a:p>
          <a:p>
            <a:r>
              <a:rPr lang="cs-CZ" dirty="0"/>
              <a:t>Halucinace</a:t>
            </a:r>
          </a:p>
          <a:p>
            <a:r>
              <a:rPr lang="cs-CZ" dirty="0"/>
              <a:t>Obnubilace</a:t>
            </a:r>
          </a:p>
          <a:p>
            <a:r>
              <a:rPr lang="cs-CZ" dirty="0" err="1"/>
              <a:t>Etc</a:t>
            </a:r>
            <a:r>
              <a:rPr lang="cs-CZ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509065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0612" y="1617095"/>
            <a:ext cx="9135834" cy="4389120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Trepanační návrty, evakuace hematomu, výplach dutiny zavedení dočasné subdurální drenáže.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V lokální anestezii.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Výjimečně kraniotomie (1O%).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Zevní drenáž se ponechává různě dlouhou dobu, od 48 hodin až do 5 dnů. </a:t>
            </a:r>
          </a:p>
        </p:txBody>
      </p:sp>
      <p:pic>
        <p:nvPicPr>
          <p:cNvPr id="6147" name="Picture 3" descr="C:\Program Files (x86)\Microsoft Office\MEDIA\CAGCAT10\j024071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6446" y="569133"/>
            <a:ext cx="1164031" cy="1826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7698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485" y="482770"/>
            <a:ext cx="10554561" cy="875383"/>
          </a:xfrm>
        </p:spPr>
        <p:txBody>
          <a:bodyPr>
            <a:normAutofit fontScale="90000"/>
          </a:bodyPr>
          <a:lstStyle/>
          <a:p>
            <a:r>
              <a:rPr lang="cs-CZ" dirty="0"/>
              <a:t>Zásady resuscitační péče a monitoring u pacientů s těžkým postižením mozku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8884" y="1653988"/>
            <a:ext cx="9832456" cy="4586792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Zajištění </a:t>
            </a:r>
            <a:r>
              <a:rPr lang="cs-CZ" u="sng" dirty="0" err="1"/>
              <a:t>extrakraniální</a:t>
            </a:r>
            <a:r>
              <a:rPr lang="cs-CZ" u="sng" dirty="0"/>
              <a:t> </a:t>
            </a:r>
            <a:r>
              <a:rPr lang="cs-CZ" u="sng" dirty="0" err="1"/>
              <a:t>homeostázy</a:t>
            </a:r>
            <a:r>
              <a:rPr lang="cs-CZ" u="sng" dirty="0"/>
              <a:t> </a:t>
            </a:r>
            <a:r>
              <a:rPr lang="cs-CZ" dirty="0"/>
              <a:t>(</a:t>
            </a:r>
            <a:r>
              <a:rPr lang="cs-CZ" b="1" dirty="0"/>
              <a:t>ventilace</a:t>
            </a:r>
            <a:r>
              <a:rPr lang="cs-CZ" dirty="0"/>
              <a:t>, oběh, vnitřní prostředí).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07328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1922" y="4972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Resuscitační péče a monitoring u pacientů s těžkým postižením mozku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8660" y="1828800"/>
            <a:ext cx="9512484" cy="4693176"/>
          </a:xfrm>
        </p:spPr>
        <p:txBody>
          <a:bodyPr>
            <a:normAutofit/>
          </a:bodyPr>
          <a:lstStyle/>
          <a:p>
            <a:r>
              <a:rPr lang="cs-CZ" dirty="0"/>
              <a:t>Zajištění </a:t>
            </a:r>
            <a:r>
              <a:rPr lang="cs-CZ" u="sng" dirty="0"/>
              <a:t>intrakraniální </a:t>
            </a:r>
            <a:r>
              <a:rPr lang="cs-CZ" u="sng" dirty="0" err="1"/>
              <a:t>homeostázy</a:t>
            </a:r>
            <a:endParaRPr lang="cs-CZ" u="sng" dirty="0"/>
          </a:p>
          <a:p>
            <a:r>
              <a:rPr lang="cs-CZ" dirty="0"/>
              <a:t>Zavedení ZKD,SL.</a:t>
            </a:r>
          </a:p>
          <a:p>
            <a:r>
              <a:rPr lang="cs-CZ" dirty="0" err="1"/>
              <a:t>Antiedematózní</a:t>
            </a:r>
            <a:r>
              <a:rPr lang="cs-CZ" dirty="0"/>
              <a:t> terapie (</a:t>
            </a:r>
            <a:r>
              <a:rPr lang="cs-CZ" dirty="0" err="1"/>
              <a:t>Manitol</a:t>
            </a:r>
            <a:r>
              <a:rPr lang="cs-CZ" dirty="0"/>
              <a:t>).</a:t>
            </a:r>
          </a:p>
          <a:p>
            <a:r>
              <a:rPr lang="cs-CZ" dirty="0"/>
              <a:t>Snaha o udržení </a:t>
            </a:r>
            <a:r>
              <a:rPr lang="cs-CZ" dirty="0" err="1"/>
              <a:t>normovolemie</a:t>
            </a:r>
            <a:r>
              <a:rPr lang="cs-CZ" dirty="0"/>
              <a:t>.</a:t>
            </a:r>
          </a:p>
          <a:p>
            <a:r>
              <a:rPr lang="cs-CZ" dirty="0"/>
              <a:t>Udržení v běžných hodnotách ICP,CPP.</a:t>
            </a:r>
          </a:p>
          <a:p>
            <a:r>
              <a:rPr lang="cs-CZ" dirty="0"/>
              <a:t>Užití </a:t>
            </a:r>
            <a:r>
              <a:rPr lang="cs-CZ" dirty="0" err="1"/>
              <a:t>propofolu</a:t>
            </a:r>
            <a:r>
              <a:rPr lang="cs-CZ" dirty="0"/>
              <a:t>/</a:t>
            </a:r>
            <a:r>
              <a:rPr lang="cs-CZ" dirty="0" err="1"/>
              <a:t>thiopentalu</a:t>
            </a:r>
            <a:r>
              <a:rPr lang="cs-CZ" dirty="0"/>
              <a:t> při zvyšujícím se ICP.</a:t>
            </a:r>
          </a:p>
        </p:txBody>
      </p:sp>
    </p:spTree>
    <p:extLst>
      <p:ext uri="{BB962C8B-B14F-4D97-AF65-F5344CB8AC3E}">
        <p14:creationId xmlns:p14="http://schemas.microsoft.com/office/powerpoint/2010/main" xmlns="" val="1918922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Multimodální</a:t>
            </a:r>
            <a:r>
              <a:rPr lang="cs-CZ" b="1" dirty="0"/>
              <a:t> monitoring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399" y="1359001"/>
            <a:ext cx="10753201" cy="4139998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endParaRPr lang="cs-CZ" dirty="0"/>
          </a:p>
          <a:p>
            <a:pPr marL="609600" indent="-609600">
              <a:buFontTx/>
              <a:buAutoNum type="arabicPeriod"/>
            </a:pPr>
            <a:r>
              <a:rPr lang="cs-CZ" dirty="0"/>
              <a:t>Intrakraniální tlak - ICP</a:t>
            </a:r>
          </a:p>
          <a:p>
            <a:pPr marL="609600" indent="-609600">
              <a:buFontTx/>
              <a:buAutoNum type="arabicPeriod"/>
            </a:pPr>
            <a:r>
              <a:rPr lang="cs-CZ" dirty="0"/>
              <a:t>Mozkový </a:t>
            </a:r>
            <a:r>
              <a:rPr lang="cs-CZ" dirty="0" err="1"/>
              <a:t>perfuzní</a:t>
            </a:r>
            <a:r>
              <a:rPr lang="cs-CZ" dirty="0"/>
              <a:t> tlak – CPP (MABP – ICP)</a:t>
            </a:r>
          </a:p>
          <a:p>
            <a:pPr marL="609600" indent="-609600">
              <a:buFontTx/>
              <a:buAutoNum type="arabicPeriod"/>
            </a:pPr>
            <a:r>
              <a:rPr lang="cs-CZ" dirty="0"/>
              <a:t>Průtok krve mozkem – CBF</a:t>
            </a:r>
          </a:p>
          <a:p>
            <a:pPr marL="609600" indent="-609600">
              <a:buFontTx/>
              <a:buAutoNum type="arabicPeriod"/>
            </a:pPr>
            <a:r>
              <a:rPr lang="cs-CZ" dirty="0"/>
              <a:t>hladina tkáňového O</a:t>
            </a:r>
            <a:r>
              <a:rPr lang="cs-CZ" baseline="-25000" dirty="0"/>
              <a:t>2 </a:t>
            </a:r>
            <a:endParaRPr lang="cs-CZ" dirty="0"/>
          </a:p>
          <a:p>
            <a:pPr marL="609600" indent="-609600">
              <a:buFontTx/>
              <a:buAutoNum type="arabicPeriod"/>
            </a:pPr>
            <a:r>
              <a:rPr lang="cs-CZ" dirty="0" err="1"/>
              <a:t>mikrodialýza</a:t>
            </a:r>
            <a:r>
              <a:rPr lang="cs-CZ" dirty="0"/>
              <a:t> (laktát, </a:t>
            </a:r>
            <a:r>
              <a:rPr lang="cs-CZ" dirty="0" err="1"/>
              <a:t>pyruvát</a:t>
            </a:r>
            <a:r>
              <a:rPr lang="cs-CZ" dirty="0"/>
              <a:t>, glycerol, </a:t>
            </a:r>
            <a:r>
              <a:rPr lang="cs-CZ" dirty="0" err="1"/>
              <a:t>glutamát</a:t>
            </a:r>
            <a:r>
              <a:rPr lang="cs-CZ" dirty="0"/>
              <a:t>, glukóza)</a:t>
            </a:r>
          </a:p>
          <a:p>
            <a:pPr marL="609600" indent="-609600">
              <a:buFontTx/>
              <a:buAutoNum type="arabicPeriod"/>
            </a:pPr>
            <a:r>
              <a:rPr lang="cs-CZ" dirty="0"/>
              <a:t>parciální tlak O</a:t>
            </a:r>
            <a:r>
              <a:rPr lang="cs-CZ" baseline="-25000" dirty="0"/>
              <a:t>2 </a:t>
            </a:r>
            <a:r>
              <a:rPr lang="cs-CZ" dirty="0"/>
              <a:t>v jugulárním </a:t>
            </a:r>
            <a:r>
              <a:rPr lang="cs-CZ" dirty="0" err="1"/>
              <a:t>bulbu</a:t>
            </a:r>
            <a:endParaRPr lang="cs-CZ" baseline="-25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51984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HEMEDEX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Monitorování průtoku krve mozkem</a:t>
            </a:r>
          </a:p>
          <a:p>
            <a:pPr marL="609600" indent="-609600" algn="ctr">
              <a:lnSpc>
                <a:spcPct val="140000"/>
              </a:lnSpc>
              <a:buNone/>
            </a:pPr>
            <a:r>
              <a:rPr lang="cs-CZ" dirty="0"/>
              <a:t> </a:t>
            </a:r>
            <a:r>
              <a:rPr lang="cs-CZ" i="1" dirty="0"/>
              <a:t>Real </a:t>
            </a:r>
            <a:r>
              <a:rPr lang="cs-CZ" i="1" dirty="0" err="1"/>
              <a:t>time</a:t>
            </a:r>
            <a:r>
              <a:rPr lang="cs-CZ" dirty="0"/>
              <a:t> monitoring </a:t>
            </a:r>
            <a:r>
              <a:rPr lang="cs-CZ" b="1" dirty="0"/>
              <a:t>CBF</a:t>
            </a:r>
            <a:r>
              <a:rPr lang="cs-CZ" dirty="0"/>
              <a:t> v absolutních číslech  </a:t>
            </a:r>
            <a:r>
              <a:rPr lang="en-US" dirty="0">
                <a:cs typeface="Arial" charset="0"/>
              </a:rPr>
              <a:t>[</a:t>
            </a:r>
            <a:r>
              <a:rPr lang="cs-CZ" b="1" dirty="0"/>
              <a:t>ml/100g.min</a:t>
            </a:r>
            <a:r>
              <a:rPr lang="cs-CZ" b="1" baseline="30000" dirty="0"/>
              <a:t>-1</a:t>
            </a:r>
            <a:r>
              <a:rPr lang="en-US" dirty="0">
                <a:cs typeface="Arial" charset="0"/>
              </a:rPr>
              <a:t>]</a:t>
            </a:r>
            <a:endParaRPr lang="cs-CZ" dirty="0">
              <a:cs typeface="Arial" charset="0"/>
            </a:endParaRPr>
          </a:p>
          <a:p>
            <a:pPr marL="609600" indent="-609600">
              <a:lnSpc>
                <a:spcPct val="80000"/>
              </a:lnSpc>
              <a:buNone/>
            </a:pPr>
            <a:endParaRPr lang="cs-CZ" sz="3600" i="1" dirty="0"/>
          </a:p>
          <a:p>
            <a:pPr marL="609600" indent="-609600">
              <a:lnSpc>
                <a:spcPct val="80000"/>
              </a:lnSpc>
              <a:buNone/>
            </a:pPr>
            <a:r>
              <a:rPr lang="cs-CZ" sz="3600" i="1" dirty="0"/>
              <a:t>           48-53 ml/100 g/min</a:t>
            </a:r>
            <a:r>
              <a:rPr lang="cs-CZ" sz="3600" dirty="0"/>
              <a:t>. </a:t>
            </a:r>
          </a:p>
          <a:p>
            <a:pPr marL="609600" indent="-609600">
              <a:lnSpc>
                <a:spcPct val="80000"/>
              </a:lnSpc>
              <a:buNone/>
            </a:pPr>
            <a:endParaRPr lang="cs-CZ" sz="3600" dirty="0"/>
          </a:p>
          <a:p>
            <a:pPr marL="609600" indent="-609600">
              <a:lnSpc>
                <a:spcPct val="80000"/>
              </a:lnSpc>
              <a:buNone/>
            </a:pPr>
            <a:endParaRPr lang="cs-CZ" sz="3600" dirty="0"/>
          </a:p>
          <a:p>
            <a:pPr marL="609600" indent="-609600" algn="ctr">
              <a:lnSpc>
                <a:spcPct val="80000"/>
              </a:lnSpc>
              <a:buNone/>
            </a:pPr>
            <a:r>
              <a:rPr lang="cs-CZ" sz="3600" dirty="0"/>
              <a:t>      </a:t>
            </a:r>
            <a:r>
              <a:rPr lang="cs-CZ" dirty="0">
                <a:solidFill>
                  <a:srgbClr val="00FF00"/>
                </a:solidFill>
              </a:rPr>
              <a:t>šedá hmota - </a:t>
            </a:r>
            <a:r>
              <a:rPr lang="cs-CZ" i="1" dirty="0">
                <a:solidFill>
                  <a:srgbClr val="00FF00"/>
                </a:solidFill>
              </a:rPr>
              <a:t>69 ml/100 g/min</a:t>
            </a:r>
            <a:r>
              <a:rPr lang="cs-CZ" dirty="0">
                <a:solidFill>
                  <a:srgbClr val="00FF00"/>
                </a:solidFill>
              </a:rPr>
              <a:t>,</a:t>
            </a:r>
            <a:r>
              <a:rPr lang="cs-CZ" dirty="0"/>
              <a:t> </a:t>
            </a:r>
          </a:p>
          <a:p>
            <a:pPr marL="609600" indent="-609600" algn="ctr">
              <a:lnSpc>
                <a:spcPct val="80000"/>
              </a:lnSpc>
              <a:buNone/>
            </a:pPr>
            <a:r>
              <a:rPr lang="cs-CZ" dirty="0"/>
              <a:t>         </a:t>
            </a:r>
            <a:r>
              <a:rPr lang="cs-CZ" dirty="0">
                <a:solidFill>
                  <a:srgbClr val="FF0000"/>
                </a:solidFill>
              </a:rPr>
              <a:t>bílá hmota - </a:t>
            </a:r>
            <a:r>
              <a:rPr lang="cs-CZ" i="1" dirty="0">
                <a:solidFill>
                  <a:srgbClr val="FF0000"/>
                </a:solidFill>
              </a:rPr>
              <a:t>28 ml/100 g/min</a:t>
            </a:r>
            <a:r>
              <a:rPr lang="cs-CZ" dirty="0">
                <a:solidFill>
                  <a:srgbClr val="FF0000"/>
                </a:solidFill>
              </a:rPr>
              <a:t>.</a:t>
            </a:r>
            <a:r>
              <a:rPr lang="cs-CZ" dirty="0"/>
              <a:t/>
            </a:r>
            <a:br>
              <a:rPr lang="cs-CZ" dirty="0"/>
            </a:br>
            <a:endParaRPr lang="cs-CZ" dirty="0">
              <a:cs typeface="Arial" charset="0"/>
            </a:endParaRPr>
          </a:p>
          <a:p>
            <a:pPr marL="609600" indent="-609600" algn="ctr">
              <a:lnSpc>
                <a:spcPct val="140000"/>
              </a:lnSpc>
              <a:buNone/>
            </a:pPr>
            <a:endParaRPr lang="cs-CZ" b="1" baseline="30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93343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8400" y="548680"/>
            <a:ext cx="8229600" cy="1143000"/>
          </a:xfrm>
        </p:spPr>
        <p:txBody>
          <a:bodyPr/>
          <a:lstStyle/>
          <a:p>
            <a:r>
              <a:rPr lang="cs-CZ" dirty="0"/>
              <a:t>Monitoring ICP - indikace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Tx/>
              <a:buAutoNum type="arabicPeriod"/>
            </a:pPr>
            <a:r>
              <a:rPr lang="cs-CZ" dirty="0"/>
              <a:t>GCS </a:t>
            </a:r>
            <a:r>
              <a:rPr lang="cs-CZ" dirty="0">
                <a:sym typeface="Symbol" pitchFamily="18" charset="2"/>
              </a:rPr>
              <a:t></a:t>
            </a:r>
            <a:r>
              <a:rPr lang="cs-CZ" dirty="0"/>
              <a:t> 8 + abnormální CT nález</a:t>
            </a:r>
          </a:p>
          <a:p>
            <a:endParaRPr lang="cs-CZ" dirty="0"/>
          </a:p>
          <a:p>
            <a:pPr>
              <a:buNone/>
            </a:pPr>
            <a:r>
              <a:rPr lang="cs-CZ" dirty="0"/>
              <a:t>2. GCS </a:t>
            </a:r>
            <a:r>
              <a:rPr lang="cs-CZ" dirty="0">
                <a:sym typeface="Symbol" pitchFamily="18" charset="2"/>
              </a:rPr>
              <a:t></a:t>
            </a:r>
            <a:r>
              <a:rPr lang="cs-CZ" dirty="0"/>
              <a:t> 8 + normální CT nález a splnění alespoň minimálně 2 z těchto podmínek:   	</a:t>
            </a:r>
          </a:p>
          <a:p>
            <a:r>
              <a:rPr lang="cs-CZ" dirty="0"/>
              <a:t>  věk </a:t>
            </a:r>
            <a:r>
              <a:rPr lang="cs-CZ" dirty="0">
                <a:sym typeface="Symbol" pitchFamily="18" charset="2"/>
              </a:rPr>
              <a:t></a:t>
            </a:r>
            <a:r>
              <a:rPr lang="cs-CZ" dirty="0"/>
              <a:t> 40 </a:t>
            </a:r>
          </a:p>
          <a:p>
            <a:r>
              <a:rPr lang="cs-CZ" dirty="0"/>
              <a:t> </a:t>
            </a:r>
            <a:r>
              <a:rPr lang="cs-CZ" dirty="0" err="1"/>
              <a:t>hemiparesa</a:t>
            </a:r>
            <a:endParaRPr lang="cs-CZ" dirty="0"/>
          </a:p>
          <a:p>
            <a:r>
              <a:rPr lang="cs-CZ" dirty="0"/>
              <a:t> TK </a:t>
            </a:r>
            <a:r>
              <a:rPr lang="cs-CZ" dirty="0" err="1"/>
              <a:t>syst</a:t>
            </a:r>
            <a:r>
              <a:rPr lang="cs-CZ" dirty="0"/>
              <a:t> </a:t>
            </a:r>
            <a:r>
              <a:rPr lang="cs-CZ" dirty="0">
                <a:sym typeface="Symbol" pitchFamily="18" charset="2"/>
              </a:rPr>
              <a:t></a:t>
            </a:r>
            <a:r>
              <a:rPr lang="cs-CZ" dirty="0"/>
              <a:t> 90 </a:t>
            </a:r>
            <a:r>
              <a:rPr lang="cs-CZ" dirty="0" err="1"/>
              <a:t>mmHg</a:t>
            </a:r>
            <a:r>
              <a:rPr lang="cs-CZ" dirty="0"/>
              <a:t>.</a:t>
            </a:r>
          </a:p>
          <a:p>
            <a:endParaRPr lang="cs-CZ" dirty="0"/>
          </a:p>
          <a:p>
            <a:pPr>
              <a:buNone/>
            </a:pPr>
            <a:r>
              <a:rPr lang="cs-CZ" dirty="0"/>
              <a:t>3. Při GCS </a:t>
            </a:r>
            <a:r>
              <a:rPr lang="cs-CZ" dirty="0">
                <a:sym typeface="Symbol" pitchFamily="18" charset="2"/>
              </a:rPr>
              <a:t></a:t>
            </a:r>
            <a:r>
              <a:rPr lang="cs-CZ" dirty="0"/>
              <a:t> 8 nejsou jednoznačná doporučení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48758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5" descr="DSC019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4500563" cy="3429000"/>
          </a:xfrm>
          <a:prstGeom prst="rect">
            <a:avLst/>
          </a:prstGeom>
          <a:noFill/>
        </p:spPr>
      </p:pic>
      <p:pic>
        <p:nvPicPr>
          <p:cNvPr id="5" name="Picture 6" descr="DSC019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4564" y="0"/>
            <a:ext cx="4643437" cy="3429000"/>
          </a:xfrm>
          <a:prstGeom prst="rect">
            <a:avLst/>
          </a:prstGeom>
          <a:noFill/>
        </p:spPr>
      </p:pic>
      <p:pic>
        <p:nvPicPr>
          <p:cNvPr id="6" name="Picture 7" descr="DSC019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1" y="3429000"/>
            <a:ext cx="4500563" cy="3429000"/>
          </a:xfrm>
          <a:prstGeom prst="rect">
            <a:avLst/>
          </a:prstGeom>
          <a:noFill/>
        </p:spPr>
      </p:pic>
      <p:pic>
        <p:nvPicPr>
          <p:cNvPr id="7" name="Picture 8" descr="DSC019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4564" y="3429000"/>
            <a:ext cx="4643437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180776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Picture 005"/>
          <p:cNvPicPr>
            <a:picLocks noChangeAspect="1" noChangeArrowheads="1"/>
          </p:cNvPicPr>
          <p:nvPr/>
        </p:nvPicPr>
        <p:blipFill>
          <a:blip r:embed="rId2" cstate="print"/>
          <a:srcRect l="4593" t="6042" r="8255" b="9970"/>
          <a:stretch>
            <a:fillRect/>
          </a:stretch>
        </p:blipFill>
        <p:spPr bwMode="auto">
          <a:xfrm>
            <a:off x="1600200" y="304801"/>
            <a:ext cx="4567238" cy="3300413"/>
          </a:xfrm>
          <a:prstGeom prst="rect">
            <a:avLst/>
          </a:prstGeom>
          <a:noFill/>
        </p:spPr>
      </p:pic>
      <p:pic>
        <p:nvPicPr>
          <p:cNvPr id="5" name="Picture 3" descr="Picture 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60351"/>
            <a:ext cx="4572000" cy="3311525"/>
          </a:xfrm>
          <a:prstGeom prst="rect">
            <a:avLst/>
          </a:prstGeom>
          <a:noFill/>
        </p:spPr>
      </p:pic>
      <p:pic>
        <p:nvPicPr>
          <p:cNvPr id="6" name="Picture 4" descr="Picture 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1950" y="3500438"/>
            <a:ext cx="4464050" cy="3357562"/>
          </a:xfrm>
          <a:prstGeom prst="rect">
            <a:avLst/>
          </a:prstGeom>
          <a:noFill/>
        </p:spPr>
      </p:pic>
      <p:pic>
        <p:nvPicPr>
          <p:cNvPr id="7" name="Picture 5" descr="Picture 0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4564" y="3460750"/>
            <a:ext cx="4530725" cy="3397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83071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BIS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50986" y="1351053"/>
            <a:ext cx="6076900" cy="4557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193554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47851" y="115888"/>
          <a:ext cx="8568951" cy="6715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25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33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230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10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4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845" marR="328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HLOUBKA SEDACE</a:t>
                      </a:r>
                      <a:endParaRPr lang="cs-CZ" sz="14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845" marR="328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KLINICKÁ SITUACE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4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845" marR="328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72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cs-CZ" sz="14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845" marR="328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Probuditelný, bdělý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845" marR="328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Klidový stav, vyvedení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z anestezie.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Sedace „při vědomí“ pro speciální výkony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Nutnost vyvolání odezvy na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stimul v průběhu operace.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845" marR="328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3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cs-CZ" sz="14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845" marR="328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Lehký hypnotický stav  (nízká pravděpodobnost odezvy na stimuly)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845" marR="328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Krátké chirurgické výkony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vyžadující mělkou anestezii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Mělká analgosedace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845" marR="328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0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cs-CZ" sz="14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845" marR="328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Střední hypnotický stav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845" marR="328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Průběh celkové anestezie při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chirurgických výkonech   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Středně hluboká analgosedace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845" marR="328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04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cs-CZ" sz="14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845" marR="328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Hluboký hypnotický stav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845" marR="328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Anestezie  s použitím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vysokých dávek opioidů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Chirurgické výkony vyžadující hlubokou celkovou anestézii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Hluboká analgosedace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845" marR="328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cs-CZ" sz="14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845" marR="328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Burst suppression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845" marR="328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Barbiturátové koma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Hluboká hypotermie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Řízená hypotermie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845" marR="328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8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cs-CZ" sz="14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845" marR="328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Vymizení elektrocké aktivity mozku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845" marR="328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Mozková smrt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845" marR="328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0154831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Rozdělení poruch - Kvantitativní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Narušen stupeň vědomí/</a:t>
            </a:r>
            <a:r>
              <a:rPr lang="cs-CZ" u="sng" dirty="0"/>
              <a:t>bdělost</a:t>
            </a:r>
          </a:p>
          <a:p>
            <a:endParaRPr lang="cs-CZ" dirty="0"/>
          </a:p>
          <a:p>
            <a:r>
              <a:rPr lang="cs-CZ" dirty="0"/>
              <a:t>Apatie</a:t>
            </a:r>
          </a:p>
          <a:p>
            <a:r>
              <a:rPr lang="cs-CZ" dirty="0"/>
              <a:t>Somnolence</a:t>
            </a:r>
          </a:p>
          <a:p>
            <a:r>
              <a:rPr lang="cs-CZ" dirty="0" err="1"/>
              <a:t>Sopor</a:t>
            </a:r>
            <a:endParaRPr lang="cs-CZ" dirty="0"/>
          </a:p>
          <a:p>
            <a:r>
              <a:rPr lang="cs-CZ" dirty="0" err="1"/>
              <a:t>Stupor</a:t>
            </a:r>
            <a:endParaRPr lang="cs-CZ" dirty="0"/>
          </a:p>
          <a:p>
            <a:r>
              <a:rPr lang="cs-CZ" dirty="0" err="1"/>
              <a:t>Semi</a:t>
            </a:r>
            <a:r>
              <a:rPr lang="cs-CZ" dirty="0"/>
              <a:t>-koma</a:t>
            </a:r>
          </a:p>
          <a:p>
            <a:r>
              <a:rPr lang="cs-CZ" dirty="0"/>
              <a:t>Koma</a:t>
            </a:r>
          </a:p>
          <a:p>
            <a:r>
              <a:rPr lang="cs-CZ" dirty="0" err="1"/>
              <a:t>Areflexní</a:t>
            </a:r>
            <a:r>
              <a:rPr lang="cs-CZ" dirty="0"/>
              <a:t> koma</a:t>
            </a:r>
          </a:p>
        </p:txBody>
      </p:sp>
    </p:spTree>
    <p:extLst>
      <p:ext uri="{BB962C8B-B14F-4D97-AF65-F5344CB8AC3E}">
        <p14:creationId xmlns:p14="http://schemas.microsoft.com/office/powerpoint/2010/main" xmlns="" val="30880433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51B916C-5B3C-415F-9167-65FBC1C6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Hra – aktivity „předveď to“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01704E9A-5515-4822-8181-B50642393C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047460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414457FC-921C-4413-82EA-D0E0556CF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Hra – spočítej CPP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xmlns="" id="{0186B909-3702-46AF-AB60-C327FB705B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500341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857160"/>
            <a:ext cx="10753201" cy="451576"/>
          </a:xfrm>
        </p:spPr>
        <p:txBody>
          <a:bodyPr/>
          <a:lstStyle/>
          <a:p>
            <a:r>
              <a:rPr lang="cs-CZ" dirty="0"/>
              <a:t>a-b-c-D-e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972557"/>
            <a:ext cx="10753201" cy="4139998"/>
          </a:xfrm>
        </p:spPr>
        <p:txBody>
          <a:bodyPr/>
          <a:lstStyle/>
          <a:p>
            <a:r>
              <a:rPr lang="cs-CZ" dirty="0"/>
              <a:t>Vždy dbát na smyčku vyšetření v daném algoritmu</a:t>
            </a:r>
          </a:p>
          <a:p>
            <a:endParaRPr lang="cs-CZ" dirty="0"/>
          </a:p>
          <a:p>
            <a:r>
              <a:rPr lang="cs-CZ" dirty="0"/>
              <a:t>Rozlišné možnosti diagnostiky PNP vs. NP</a:t>
            </a:r>
          </a:p>
          <a:p>
            <a:endParaRPr lang="cs-CZ" dirty="0"/>
          </a:p>
          <a:p>
            <a:r>
              <a:rPr lang="cs-CZ" dirty="0"/>
              <a:t>Časová náročnost, nárok na rychlé rozhodování</a:t>
            </a:r>
          </a:p>
        </p:txBody>
      </p:sp>
    </p:spTree>
    <p:extLst>
      <p:ext uri="{BB962C8B-B14F-4D97-AF65-F5344CB8AC3E}">
        <p14:creationId xmlns:p14="http://schemas.microsoft.com/office/powerpoint/2010/main" xmlns="" val="25524881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 – </a:t>
            </a:r>
            <a:r>
              <a:rPr lang="cs-CZ" dirty="0" err="1"/>
              <a:t>Disablity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6538" y="1704696"/>
            <a:ext cx="10753201" cy="4189918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cs-CZ" dirty="0"/>
              <a:t> Problémy respiračního a kardiovaskulárního systému se mohou odrazit  na CNS a vyvolat </a:t>
            </a:r>
            <a:r>
              <a:rPr lang="cs-CZ" dirty="0" err="1"/>
              <a:t>neuoropatologické</a:t>
            </a:r>
            <a:r>
              <a:rPr lang="cs-CZ" dirty="0"/>
              <a:t> stavy.</a:t>
            </a:r>
          </a:p>
          <a:p>
            <a:pPr>
              <a:buFont typeface="Arial" pitchFamily="34" charset="0"/>
              <a:buChar char="•"/>
            </a:pPr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dirty="0"/>
              <a:t> Některé problémy CNS mohou naopak vyvolávat poruchy respiračního a kardiovaskulárního systému.</a:t>
            </a:r>
          </a:p>
          <a:p>
            <a:pPr>
              <a:buFont typeface="Arial" pitchFamily="34" charset="0"/>
              <a:buChar char="•"/>
            </a:pPr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dirty="0"/>
              <a:t> V rychlém sledu vyhodnocování neurologického stavu využíváme škálu AVPU/</a:t>
            </a:r>
            <a:r>
              <a:rPr lang="cs-CZ" dirty="0" err="1"/>
              <a:t>cAVPU</a:t>
            </a:r>
            <a:endParaRPr lang="cs-CZ" dirty="0"/>
          </a:p>
          <a:p>
            <a:pPr>
              <a:buFont typeface="Arial" pitchFamily="34" charset="0"/>
              <a:buChar char="•"/>
            </a:pPr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dirty="0"/>
              <a:t> Do D patří i kontrola glykémie a to, že se může jednat o neurologický problém, neznamená, že se „vyfláknete“ na E</a:t>
            </a:r>
          </a:p>
        </p:txBody>
      </p:sp>
    </p:spTree>
    <p:extLst>
      <p:ext uri="{BB962C8B-B14F-4D97-AF65-F5344CB8AC3E}">
        <p14:creationId xmlns:p14="http://schemas.microsoft.com/office/powerpoint/2010/main" xmlns="" val="17086306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1547" y="667246"/>
            <a:ext cx="10753201" cy="451576"/>
          </a:xfrm>
        </p:spPr>
        <p:txBody>
          <a:bodyPr/>
          <a:lstStyle/>
          <a:p>
            <a:r>
              <a:rPr lang="cs-CZ" dirty="0"/>
              <a:t>Škály – jaké znáte?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1547" y="1692001"/>
            <a:ext cx="10753201" cy="413999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FAST</a:t>
            </a:r>
          </a:p>
          <a:p>
            <a:r>
              <a:rPr lang="cs-CZ" dirty="0"/>
              <a:t>Glasgow </a:t>
            </a:r>
            <a:r>
              <a:rPr lang="cs-CZ" dirty="0" err="1"/>
              <a:t>Coma</a:t>
            </a:r>
            <a:endParaRPr lang="cs-CZ" dirty="0"/>
          </a:p>
          <a:p>
            <a:r>
              <a:rPr lang="cs-CZ" dirty="0" err="1"/>
              <a:t>cAVPU</a:t>
            </a:r>
            <a:endParaRPr lang="cs-CZ" dirty="0"/>
          </a:p>
          <a:p>
            <a:r>
              <a:rPr lang="cs-CZ" dirty="0" err="1"/>
              <a:t>pGCS</a:t>
            </a:r>
            <a:endParaRPr lang="cs-CZ" dirty="0"/>
          </a:p>
          <a:p>
            <a:r>
              <a:rPr lang="cs-CZ" dirty="0" err="1"/>
              <a:t>GCSp</a:t>
            </a:r>
            <a:endParaRPr lang="cs-CZ" dirty="0"/>
          </a:p>
          <a:p>
            <a:r>
              <a:rPr lang="cs-CZ" dirty="0"/>
              <a:t>EWS</a:t>
            </a:r>
          </a:p>
          <a:p>
            <a:r>
              <a:rPr lang="cs-CZ" dirty="0" err="1"/>
              <a:t>Ricker</a:t>
            </a:r>
            <a:r>
              <a:rPr lang="cs-CZ" dirty="0"/>
              <a:t> </a:t>
            </a:r>
          </a:p>
          <a:p>
            <a:r>
              <a:rPr lang="cs-CZ" dirty="0"/>
              <a:t>RASS</a:t>
            </a:r>
          </a:p>
        </p:txBody>
      </p:sp>
    </p:spTree>
    <p:extLst>
      <p:ext uri="{BB962C8B-B14F-4D97-AF65-F5344CB8AC3E}">
        <p14:creationId xmlns:p14="http://schemas.microsoft.com/office/powerpoint/2010/main" xmlns="" val="291725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3059" y="396956"/>
            <a:ext cx="10515600" cy="1325563"/>
          </a:xfrm>
        </p:spPr>
        <p:txBody>
          <a:bodyPr/>
          <a:lstStyle/>
          <a:p>
            <a:r>
              <a:rPr lang="cs-CZ" dirty="0"/>
              <a:t>Early </a:t>
            </a:r>
            <a:r>
              <a:rPr lang="cs-CZ" dirty="0" err="1"/>
              <a:t>warning</a:t>
            </a:r>
            <a:r>
              <a:rPr lang="cs-CZ" dirty="0"/>
              <a:t> </a:t>
            </a:r>
            <a:r>
              <a:rPr lang="cs-CZ" dirty="0" err="1"/>
              <a:t>score</a:t>
            </a:r>
            <a:r>
              <a:rPr lang="cs-CZ" dirty="0"/>
              <a:t> – video prezentace</a:t>
            </a:r>
            <a:endParaRPr lang="en-US" dirty="0"/>
          </a:p>
        </p:txBody>
      </p:sp>
      <p:pic>
        <p:nvPicPr>
          <p:cNvPr id="4" name="430oansQaI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39923" y="1180537"/>
            <a:ext cx="8900931" cy="500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61349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err="1"/>
              <a:t>Richmond</a:t>
            </a:r>
            <a:r>
              <a:rPr lang="cs-CZ" b="0" dirty="0"/>
              <a:t> </a:t>
            </a:r>
            <a:r>
              <a:rPr lang="cs-CZ" b="0" dirty="0" err="1"/>
              <a:t>Agitation</a:t>
            </a:r>
            <a:r>
              <a:rPr lang="cs-CZ" b="0" dirty="0"/>
              <a:t> and </a:t>
            </a:r>
            <a:r>
              <a:rPr lang="cs-CZ" b="0" dirty="0" err="1"/>
              <a:t>Sedation</a:t>
            </a:r>
            <a:r>
              <a:rPr lang="cs-CZ" b="0" dirty="0"/>
              <a:t> </a:t>
            </a:r>
            <a:r>
              <a:rPr lang="cs-CZ" b="0" dirty="0" err="1"/>
              <a:t>Scale</a:t>
            </a:r>
            <a:endParaRPr lang="cs-CZ" b="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00500" y="1640320"/>
            <a:ext cx="3784625" cy="48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8037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Riker</a:t>
            </a:r>
            <a:r>
              <a:rPr lang="cs-CZ" dirty="0"/>
              <a:t> </a:t>
            </a:r>
            <a:r>
              <a:rPr lang="cs-CZ" dirty="0" err="1"/>
              <a:t>scale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96469" y="2066925"/>
            <a:ext cx="52006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45864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GCS </a:t>
            </a:r>
            <a:r>
              <a:rPr lang="cs-CZ" dirty="0" err="1"/>
              <a:t>remastered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7804" y="1595560"/>
            <a:ext cx="5017593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64889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153" y="215168"/>
            <a:ext cx="5733222" cy="414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4834" y="4653695"/>
            <a:ext cx="6677025" cy="187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7180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3552" y="476672"/>
            <a:ext cx="8229600" cy="1143000"/>
          </a:xfrm>
        </p:spPr>
        <p:txBody>
          <a:bodyPr/>
          <a:lstStyle/>
          <a:p>
            <a:r>
              <a:rPr lang="cs-CZ" dirty="0"/>
              <a:t>Specifické poruchy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Psychogenní kóma</a:t>
            </a:r>
          </a:p>
          <a:p>
            <a:endParaRPr lang="cs-CZ" dirty="0"/>
          </a:p>
          <a:p>
            <a:r>
              <a:rPr lang="cs-CZ" dirty="0" err="1"/>
              <a:t>Locked</a:t>
            </a:r>
            <a:r>
              <a:rPr lang="cs-CZ" dirty="0"/>
              <a:t> in syndrom (Skafandr a Motýl)</a:t>
            </a:r>
          </a:p>
          <a:p>
            <a:endParaRPr lang="cs-CZ" dirty="0"/>
          </a:p>
          <a:p>
            <a:r>
              <a:rPr lang="cs-CZ" dirty="0" err="1"/>
              <a:t>Apalický</a:t>
            </a:r>
            <a:r>
              <a:rPr lang="cs-CZ" dirty="0"/>
              <a:t> syndrom/</a:t>
            </a:r>
          </a:p>
          <a:p>
            <a:endParaRPr lang="cs-CZ" dirty="0"/>
          </a:p>
          <a:p>
            <a:r>
              <a:rPr lang="cs-CZ" dirty="0"/>
              <a:t>Akinetický mutismus</a:t>
            </a:r>
          </a:p>
          <a:p>
            <a:endParaRPr lang="cs-CZ" dirty="0"/>
          </a:p>
          <a:p>
            <a:r>
              <a:rPr lang="cs-CZ" dirty="0"/>
              <a:t>Hypersomnii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605783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Zástupný symbol pro obsah 9"/>
          <p:cNvGraphicFramePr>
            <a:graphicFrameLocks noGrp="1"/>
          </p:cNvGraphicFramePr>
          <p:nvPr>
            <p:ph idx="1"/>
          </p:nvPr>
        </p:nvGraphicFramePr>
        <p:xfrm>
          <a:off x="252248" y="126121"/>
          <a:ext cx="8529144" cy="6479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5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83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655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37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/>
                        </a:rPr>
                        <a:t>Otevření</a:t>
                      </a:r>
                      <a:r>
                        <a:rPr lang="en-US" sz="1000" b="1" u="none" strike="noStrike" dirty="0">
                          <a:effectLst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</a:rPr>
                        <a:t>očí</a:t>
                      </a:r>
                      <a:endParaRPr lang="en-US" sz="1000" b="1" i="0" u="none" strike="noStrike" dirty="0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dospělí a větší děti</a:t>
                      </a:r>
                      <a:endParaRPr lang="en-US" sz="1000" b="1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/>
                        </a:rPr>
                        <a:t>malé</a:t>
                      </a:r>
                      <a:r>
                        <a:rPr lang="en-US" sz="1000" b="1" u="none" strike="noStrike" dirty="0">
                          <a:effectLst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</a:rPr>
                        <a:t>děti</a:t>
                      </a:r>
                      <a:endParaRPr lang="en-US" sz="1000" b="1" i="0" u="none" strike="noStrike" dirty="0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7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 </a:t>
                      </a:r>
                      <a:r>
                        <a:rPr lang="en-US" sz="1000" u="none" strike="noStrike" dirty="0" err="1">
                          <a:effectLst/>
                        </a:rPr>
                        <a:t>nebo</a:t>
                      </a:r>
                      <a:r>
                        <a:rPr lang="en-US" sz="1000" u="none" strike="noStrike" dirty="0">
                          <a:effectLst/>
                        </a:rPr>
                        <a:t> C</a:t>
                      </a:r>
                      <a:endParaRPr lang="en-US" sz="1000" b="0" i="0" u="none" strike="noStrike" dirty="0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</a:rPr>
                        <a:t>neotvírá</a:t>
                      </a:r>
                      <a:endParaRPr lang="en-US" sz="1000" b="0" i="0" u="none" strike="noStrike" dirty="0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</a:rPr>
                        <a:t>neotvírá</a:t>
                      </a:r>
                      <a:endParaRPr lang="en-US" sz="1000" b="0" i="0" u="none" strike="noStrike" dirty="0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7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na bolest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</a:rPr>
                        <a:t>na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bolest</a:t>
                      </a:r>
                      <a:endParaRPr lang="en-US" sz="1000" b="0" i="0" u="none" strike="noStrike" dirty="0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7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na oslovení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na oslovení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7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spontánně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spontánně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37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Nejlepší hlasový projev</a:t>
                      </a:r>
                      <a:endParaRPr lang="en-US" sz="1000" b="1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7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 nebo T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</a:rPr>
                        <a:t>žádná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rekace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na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algický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podnět</a:t>
                      </a:r>
                      <a:endParaRPr lang="en-US" sz="1000" b="0" i="0" u="none" strike="noStrike" dirty="0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žádná rekace na algický podnět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37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nesrozumitelné zvuky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na algický podnět sténá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7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jednotlivá slova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na algický podnět křičí nebo pláče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7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neadekvátní slovní projev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spontánně křičí, pláče, neodpovídající reakce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67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adekvátní slovní projev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brouká si, žvatlá, sleduje okolí, otáčí se za zvukem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67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Nejlepší motorická odpověď</a:t>
                      </a:r>
                      <a:endParaRPr lang="en-US" sz="1000" b="1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67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žádná reakce na supraorbitální stimul</a:t>
                      </a:r>
                      <a:endParaRPr lang="pt-BR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žádná reakce na supraorbitální stimul</a:t>
                      </a:r>
                      <a:endParaRPr lang="pt-BR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37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extenze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extenze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37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</a:rPr>
                        <a:t>nespecifická</a:t>
                      </a:r>
                      <a:r>
                        <a:rPr lang="en-US" sz="1000" u="none" strike="noStrike" dirty="0">
                          <a:effectLst/>
                        </a:rPr>
                        <a:t> / </a:t>
                      </a:r>
                      <a:r>
                        <a:rPr lang="en-US" sz="1000" u="none" strike="noStrike" dirty="0" err="1">
                          <a:effectLst/>
                        </a:rPr>
                        <a:t>abnormální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flexe</a:t>
                      </a:r>
                      <a:endParaRPr lang="en-US" sz="1000" b="0" i="0" u="none" strike="noStrike" dirty="0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67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na algický podnět nehtového lůžka úniková reakce / normální flexe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37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lokalizuje supraorbitální podnět nebo cílené odtažení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467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na výzvu adekvátní motorická reakce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</a:rPr>
                        <a:t>normální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spontánní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pohyblivost</a:t>
                      </a:r>
                      <a:endParaRPr lang="en-US" sz="1000" b="0" i="0" u="none" strike="noStrike" dirty="0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534410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7587" y="801643"/>
            <a:ext cx="10753201" cy="451576"/>
          </a:xfrm>
        </p:spPr>
        <p:txBody>
          <a:bodyPr/>
          <a:lstStyle/>
          <a:p>
            <a:r>
              <a:rPr lang="cs-CZ" dirty="0"/>
              <a:t>D – AVPU škála u dětí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64348" y="2193004"/>
            <a:ext cx="7402523" cy="356568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66108" y="2831297"/>
            <a:ext cx="3064705" cy="179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47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Zpětná vazba + úkol na příště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Příprava scénáře modelové situace</a:t>
            </a:r>
          </a:p>
          <a:p>
            <a:endParaRPr lang="cs-CZ" dirty="0"/>
          </a:p>
          <a:p>
            <a:r>
              <a:rPr lang="cs-CZ" dirty="0"/>
              <a:t>Nachystat se na EKG problematiku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659590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Modelovky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1" y="1889430"/>
            <a:ext cx="10753201" cy="413999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Diabetes – hyperglykémie</a:t>
            </a:r>
          </a:p>
          <a:p>
            <a:endParaRPr lang="cs-CZ" dirty="0"/>
          </a:p>
          <a:p>
            <a:r>
              <a:rPr lang="cs-CZ" dirty="0"/>
              <a:t>Hemoragická hypovolemie</a:t>
            </a:r>
          </a:p>
          <a:p>
            <a:endParaRPr lang="cs-CZ" dirty="0"/>
          </a:p>
          <a:p>
            <a:r>
              <a:rPr lang="cs-CZ" dirty="0"/>
              <a:t>Intoxikace+trauma </a:t>
            </a:r>
            <a:r>
              <a:rPr lang="cs-CZ" dirty="0" smtClean="0"/>
              <a:t>hlavy + zn</a:t>
            </a:r>
            <a:r>
              <a:rPr lang="cs-CZ" dirty="0"/>
              <a:t>. </a:t>
            </a:r>
            <a:r>
              <a:rPr lang="cs-CZ" dirty="0" err="1"/>
              <a:t>Laterizace</a:t>
            </a:r>
            <a:endParaRPr lang="cs-CZ" dirty="0"/>
          </a:p>
          <a:p>
            <a:endParaRPr lang="cs-CZ" dirty="0"/>
          </a:p>
          <a:p>
            <a:r>
              <a:rPr lang="cs-CZ" dirty="0"/>
              <a:t>Hypertenzní krize u těhotné</a:t>
            </a:r>
          </a:p>
          <a:p>
            <a:endParaRPr lang="cs-CZ" dirty="0"/>
          </a:p>
          <a:p>
            <a:r>
              <a:rPr lang="cs-CZ" dirty="0"/>
              <a:t>Dítě – aspirace - somnolence</a:t>
            </a:r>
          </a:p>
        </p:txBody>
      </p:sp>
    </p:spTree>
    <p:extLst>
      <p:ext uri="{BB962C8B-B14F-4D97-AF65-F5344CB8AC3E}">
        <p14:creationId xmlns:p14="http://schemas.microsoft.com/office/powerpoint/2010/main" xmlns="" val="7064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a 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KAPOUNOVÁ, Gabriela. </a:t>
            </a:r>
            <a:r>
              <a:rPr lang="cs-CZ" i="1" dirty="0"/>
              <a:t>Ošetřovatelství v intenzivní péči</a:t>
            </a:r>
            <a:r>
              <a:rPr lang="cs-CZ" dirty="0"/>
              <a:t>. </a:t>
            </a:r>
            <a:r>
              <a:rPr lang="cs-CZ" dirty="0" err="1"/>
              <a:t>Vyd</a:t>
            </a:r>
            <a:r>
              <a:rPr lang="cs-CZ" dirty="0"/>
              <a:t>. 1. Praha: </a:t>
            </a:r>
            <a:r>
              <a:rPr lang="cs-CZ" dirty="0" err="1"/>
              <a:t>Grada</a:t>
            </a:r>
            <a:r>
              <a:rPr lang="cs-CZ" dirty="0"/>
              <a:t>, 2007.</a:t>
            </a:r>
          </a:p>
          <a:p>
            <a:r>
              <a:rPr lang="cs-CZ" dirty="0"/>
              <a:t>FULLER, </a:t>
            </a:r>
            <a:r>
              <a:rPr lang="cs-CZ" dirty="0" err="1"/>
              <a:t>Geraint</a:t>
            </a:r>
            <a:r>
              <a:rPr lang="cs-CZ" dirty="0"/>
              <a:t>. </a:t>
            </a:r>
            <a:r>
              <a:rPr lang="cs-CZ" i="1" dirty="0"/>
              <a:t>Neurologické vyšetření snadno a rychle</a:t>
            </a:r>
            <a:r>
              <a:rPr lang="cs-CZ" dirty="0"/>
              <a:t>. 1. </a:t>
            </a:r>
            <a:r>
              <a:rPr lang="cs-CZ" dirty="0" err="1"/>
              <a:t>vyd</a:t>
            </a:r>
            <a:r>
              <a:rPr lang="cs-CZ" dirty="0"/>
              <a:t>. Praha : </a:t>
            </a:r>
            <a:r>
              <a:rPr lang="cs-CZ" dirty="0" err="1"/>
              <a:t>Grada</a:t>
            </a:r>
            <a:r>
              <a:rPr lang="cs-CZ" dirty="0"/>
              <a:t>, 2008</a:t>
            </a:r>
            <a:endParaRPr lang="cs-CZ" dirty="0">
              <a:hlinkClick r:id="rId3"/>
            </a:endParaRPr>
          </a:p>
          <a:p>
            <a:r>
              <a:rPr lang="cs-CZ" dirty="0" smtClean="0"/>
              <a:t>Prezentace </a:t>
            </a:r>
            <a:r>
              <a:rPr lang="cs-CZ" dirty="0"/>
              <a:t>NCO NZO – Neurochirurgie – Bc. Kateřina Juráková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702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5155" y="224482"/>
            <a:ext cx="6099463" cy="6535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10791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02562" y="549002"/>
            <a:ext cx="8990919" cy="1143000"/>
          </a:xfrm>
        </p:spPr>
        <p:txBody>
          <a:bodyPr>
            <a:normAutofit/>
          </a:bodyPr>
          <a:lstStyle/>
          <a:p>
            <a:r>
              <a:rPr lang="cs-CZ" dirty="0"/>
              <a:t>Rozdělení poškození - strukturální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/>
          </a:p>
          <a:p>
            <a:r>
              <a:rPr lang="cs-CZ" dirty="0"/>
              <a:t>Cévní</a:t>
            </a:r>
          </a:p>
          <a:p>
            <a:endParaRPr lang="cs-CZ" dirty="0"/>
          </a:p>
          <a:p>
            <a:r>
              <a:rPr lang="cs-CZ" dirty="0"/>
              <a:t>Infekční</a:t>
            </a:r>
          </a:p>
          <a:p>
            <a:endParaRPr lang="cs-CZ" dirty="0"/>
          </a:p>
          <a:p>
            <a:r>
              <a:rPr lang="cs-CZ" dirty="0"/>
              <a:t>Mozkové </a:t>
            </a:r>
            <a:r>
              <a:rPr lang="cs-CZ" dirty="0" err="1"/>
              <a:t>herniace</a:t>
            </a:r>
            <a:r>
              <a:rPr lang="cs-CZ" dirty="0"/>
              <a:t> a </a:t>
            </a:r>
            <a:r>
              <a:rPr lang="cs-CZ" dirty="0" err="1"/>
              <a:t>neurotraumata</a:t>
            </a:r>
            <a:endParaRPr lang="cs-CZ" dirty="0"/>
          </a:p>
          <a:p>
            <a:endParaRPr lang="cs-CZ" dirty="0"/>
          </a:p>
          <a:p>
            <a:r>
              <a:rPr lang="cs-CZ" dirty="0"/>
              <a:t>Otevřená/uzavřená</a:t>
            </a:r>
          </a:p>
          <a:p>
            <a:endParaRPr lang="cs-CZ" dirty="0"/>
          </a:p>
          <a:p>
            <a:r>
              <a:rPr lang="cs-CZ" dirty="0"/>
              <a:t>Penetrující/Nepenetrující (dle stavu </a:t>
            </a:r>
            <a:r>
              <a:rPr lang="cs-CZ" dirty="0" err="1"/>
              <a:t>dura</a:t>
            </a:r>
            <a:r>
              <a:rPr lang="cs-CZ" dirty="0"/>
              <a:t> mater)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6541" y="1824771"/>
            <a:ext cx="3847012" cy="2293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85942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47667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Rozdělení poškození - sekundární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Anoxická ischemická encefalopatie</a:t>
            </a:r>
          </a:p>
          <a:p>
            <a:r>
              <a:rPr lang="cs-CZ" b="1" dirty="0" err="1"/>
              <a:t>Hyperkapnická</a:t>
            </a:r>
            <a:r>
              <a:rPr lang="cs-CZ" b="1" dirty="0"/>
              <a:t> encefalopatie</a:t>
            </a:r>
          </a:p>
          <a:p>
            <a:r>
              <a:rPr lang="cs-CZ" b="1" dirty="0"/>
              <a:t>Hypoglykemická encefalopatie</a:t>
            </a:r>
          </a:p>
          <a:p>
            <a:r>
              <a:rPr lang="cs-CZ" b="1" dirty="0"/>
              <a:t>Hyperglykemické kóma</a:t>
            </a:r>
          </a:p>
          <a:p>
            <a:r>
              <a:rPr lang="cs-CZ" b="1" dirty="0" err="1"/>
              <a:t>Hepatální</a:t>
            </a:r>
            <a:r>
              <a:rPr lang="cs-CZ" b="1" dirty="0"/>
              <a:t> encefalopatie</a:t>
            </a:r>
          </a:p>
          <a:p>
            <a:r>
              <a:rPr lang="cs-CZ" b="1" dirty="0"/>
              <a:t>Uremická encefalopatie</a:t>
            </a:r>
          </a:p>
          <a:p>
            <a:r>
              <a:rPr lang="cs-CZ" b="1" dirty="0"/>
              <a:t>Endokrinní encefalopatie</a:t>
            </a:r>
          </a:p>
          <a:p>
            <a:r>
              <a:rPr lang="cs-CZ" b="1" dirty="0"/>
              <a:t>Diabetická </a:t>
            </a:r>
            <a:r>
              <a:rPr lang="cs-CZ" b="1" dirty="0" err="1"/>
              <a:t>polyneuropatie</a:t>
            </a:r>
            <a:endParaRPr lang="cs-CZ" b="1" dirty="0"/>
          </a:p>
          <a:p>
            <a:r>
              <a:rPr lang="cs-CZ" b="1" dirty="0"/>
              <a:t>Alkoholová </a:t>
            </a:r>
            <a:r>
              <a:rPr lang="cs-CZ" b="1" dirty="0" err="1"/>
              <a:t>polyneuropatie</a:t>
            </a:r>
            <a:endParaRPr lang="cs-CZ" b="1" dirty="0"/>
          </a:p>
          <a:p>
            <a:r>
              <a:rPr lang="cs-CZ" b="1" dirty="0"/>
              <a:t>Toxické </a:t>
            </a:r>
            <a:r>
              <a:rPr lang="cs-CZ" b="1" dirty="0" err="1"/>
              <a:t>polyneuropatie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74802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Neurotraumata</a:t>
            </a:r>
            <a:r>
              <a:rPr lang="cs-CZ" dirty="0"/>
              <a:t> – poranění mozku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Primární</a:t>
            </a:r>
            <a:r>
              <a:rPr lang="cs-CZ" dirty="0"/>
              <a:t> – vznik mechanismem samotného úrazu, nelze ovlivnit chirurgicky. Rozlišujeme na generalizované (DAP, </a:t>
            </a:r>
            <a:r>
              <a:rPr lang="cs-CZ" dirty="0" err="1"/>
              <a:t>komoce</a:t>
            </a:r>
            <a:r>
              <a:rPr lang="cs-CZ" dirty="0"/>
              <a:t>) a lokalizované/ložiskové (kontuze, lacerace).</a:t>
            </a:r>
          </a:p>
          <a:p>
            <a:endParaRPr lang="cs-CZ" dirty="0"/>
          </a:p>
          <a:p>
            <a:r>
              <a:rPr lang="cs-CZ" b="1" dirty="0"/>
              <a:t>Sekundární</a:t>
            </a:r>
            <a:r>
              <a:rPr lang="cs-CZ" dirty="0"/>
              <a:t> – jedná se o komplikace úrazu. Klasickým zástupcem jsou </a:t>
            </a:r>
            <a:r>
              <a:rPr lang="cs-CZ" u="sng" dirty="0"/>
              <a:t>komprese</a:t>
            </a:r>
            <a:r>
              <a:rPr lang="cs-CZ" dirty="0"/>
              <a:t> (EDH, SDH, ICK, SAK, expanzivní kontuzní ložiska).</a:t>
            </a:r>
          </a:p>
        </p:txBody>
      </p:sp>
    </p:spTree>
    <p:extLst>
      <p:ext uri="{BB962C8B-B14F-4D97-AF65-F5344CB8AC3E}">
        <p14:creationId xmlns:p14="http://schemas.microsoft.com/office/powerpoint/2010/main" xmlns="" val="81885845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182</TotalTime>
  <Words>2132</Words>
  <Application>Microsoft Office PowerPoint</Application>
  <PresentationFormat>Vlastní</PresentationFormat>
  <Paragraphs>467</Paragraphs>
  <Slides>54</Slides>
  <Notes>29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5" baseType="lpstr">
      <vt:lpstr>Prezentace_MU_CZ</vt:lpstr>
      <vt:lpstr>Pacient s poruchou vědomí v kritickém stavu  Základy neuromonitoringu</vt:lpstr>
      <vt:lpstr>Poruchy vědomí</vt:lpstr>
      <vt:lpstr>Rozdělení poruch - Kvalitativní</vt:lpstr>
      <vt:lpstr>Rozdělení poruch - Kvantitativní</vt:lpstr>
      <vt:lpstr>Specifické poruchy</vt:lpstr>
      <vt:lpstr>Snímek 6</vt:lpstr>
      <vt:lpstr>Rozdělení poškození - strukturální</vt:lpstr>
      <vt:lpstr>Rozdělení poškození - sekundární</vt:lpstr>
      <vt:lpstr>Neurotraumata – poranění mozku</vt:lpstr>
      <vt:lpstr>Komoce mozková</vt:lpstr>
      <vt:lpstr>Vegetativní příznaky</vt:lpstr>
      <vt:lpstr>Doplňte si</vt:lpstr>
      <vt:lpstr>Snímek 13</vt:lpstr>
      <vt:lpstr>DAP</vt:lpstr>
      <vt:lpstr>Snímek 15</vt:lpstr>
      <vt:lpstr>Difúzní axonální poranění</vt:lpstr>
      <vt:lpstr>Kontuze mozku</vt:lpstr>
      <vt:lpstr>Akutní epidurální krvácení</vt:lpstr>
      <vt:lpstr>Akutní epidurální hematom</vt:lpstr>
      <vt:lpstr>EDH</vt:lpstr>
      <vt:lpstr>Uložení epidurálního hematomu</vt:lpstr>
      <vt:lpstr>Uložení epidurálního hematomu</vt:lpstr>
      <vt:lpstr>Léčba epidurálního hematomu</vt:lpstr>
      <vt:lpstr>Akutní subdurální krvácení</vt:lpstr>
      <vt:lpstr>Akutní subdurální hematom </vt:lpstr>
      <vt:lpstr>Klinický obraz mozkového krvácení obecně.</vt:lpstr>
      <vt:lpstr>Delirium vs. Demence</vt:lpstr>
      <vt:lpstr>Delirium vs. Demence</vt:lpstr>
      <vt:lpstr>Delirium vs. demence</vt:lpstr>
      <vt:lpstr>Terapie</vt:lpstr>
      <vt:lpstr>Zásady resuscitační péče a monitoring u pacientů s těžkým postižením mozku</vt:lpstr>
      <vt:lpstr>Resuscitační péče a monitoring u pacientů s těžkým postižením mozku</vt:lpstr>
      <vt:lpstr>Multimodální monitoring</vt:lpstr>
      <vt:lpstr>HEMEDEX</vt:lpstr>
      <vt:lpstr>Monitoring ICP - indikace</vt:lpstr>
      <vt:lpstr>Snímek 36</vt:lpstr>
      <vt:lpstr>Snímek 37</vt:lpstr>
      <vt:lpstr>BIS</vt:lpstr>
      <vt:lpstr>Snímek 39</vt:lpstr>
      <vt:lpstr>Hra – aktivity „předveď to“</vt:lpstr>
      <vt:lpstr>Hra – spočítej CPP</vt:lpstr>
      <vt:lpstr>a-b-c-D-e</vt:lpstr>
      <vt:lpstr>D – Disablity</vt:lpstr>
      <vt:lpstr>Škály – jaké znáte?</vt:lpstr>
      <vt:lpstr>Early warning score – video prezentace</vt:lpstr>
      <vt:lpstr>Richmond Agitation and Sedation Scale</vt:lpstr>
      <vt:lpstr>Riker scale</vt:lpstr>
      <vt:lpstr>GCS remastered</vt:lpstr>
      <vt:lpstr>Snímek 49</vt:lpstr>
      <vt:lpstr>Snímek 50</vt:lpstr>
      <vt:lpstr>D – AVPU škála u dětí</vt:lpstr>
      <vt:lpstr>Zpětná vazba + úkol na příště</vt:lpstr>
      <vt:lpstr>Modelovky</vt:lpstr>
      <vt:lpstr>Zdroje a odkazy</vt:lpstr>
    </vt:vector>
  </TitlesOfParts>
  <Company>Masarykova univerzita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Michal Pospíšil</dc:creator>
  <cp:lastModifiedBy>Medullak</cp:lastModifiedBy>
  <cp:revision>25</cp:revision>
  <dcterms:created xsi:type="dcterms:W3CDTF">2019-09-13T12:53:16Z</dcterms:created>
  <dcterms:modified xsi:type="dcterms:W3CDTF">2019-09-22T12:21:59Z</dcterms:modified>
</cp:coreProperties>
</file>