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56" r:id="rId2"/>
    <p:sldId id="314" r:id="rId3"/>
    <p:sldId id="317" r:id="rId4"/>
    <p:sldId id="318" r:id="rId5"/>
    <p:sldId id="256" r:id="rId6"/>
    <p:sldId id="260" r:id="rId7"/>
    <p:sldId id="354" r:id="rId8"/>
    <p:sldId id="353" r:id="rId9"/>
    <p:sldId id="352" r:id="rId10"/>
    <p:sldId id="355" r:id="rId11"/>
    <p:sldId id="358" r:id="rId12"/>
    <p:sldId id="359" r:id="rId13"/>
    <p:sldId id="257" r:id="rId14"/>
    <p:sldId id="360" r:id="rId15"/>
    <p:sldId id="361" r:id="rId16"/>
    <p:sldId id="316" r:id="rId17"/>
    <p:sldId id="261" r:id="rId18"/>
    <p:sldId id="362" r:id="rId19"/>
    <p:sldId id="258" r:id="rId20"/>
    <p:sldId id="363" r:id="rId21"/>
    <p:sldId id="364" r:id="rId22"/>
    <p:sldId id="365" r:id="rId23"/>
    <p:sldId id="366" r:id="rId24"/>
    <p:sldId id="357" r:id="rId25"/>
    <p:sldId id="292" r:id="rId26"/>
    <p:sldId id="300" r:id="rId27"/>
    <p:sldId id="295" r:id="rId28"/>
    <p:sldId id="305" r:id="rId29"/>
    <p:sldId id="304" r:id="rId30"/>
    <p:sldId id="298" r:id="rId31"/>
    <p:sldId id="259" r:id="rId3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384" autoAdjust="0"/>
  </p:normalViewPr>
  <p:slideViewPr>
    <p:cSldViewPr snapToGrid="0">
      <p:cViewPr>
        <p:scale>
          <a:sx n="66" d="100"/>
          <a:sy n="66" d="100"/>
        </p:scale>
        <p:origin x="-840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9C17B-E250-4E23-9D5E-431E3C41A75A}" type="datetimeFigureOut">
              <a:rPr lang="cs-CZ" smtClean="0"/>
              <a:pPr/>
              <a:t>15. 10. 2019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AB22C-1E1E-473E-8386-B374C8A9210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37264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ALERT</a:t>
            </a:r>
          </a:p>
          <a:p>
            <a:r>
              <a:rPr lang="cs-CZ" dirty="0"/>
              <a:t>VERBAL</a:t>
            </a:r>
          </a:p>
          <a:p>
            <a:r>
              <a:rPr lang="cs-CZ" dirty="0"/>
              <a:t>PAIN</a:t>
            </a:r>
          </a:p>
          <a:p>
            <a:r>
              <a:rPr lang="cs-CZ" dirty="0"/>
              <a:t>UNRESPONSIVE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2E568-3CE4-4B9C-8EFA-FB83139BEB4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4010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 – zavřené otokem nebo obvazem</a:t>
            </a:r>
          </a:p>
          <a:p>
            <a:endParaRPr lang="cs-CZ" dirty="0"/>
          </a:p>
          <a:p>
            <a:r>
              <a:rPr lang="cs-CZ" dirty="0"/>
              <a:t>T</a:t>
            </a:r>
            <a:r>
              <a:rPr lang="cs-CZ" baseline="0" dirty="0"/>
              <a:t> – </a:t>
            </a:r>
            <a:r>
              <a:rPr lang="cs-CZ" baseline="0" dirty="0" err="1"/>
              <a:t>intubováno</a:t>
            </a:r>
            <a:endParaRPr lang="cs-CZ" baseline="0" dirty="0"/>
          </a:p>
          <a:p>
            <a:endParaRPr lang="cs-CZ" baseline="0" dirty="0"/>
          </a:p>
          <a:p>
            <a:r>
              <a:rPr lang="cs-CZ" dirty="0"/>
              <a:t>Abnormální flexe když – noha</a:t>
            </a:r>
            <a:r>
              <a:rPr lang="cs-CZ" baseline="0" dirty="0"/>
              <a:t> jde do extenze, pomalý a stereotypní pohyb – opakovaně stejné místo, rameno se hýbe pře hrudník</a:t>
            </a:r>
          </a:p>
          <a:p>
            <a:endParaRPr lang="cs-CZ" baseline="0" dirty="0"/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15–13</a:t>
            </a:r>
            <a:r>
              <a:rPr lang="en-US" dirty="0"/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žádná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nebo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lehká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porucha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9–12</a:t>
            </a:r>
            <a:r>
              <a:rPr lang="en-US" dirty="0"/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středně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závažná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porucha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8</a:t>
            </a:r>
            <a:r>
              <a:rPr lang="en-US" dirty="0"/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závažná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porucha</a:t>
            </a:r>
            <a:r>
              <a:rPr lang="en-US" dirty="0"/>
              <a:t>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2E568-3CE4-4B9C-8EFA-FB83139BEB4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6458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A co zorničky??? – 2 obě bez, -1 jedna bez </a:t>
            </a:r>
            <a:endParaRPr lang="en-US" dirty="0"/>
          </a:p>
          <a:p>
            <a:endParaRPr lang="cs-CZ" dirty="0"/>
          </a:p>
          <a:p>
            <a:r>
              <a:rPr lang="cs-CZ" dirty="0"/>
              <a:t>Velikost a reaktivita je ovlivněna mnoha faktory</a:t>
            </a:r>
            <a:r>
              <a:rPr lang="cs-CZ" baseline="0" dirty="0"/>
              <a:t> včetně cerebrálních lézí, vrozené abnormality a léky. Můžou indikovat zvýšené ICP a porot je bereme v potaz při hodnocení neurologického stavu.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2E568-3CE4-4B9C-8EFA-FB83139BEB4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1403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Hypersenzitivní reakce ohrožující na životě – respirační</a:t>
            </a:r>
            <a:r>
              <a:rPr lang="cs-CZ" baseline="0" dirty="0"/>
              <a:t> či oběh či kombo spojen s vyrážkou</a:t>
            </a:r>
            <a:endParaRPr lang="cs-CZ" dirty="0"/>
          </a:p>
          <a:p>
            <a:endParaRPr lang="cs-CZ" baseline="0" dirty="0"/>
          </a:p>
          <a:p>
            <a:r>
              <a:rPr lang="cs-CZ" baseline="0" dirty="0"/>
              <a:t>A – otok DC – jazyk, pacient má obtíže polykat a dýchat, chraplavý hlas, </a:t>
            </a:r>
            <a:r>
              <a:rPr lang="cs-CZ" baseline="0" dirty="0" err="1"/>
              <a:t>stridor</a:t>
            </a:r>
            <a:r>
              <a:rPr lang="cs-CZ" baseline="0" dirty="0"/>
              <a:t> (vysoké tony zvuky v </a:t>
            </a:r>
            <a:r>
              <a:rPr lang="cs-CZ" baseline="0" dirty="0" err="1"/>
              <a:t>inspiriiu</a:t>
            </a:r>
            <a:r>
              <a:rPr lang="cs-CZ" baseline="0" dirty="0"/>
              <a:t> značící obstrukci horních cest Dýchacích)</a:t>
            </a:r>
          </a:p>
          <a:p>
            <a:r>
              <a:rPr lang="cs-CZ" baseline="0" dirty="0"/>
              <a:t>B – dechová nedostatečnost, zvýšená DF, únava pacienta, zmatenost z hypoxie, </a:t>
            </a:r>
            <a:r>
              <a:rPr lang="cs-CZ" baseline="0" dirty="0" err="1"/>
              <a:t>cyanoza</a:t>
            </a:r>
            <a:r>
              <a:rPr lang="cs-CZ" baseline="0" dirty="0"/>
              <a:t> a zástava dechu</a:t>
            </a:r>
          </a:p>
          <a:p>
            <a:r>
              <a:rPr lang="cs-CZ" baseline="0" dirty="0"/>
              <a:t>C – známky šoku – bledost, opocení, hypotenze, tachykardie, omdlévání, porucha vědomí, změny na EKG</a:t>
            </a:r>
          </a:p>
          <a:p>
            <a:r>
              <a:rPr lang="cs-CZ" baseline="0" dirty="0"/>
              <a:t>D – zmíněny nahoře, změříme GCS, patří sem dále TT, </a:t>
            </a:r>
            <a:r>
              <a:rPr lang="cs-CZ" baseline="0" dirty="0" err="1"/>
              <a:t>gly</a:t>
            </a:r>
            <a:r>
              <a:rPr lang="cs-CZ" baseline="0" dirty="0"/>
              <a:t>, </a:t>
            </a:r>
            <a:r>
              <a:rPr lang="cs-CZ" baseline="0" dirty="0" err="1"/>
              <a:t>sedace</a:t>
            </a:r>
            <a:endParaRPr lang="cs-CZ" baseline="0" dirty="0"/>
          </a:p>
          <a:p>
            <a:r>
              <a:rPr lang="cs-CZ" baseline="0" dirty="0"/>
              <a:t>E -  </a:t>
            </a:r>
            <a:r>
              <a:rPr lang="cs-CZ" baseline="0" dirty="0" err="1"/>
              <a:t>erythéma</a:t>
            </a:r>
            <a:r>
              <a:rPr lang="cs-CZ" baseline="0" dirty="0"/>
              <a:t>, vyrážka, svědění</a:t>
            </a:r>
          </a:p>
          <a:p>
            <a:endParaRPr lang="cs-CZ" baseline="0" dirty="0"/>
          </a:p>
          <a:p>
            <a:r>
              <a:rPr lang="cs-CZ" dirty="0"/>
              <a:t>Řeď</a:t>
            </a:r>
            <a:r>
              <a:rPr lang="cs-CZ" baseline="0" dirty="0"/>
              <a:t>me adrenalin – klasika 1mg dotáhnu do 10 ml s 0,9%NaCl, to znamená že 1ml = 100 </a:t>
            </a:r>
            <a:r>
              <a:rPr lang="cs-CZ" baseline="0" dirty="0" err="1"/>
              <a:t>ug</a:t>
            </a:r>
            <a:endParaRPr lang="cs-CZ" baseline="0" dirty="0"/>
          </a:p>
          <a:p>
            <a:r>
              <a:rPr lang="cs-CZ" baseline="0" dirty="0"/>
              <a:t>10% MgSO4 – 100g v 1 litru – 10g ve 100ml = 1g v 10 ml</a:t>
            </a:r>
          </a:p>
          <a:p>
            <a:r>
              <a:rPr lang="cs-CZ" baseline="0" dirty="0" err="1"/>
              <a:t>Chloramphenamine</a:t>
            </a:r>
            <a:r>
              <a:rPr lang="cs-CZ" baseline="0" dirty="0"/>
              <a:t> - </a:t>
            </a:r>
          </a:p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AB548-B6A0-454E-AE1E-FA659D991773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74693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Šok – nepokrytí požadavk</a:t>
            </a:r>
            <a:r>
              <a:rPr lang="cs-CZ" baseline="0" dirty="0"/>
              <a:t>ů organismu kyslíkem a glukózu a odvádění buněčných metabolitů -&gt; hromadění laktátu, které vede k buněčnému poškození</a:t>
            </a:r>
          </a:p>
          <a:p>
            <a:endParaRPr lang="cs-CZ" baseline="0" dirty="0"/>
          </a:p>
          <a:p>
            <a:r>
              <a:rPr lang="cs-CZ" baseline="0" dirty="0"/>
              <a:t>Kompenzovaná fáze – ještě není přítomna hypotenze – přítomna tachykardie, zhoršená periferní </a:t>
            </a:r>
            <a:r>
              <a:rPr lang="cs-CZ" baseline="0" dirty="0" err="1"/>
              <a:t>perfuze</a:t>
            </a:r>
            <a:r>
              <a:rPr lang="cs-CZ" baseline="0" dirty="0"/>
              <a:t> (projeví se studenými končetinami), slabý periferní pulz, pokles hodinové diurézy (známka snížené </a:t>
            </a:r>
            <a:r>
              <a:rPr lang="cs-CZ" baseline="0" dirty="0" err="1"/>
              <a:t>perfuze</a:t>
            </a:r>
            <a:r>
              <a:rPr lang="cs-CZ" baseline="0" dirty="0"/>
              <a:t> ledvin - &lt;1ml/hod), prodloužený CRT,</a:t>
            </a:r>
          </a:p>
          <a:p>
            <a:endParaRPr lang="cs-CZ" baseline="0" dirty="0"/>
          </a:p>
          <a:p>
            <a:r>
              <a:rPr lang="cs-CZ" baseline="0" dirty="0"/>
              <a:t>Dekompenzovaná fáze – hypotenze a projevy kardiální a cerebrální </a:t>
            </a:r>
            <a:r>
              <a:rPr lang="cs-CZ" baseline="0" dirty="0" err="1"/>
              <a:t>hypoperfuze</a:t>
            </a:r>
            <a:endParaRPr lang="cs-CZ" baseline="0" dirty="0"/>
          </a:p>
          <a:p>
            <a:endParaRPr lang="cs-CZ" baseline="0" dirty="0"/>
          </a:p>
          <a:p>
            <a:r>
              <a:rPr lang="cs-CZ" baseline="0" dirty="0"/>
              <a:t>Determinanty tlaku – Srdeční výdej (CO) =(SV x frekvence) s klesajícím SV stoupá frekvence a SVR (s klesajícím TK stoupá SVR)</a:t>
            </a:r>
          </a:p>
          <a:p>
            <a:endParaRPr lang="cs-CZ" baseline="0" dirty="0"/>
          </a:p>
          <a:p>
            <a:r>
              <a:rPr lang="cs-CZ" baseline="0" dirty="0"/>
              <a:t>SV – je přímo ovlivněn </a:t>
            </a:r>
            <a:r>
              <a:rPr lang="cs-CZ" baseline="0" dirty="0" err="1"/>
              <a:t>preloadem</a:t>
            </a:r>
            <a:r>
              <a:rPr lang="cs-CZ" baseline="0" dirty="0"/>
              <a:t> a </a:t>
            </a:r>
            <a:r>
              <a:rPr lang="cs-CZ" baseline="0" dirty="0" err="1"/>
              <a:t>afterloadem</a:t>
            </a:r>
            <a:r>
              <a:rPr lang="cs-CZ" baseline="0" dirty="0"/>
              <a:t> a kontraktilitou</a:t>
            </a:r>
          </a:p>
          <a:p>
            <a:endParaRPr lang="cs-CZ" baseline="0" dirty="0"/>
          </a:p>
          <a:p>
            <a:r>
              <a:rPr lang="cs-CZ" baseline="0" dirty="0"/>
              <a:t>SVR – přímo ovlivněn CRT a diastolou</a:t>
            </a:r>
          </a:p>
          <a:p>
            <a:endParaRPr lang="cs-CZ" baseline="0" dirty="0"/>
          </a:p>
          <a:p>
            <a:r>
              <a:rPr lang="cs-CZ" baseline="0" dirty="0"/>
              <a:t>CRT – tlak 5 s. na nehtové lůžko – poté uvolnit, do dvou sekund návrat barvy (pozor na ovlivnění vnějšími faktory, nelze hodnotit samostatně jako ukazatel srdečního selhávání)</a:t>
            </a:r>
          </a:p>
          <a:p>
            <a:endParaRPr lang="cs-CZ" baseline="0" dirty="0"/>
          </a:p>
          <a:p>
            <a:r>
              <a:rPr lang="cs-CZ" baseline="0" dirty="0"/>
              <a:t>Hodnocení rozdílu mezi centrální a periferní pulzaci je užitečná diagnostická informace (CAVE! – periferie je ovlivněna horečkou, chladem, úzkostí..)</a:t>
            </a:r>
          </a:p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2E568-3CE4-4B9C-8EFA-FB83139BEB4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1862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CAVE! </a:t>
            </a:r>
            <a:r>
              <a:rPr lang="cs-CZ" dirty="0" err="1"/>
              <a:t>Iatrogenní</a:t>
            </a:r>
            <a:r>
              <a:rPr lang="cs-CZ" dirty="0"/>
              <a:t> fluid </a:t>
            </a:r>
            <a:r>
              <a:rPr lang="cs-CZ" dirty="0" err="1"/>
              <a:t>overload</a:t>
            </a:r>
            <a:r>
              <a:rPr lang="cs-CZ" dirty="0"/>
              <a:t> – znát !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2E568-3CE4-4B9C-8EFA-FB83139BEB4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8410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Novorozenci</a:t>
            </a:r>
            <a:r>
              <a:rPr lang="cs-CZ" baseline="0" dirty="0"/>
              <a:t> – mají malou srdeční rezervu a neumí zvýšit srdeční objem SV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2E568-3CE4-4B9C-8EFA-FB83139BEB4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8457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Vyzkoušejte si na sousedech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2E568-3CE4-4B9C-8EFA-FB83139BEB4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2883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Dospělý – 65-70 ml/kg</a:t>
            </a:r>
          </a:p>
          <a:p>
            <a:endParaRPr lang="cs-CZ" dirty="0"/>
          </a:p>
          <a:p>
            <a:r>
              <a:rPr lang="cs-CZ" dirty="0"/>
              <a:t>Oproti dechovému</a:t>
            </a:r>
            <a:r>
              <a:rPr lang="cs-CZ" baseline="0" dirty="0"/>
              <a:t> objemu se zvyšujícím se věkem klesá objem cirkulující krve ve vztahu k váze.</a:t>
            </a:r>
          </a:p>
          <a:p>
            <a:endParaRPr lang="cs-CZ" baseline="0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2E568-3CE4-4B9C-8EFA-FB83139BEB4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367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CA1E02-9223-4567-AFA2-3C38C84E2C7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599" y="414000"/>
            <a:ext cx="206223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942310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9" y="718714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CA1E02-9223-4567-AFA2-3C38C84E2C7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9" y="718714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048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CA1E02-9223-4567-AFA2-3C38C84E2C7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2266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1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CA1E02-9223-4567-AFA2-3C38C84E2C7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3005" y="6048047"/>
            <a:ext cx="1153692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6598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1" y="6228000"/>
            <a:ext cx="252000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0DCA1E02-9223-4567-AFA2-3C38C84E2C7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7907" y="2019301"/>
            <a:ext cx="5474056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31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xmlns="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xmlns="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1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0DCA1E02-9223-4567-AFA2-3C38C84E2C7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3766" y="2434289"/>
            <a:ext cx="9582328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7839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A2A7-000A-4B36-BE8A-8518139D3842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2C43-71F4-45F2-9E7D-86CA2B5CD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264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CA1E02-9223-4567-AFA2-3C38C84E2C7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2"/>
            <a:ext cx="107532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590041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CA1E02-9223-4567-AFA2-3C38C84E2C7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599" y="414000"/>
            <a:ext cx="2065729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481736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2"/>
            <a:ext cx="107532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CA1E02-9223-4567-AFA2-3C38C84E2C7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6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576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CA1E02-9223-4567-AFA2-3C38C84E2C7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6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107532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1"/>
            <a:ext cx="5219997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7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713857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9" y="1695076"/>
            <a:ext cx="5218412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CA1E02-9223-4567-AFA2-3C38C84E2C7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7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738021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2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CA1E02-9223-4567-AFA2-3C38C84E2C7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4414271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2" y="4414271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1" y="4414270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7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20000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2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6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107532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777256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CA1E02-9223-4567-AFA2-3C38C84E2C7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9" y="692152"/>
            <a:ext cx="5218412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802714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CA1E02-9223-4567-AFA2-3C38C84E2C7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1" y="692150"/>
            <a:ext cx="107532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834959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1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1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CA1E02-9223-4567-AFA2-3C38C84E2C7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107532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xmlns="" val="419925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Srde%C4%8Dn%C3%AD_index" TargetMode="External"/><Relationship Id="rId2" Type="http://schemas.openxmlformats.org/officeDocument/2006/relationships/hyperlink" Target="https://www.wikiskripta.eu/w/Cyan%C3%B3z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06702F8-130C-469C-BE60-23254F4FD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Neurologie – krátká vsuvka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F288DDB-285D-45BA-A3C6-E4BA7EF941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24481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E658EF3-F56C-4424-AA23-4E42BF94C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Hypovolemický</a:t>
            </a:r>
            <a:r>
              <a:rPr lang="cs-CZ" dirty="0"/>
              <a:t> šok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5C2C2F4-2E06-430E-A72A-1571909E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692002"/>
            <a:ext cx="10753201" cy="444599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Uzavřená zlomenina femuru (1 – 3 litry)</a:t>
            </a:r>
          </a:p>
          <a:p>
            <a:r>
              <a:rPr lang="cs-CZ" dirty="0"/>
              <a:t>Zlomenina pánve 3 – 5 litrů</a:t>
            </a:r>
          </a:p>
          <a:p>
            <a:r>
              <a:rPr lang="cs-CZ" dirty="0"/>
              <a:t>Zlomenina žeber 150 ml</a:t>
            </a:r>
          </a:p>
          <a:p>
            <a:r>
              <a:rPr lang="cs-CZ" dirty="0" err="1"/>
              <a:t>Hemothorax</a:t>
            </a:r>
            <a:r>
              <a:rPr lang="cs-CZ" dirty="0"/>
              <a:t> až 2 litry na </a:t>
            </a:r>
            <a:r>
              <a:rPr lang="cs-CZ" dirty="0" err="1"/>
              <a:t>hemitorax</a:t>
            </a:r>
            <a:endParaRPr lang="cs-CZ" dirty="0"/>
          </a:p>
          <a:p>
            <a:r>
              <a:rPr lang="cs-CZ" dirty="0"/>
              <a:t>Fyziologický porod (300-500ml)</a:t>
            </a:r>
          </a:p>
          <a:p>
            <a:r>
              <a:rPr lang="cs-CZ" dirty="0"/>
              <a:t>Tupá poranění</a:t>
            </a:r>
          </a:p>
          <a:p>
            <a:r>
              <a:rPr lang="cs-CZ" dirty="0"/>
              <a:t>Ileus</a:t>
            </a:r>
          </a:p>
        </p:txBody>
      </p:sp>
    </p:spTree>
    <p:extLst>
      <p:ext uri="{BB962C8B-B14F-4D97-AF65-F5344CB8AC3E}">
        <p14:creationId xmlns:p14="http://schemas.microsoft.com/office/powerpoint/2010/main" xmlns="" val="1687846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ECA71C-1F46-4708-9B75-E1E9A700F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postupujeme v PNP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A63C899-F579-4DFB-BEAD-CD205EBD6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minimalizujeme ztráty krve u zlomenin?</a:t>
            </a:r>
          </a:p>
          <a:p>
            <a:endParaRPr lang="cs-CZ" dirty="0"/>
          </a:p>
          <a:p>
            <a:r>
              <a:rPr lang="cs-CZ" dirty="0"/>
              <a:t>Co bude patřit mezi okamžitá resuscitační opatření?</a:t>
            </a:r>
          </a:p>
        </p:txBody>
      </p:sp>
    </p:spTree>
    <p:extLst>
      <p:ext uri="{BB962C8B-B14F-4D97-AF65-F5344CB8AC3E}">
        <p14:creationId xmlns:p14="http://schemas.microsoft.com/office/powerpoint/2010/main" xmlns="" val="1270565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FC16D2C-FCD9-4225-A004-799ABE3D5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Medikace a infuzní roztoky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D2F9237-F137-4FCC-BBA6-7A8FA55F8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Krystaloidní a koloidní roztoky</a:t>
            </a:r>
          </a:p>
          <a:p>
            <a:r>
              <a:rPr lang="cs-CZ" dirty="0" err="1"/>
              <a:t>Vazoaktivní</a:t>
            </a:r>
            <a:r>
              <a:rPr lang="cs-CZ" dirty="0"/>
              <a:t> látky – katecholaminy – kdy k nim přistupujeme</a:t>
            </a:r>
          </a:p>
          <a:p>
            <a:r>
              <a:rPr lang="cs-CZ" dirty="0"/>
              <a:t>Dopamin – noradrenalin</a:t>
            </a:r>
          </a:p>
          <a:p>
            <a:r>
              <a:rPr lang="cs-CZ" dirty="0"/>
              <a:t>Tlumení okolních vlivů a bolesti</a:t>
            </a:r>
          </a:p>
          <a:p>
            <a:r>
              <a:rPr lang="cs-CZ" dirty="0"/>
              <a:t>Protišoková poloha? Kdy se jí vyvarujeme?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19475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94C256F-7273-4520-A6C1-17FA7C19D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Anafylaktická reakce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0B66FCA-A6D3-4D14-B22F-011DFE353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Postupný rozvoj dle typu noxy (</a:t>
            </a:r>
            <a:r>
              <a:rPr lang="cs-CZ" dirty="0" err="1"/>
              <a:t>iv</a:t>
            </a:r>
            <a:r>
              <a:rPr lang="cs-CZ" dirty="0"/>
              <a:t>, per os, </a:t>
            </a:r>
            <a:r>
              <a:rPr lang="cs-CZ" dirty="0" err="1"/>
              <a:t>sc</a:t>
            </a:r>
            <a:r>
              <a:rPr lang="cs-CZ" dirty="0"/>
              <a:t>…) – oběhová nedostatečnost.</a:t>
            </a:r>
          </a:p>
          <a:p>
            <a:r>
              <a:rPr lang="cs-CZ" dirty="0"/>
              <a:t>Může vyústit v šok – distributivního či kardiogenního typu.</a:t>
            </a:r>
          </a:p>
          <a:p>
            <a:endParaRPr lang="cs-CZ" dirty="0"/>
          </a:p>
          <a:p>
            <a:r>
              <a:rPr lang="cs-CZ" dirty="0"/>
              <a:t>Typické kožní příznaky (svědění, zarudnutí, </a:t>
            </a:r>
            <a:r>
              <a:rPr lang="cs-CZ" dirty="0" err="1"/>
              <a:t>angioedém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Gastrointestinální příznaky</a:t>
            </a:r>
          </a:p>
        </p:txBody>
      </p:sp>
    </p:spTree>
    <p:extLst>
      <p:ext uri="{BB962C8B-B14F-4D97-AF65-F5344CB8AC3E}">
        <p14:creationId xmlns:p14="http://schemas.microsoft.com/office/powerpoint/2010/main" xmlns="" val="4038948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877B1B-EF79-46EA-B4EF-83D10065B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Anafylaktický šok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20F9EC31-52AC-4AEB-8906-71DB30E70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14B3B2A1-5F22-4B69-9BBC-B350EB7D08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7646" y="480646"/>
            <a:ext cx="6201507" cy="620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0751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157150A-B60D-484F-8072-96BFC5D7D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9A41495B-7FE7-4DED-9C8A-CB1794880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7308" y="446860"/>
            <a:ext cx="5486400" cy="602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4319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5369" y="311569"/>
            <a:ext cx="10753201" cy="451576"/>
          </a:xfrm>
        </p:spPr>
        <p:txBody>
          <a:bodyPr/>
          <a:lstStyle/>
          <a:p>
            <a:r>
              <a:rPr lang="cs-CZ" dirty="0"/>
              <a:t>Anafylaktický šok – nástřel ABCDE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1865" y="1245223"/>
            <a:ext cx="2539031" cy="53012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4242B3-D75B-48FC-B00A-437FF4CA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Angioedém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F3DED016-4C16-4374-97B9-563527078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6399" y="81748"/>
            <a:ext cx="4674637" cy="654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7797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3B9C9EA-973C-411F-9DCB-CDD6BEE27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Neurogenní šok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903BD22-0891-4DB3-9F05-267CC6CA2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Nejčastěji při poškození kmene mozku, hrudní či krční páteře následkem traumatu.</a:t>
            </a:r>
          </a:p>
          <a:p>
            <a:r>
              <a:rPr lang="cs-CZ" dirty="0"/>
              <a:t>Poškození sympatického nerv. Systému</a:t>
            </a:r>
          </a:p>
          <a:p>
            <a:r>
              <a:rPr lang="cs-CZ" dirty="0"/>
              <a:t>Dochází k vazodilataci</a:t>
            </a:r>
          </a:p>
          <a:p>
            <a:r>
              <a:rPr lang="cs-CZ" dirty="0"/>
              <a:t>Vyřazení sympatiku zkracuje kompenzační fázi</a:t>
            </a:r>
          </a:p>
          <a:p>
            <a:r>
              <a:rPr lang="cs-CZ" dirty="0"/>
              <a:t>Léčba: </a:t>
            </a:r>
            <a:r>
              <a:rPr lang="cs-CZ" dirty="0" err="1"/>
              <a:t>i.v</a:t>
            </a:r>
            <a:r>
              <a:rPr lang="cs-CZ" dirty="0"/>
              <a:t>. tekutiny, </a:t>
            </a:r>
            <a:r>
              <a:rPr lang="cs-CZ" dirty="0" err="1"/>
              <a:t>vazopresory</a:t>
            </a:r>
            <a:r>
              <a:rPr lang="cs-CZ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xmlns="" val="3822075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B21AC0C-5CBA-4B6A-8CFF-D5630E8E0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Septický šok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D33995-49ED-45D7-B028-F39612B69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Přítomnost sepse spojené se selháním oběhu a hypotenzí, která nereaguje na </a:t>
            </a:r>
            <a:r>
              <a:rPr lang="cs-CZ" dirty="0" err="1"/>
              <a:t>volumoterapii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Sepse – systémová odpověď organizmu na infekci – způsobená přítomností mikroorganismů v krvi.</a:t>
            </a:r>
          </a:p>
          <a:p>
            <a:endParaRPr lang="cs-CZ" dirty="0"/>
          </a:p>
          <a:p>
            <a:r>
              <a:rPr lang="cs-CZ" dirty="0"/>
              <a:t>Obecné známky šoku + „známky teplého šoku“</a:t>
            </a:r>
          </a:p>
        </p:txBody>
      </p:sp>
    </p:spTree>
    <p:extLst>
      <p:ext uri="{BB962C8B-B14F-4D97-AF65-F5344CB8AC3E}">
        <p14:creationId xmlns:p14="http://schemas.microsoft.com/office/powerpoint/2010/main" xmlns="" val="10521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 – AVPU škála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01062" y="1817447"/>
            <a:ext cx="7402523" cy="35656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33451" y="2700669"/>
            <a:ext cx="3064705" cy="179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67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B853BEA-DD42-43C8-A973-35A7BE6B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Septický šok - 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CCAC661-B672-45E7-AAA8-2DAFCA3AC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Jako klasický šok -&gt; větší </a:t>
            </a:r>
            <a:r>
              <a:rPr lang="cs-CZ" dirty="0" err="1"/>
              <a:t>opratrnost</a:t>
            </a:r>
            <a:r>
              <a:rPr lang="cs-CZ" dirty="0"/>
              <a:t> při </a:t>
            </a:r>
            <a:r>
              <a:rPr lang="cs-CZ" dirty="0" err="1"/>
              <a:t>volumoterapii</a:t>
            </a:r>
            <a:endParaRPr lang="cs-CZ" dirty="0"/>
          </a:p>
          <a:p>
            <a:endParaRPr lang="cs-CZ" dirty="0"/>
          </a:p>
          <a:p>
            <a:r>
              <a:rPr lang="cs-CZ" dirty="0"/>
              <a:t>ATB – cílené</a:t>
            </a:r>
          </a:p>
          <a:p>
            <a:endParaRPr lang="cs-CZ" dirty="0"/>
          </a:p>
          <a:p>
            <a:r>
              <a:rPr lang="cs-CZ" dirty="0"/>
              <a:t>Radikální odstranění potencionálního ložiska</a:t>
            </a:r>
          </a:p>
          <a:p>
            <a:endParaRPr lang="cs-CZ" dirty="0"/>
          </a:p>
          <a:p>
            <a:r>
              <a:rPr lang="cs-CZ" dirty="0"/>
              <a:t>Náhrada funkce selhávajících orgánů (</a:t>
            </a:r>
            <a:r>
              <a:rPr lang="cs-CZ" dirty="0" err="1"/>
              <a:t>plánce</a:t>
            </a:r>
            <a:r>
              <a:rPr lang="cs-CZ" dirty="0"/>
              <a:t>, </a:t>
            </a:r>
            <a:r>
              <a:rPr lang="cs-CZ" dirty="0" err="1"/>
              <a:t>ledivny</a:t>
            </a:r>
            <a:r>
              <a:rPr lang="cs-CZ" dirty="0"/>
              <a:t>..)</a:t>
            </a:r>
          </a:p>
        </p:txBody>
      </p:sp>
    </p:spTree>
    <p:extLst>
      <p:ext uri="{BB962C8B-B14F-4D97-AF65-F5344CB8AC3E}">
        <p14:creationId xmlns:p14="http://schemas.microsoft.com/office/powerpoint/2010/main" xmlns="" val="2183870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4EC1477-8ED2-4B75-AD80-EF67BD353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Kardiogenní šok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FDEB789-8686-405E-8C4A-F1A35877F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Výrazný pokles srdečního výdeje</a:t>
            </a:r>
          </a:p>
          <a:p>
            <a:endParaRPr lang="cs-CZ" dirty="0"/>
          </a:p>
          <a:p>
            <a:r>
              <a:rPr lang="cs-CZ" dirty="0"/>
              <a:t>Příčiny: IM </a:t>
            </a:r>
            <a:r>
              <a:rPr lang="cs-CZ" dirty="0" err="1"/>
              <a:t>posihující</a:t>
            </a:r>
            <a:r>
              <a:rPr lang="cs-CZ" dirty="0"/>
              <a:t> více než 40 % myokardu</a:t>
            </a:r>
          </a:p>
          <a:p>
            <a:r>
              <a:rPr lang="cs-CZ" dirty="0"/>
              <a:t>Myokarditida či endokarditida</a:t>
            </a:r>
          </a:p>
          <a:p>
            <a:r>
              <a:rPr lang="cs-CZ" dirty="0"/>
              <a:t>Kardiomyopatie</a:t>
            </a:r>
          </a:p>
          <a:p>
            <a:r>
              <a:rPr lang="cs-CZ" dirty="0"/>
              <a:t>Arytmie</a:t>
            </a:r>
          </a:p>
          <a:p>
            <a:r>
              <a:rPr lang="cs-CZ" dirty="0"/>
              <a:t>Hypertenzní krize</a:t>
            </a:r>
          </a:p>
        </p:txBody>
      </p:sp>
    </p:spTree>
    <p:extLst>
      <p:ext uri="{BB962C8B-B14F-4D97-AF65-F5344CB8AC3E}">
        <p14:creationId xmlns:p14="http://schemas.microsoft.com/office/powerpoint/2010/main" xmlns="" val="1231556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DCAF2DA-246C-4C0A-ACFB-E15A0D71A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Bálonková</a:t>
            </a:r>
            <a:r>
              <a:rPr lang="cs-CZ" dirty="0"/>
              <a:t> intraaortální </a:t>
            </a:r>
            <a:r>
              <a:rPr lang="cs-CZ" dirty="0" err="1"/>
              <a:t>kontapulzace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28405287-3665-4C6C-BD04-95F375112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001" y="1657106"/>
            <a:ext cx="3293213" cy="41402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00EF500B-D91D-4F81-AF34-E12AEC433F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5726" y="1657106"/>
            <a:ext cx="5184248" cy="414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2351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72F8671-69A1-43EC-84E2-5468DD2B1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Obstrukční šok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C23C58D-A1F5-4656-8D98-341901F9B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Plicní embolie</a:t>
            </a:r>
          </a:p>
          <a:p>
            <a:endParaRPr lang="cs-CZ" dirty="0"/>
          </a:p>
          <a:p>
            <a:r>
              <a:rPr lang="cs-CZ" dirty="0"/>
              <a:t>Srdeční tamponáda</a:t>
            </a:r>
          </a:p>
        </p:txBody>
      </p:sp>
    </p:spTree>
    <p:extLst>
      <p:ext uri="{BB962C8B-B14F-4D97-AF65-F5344CB8AC3E}">
        <p14:creationId xmlns:p14="http://schemas.microsoft.com/office/powerpoint/2010/main" xmlns="" val="984426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623649E-7775-4D0A-B05F-37024122D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A0DBD1EE-0105-478D-856D-E67E2ED1F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93709" y="945788"/>
            <a:ext cx="4004582" cy="560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144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 – </a:t>
            </a:r>
            <a:r>
              <a:rPr lang="cs-CZ" dirty="0" err="1"/>
              <a:t>Circulation</a:t>
            </a:r>
            <a:r>
              <a:rPr lang="cs-CZ" dirty="0"/>
              <a:t> - oběh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86663"/>
            <a:ext cx="10515600" cy="4351337"/>
          </a:xfrm>
        </p:spPr>
        <p:txBody>
          <a:bodyPr/>
          <a:lstStyle/>
          <a:p>
            <a:r>
              <a:rPr lang="cs-CZ" dirty="0"/>
              <a:t>Hodnotíme kvalitu oběhu</a:t>
            </a:r>
          </a:p>
          <a:p>
            <a:endParaRPr lang="cs-CZ" dirty="0"/>
          </a:p>
          <a:p>
            <a:r>
              <a:rPr lang="cs-CZ" dirty="0"/>
              <a:t>Vylučujeme známky srdečního selhání a šoku</a:t>
            </a:r>
          </a:p>
          <a:p>
            <a:endParaRPr lang="cs-CZ" dirty="0"/>
          </a:p>
          <a:p>
            <a:r>
              <a:rPr lang="cs-CZ" dirty="0"/>
              <a:t>Rozlišujeme kompenzovanou a dekompenzovanou fázi</a:t>
            </a:r>
          </a:p>
          <a:p>
            <a:endParaRPr lang="cs-CZ" dirty="0"/>
          </a:p>
          <a:p>
            <a:pPr>
              <a:buNone/>
            </a:pPr>
            <a:r>
              <a:rPr lang="cs-CZ" dirty="0"/>
              <a:t>INTERVENCE: kontrola CRT, </a:t>
            </a:r>
            <a:r>
              <a:rPr lang="cs-CZ" dirty="0" err="1"/>
              <a:t>preloadu</a:t>
            </a:r>
            <a:r>
              <a:rPr lang="cs-CZ" dirty="0"/>
              <a:t>, periferní síla/charakter/ frekvence pulzu, srdeční rytmus, krevní tlak,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/>
          <a:srcRect t="23732"/>
          <a:stretch/>
        </p:blipFill>
        <p:spPr>
          <a:xfrm>
            <a:off x="8388897" y="5864773"/>
            <a:ext cx="3486150" cy="653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 - </a:t>
            </a:r>
            <a:r>
              <a:rPr lang="cs-CZ" dirty="0" err="1"/>
              <a:t>Preload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Náplň jugulárních žil (u dětí jsou málokdy viditelné)</a:t>
            </a:r>
          </a:p>
          <a:p>
            <a:endParaRPr lang="cs-CZ" dirty="0"/>
          </a:p>
          <a:p>
            <a:r>
              <a:rPr lang="cs-CZ" dirty="0"/>
              <a:t>Játra (palpace &lt;1cm  pod žeberním obloukem)</a:t>
            </a:r>
          </a:p>
          <a:p>
            <a:endParaRPr lang="cs-CZ" dirty="0"/>
          </a:p>
          <a:p>
            <a:r>
              <a:rPr lang="cs-CZ" dirty="0"/>
              <a:t>Plíce (chrupky bilaterálně)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/>
          <a:srcRect t="12745"/>
          <a:stretch/>
        </p:blipFill>
        <p:spPr>
          <a:xfrm>
            <a:off x="4252087" y="4776952"/>
            <a:ext cx="7555957" cy="1403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 – Rozdíly ve věkových kategoriích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Novorozenci a děti do 1 roku budou primárně kompenzovat nedostatečný CO zvýšením srdeční frekvence. </a:t>
            </a:r>
          </a:p>
          <a:p>
            <a:endParaRPr lang="cs-CZ" dirty="0"/>
          </a:p>
          <a:p>
            <a:r>
              <a:rPr lang="cs-CZ" dirty="0"/>
              <a:t>Nedostatečná oxygenace se projeví bradykardií.</a:t>
            </a:r>
          </a:p>
          <a:p>
            <a:endParaRPr lang="cs-CZ" dirty="0"/>
          </a:p>
          <a:p>
            <a:r>
              <a:rPr lang="cs-CZ" dirty="0"/>
              <a:t>U starších dětí se nedostatečná oxygenace spíše projeví tachykardií.</a:t>
            </a:r>
          </a:p>
          <a:p>
            <a:endParaRPr lang="cs-CZ" dirty="0"/>
          </a:p>
          <a:p>
            <a:r>
              <a:rPr lang="cs-CZ" dirty="0"/>
              <a:t>Tachykardie trvá dokud nejsou zásoby katecholaminů vyčerpány.</a:t>
            </a:r>
          </a:p>
          <a:p>
            <a:endParaRPr lang="cs-CZ" b="1" dirty="0"/>
          </a:p>
          <a:p>
            <a:pPr algn="ctr">
              <a:buNone/>
            </a:pPr>
            <a:r>
              <a:rPr lang="cs-CZ" b="1" dirty="0"/>
              <a:t>MAP = 55 plus 1,5x věk</a:t>
            </a:r>
          </a:p>
          <a:p>
            <a:pPr algn="ctr">
              <a:buNone/>
            </a:pPr>
            <a:r>
              <a:rPr lang="cs-CZ" b="1" dirty="0"/>
              <a:t>Pátý percentil MAP  = 40 +1,5 x věk</a:t>
            </a:r>
          </a:p>
          <a:p>
            <a:pPr algn="ctr">
              <a:buNone/>
            </a:pPr>
            <a:r>
              <a:rPr lang="cs-CZ" b="1" dirty="0"/>
              <a:t>Systolický – 70 + 2 x věk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 – Kde lze hodnotit pulz a kvalitu oběhu(3)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5127" y="1948695"/>
            <a:ext cx="10515600" cy="4351337"/>
          </a:xfrm>
        </p:spPr>
        <p:txBody>
          <a:bodyPr/>
          <a:lstStyle/>
          <a:p>
            <a:r>
              <a:rPr lang="en-US" dirty="0" err="1"/>
              <a:t>Novorozenec</a:t>
            </a:r>
            <a:r>
              <a:rPr lang="en-US" dirty="0"/>
              <a:t> 100-160 /min.</a:t>
            </a:r>
            <a:endParaRPr lang="cs-CZ" dirty="0"/>
          </a:p>
          <a:p>
            <a:endParaRPr lang="cs-CZ" dirty="0"/>
          </a:p>
          <a:p>
            <a:endParaRPr lang="en-US" dirty="0"/>
          </a:p>
          <a:p>
            <a:r>
              <a:rPr lang="cs-CZ" dirty="0"/>
              <a:t>Kojenec - </a:t>
            </a:r>
            <a:r>
              <a:rPr lang="en-US" dirty="0" err="1"/>
              <a:t>Batole</a:t>
            </a:r>
            <a:r>
              <a:rPr lang="en-US" dirty="0"/>
              <a:t> </a:t>
            </a:r>
            <a:r>
              <a:rPr lang="cs-CZ" dirty="0"/>
              <a:t>90</a:t>
            </a:r>
            <a:r>
              <a:rPr lang="en-US" dirty="0"/>
              <a:t>-1</a:t>
            </a:r>
            <a:r>
              <a:rPr lang="cs-CZ" dirty="0"/>
              <a:t>50</a:t>
            </a:r>
            <a:r>
              <a:rPr lang="en-US" dirty="0"/>
              <a:t> /min.</a:t>
            </a:r>
            <a:endParaRPr lang="cs-CZ" dirty="0"/>
          </a:p>
          <a:p>
            <a:endParaRPr lang="cs-CZ" dirty="0"/>
          </a:p>
          <a:p>
            <a:endParaRPr lang="en-US" dirty="0"/>
          </a:p>
          <a:p>
            <a:r>
              <a:rPr lang="cs-CZ" dirty="0"/>
              <a:t>Junior 80 </a:t>
            </a:r>
            <a:r>
              <a:rPr lang="en-US" dirty="0"/>
              <a:t>-</a:t>
            </a:r>
            <a:r>
              <a:rPr lang="cs-CZ" dirty="0"/>
              <a:t> 130</a:t>
            </a:r>
            <a:r>
              <a:rPr lang="en-US" dirty="0"/>
              <a:t> /min.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6427" y="4331983"/>
            <a:ext cx="1719755" cy="21610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24931" y="1612293"/>
            <a:ext cx="2442748" cy="204459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7316" y="2270645"/>
            <a:ext cx="2086140" cy="275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5881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 – Rozdíly VF ve věkových kategoriích (4)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5127" y="2065282"/>
            <a:ext cx="10515600" cy="4351337"/>
          </a:xfrm>
        </p:spPr>
        <p:txBody>
          <a:bodyPr/>
          <a:lstStyle/>
          <a:p>
            <a:r>
              <a:rPr lang="cs-CZ" dirty="0"/>
              <a:t>Větší množství cirkulující krve vzhledem k hmotnosti (85-90 ml/kg novorozenec)</a:t>
            </a:r>
          </a:p>
          <a:p>
            <a:endParaRPr lang="cs-CZ" dirty="0"/>
          </a:p>
          <a:p>
            <a:r>
              <a:rPr lang="cs-CZ" dirty="0"/>
              <a:t>Tepový objem (SV – </a:t>
            </a:r>
            <a:r>
              <a:rPr lang="cs-CZ" dirty="0" err="1"/>
              <a:t>stroke</a:t>
            </a:r>
            <a:r>
              <a:rPr lang="cs-CZ" dirty="0"/>
              <a:t> </a:t>
            </a:r>
            <a:r>
              <a:rPr lang="cs-CZ" dirty="0" err="1"/>
              <a:t>volume</a:t>
            </a:r>
            <a:r>
              <a:rPr lang="cs-CZ" dirty="0"/>
              <a:t>) 4-5ml novorozenec</a:t>
            </a:r>
          </a:p>
          <a:p>
            <a:endParaRPr lang="cs-CZ" dirty="0"/>
          </a:p>
          <a:p>
            <a:r>
              <a:rPr lang="cs-CZ" dirty="0"/>
              <a:t>Minutový objem</a:t>
            </a:r>
          </a:p>
          <a:p>
            <a:endParaRPr lang="cs-CZ" dirty="0"/>
          </a:p>
          <a:p>
            <a:r>
              <a:rPr lang="cs-CZ" dirty="0"/>
              <a:t>S věkem snižující se SF, zvyšující se TK. Vždy nutno hodnotit ve vztahu k tělesnému vzrůstu (viz. Resuscitační páska)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7403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</p:nvPr>
        </p:nvGraphicFramePr>
        <p:xfrm>
          <a:off x="252248" y="126121"/>
          <a:ext cx="8529144" cy="6479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5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83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655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3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Otevření</a:t>
                      </a:r>
                      <a:r>
                        <a:rPr lang="en-US" sz="1000" b="1" u="none" strike="noStrike" dirty="0">
                          <a:effectLst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</a:rPr>
                        <a:t>očí</a:t>
                      </a:r>
                      <a:endParaRPr lang="en-US" sz="1000" b="1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dospělí a větší děti</a:t>
                      </a:r>
                      <a:endParaRPr lang="en-US" sz="1000" b="1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malé</a:t>
                      </a:r>
                      <a:r>
                        <a:rPr lang="en-US" sz="1000" b="1" u="none" strike="noStrike" dirty="0">
                          <a:effectLst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</a:rPr>
                        <a:t>děti</a:t>
                      </a:r>
                      <a:endParaRPr lang="en-US" sz="1000" b="1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 </a:t>
                      </a:r>
                      <a:r>
                        <a:rPr lang="en-US" sz="1000" u="none" strike="noStrike" dirty="0" err="1">
                          <a:effectLst/>
                        </a:rPr>
                        <a:t>nebo</a:t>
                      </a:r>
                      <a:r>
                        <a:rPr lang="en-US" sz="1000" u="none" strike="noStrike" dirty="0">
                          <a:effectLst/>
                        </a:rPr>
                        <a:t> C</a:t>
                      </a:r>
                      <a:endParaRPr lang="en-US" sz="1000" b="0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neotvírá</a:t>
                      </a:r>
                      <a:endParaRPr lang="en-US" sz="1000" b="0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neotvírá</a:t>
                      </a:r>
                      <a:endParaRPr lang="en-US" sz="1000" b="0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na bolest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na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bolest</a:t>
                      </a:r>
                      <a:endParaRPr lang="en-US" sz="1000" b="0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na oslovení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na oslovení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spontánně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spontánně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3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Nejlepší hlasový projev</a:t>
                      </a:r>
                      <a:endParaRPr lang="en-US" sz="1000" b="1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7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 nebo T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žádná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rekace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na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algický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podnět</a:t>
                      </a:r>
                      <a:endParaRPr lang="en-US" sz="1000" b="0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žádná rekace na algický podnět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3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nesrozumitelné zvuky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na algický podnět sténá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7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jednotlivá slova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na algický podnět křičí nebo pláče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7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neadekvátní slovní projev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spontánně křičí, pláče, neodpovídající reakce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7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adekvátní slovní projev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brouká si, žvatlá, sleduje okolí, otáčí se za zvukem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67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Nejlepší motorická odpověď</a:t>
                      </a:r>
                      <a:endParaRPr lang="en-US" sz="1000" b="1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67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žádná reakce na supraorbitální stimul</a:t>
                      </a:r>
                      <a:endParaRPr lang="pt-BR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žádná reakce na supraorbitální stimul</a:t>
                      </a:r>
                      <a:endParaRPr lang="pt-BR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3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extenze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extenze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3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nespecifická</a:t>
                      </a:r>
                      <a:r>
                        <a:rPr lang="en-US" sz="1000" u="none" strike="noStrike" dirty="0">
                          <a:effectLst/>
                        </a:rPr>
                        <a:t> / </a:t>
                      </a:r>
                      <a:r>
                        <a:rPr lang="en-US" sz="1000" u="none" strike="noStrike" dirty="0" err="1">
                          <a:effectLst/>
                        </a:rPr>
                        <a:t>abnormální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flexe</a:t>
                      </a:r>
                      <a:endParaRPr lang="en-US" sz="1000" b="0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67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na algický podnět nehtového lůžka úniková reakce / normální flexe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3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lokalizuje supraorbitální podnět nebo cílené odtažení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467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na výzvu adekvátní motorická reakce</a:t>
                      </a:r>
                      <a:endParaRPr lang="en-US" sz="1000" b="0" i="0" u="none" strike="noStrike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normální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spontánní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pohyblivost</a:t>
                      </a:r>
                      <a:endParaRPr lang="en-US" sz="1000" b="0" i="0" u="none" strike="noStrike" dirty="0">
                        <a:solidFill>
                          <a:srgbClr val="3F3F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84938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1" y="2587452"/>
            <a:ext cx="10011506" cy="236806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cs-CZ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Bez adekvátní oxygenace, nebude možno obnovit srdeční rytmus.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xmlns="" id="{BB0EDFEE-C1CF-4F9C-8A46-791A97B1C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87667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5842ED8-61E5-47D7-BE87-CC21DE49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74291C5-7EE7-493A-ACE2-EDD86FB67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36410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Glasgow </a:t>
            </a:r>
            <a:r>
              <a:rPr lang="cs-CZ" dirty="0" err="1"/>
              <a:t>coma</a:t>
            </a:r>
            <a:r>
              <a:rPr lang="cs-CZ" dirty="0"/>
              <a:t> </a:t>
            </a:r>
            <a:r>
              <a:rPr lang="cs-CZ" dirty="0" err="1"/>
              <a:t>scale</a:t>
            </a:r>
            <a:r>
              <a:rPr lang="cs-CZ" dirty="0"/>
              <a:t> – motorická reakce</a:t>
            </a:r>
            <a:endParaRPr lang="en-US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45127" y="1691322"/>
            <a:ext cx="6022804" cy="435133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872248" y="3184634"/>
            <a:ext cx="4319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Lze zařadit i hodnocení zorniček = GCS-P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491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521A966-4D56-4D6B-AA7F-388F03E1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Šokové stavy a medikace v NP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D4CD588-6082-4B05-9562-828CE2BBB6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7298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884C3EB-AE03-4C62-8FC4-87E8BB545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a příčiny šoku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6A22249-870E-48D6-9183-03710F569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Hypovolemie (ztráty intravaskulárního objemu – krvácení, popáleniny)</a:t>
            </a:r>
          </a:p>
          <a:p>
            <a:endParaRPr lang="cs-CZ" dirty="0"/>
          </a:p>
          <a:p>
            <a:r>
              <a:rPr lang="cs-CZ" dirty="0"/>
              <a:t>Vazodilatace (neurogenní – transversální léze míchy, anafylaxe)</a:t>
            </a:r>
          </a:p>
          <a:p>
            <a:endParaRPr lang="cs-CZ" dirty="0"/>
          </a:p>
          <a:p>
            <a:r>
              <a:rPr lang="cs-CZ" dirty="0"/>
              <a:t>Zvýšená permeabilita cév (anafylaxe)</a:t>
            </a:r>
          </a:p>
          <a:p>
            <a:endParaRPr lang="cs-CZ" dirty="0"/>
          </a:p>
          <a:p>
            <a:r>
              <a:rPr lang="cs-CZ" dirty="0"/>
              <a:t>Porucha srdeční aktivity (kardiogenní)</a:t>
            </a:r>
          </a:p>
          <a:p>
            <a:endParaRPr lang="cs-CZ" dirty="0"/>
          </a:p>
          <a:p>
            <a:r>
              <a:rPr lang="cs-CZ" dirty="0"/>
              <a:t>Pokles plnění komor (TEN, srdeční tamponáda)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29637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B949BDA-8BE2-4EA1-B808-247054AE8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49" y="219861"/>
            <a:ext cx="10753201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Brainstorming:</a:t>
            </a:r>
            <a:br>
              <a:rPr lang="cs-CZ" dirty="0"/>
            </a:br>
            <a:r>
              <a:rPr lang="cs-CZ" dirty="0"/>
              <a:t>Jak se projevuje šok na orgánových systémech? – krátkodobé, dlouhodobé/ireverzibilní změny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D65BB51-9057-46B2-840D-A55D5CA5F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78" y="2143578"/>
            <a:ext cx="10753201" cy="4139998"/>
          </a:xfrm>
        </p:spPr>
        <p:txBody>
          <a:bodyPr/>
          <a:lstStyle/>
          <a:p>
            <a:r>
              <a:rPr lang="cs-CZ" dirty="0"/>
              <a:t>Vědomí/mozek/CNS</a:t>
            </a:r>
          </a:p>
          <a:p>
            <a:r>
              <a:rPr lang="cs-CZ" dirty="0"/>
              <a:t>KV</a:t>
            </a:r>
          </a:p>
          <a:p>
            <a:r>
              <a:rPr lang="cs-CZ" dirty="0"/>
              <a:t>Respirační systém</a:t>
            </a:r>
          </a:p>
          <a:p>
            <a:r>
              <a:rPr lang="cs-CZ" dirty="0"/>
              <a:t>Vylučovací a trávící systém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24260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3C3DC22-5A06-4268-B53A-18098786C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Typické známky šoku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31F613F-84EF-4173-A660-A536113D1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Náhlá arteriální hypotenze, systolický tlak </a:t>
            </a:r>
            <a:r>
              <a:rPr lang="cs-CZ" b="1" dirty="0"/>
              <a:t>pod 90 </a:t>
            </a:r>
            <a:r>
              <a:rPr lang="cs-CZ" b="1" dirty="0" err="1"/>
              <a:t>mmHg</a:t>
            </a:r>
            <a:r>
              <a:rPr lang="cs-CZ" dirty="0"/>
              <a:t>.</a:t>
            </a:r>
          </a:p>
          <a:p>
            <a:r>
              <a:rPr lang="cs-CZ" dirty="0"/>
              <a:t>Aktivace </a:t>
            </a:r>
            <a:r>
              <a:rPr lang="cs-CZ" b="1" dirty="0" err="1"/>
              <a:t>sympatoadrenálního</a:t>
            </a:r>
            <a:r>
              <a:rPr lang="cs-CZ" b="1" dirty="0"/>
              <a:t> systému</a:t>
            </a:r>
            <a:r>
              <a:rPr lang="cs-CZ" dirty="0"/>
              <a:t> vyvolaná snížením tlaku.</a:t>
            </a:r>
          </a:p>
          <a:p>
            <a:r>
              <a:rPr lang="cs-CZ" dirty="0"/>
              <a:t>Kapilární návrat delší než 2 s.</a:t>
            </a:r>
          </a:p>
          <a:p>
            <a:r>
              <a:rPr lang="cs-CZ" dirty="0"/>
              <a:t>Studená, vlhká, </a:t>
            </a:r>
            <a:r>
              <a:rPr lang="cs-CZ" dirty="0">
                <a:hlinkClick r:id="rId2" tooltip="Cyanóza"/>
              </a:rPr>
              <a:t>cyanotická</a:t>
            </a:r>
            <a:r>
              <a:rPr lang="cs-CZ" dirty="0"/>
              <a:t> kůže.</a:t>
            </a:r>
          </a:p>
          <a:p>
            <a:r>
              <a:rPr lang="cs-CZ" b="1" dirty="0"/>
              <a:t>Laktátová acidóza</a:t>
            </a:r>
            <a:r>
              <a:rPr lang="cs-CZ" dirty="0"/>
              <a:t> z přechodu na anaerobní metabolismus.</a:t>
            </a:r>
          </a:p>
          <a:p>
            <a:r>
              <a:rPr lang="cs-CZ" dirty="0"/>
              <a:t>Snížení </a:t>
            </a:r>
            <a:r>
              <a:rPr lang="cs-CZ" b="1" dirty="0">
                <a:hlinkClick r:id="rId3" tooltip="Srdeční index"/>
              </a:rPr>
              <a:t>srdečního indexu</a:t>
            </a:r>
            <a:r>
              <a:rPr lang="cs-CZ" dirty="0"/>
              <a:t> (MSV/povrch těla) </a:t>
            </a:r>
            <a:r>
              <a:rPr lang="cs-CZ" b="1" dirty="0"/>
              <a:t>pod 1,8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4268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4145DE3-8842-41B9-AD53-8E0929E3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9" y="365437"/>
            <a:ext cx="11053324" cy="838212"/>
          </a:xfrm>
        </p:spPr>
        <p:txBody>
          <a:bodyPr>
            <a:noAutofit/>
          </a:bodyPr>
          <a:lstStyle/>
          <a:p>
            <a:r>
              <a:rPr lang="cs-CZ" sz="2400" dirty="0"/>
              <a:t>Šok – nepokrytí požadavků organismu kyslíkem a glukózu a odvádění buněčných metabolitů -&gt; hromadění laktátu, které vede k buněčnému poškození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92510BD-1E54-4E5E-B799-303C02D1E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04" y="1820505"/>
            <a:ext cx="11053324" cy="4264090"/>
          </a:xfrm>
        </p:spPr>
        <p:txBody>
          <a:bodyPr>
            <a:noAutofit/>
          </a:bodyPr>
          <a:lstStyle/>
          <a:p>
            <a:endParaRPr lang="cs-CZ" sz="1200" dirty="0"/>
          </a:p>
          <a:p>
            <a:r>
              <a:rPr lang="cs-CZ" sz="1200" dirty="0"/>
              <a:t>Kompenzovaná fáze – ještě není přítomna hypotenze – přítomna tachykardie, zhoršená periferní </a:t>
            </a:r>
            <a:r>
              <a:rPr lang="cs-CZ" sz="1200" dirty="0" err="1"/>
              <a:t>perfuze</a:t>
            </a:r>
            <a:r>
              <a:rPr lang="cs-CZ" sz="1200" dirty="0"/>
              <a:t> (projeví se studenými končetinami), slabý periferní pulz, pokles hodinové diurézy (známka snížené </a:t>
            </a:r>
            <a:r>
              <a:rPr lang="cs-CZ" sz="1200" dirty="0" err="1"/>
              <a:t>perfuze</a:t>
            </a:r>
            <a:r>
              <a:rPr lang="cs-CZ" sz="1200" dirty="0"/>
              <a:t> ledvin - &lt;1ml/hod), prodloužený CRT,</a:t>
            </a:r>
          </a:p>
          <a:p>
            <a:endParaRPr lang="cs-CZ" sz="1200" dirty="0"/>
          </a:p>
          <a:p>
            <a:r>
              <a:rPr lang="cs-CZ" sz="1200" dirty="0"/>
              <a:t>Dekompenzovaná fáze – hypotenze a projevy kardiální a cerebrální </a:t>
            </a:r>
            <a:r>
              <a:rPr lang="cs-CZ" sz="1200" dirty="0" err="1"/>
              <a:t>hypoperfuze</a:t>
            </a:r>
            <a:endParaRPr lang="cs-CZ" sz="1200" dirty="0"/>
          </a:p>
          <a:p>
            <a:endParaRPr lang="cs-CZ" sz="1200" dirty="0"/>
          </a:p>
          <a:p>
            <a:r>
              <a:rPr lang="cs-CZ" sz="1200" dirty="0"/>
              <a:t>Determinanty tlaku – Srdeční výdej (CO) =(SV x frekvence) s klesajícím SV stoupá frekvence a SVR (s klesajícím TK stoupá SVR)</a:t>
            </a:r>
          </a:p>
          <a:p>
            <a:endParaRPr lang="cs-CZ" sz="1200" dirty="0"/>
          </a:p>
          <a:p>
            <a:r>
              <a:rPr lang="cs-CZ" sz="1200" dirty="0"/>
              <a:t>SV – je přímo ovlivněn </a:t>
            </a:r>
            <a:r>
              <a:rPr lang="cs-CZ" sz="1200" dirty="0" err="1"/>
              <a:t>preloadem</a:t>
            </a:r>
            <a:r>
              <a:rPr lang="cs-CZ" sz="1200" dirty="0"/>
              <a:t> a </a:t>
            </a:r>
            <a:r>
              <a:rPr lang="cs-CZ" sz="1200" dirty="0" err="1"/>
              <a:t>afterloadem</a:t>
            </a:r>
            <a:r>
              <a:rPr lang="cs-CZ" sz="1200" dirty="0"/>
              <a:t> a kontraktilitou</a:t>
            </a:r>
          </a:p>
          <a:p>
            <a:endParaRPr lang="cs-CZ" sz="1200" dirty="0"/>
          </a:p>
          <a:p>
            <a:r>
              <a:rPr lang="cs-CZ" sz="1200" dirty="0"/>
              <a:t>SVR – přímo ovlivněn CRT a diastolou</a:t>
            </a:r>
          </a:p>
          <a:p>
            <a:endParaRPr lang="cs-CZ" sz="1200" dirty="0"/>
          </a:p>
          <a:p>
            <a:r>
              <a:rPr lang="cs-CZ" sz="1200" dirty="0"/>
              <a:t>CRT – tlak 5 s. na nehtové lůžko – poté uvolnit, do dvou sekund návrat barvy (pozor na ovlivnění vnějšími faktory, nelze hodnotit samostatně jako ukazatel srdečního selhávání)</a:t>
            </a:r>
          </a:p>
          <a:p>
            <a:endParaRPr lang="cs-CZ" sz="1200" dirty="0"/>
          </a:p>
          <a:p>
            <a:r>
              <a:rPr lang="cs-CZ" sz="1200" dirty="0"/>
              <a:t>Hodnocení rozdílu mezi centrální a periferní pulzaci je užitečná diagnostická informace (CAVE! – periferie je ovlivněna horečkou, chladem, úzkostí..)</a:t>
            </a: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42866096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224</TotalTime>
  <Words>1359</Words>
  <Application>Microsoft Office PowerPoint</Application>
  <PresentationFormat>Vlastní</PresentationFormat>
  <Paragraphs>255</Paragraphs>
  <Slides>31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Prezentace_MU_CZ</vt:lpstr>
      <vt:lpstr>Neurologie – krátká vsuvka</vt:lpstr>
      <vt:lpstr>D – AVPU škála</vt:lpstr>
      <vt:lpstr>Snímek 3</vt:lpstr>
      <vt:lpstr>Glasgow coma scale – motorická reakce</vt:lpstr>
      <vt:lpstr>Šokové stavy a medikace v NP</vt:lpstr>
      <vt:lpstr>Typy a příčiny šoku</vt:lpstr>
      <vt:lpstr>Brainstorming: Jak se projevuje šok na orgánových systémech? – krátkodobé, dlouhodobé/ireverzibilní změny</vt:lpstr>
      <vt:lpstr>Typické známky šoku</vt:lpstr>
      <vt:lpstr>Šok – nepokrytí požadavků organismu kyslíkem a glukózu a odvádění buněčných metabolitů -&gt; hromadění laktátu, které vede k buněčnému poškození </vt:lpstr>
      <vt:lpstr>Hypovolemický šok</vt:lpstr>
      <vt:lpstr>Jak postupujeme v PNP</vt:lpstr>
      <vt:lpstr>Medikace a infuzní roztoky</vt:lpstr>
      <vt:lpstr>Anafylaktická reakce</vt:lpstr>
      <vt:lpstr>Anafylaktický šok</vt:lpstr>
      <vt:lpstr>Snímek 15</vt:lpstr>
      <vt:lpstr>Anafylaktický šok – nástřel ABCDE</vt:lpstr>
      <vt:lpstr>Angioedém</vt:lpstr>
      <vt:lpstr>Neurogenní šok</vt:lpstr>
      <vt:lpstr>Septický šok</vt:lpstr>
      <vt:lpstr>Septický šok - terapie</vt:lpstr>
      <vt:lpstr>Kardiogenní šok</vt:lpstr>
      <vt:lpstr>Bálonková intraaortální kontapulzace</vt:lpstr>
      <vt:lpstr>Obstrukční šok</vt:lpstr>
      <vt:lpstr>Snímek 24</vt:lpstr>
      <vt:lpstr>C – Circulation - oběh</vt:lpstr>
      <vt:lpstr>C - Preload</vt:lpstr>
      <vt:lpstr>C – Rozdíly ve věkových kategoriích</vt:lpstr>
      <vt:lpstr>C – Kde lze hodnotit pulz a kvalitu oběhu(3)</vt:lpstr>
      <vt:lpstr>C – Rozdíly VF ve věkových kategoriích (4)</vt:lpstr>
      <vt:lpstr>Snímek 30</vt:lpstr>
      <vt:lpstr>Snímek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Šokové stavy a medikace v NP</dc:title>
  <dc:creator>Michal Pospíšil</dc:creator>
  <cp:lastModifiedBy>Medullicovi</cp:lastModifiedBy>
  <cp:revision>14</cp:revision>
  <dcterms:created xsi:type="dcterms:W3CDTF">2019-10-14T08:32:08Z</dcterms:created>
  <dcterms:modified xsi:type="dcterms:W3CDTF">2019-10-15T03:43:36Z</dcterms:modified>
</cp:coreProperties>
</file>