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47"/>
  </p:notesMasterIdLst>
  <p:handoutMasterIdLst>
    <p:handoutMasterId r:id="rId48"/>
  </p:handoutMasterIdLst>
  <p:sldIdLst>
    <p:sldId id="267" r:id="rId2"/>
    <p:sldId id="367" r:id="rId3"/>
    <p:sldId id="313" r:id="rId4"/>
    <p:sldId id="337" r:id="rId5"/>
    <p:sldId id="336" r:id="rId6"/>
    <p:sldId id="315" r:id="rId7"/>
    <p:sldId id="316" r:id="rId8"/>
    <p:sldId id="317" r:id="rId9"/>
    <p:sldId id="318" r:id="rId10"/>
    <p:sldId id="338" r:id="rId11"/>
    <p:sldId id="339" r:id="rId12"/>
    <p:sldId id="341" r:id="rId13"/>
    <p:sldId id="343" r:id="rId14"/>
    <p:sldId id="345" r:id="rId15"/>
    <p:sldId id="346" r:id="rId16"/>
    <p:sldId id="368" r:id="rId17"/>
    <p:sldId id="319" r:id="rId18"/>
    <p:sldId id="350" r:id="rId19"/>
    <p:sldId id="351" r:id="rId20"/>
    <p:sldId id="352" r:id="rId21"/>
    <p:sldId id="355" r:id="rId22"/>
    <p:sldId id="354" r:id="rId23"/>
    <p:sldId id="356" r:id="rId24"/>
    <p:sldId id="357" r:id="rId25"/>
    <p:sldId id="358" r:id="rId26"/>
    <p:sldId id="366" r:id="rId27"/>
    <p:sldId id="359" r:id="rId28"/>
    <p:sldId id="360" r:id="rId29"/>
    <p:sldId id="361" r:id="rId30"/>
    <p:sldId id="324" r:id="rId31"/>
    <p:sldId id="326" r:id="rId32"/>
    <p:sldId id="362" r:id="rId33"/>
    <p:sldId id="363" r:id="rId34"/>
    <p:sldId id="364" r:id="rId35"/>
    <p:sldId id="365" r:id="rId36"/>
    <p:sldId id="328" r:id="rId37"/>
    <p:sldId id="329" r:id="rId38"/>
    <p:sldId id="330" r:id="rId39"/>
    <p:sldId id="331" r:id="rId40"/>
    <p:sldId id="332" r:id="rId41"/>
    <p:sldId id="333" r:id="rId42"/>
    <p:sldId id="334" r:id="rId43"/>
    <p:sldId id="335" r:id="rId44"/>
    <p:sldId id="265" r:id="rId45"/>
    <p:sldId id="266" r:id="rId46"/>
  </p:sldIdLst>
  <p:sldSz cx="12192000" cy="6858000"/>
  <p:notesSz cx="6858000" cy="9144000"/>
  <p:custDataLst>
    <p:tags r:id="rId4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6754" autoAdjust="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12" name="Nadpis 6">
            <a:extLst>
              <a:ext uri="{FF2B5EF4-FFF2-40B4-BE49-F238E27FC236}">
                <a16:creationId xmlns:a16="http://schemas.microsoft.com/office/drawing/2014/main" id="{F31C6098-45F4-4855-8153-FB7904CE4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44BB26B4-1DB3-416F-8DA4-AFF4E665D6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4" name="Podnadpis 2">
            <a:extLst>
              <a:ext uri="{FF2B5EF4-FFF2-40B4-BE49-F238E27FC236}">
                <a16:creationId xmlns:a16="http://schemas.microsoft.com/office/drawing/2014/main" id="{6623C95A-60BE-40EB-9BC7-25260893EB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ástupný symbol pro obsah 12">
            <a:extLst>
              <a:ext uri="{FF2B5EF4-FFF2-40B4-BE49-F238E27FC236}">
                <a16:creationId xmlns:a16="http://schemas.microsoft.com/office/drawing/2014/main" id="{9547EBDF-D870-4615-B89A-66FC8E0A0F0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text 5">
            <a:extLst>
              <a:ext uri="{FF2B5EF4-FFF2-40B4-BE49-F238E27FC236}">
                <a16:creationId xmlns:a16="http://schemas.microsoft.com/office/drawing/2014/main" id="{FE825788-55A0-4392-9284-0099917A1B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3" name="Zástupný symbol pro text 13">
            <a:extLst>
              <a:ext uri="{FF2B5EF4-FFF2-40B4-BE49-F238E27FC236}">
                <a16:creationId xmlns:a16="http://schemas.microsoft.com/office/drawing/2014/main" id="{BB6DC7A3-6070-4788-8925-ECEF5D270E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4" name="Zástupný symbol pro text 5">
            <a:extLst>
              <a:ext uri="{FF2B5EF4-FFF2-40B4-BE49-F238E27FC236}">
                <a16:creationId xmlns:a16="http://schemas.microsoft.com/office/drawing/2014/main" id="{7B2FBDD4-6F42-4D3A-ABC8-DAF530179BD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5" name="Zástupný symbol pro text 13">
            <a:extLst>
              <a:ext uri="{FF2B5EF4-FFF2-40B4-BE49-F238E27FC236}">
                <a16:creationId xmlns:a16="http://schemas.microsoft.com/office/drawing/2014/main" id="{6559EC12-76DD-40DE-8DB8-8B359A47CC5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6" name="Zástupný symbol pro obsah 12">
            <a:extLst>
              <a:ext uri="{FF2B5EF4-FFF2-40B4-BE49-F238E27FC236}">
                <a16:creationId xmlns:a16="http://schemas.microsoft.com/office/drawing/2014/main" id="{137F4524-A39B-43FB-9E07-67C451992724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27" name="Obrázek 26">
            <a:extLst>
              <a:ext uri="{FF2B5EF4-FFF2-40B4-BE49-F238E27FC236}">
                <a16:creationId xmlns:a16="http://schemas.microsoft.com/office/drawing/2014/main" id="{6838A12A-82A1-4709-9D33-F39AFA8AFA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28" name="Rectangle 17">
            <a:extLst>
              <a:ext uri="{FF2B5EF4-FFF2-40B4-BE49-F238E27FC236}">
                <a16:creationId xmlns:a16="http://schemas.microsoft.com/office/drawing/2014/main" id="{DE0BEEF4-6DAC-4D6C-AD80-575053D4229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endParaRPr lang="cs-CZ" dirty="0"/>
          </a:p>
        </p:txBody>
      </p:sp>
      <p:sp>
        <p:nvSpPr>
          <p:cNvPr id="29" name="Rectangle 18">
            <a:extLst>
              <a:ext uri="{FF2B5EF4-FFF2-40B4-BE49-F238E27FC236}">
                <a16:creationId xmlns:a16="http://schemas.microsoft.com/office/drawing/2014/main" id="{D54EEC6B-F6F3-491F-AF84-5FBBB3FC67C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693E3813-A8A0-4605-A751-A0C7062485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7" name="Rectangle 17">
            <a:extLst>
              <a:ext uri="{FF2B5EF4-FFF2-40B4-BE49-F238E27FC236}">
                <a16:creationId xmlns:a16="http://schemas.microsoft.com/office/drawing/2014/main" id="{77EDFCFB-BDDB-45EE-9574-EB8FA8F8867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endParaRPr lang="cs-CZ" dirty="0"/>
          </a:p>
        </p:txBody>
      </p:sp>
      <p:sp>
        <p:nvSpPr>
          <p:cNvPr id="8" name="Rectangle 18">
            <a:extLst>
              <a:ext uri="{FF2B5EF4-FFF2-40B4-BE49-F238E27FC236}">
                <a16:creationId xmlns:a16="http://schemas.microsoft.com/office/drawing/2014/main" id="{560DCD67-AE12-4FF8-B224-2C33488C5A4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rázek 7">
            <a:extLst>
              <a:ext uri="{FF2B5EF4-FFF2-40B4-BE49-F238E27FC236}">
                <a16:creationId xmlns:a16="http://schemas.microsoft.com/office/drawing/2014/main" id="{F4024E46-62E6-44CE-9E2C-14E827C7CC9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83CAA91-E696-4AD2-90D7-33C9838102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9" name="Rectangle 17">
            <a:extLst>
              <a:ext uri="{FF2B5EF4-FFF2-40B4-BE49-F238E27FC236}">
                <a16:creationId xmlns:a16="http://schemas.microsoft.com/office/drawing/2014/main" id="{D1C4BF70-4C1E-4AF7-81E0-104F006A02E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endParaRPr lang="cs-CZ" dirty="0"/>
          </a:p>
        </p:txBody>
      </p:sp>
      <p:sp>
        <p:nvSpPr>
          <p:cNvPr id="10" name="Rectangle 18">
            <a:extLst>
              <a:ext uri="{FF2B5EF4-FFF2-40B4-BE49-F238E27FC236}">
                <a16:creationId xmlns:a16="http://schemas.microsoft.com/office/drawing/2014/main" id="{3E5CFC32-FE61-424D-B52A-0545883D659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bg1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16480462-23C7-4E09-BE59-6229F8EBE2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6">
            <a:extLst>
              <a:ext uri="{FF2B5EF4-FFF2-40B4-BE49-F238E27FC236}">
                <a16:creationId xmlns:a16="http://schemas.microsoft.com/office/drawing/2014/main" id="{A863908E-35CD-40EF-A9BC-99C58ABB7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1" name="Podnadpis 2">
            <a:extLst>
              <a:ext uri="{FF2B5EF4-FFF2-40B4-BE49-F238E27FC236}">
                <a16:creationId xmlns:a16="http://schemas.microsoft.com/office/drawing/2014/main" id="{B6C1BCC2-A34F-44AA-A794-995C12271B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A5A4303E-2B43-4D3D-A41D-FED699B967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3" name="Rectangle 17">
            <a:extLst>
              <a:ext uri="{FF2B5EF4-FFF2-40B4-BE49-F238E27FC236}">
                <a16:creationId xmlns:a16="http://schemas.microsoft.com/office/drawing/2014/main" id="{7870222A-3184-483B-8432-BC2DC270157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endParaRPr lang="cs-CZ" dirty="0"/>
          </a:p>
        </p:txBody>
      </p:sp>
      <p:sp>
        <p:nvSpPr>
          <p:cNvPr id="14" name="Rectangle 18">
            <a:extLst>
              <a:ext uri="{FF2B5EF4-FFF2-40B4-BE49-F238E27FC236}">
                <a16:creationId xmlns:a16="http://schemas.microsoft.com/office/drawing/2014/main" id="{9151A81E-EB70-4E3D-8B26-0F63114D610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bg1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2">
            <a:extLst>
              <a:ext uri="{FF2B5EF4-FFF2-40B4-BE49-F238E27FC236}">
                <a16:creationId xmlns:a16="http://schemas.microsoft.com/office/drawing/2014/main" id="{FB42411C-CED0-4ED2-B4E8-5D353B0A3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21D70DC-2864-41C2-B8C6-05CA897F7C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2FD3E81E-40FE-4E13-9B11-5767EF4D1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12" name="Rectangle 17">
            <a:extLst>
              <a:ext uri="{FF2B5EF4-FFF2-40B4-BE49-F238E27FC236}">
                <a16:creationId xmlns:a16="http://schemas.microsoft.com/office/drawing/2014/main" id="{3B718662-BCEF-4F53-80CB-8B7864BBF9F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endParaRPr lang="cs-CZ" dirty="0"/>
          </a:p>
        </p:txBody>
      </p:sp>
      <p:sp>
        <p:nvSpPr>
          <p:cNvPr id="14" name="Rectangle 18">
            <a:extLst>
              <a:ext uri="{FF2B5EF4-FFF2-40B4-BE49-F238E27FC236}">
                <a16:creationId xmlns:a16="http://schemas.microsoft.com/office/drawing/2014/main" id="{817F25E5-B573-488B-992B-821062693CA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61655828-74E8-4C8C-9A46-D37055D42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10" name="Zástupný symbol pro text 7">
            <a:extLst>
              <a:ext uri="{FF2B5EF4-FFF2-40B4-BE49-F238E27FC236}">
                <a16:creationId xmlns:a16="http://schemas.microsoft.com/office/drawing/2014/main" id="{75DC10B1-1F87-4724-A431-B37F17D5CC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Nadpis 12">
            <a:extLst>
              <a:ext uri="{FF2B5EF4-FFF2-40B4-BE49-F238E27FC236}">
                <a16:creationId xmlns:a16="http://schemas.microsoft.com/office/drawing/2014/main" id="{AC2C2C02-70BC-4CA2-A448-691E5EA52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B250CC6C-D8E6-4BFA-8121-125E87CAF9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4" name="Zástupný symbol pro zápatí 1">
            <a:extLst>
              <a:ext uri="{FF2B5EF4-FFF2-40B4-BE49-F238E27FC236}">
                <a16:creationId xmlns:a16="http://schemas.microsoft.com/office/drawing/2014/main" id="{7031899D-0AAE-4B99-AEF8-0822F14C8E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cs-CZ" dirty="0"/>
          </a:p>
        </p:txBody>
      </p:sp>
      <p:sp>
        <p:nvSpPr>
          <p:cNvPr id="15" name="Zástupný symbol pro číslo snímku 2">
            <a:extLst>
              <a:ext uri="{FF2B5EF4-FFF2-40B4-BE49-F238E27FC236}">
                <a16:creationId xmlns:a16="http://schemas.microsoft.com/office/drawing/2014/main" id="{D92A2384-FACF-4740-A29F-249FD2ADBF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D4C2477F-94C0-46AB-8F78-23BC6DD4FC0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Nadpis 12">
            <a:extLst>
              <a:ext uri="{FF2B5EF4-FFF2-40B4-BE49-F238E27FC236}">
                <a16:creationId xmlns:a16="http://schemas.microsoft.com/office/drawing/2014/main" id="{C4106739-3F30-4F60-A2E3-CF2394B80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13" name="Zástupný symbol pro text 7">
            <a:extLst>
              <a:ext uri="{FF2B5EF4-FFF2-40B4-BE49-F238E27FC236}">
                <a16:creationId xmlns:a16="http://schemas.microsoft.com/office/drawing/2014/main" id="{E339B93E-CBDC-488E-BF9A-45D7166AC8D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obsah 2">
            <a:extLst>
              <a:ext uri="{FF2B5EF4-FFF2-40B4-BE49-F238E27FC236}">
                <a16:creationId xmlns:a16="http://schemas.microsoft.com/office/drawing/2014/main" id="{BFD74342-09BD-4472-B28E-114F4330F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15" name="Zástupný symbol pro obsah 2">
            <a:extLst>
              <a:ext uri="{FF2B5EF4-FFF2-40B4-BE49-F238E27FC236}">
                <a16:creationId xmlns:a16="http://schemas.microsoft.com/office/drawing/2014/main" id="{AD2DE495-3325-41DE-A9F8-9591CFE84142}"/>
              </a:ext>
            </a:extLst>
          </p:cNvPr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1764A665-A1E3-4A8F-B626-FB65BDBAF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9" name="Rectangle 17">
            <a:extLst>
              <a:ext uri="{FF2B5EF4-FFF2-40B4-BE49-F238E27FC236}">
                <a16:creationId xmlns:a16="http://schemas.microsoft.com/office/drawing/2014/main" id="{ADC4F307-3DF9-4410-8992-A762F287764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endParaRPr lang="cs-CZ" dirty="0"/>
          </a:p>
        </p:txBody>
      </p:sp>
      <p:sp>
        <p:nvSpPr>
          <p:cNvPr id="20" name="Rectangle 18">
            <a:extLst>
              <a:ext uri="{FF2B5EF4-FFF2-40B4-BE49-F238E27FC236}">
                <a16:creationId xmlns:a16="http://schemas.microsoft.com/office/drawing/2014/main" id="{437C06DE-EC9E-4277-9F01-ABCD1D78511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Zástupný symbol pro obsah 12">
            <a:extLst>
              <a:ext uri="{FF2B5EF4-FFF2-40B4-BE49-F238E27FC236}">
                <a16:creationId xmlns:a16="http://schemas.microsoft.com/office/drawing/2014/main" id="{3CE5E861-D1D4-4121-A3EE-54C338DE09BB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8" name="Nadpis 3">
            <a:extLst>
              <a:ext uri="{FF2B5EF4-FFF2-40B4-BE49-F238E27FC236}">
                <a16:creationId xmlns:a16="http://schemas.microsoft.com/office/drawing/2014/main" id="{F7E125D3-8983-4C68-BE8E-3E28EE043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29" name="Zástupný symbol pro text 13">
            <a:extLst>
              <a:ext uri="{FF2B5EF4-FFF2-40B4-BE49-F238E27FC236}">
                <a16:creationId xmlns:a16="http://schemas.microsoft.com/office/drawing/2014/main" id="{437D9636-8187-40FB-9014-91A485647A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30" name="Obrázek 29">
            <a:extLst>
              <a:ext uri="{FF2B5EF4-FFF2-40B4-BE49-F238E27FC236}">
                <a16:creationId xmlns:a16="http://schemas.microsoft.com/office/drawing/2014/main" id="{338E8CF6-8E6E-495F-9305-499E00CAAB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31" name="Zástupný symbol pro obsah 2">
            <a:extLst>
              <a:ext uri="{FF2B5EF4-FFF2-40B4-BE49-F238E27FC236}">
                <a16:creationId xmlns:a16="http://schemas.microsoft.com/office/drawing/2014/main" id="{F1218642-4B36-47A8-993D-095CD9ED7856}"/>
              </a:ext>
            </a:extLst>
          </p:cNvPr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32" name="Rectangle 17">
            <a:extLst>
              <a:ext uri="{FF2B5EF4-FFF2-40B4-BE49-F238E27FC236}">
                <a16:creationId xmlns:a16="http://schemas.microsoft.com/office/drawing/2014/main" id="{B6B70499-49FF-4F72-990E-E50DCAF4970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endParaRPr lang="cs-CZ" dirty="0"/>
          </a:p>
        </p:txBody>
      </p:sp>
      <p:sp>
        <p:nvSpPr>
          <p:cNvPr id="33" name="Rectangle 18">
            <a:extLst>
              <a:ext uri="{FF2B5EF4-FFF2-40B4-BE49-F238E27FC236}">
                <a16:creationId xmlns:a16="http://schemas.microsoft.com/office/drawing/2014/main" id="{306C7E2E-0F6D-4FCC-BEBB-E477C0EDE1A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8CE0E250-5D3F-4EB8-8C80-31815677104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3" name="Zástupný symbol pro text 5">
            <a:extLst>
              <a:ext uri="{FF2B5EF4-FFF2-40B4-BE49-F238E27FC236}">
                <a16:creationId xmlns:a16="http://schemas.microsoft.com/office/drawing/2014/main" id="{0F223511-4560-47CD-B05A-BADF3B3D14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4" name="Zástupný symbol pro text 5">
            <a:extLst>
              <a:ext uri="{FF2B5EF4-FFF2-40B4-BE49-F238E27FC236}">
                <a16:creationId xmlns:a16="http://schemas.microsoft.com/office/drawing/2014/main" id="{3AFBD400-6ACB-4E94-8A8F-EF5BE83952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5" name="Zástupný symbol pro text 5">
            <a:extLst>
              <a:ext uri="{FF2B5EF4-FFF2-40B4-BE49-F238E27FC236}">
                <a16:creationId xmlns:a16="http://schemas.microsoft.com/office/drawing/2014/main" id="{F6BCDF9B-5557-4C01-BFEA-AC54389E04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6" name="Zástupný symbol pro text 13">
            <a:extLst>
              <a:ext uri="{FF2B5EF4-FFF2-40B4-BE49-F238E27FC236}">
                <a16:creationId xmlns:a16="http://schemas.microsoft.com/office/drawing/2014/main" id="{978AEBEE-D3B8-4F1E-84B5-BAC5E748B03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7" name="Zástupný symbol pro text 13">
            <a:extLst>
              <a:ext uri="{FF2B5EF4-FFF2-40B4-BE49-F238E27FC236}">
                <a16:creationId xmlns:a16="http://schemas.microsoft.com/office/drawing/2014/main" id="{8BEF53DA-BDCC-402C-8853-0C952D6B00F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8" name="Zástupný symbol pro text 13">
            <a:extLst>
              <a:ext uri="{FF2B5EF4-FFF2-40B4-BE49-F238E27FC236}">
                <a16:creationId xmlns:a16="http://schemas.microsoft.com/office/drawing/2014/main" id="{1B869AE0-B815-43F3-9C57-774B126513C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9" name="Zástupný symbol pro obsah 12">
            <a:extLst>
              <a:ext uri="{FF2B5EF4-FFF2-40B4-BE49-F238E27FC236}">
                <a16:creationId xmlns:a16="http://schemas.microsoft.com/office/drawing/2014/main" id="{7EE296DF-188D-46CD-A248-5E32B38204A8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0" name="Zástupný symbol pro obsah 12">
            <a:extLst>
              <a:ext uri="{FF2B5EF4-FFF2-40B4-BE49-F238E27FC236}">
                <a16:creationId xmlns:a16="http://schemas.microsoft.com/office/drawing/2014/main" id="{86567007-60CB-42DC-93EA-A0AFB168C810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1" name="Zástupný symbol pro text 7">
            <a:extLst>
              <a:ext uri="{FF2B5EF4-FFF2-40B4-BE49-F238E27FC236}">
                <a16:creationId xmlns:a16="http://schemas.microsoft.com/office/drawing/2014/main" id="{F1BE8CEB-F37E-4115-BEAE-2A66158C12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2" name="Nadpis 12">
            <a:extLst>
              <a:ext uri="{FF2B5EF4-FFF2-40B4-BE49-F238E27FC236}">
                <a16:creationId xmlns:a16="http://schemas.microsoft.com/office/drawing/2014/main" id="{9063DEBF-5704-4C60-927D-4EE182D48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33" name="Obrázek 32">
            <a:extLst>
              <a:ext uri="{FF2B5EF4-FFF2-40B4-BE49-F238E27FC236}">
                <a16:creationId xmlns:a16="http://schemas.microsoft.com/office/drawing/2014/main" id="{C1E17AD7-C41E-4941-82E2-9E0085CDE6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34" name="Rectangle 17">
            <a:extLst>
              <a:ext uri="{FF2B5EF4-FFF2-40B4-BE49-F238E27FC236}">
                <a16:creationId xmlns:a16="http://schemas.microsoft.com/office/drawing/2014/main" id="{2019F1A4-69A0-4FF8-8995-9B76480FDF9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endParaRPr lang="cs-CZ" dirty="0"/>
          </a:p>
        </p:txBody>
      </p:sp>
      <p:sp>
        <p:nvSpPr>
          <p:cNvPr id="35" name="Rectangle 18">
            <a:extLst>
              <a:ext uri="{FF2B5EF4-FFF2-40B4-BE49-F238E27FC236}">
                <a16:creationId xmlns:a16="http://schemas.microsoft.com/office/drawing/2014/main" id="{70B6F527-4F6F-407F-ACB8-3642D3D05B9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6D2A4ADF-EE22-48A9-9D57-09381DE87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5327AD19-2866-498E-B141-60DB67C20A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F362095D-69A9-4E7E-B0AD-45833F6F0960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816C4316-2D20-4A0F-97F8-1B81D6F3D27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Rectangle 17">
            <a:extLst>
              <a:ext uri="{FF2B5EF4-FFF2-40B4-BE49-F238E27FC236}">
                <a16:creationId xmlns:a16="http://schemas.microsoft.com/office/drawing/2014/main" id="{479503A6-16CC-4F01-AF35-CF704ACE787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endParaRPr lang="cs-CZ" dirty="0"/>
          </a:p>
        </p:txBody>
      </p:sp>
      <p:sp>
        <p:nvSpPr>
          <p:cNvPr id="17" name="Rectangle 18">
            <a:extLst>
              <a:ext uri="{FF2B5EF4-FFF2-40B4-BE49-F238E27FC236}">
                <a16:creationId xmlns:a16="http://schemas.microsoft.com/office/drawing/2014/main" id="{0C31BCEF-D9FF-4796-A774-A41223BD563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8A9C999D-0177-4D2E-B8A6-1E94C72C4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166C581-4BC7-43C0-A297-97463012AF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9" name="Rectangle 17">
            <a:extLst>
              <a:ext uri="{FF2B5EF4-FFF2-40B4-BE49-F238E27FC236}">
                <a16:creationId xmlns:a16="http://schemas.microsoft.com/office/drawing/2014/main" id="{804A2AC6-8CD7-45FD-9072-6BC53E42A30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endParaRPr lang="cs-CZ" dirty="0"/>
          </a:p>
        </p:txBody>
      </p:sp>
      <p:sp>
        <p:nvSpPr>
          <p:cNvPr id="11" name="Rectangle 18">
            <a:extLst>
              <a:ext uri="{FF2B5EF4-FFF2-40B4-BE49-F238E27FC236}">
                <a16:creationId xmlns:a16="http://schemas.microsoft.com/office/drawing/2014/main" id="{CB7837D4-109B-4305-835D-58924C78A80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nadpis 1">
            <a:extLst>
              <a:ext uri="{FF2B5EF4-FFF2-40B4-BE49-F238E27FC236}">
                <a16:creationId xmlns:a16="http://schemas.microsoft.com/office/drawing/2014/main" id="{357E978C-D332-46B0-BCEB-191876BAE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7" name="Zástupný symbol pro text 4">
            <a:extLst>
              <a:ext uri="{FF2B5EF4-FFF2-40B4-BE49-F238E27FC236}">
                <a16:creationId xmlns:a16="http://schemas.microsoft.com/office/drawing/2014/main" id="{BF356BAA-D86E-48F6-AB0E-D85145D01E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  <p:sp>
        <p:nvSpPr>
          <p:cNvPr id="8" name="Rectangle 17">
            <a:extLst>
              <a:ext uri="{FF2B5EF4-FFF2-40B4-BE49-F238E27FC236}">
                <a16:creationId xmlns:a16="http://schemas.microsoft.com/office/drawing/2014/main" id="{04A51A6C-23BF-41AD-B682-A75C089948D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endParaRPr lang="cs-CZ" dirty="0"/>
          </a:p>
        </p:txBody>
      </p:sp>
      <p:sp>
        <p:nvSpPr>
          <p:cNvPr id="9" name="Rectangle 18">
            <a:extLst>
              <a:ext uri="{FF2B5EF4-FFF2-40B4-BE49-F238E27FC236}">
                <a16:creationId xmlns:a16="http://schemas.microsoft.com/office/drawing/2014/main" id="{F8DFAB6E-B377-4196-8D95-E94BE6B31EB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4" r:id="rId12"/>
    <p:sldLayoutId id="2147483692" r:id="rId13"/>
    <p:sldLayoutId id="2147483693" r:id="rId14"/>
  </p:sldLayoutIdLst>
  <p:hf sldNum="0"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8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9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0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1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5.xml"/><Relationship Id="rId1" Type="http://schemas.openxmlformats.org/officeDocument/2006/relationships/tags" Target="../tags/tag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9.xml"/><Relationship Id="rId1" Type="http://schemas.openxmlformats.org/officeDocument/2006/relationships/tags" Target="../tags/tag2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31.xml"/><Relationship Id="rId1" Type="http://schemas.openxmlformats.org/officeDocument/2006/relationships/tags" Target="../tags/tag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33.xml"/><Relationship Id="rId1" Type="http://schemas.openxmlformats.org/officeDocument/2006/relationships/tags" Target="../tags/tag3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35.xml"/><Relationship Id="rId1" Type="http://schemas.openxmlformats.org/officeDocument/2006/relationships/tags" Target="../tags/tag3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37.xml"/><Relationship Id="rId1" Type="http://schemas.openxmlformats.org/officeDocument/2006/relationships/tags" Target="../tags/tag3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39.xml"/><Relationship Id="rId1" Type="http://schemas.openxmlformats.org/officeDocument/2006/relationships/tags" Target="../tags/tag3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40.xml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5" Type="http://schemas.openxmlformats.org/officeDocument/2006/relationships/image" Target="../media/image29.emf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5" Type="http://schemas.openxmlformats.org/officeDocument/2006/relationships/image" Target="../media/image31.emf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5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51.xml"/><Relationship Id="rId1" Type="http://schemas.openxmlformats.org/officeDocument/2006/relationships/tags" Target="../tags/tag5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53.xml"/><Relationship Id="rId1" Type="http://schemas.openxmlformats.org/officeDocument/2006/relationships/tags" Target="../tags/tag5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55.xml"/><Relationship Id="rId1" Type="http://schemas.openxmlformats.org/officeDocument/2006/relationships/tags" Target="../tags/tag5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1.xml"/><Relationship Id="rId1" Type="http://schemas.openxmlformats.org/officeDocument/2006/relationships/tags" Target="../tags/tag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BFF276-5F87-47B4-B8A9-D1F7A7DC8C92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Hygiena rukou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1868EE1-4261-48AC-B5F5-7C5D025FB2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sz="1000" dirty="0"/>
              <a:t>Mgr. et Mgr. Andrea Menšíková, Mgr. Marta Šenkyříková, PhD.</a:t>
            </a:r>
          </a:p>
          <a:p>
            <a:r>
              <a:rPr lang="cs-CZ" sz="1000" dirty="0"/>
              <a:t>Ústav zdravotnických věd, LF MU Brno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1526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85381E-4652-4946-B5B7-10EBC9B737DF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Hygiena rukou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DFA58FD-E04C-4A5B-8C59-F376FBE4F5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b="1" dirty="0">
                <a:solidFill>
                  <a:srgbClr val="0000DC"/>
                </a:solidFill>
              </a:rPr>
              <a:t>základní opatření v prevenci infekcí </a:t>
            </a:r>
          </a:p>
          <a:p>
            <a:pPr lvl="1"/>
            <a:r>
              <a:rPr lang="cs-CZ" sz="2800" dirty="0"/>
              <a:t>nejlevnější</a:t>
            </a:r>
          </a:p>
          <a:p>
            <a:pPr lvl="1"/>
            <a:r>
              <a:rPr lang="cs-CZ" sz="2800" dirty="0"/>
              <a:t>nejjednodušší </a:t>
            </a:r>
          </a:p>
          <a:p>
            <a:r>
              <a:rPr lang="cs-CZ" dirty="0"/>
              <a:t>n</a:t>
            </a:r>
            <a:r>
              <a:rPr lang="cs-CZ" sz="2800" dirty="0"/>
              <a:t>edostatky v jejím dodržování – celosvětový problém v ZZ</a:t>
            </a:r>
          </a:p>
          <a:p>
            <a:r>
              <a:rPr lang="cs-CZ" sz="2800" dirty="0">
                <a:solidFill>
                  <a:srgbClr val="000000"/>
                </a:solidFill>
              </a:rPr>
              <a:t>více než </a:t>
            </a:r>
            <a:r>
              <a:rPr lang="cs-CZ" sz="2800" b="1" dirty="0">
                <a:solidFill>
                  <a:srgbClr val="0000DC"/>
                </a:solidFill>
              </a:rPr>
              <a:t>60 % </a:t>
            </a:r>
            <a:r>
              <a:rPr lang="cs-CZ" sz="2800" dirty="0">
                <a:solidFill>
                  <a:srgbClr val="000000"/>
                </a:solidFill>
              </a:rPr>
              <a:t>infekcí spojených se zdravotní péčí je přeneseno rukama zdravotníků</a:t>
            </a:r>
          </a:p>
          <a:p>
            <a:r>
              <a:rPr lang="cs-CZ" dirty="0">
                <a:solidFill>
                  <a:srgbClr val="0000DC"/>
                </a:solidFill>
              </a:rPr>
              <a:t>Chraň sebe, chraň ostatní v každodenním životě i ve zdravotnických zařízeních</a:t>
            </a:r>
            <a:endParaRPr lang="cs-CZ" sz="2800" dirty="0">
              <a:solidFill>
                <a:srgbClr val="0000DC"/>
              </a:solidFill>
            </a:endParaRP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4911738-D25E-42FD-94AE-63E6D547ED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7233" y="164821"/>
            <a:ext cx="3103133" cy="30543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0142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538474-5861-4597-A605-23B0C2056918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5 momentů pro hygienu rukou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8850C1D-D048-42F9-A252-B91D6CB2081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 bwMode="auto">
          <a:xfrm>
            <a:off x="3235486" y="1692275"/>
            <a:ext cx="5722615" cy="4140200"/>
          </a:xfrm>
          <a:prstGeom prst="roundRect">
            <a:avLst>
              <a:gd name="adj" fmla="val 530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45846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CB5C5C4-EAC0-47A5-81FE-893D9215E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1527" y="3429000"/>
            <a:ext cx="7793456" cy="3164755"/>
          </a:xfrm>
        </p:spPr>
        <p:txBody>
          <a:bodyPr/>
          <a:lstStyle/>
          <a:p>
            <a:pPr marL="72000" indent="0">
              <a:buNone/>
            </a:pPr>
            <a:r>
              <a:rPr lang="cs-CZ" sz="2400" b="1" u="sng" dirty="0"/>
              <a:t>PŘÍKLADY</a:t>
            </a:r>
          </a:p>
          <a:p>
            <a:r>
              <a:rPr lang="cs-CZ" sz="2400" dirty="0"/>
              <a:t>Podání ruky</a:t>
            </a:r>
          </a:p>
          <a:p>
            <a:r>
              <a:rPr lang="cs-CZ" sz="2400" dirty="0"/>
              <a:t>Polohování</a:t>
            </a:r>
          </a:p>
          <a:p>
            <a:r>
              <a:rPr lang="cs-CZ" sz="2400" dirty="0"/>
              <a:t>Měření fyziologických funkcí</a:t>
            </a:r>
          </a:p>
          <a:p>
            <a:r>
              <a:rPr lang="cs-CZ" sz="2400" dirty="0"/>
              <a:t>Fyzikální vyšetření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B72C161-2BE5-41D5-A510-839CB3937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4655" y="1533767"/>
            <a:ext cx="7669433" cy="159119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7276C60-A13B-4F8C-B5A7-9C5D54E9F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4173" y="406669"/>
            <a:ext cx="7699915" cy="7559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75823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CB5C5C4-EAC0-47A5-81FE-893D9215E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9272" y="3637640"/>
            <a:ext cx="7793456" cy="3164755"/>
          </a:xfrm>
        </p:spPr>
        <p:txBody>
          <a:bodyPr/>
          <a:lstStyle/>
          <a:p>
            <a:pPr marL="72000" indent="0">
              <a:buNone/>
            </a:pPr>
            <a:r>
              <a:rPr lang="cs-CZ" sz="2400" b="1" u="sng" dirty="0"/>
              <a:t>PŘÍKLADY</a:t>
            </a:r>
          </a:p>
          <a:p>
            <a:r>
              <a:rPr lang="cs-CZ" sz="2400" dirty="0"/>
              <a:t>Péče o kožní léze a rány</a:t>
            </a:r>
          </a:p>
          <a:p>
            <a:r>
              <a:rPr lang="cs-CZ" sz="2400" dirty="0"/>
              <a:t>Příprava léků i stravy</a:t>
            </a:r>
          </a:p>
          <a:p>
            <a:r>
              <a:rPr lang="cs-CZ" sz="2400" dirty="0"/>
              <a:t>Vstup do invazivních systémů</a:t>
            </a:r>
          </a:p>
          <a:p>
            <a:r>
              <a:rPr lang="cs-CZ" sz="2400" dirty="0"/>
              <a:t>Aplikace injekcí</a:t>
            </a:r>
          </a:p>
          <a:p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E7C23776-1913-4718-8504-CCA879910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5336" y="1532980"/>
            <a:ext cx="7669433" cy="189602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F2511FB-CB1A-4992-B9B2-E0BED99E47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5956" y="563189"/>
            <a:ext cx="7699915" cy="7559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22933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CB5C5C4-EAC0-47A5-81FE-893D9215E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9192" y="3575435"/>
            <a:ext cx="7793456" cy="3164755"/>
          </a:xfrm>
        </p:spPr>
        <p:txBody>
          <a:bodyPr/>
          <a:lstStyle/>
          <a:p>
            <a:pPr marL="72000" indent="0">
              <a:buNone/>
            </a:pPr>
            <a:r>
              <a:rPr lang="cs-CZ" sz="2400" b="1" u="sng" dirty="0"/>
              <a:t>PŘÍKLADY</a:t>
            </a:r>
          </a:p>
          <a:p>
            <a:r>
              <a:rPr lang="cs-CZ" sz="2400" dirty="0"/>
              <a:t>Odsávání</a:t>
            </a:r>
          </a:p>
          <a:p>
            <a:r>
              <a:rPr lang="cs-CZ" sz="2400" dirty="0"/>
              <a:t>Manipulace s biologickým materiálem</a:t>
            </a:r>
          </a:p>
          <a:p>
            <a:r>
              <a:rPr lang="cs-CZ" sz="2400" dirty="0"/>
              <a:t>Odstraňování kontaminovaného materiálu – odpadu</a:t>
            </a:r>
          </a:p>
          <a:p>
            <a:r>
              <a:rPr lang="cs-CZ" sz="2400" dirty="0"/>
              <a:t>Vstup do drenážních systémů</a:t>
            </a:r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DBBA7B5E-ED76-427A-869E-6E70B10E0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173" y="351040"/>
            <a:ext cx="7699915" cy="118272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E757E7F-CC60-47CE-BCA9-FFA5E1AB70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4655" y="1719331"/>
            <a:ext cx="7669433" cy="15911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40696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CB5C5C4-EAC0-47A5-81FE-893D9215E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9888" y="3150100"/>
            <a:ext cx="7793456" cy="3164755"/>
          </a:xfrm>
        </p:spPr>
        <p:txBody>
          <a:bodyPr/>
          <a:lstStyle/>
          <a:p>
            <a:pPr marL="72000" indent="0">
              <a:buNone/>
            </a:pPr>
            <a:r>
              <a:rPr lang="cs-CZ" sz="2400" b="1" u="sng" dirty="0"/>
              <a:t>PŘÍKLADY</a:t>
            </a:r>
          </a:p>
          <a:p>
            <a:r>
              <a:rPr lang="cs-CZ" sz="2400" dirty="0"/>
              <a:t>Podání ruky</a:t>
            </a:r>
          </a:p>
          <a:p>
            <a:r>
              <a:rPr lang="cs-CZ" sz="2400" dirty="0"/>
              <a:t>Polohování</a:t>
            </a:r>
          </a:p>
          <a:p>
            <a:r>
              <a:rPr lang="cs-CZ" sz="2400" dirty="0"/>
              <a:t>Měření fyziologických funkcí</a:t>
            </a:r>
          </a:p>
          <a:p>
            <a:r>
              <a:rPr lang="cs-CZ" sz="2400" dirty="0"/>
              <a:t>Fyzikální vyšetření</a:t>
            </a:r>
          </a:p>
          <a:p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61AEC7AF-B3AB-4695-A0F2-ED1BD3B14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173" y="406669"/>
            <a:ext cx="7699915" cy="75597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EB5A8BB-12AD-4365-A353-C566415D6D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4655" y="1476000"/>
            <a:ext cx="7669433" cy="12863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18969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4436A1A-D922-462F-A712-4D71F14F6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3508" y="3566645"/>
            <a:ext cx="8466526" cy="2929774"/>
          </a:xfrm>
        </p:spPr>
        <p:txBody>
          <a:bodyPr/>
          <a:lstStyle/>
          <a:p>
            <a:pPr marL="72000" indent="0">
              <a:buNone/>
            </a:pPr>
            <a:r>
              <a:rPr lang="cs-CZ" sz="2400" b="1" u="sng" dirty="0"/>
              <a:t>PŘÍKLADY</a:t>
            </a:r>
          </a:p>
          <a:p>
            <a:r>
              <a:rPr lang="cs-CZ" sz="2400" dirty="0"/>
              <a:t>Výměna ložního prádla v prázdném lůžku</a:t>
            </a:r>
          </a:p>
          <a:p>
            <a:r>
              <a:rPr lang="cs-CZ" sz="2400" dirty="0"/>
              <a:t>Úprava režimu zdravotnických přístrojů u lůžka pacienta</a:t>
            </a:r>
          </a:p>
          <a:p>
            <a:r>
              <a:rPr lang="cs-CZ" sz="2400" dirty="0"/>
              <a:t>Úklid stolku pacienta</a:t>
            </a:r>
          </a:p>
          <a:p>
            <a:r>
              <a:rPr lang="cs-CZ" sz="2400" dirty="0"/>
              <a:t>Úprava rychlosti infuze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6D52CFF-452B-4C2C-B7C1-D73DBCD51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463" y="408952"/>
            <a:ext cx="7773074" cy="75597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22B5EA4-90D0-4F4C-8C61-ACDC116C7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622" y="1395336"/>
            <a:ext cx="7699915" cy="189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1868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C2738D2-D4D4-4134-9F93-14D6C9D1572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Druhy mytí rukou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F583892-6BF1-4F6D-818D-89C087CDB7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cs-CZ" altLang="cs-CZ" dirty="0"/>
              <a:t>mechanické mytí rukou</a:t>
            </a:r>
          </a:p>
          <a:p>
            <a:pPr marL="457200" indent="-457200">
              <a:buFont typeface="+mj-lt"/>
              <a:buAutoNum type="arabicPeriod"/>
            </a:pPr>
            <a:r>
              <a:rPr lang="cs-CZ" altLang="cs-CZ" dirty="0"/>
              <a:t>hygienické mytí rukou</a:t>
            </a:r>
          </a:p>
          <a:p>
            <a:pPr marL="457200" indent="-457200">
              <a:buFont typeface="+mj-lt"/>
              <a:buAutoNum type="arabicPeriod"/>
            </a:pPr>
            <a:r>
              <a:rPr lang="cs-CZ" altLang="cs-CZ" dirty="0"/>
              <a:t>hygienická dezinfekce rukou</a:t>
            </a:r>
          </a:p>
          <a:p>
            <a:pPr marL="457200" indent="-457200">
              <a:buFont typeface="+mj-lt"/>
              <a:buAutoNum type="arabicPeriod"/>
            </a:pPr>
            <a:r>
              <a:rPr lang="cs-CZ" altLang="cs-CZ" dirty="0"/>
              <a:t>chirurgické mytí rukou</a:t>
            </a:r>
          </a:p>
          <a:p>
            <a:pPr marL="457200" indent="-457200">
              <a:buFont typeface="+mj-lt"/>
              <a:buAutoNum type="arabicPeriod"/>
            </a:pPr>
            <a:r>
              <a:rPr lang="cs-CZ" altLang="cs-CZ" dirty="0"/>
              <a:t>chirurgická dezinfekce rukou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916AD9B-A2EB-42FB-B112-9FCAF89B48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222" y="3298065"/>
            <a:ext cx="3615241" cy="30543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40297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B3F227A1-F799-4C44-9117-15AB3C6DC7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2008297"/>
            <a:ext cx="3312000" cy="1427730"/>
          </a:xfrm>
        </p:spPr>
        <p:txBody>
          <a:bodyPr/>
          <a:lstStyle/>
          <a:p>
            <a:pPr lvl="0" fontAlgn="auto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DC"/>
              </a:buClr>
              <a:buSzTx/>
            </a:pPr>
            <a:r>
              <a:rPr lang="cs-CZ" altLang="cs-CZ" sz="1800" b="1" kern="1200" cap="all" dirty="0">
                <a:solidFill>
                  <a:srgbClr val="0000DC"/>
                </a:solidFill>
              </a:rPr>
              <a:t>JAK?</a:t>
            </a:r>
          </a:p>
          <a:p>
            <a:pPr marL="285750" lvl="0" indent="-285750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</a:pPr>
            <a:r>
              <a:rPr lang="cs-CZ" altLang="cs-CZ" sz="1800" kern="1200" dirty="0">
                <a:solidFill>
                  <a:prstClr val="black"/>
                </a:solidFill>
              </a:rPr>
              <a:t>tekuté mýdlo + tekoucí voda (teplota, proud)</a:t>
            </a:r>
          </a:p>
          <a:p>
            <a:pPr marL="285750" lvl="0" indent="-285750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</a:pPr>
            <a:r>
              <a:rPr lang="cs-CZ" altLang="cs-CZ" sz="1800" kern="1200" dirty="0">
                <a:solidFill>
                  <a:prstClr val="black"/>
                </a:solidFill>
              </a:rPr>
              <a:t>doba 30 sekund (snížení bakteriální zátěže)</a:t>
            </a:r>
          </a:p>
          <a:p>
            <a:pPr marL="285750" lvl="0" indent="-285750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</a:pPr>
            <a:r>
              <a:rPr lang="cs-CZ" altLang="cs-CZ" sz="1800" kern="1200" dirty="0">
                <a:solidFill>
                  <a:prstClr val="black"/>
                </a:solidFill>
              </a:rPr>
              <a:t>sušení – jednorázové ručníky, tkané ručníky, elektrické vysoušeče </a:t>
            </a:r>
          </a:p>
          <a:p>
            <a:pPr marL="285750" lvl="0" indent="-285750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</a:pPr>
            <a:r>
              <a:rPr lang="cs-CZ" altLang="cs-CZ" sz="1800" kern="1200" dirty="0">
                <a:solidFill>
                  <a:prstClr val="black"/>
                </a:solidFill>
              </a:rPr>
              <a:t>dávkovače - dávka 1 ml, pravidelná dezinfekce</a:t>
            </a:r>
          </a:p>
          <a:p>
            <a:endParaRPr lang="cs-CZ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E008C6E1-8C64-4A28-9083-0D917F177E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57622" y="2001270"/>
            <a:ext cx="3023481" cy="142773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1800" b="1" dirty="0">
                <a:solidFill>
                  <a:srgbClr val="0000DC"/>
                </a:solidFill>
              </a:rPr>
              <a:t>ÚČEL</a:t>
            </a:r>
          </a:p>
          <a:p>
            <a:pPr>
              <a:lnSpc>
                <a:spcPct val="80000"/>
              </a:lnSpc>
            </a:pPr>
            <a:endParaRPr lang="cs-CZ" altLang="cs-CZ" b="1" i="1" dirty="0">
              <a:solidFill>
                <a:srgbClr val="0000DC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−"/>
            </a:pPr>
            <a:r>
              <a:rPr lang="cs-CZ" altLang="cs-CZ" sz="1800" dirty="0"/>
              <a:t>mechanické smytí nečistoty i přechodné mikroflóry z pokožky rukou</a:t>
            </a:r>
          </a:p>
          <a:p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CE2D06C1-ABC8-489D-BEC8-95434FD053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913728" y="2001270"/>
            <a:ext cx="3312000" cy="142773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sz="1800" b="1" dirty="0">
                <a:solidFill>
                  <a:srgbClr val="0000DC"/>
                </a:solidFill>
              </a:rPr>
              <a:t>KDY?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−"/>
            </a:pPr>
            <a:r>
              <a:rPr lang="cs-CZ" altLang="cs-CZ" sz="1800" dirty="0"/>
              <a:t>běžný kontakt s pacientem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−"/>
            </a:pPr>
            <a:r>
              <a:rPr lang="cs-CZ" altLang="cs-CZ" sz="1800" dirty="0"/>
              <a:t>po sejmutí rukavic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−"/>
            </a:pPr>
            <a:r>
              <a:rPr lang="cs-CZ" altLang="cs-CZ" sz="1800" dirty="0"/>
              <a:t>je-li viditelné znečištění rukou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−"/>
            </a:pPr>
            <a:r>
              <a:rPr lang="cs-CZ" altLang="cs-CZ" sz="1800" dirty="0"/>
              <a:t>před manipulací z jídlem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−"/>
            </a:pPr>
            <a:r>
              <a:rPr lang="cs-CZ" altLang="cs-CZ" sz="1800" dirty="0"/>
              <a:t>po použití toalety</a:t>
            </a:r>
          </a:p>
          <a:p>
            <a:endParaRPr lang="cs-CZ" dirty="0"/>
          </a:p>
        </p:txBody>
      </p:sp>
      <p:sp>
        <p:nvSpPr>
          <p:cNvPr id="11" name="Zástupný symbol pro text 10">
            <a:extLst>
              <a:ext uri="{FF2B5EF4-FFF2-40B4-BE49-F238E27FC236}">
                <a16:creationId xmlns:a16="http://schemas.microsoft.com/office/drawing/2014/main" id="{5AE23D2E-F8B8-4CC7-9075-F948BF85B2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−"/>
            </a:pPr>
            <a:r>
              <a:rPr lang="cs-CZ" dirty="0">
                <a:solidFill>
                  <a:schemeClr val="tx1"/>
                </a:solidFill>
              </a:rPr>
              <a:t>jedná se o mechanické odstranění nečistoty a částečně i přechodné mikroflóry z pokožky rukou</a:t>
            </a:r>
          </a:p>
        </p:txBody>
      </p:sp>
      <p:sp>
        <p:nvSpPr>
          <p:cNvPr id="12" name="Nadpis 11">
            <a:extLst>
              <a:ext uri="{FF2B5EF4-FFF2-40B4-BE49-F238E27FC236}">
                <a16:creationId xmlns:a16="http://schemas.microsoft.com/office/drawing/2014/main" id="{07B12A3F-30C3-4995-99ED-B4517E481A0F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1. Mechanické mytí rukou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45233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B80083-4166-4B67-B304-47EA02EFF767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2. Hygienické mytí rukou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C69C26E-0C00-41B3-AFF9-E37FE205C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8003870" cy="4139998"/>
          </a:xfrm>
        </p:spPr>
        <p:txBody>
          <a:bodyPr/>
          <a:lstStyle/>
          <a:p>
            <a:r>
              <a:rPr lang="cs-CZ" altLang="cs-CZ" dirty="0"/>
              <a:t>s použitím mýdla s dezinfekční složkou</a:t>
            </a:r>
          </a:p>
          <a:p>
            <a:r>
              <a:rPr lang="cs-CZ" altLang="cs-CZ" dirty="0"/>
              <a:t>snižuje bakteriální zátěž 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13CBF47-4C86-4E47-9190-8FDFA0EB68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8214" y="2548043"/>
            <a:ext cx="3678585" cy="34243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4312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usiness meeting, shaking hands spreads more germs than kiss">
            <a:hlinkClick r:id="" action="ppaction://media"/>
            <a:extLst>
              <a:ext uri="{FF2B5EF4-FFF2-40B4-BE49-F238E27FC236}">
                <a16:creationId xmlns:a16="http://schemas.microsoft.com/office/drawing/2014/main" id="{EE160E86-9C2C-4519-8BFE-58292B48D8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8295" y="699753"/>
            <a:ext cx="7277993" cy="545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54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24F08B-ED6F-4DA5-9C99-D0B883C88B3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3. Hygienická dezinfekce rukou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CFD624B-82C2-4E57-8430-72B74D0193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dezinfekce rukou s použitím vhodných prostředků na ruce (alkoholový)</a:t>
            </a:r>
          </a:p>
          <a:p>
            <a:r>
              <a:rPr lang="cs-CZ" altLang="cs-CZ" dirty="0"/>
              <a:t>dávka cca 3 ml / 30 sek</a:t>
            </a:r>
          </a:p>
          <a:p>
            <a:r>
              <a:rPr lang="cs-CZ" altLang="cs-CZ" dirty="0"/>
              <a:t>na suché a čisté ruce</a:t>
            </a:r>
          </a:p>
          <a:p>
            <a:r>
              <a:rPr lang="cs-CZ" altLang="cs-CZ" dirty="0"/>
              <a:t>ruce se neotírají ani neoplachují</a:t>
            </a:r>
          </a:p>
          <a:p>
            <a:pPr marL="72000" indent="0">
              <a:buNone/>
            </a:pPr>
            <a:r>
              <a:rPr lang="cs-CZ" altLang="cs-CZ" dirty="0">
                <a:solidFill>
                  <a:srgbClr val="0000FF"/>
                </a:solidFill>
              </a:rPr>
              <a:t>Je při běžném </a:t>
            </a:r>
            <a:r>
              <a:rPr lang="cs-CZ" altLang="cs-CZ" dirty="0" err="1">
                <a:solidFill>
                  <a:srgbClr val="0000FF"/>
                </a:solidFill>
              </a:rPr>
              <a:t>oš</a:t>
            </a:r>
            <a:r>
              <a:rPr lang="cs-CZ" altLang="cs-CZ" dirty="0">
                <a:solidFill>
                  <a:srgbClr val="0000FF"/>
                </a:solidFill>
              </a:rPr>
              <a:t>. kontaktu vhodnější než mechanické mytí rukou!</a:t>
            </a:r>
            <a:endParaRPr lang="cs-CZ" altLang="cs-CZ" dirty="0"/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78241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24F08B-ED6F-4DA5-9C99-D0B883C88B3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3. Hygienická dezinfekce rukou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CFD624B-82C2-4E57-8430-72B74D0193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lnSpc>
                <a:spcPct val="100000"/>
              </a:lnSpc>
              <a:buNone/>
            </a:pPr>
            <a:r>
              <a:rPr lang="cs-CZ" altLang="cs-CZ" b="1" dirty="0">
                <a:solidFill>
                  <a:srgbClr val="0000DC"/>
                </a:solidFill>
              </a:rPr>
              <a:t>ÚČEL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redukce přechodné mikroflóry rukou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zamezit přenosu infekce</a:t>
            </a:r>
          </a:p>
          <a:p>
            <a:pPr>
              <a:lnSpc>
                <a:spcPct val="100000"/>
              </a:lnSpc>
            </a:pPr>
            <a:endParaRPr lang="cs-CZ" altLang="cs-CZ" dirty="0"/>
          </a:p>
          <a:p>
            <a:pPr marL="72000" indent="0">
              <a:lnSpc>
                <a:spcPct val="100000"/>
              </a:lnSpc>
              <a:buNone/>
            </a:pPr>
            <a:r>
              <a:rPr lang="cs-CZ" altLang="cs-CZ" b="1" dirty="0">
                <a:solidFill>
                  <a:srgbClr val="0000DC"/>
                </a:solidFill>
              </a:rPr>
              <a:t>KDY?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součást bariérové ošetřovatelské techniky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po náhodné kontaminaci biologickým materiálem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v případě protržení rukavic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36075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649BF6-E6F0-4BD3-B60D-4AF64E849D49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4. Chirurgické mytí rukou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689744E-06B6-4BE0-86D6-B804236C12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436629"/>
            <a:ext cx="10753200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dirty="0"/>
              <a:t>běžné tekuté mýdlo, doba 5 min, dávka 1 ml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tekoucí pitná voda z bezkontaktní vodovodní </a:t>
            </a:r>
            <a:r>
              <a:rPr lang="cs-CZ" altLang="cs-CZ" dirty="0" err="1"/>
              <a:t>bateri</a:t>
            </a:r>
            <a:endParaRPr lang="cs-CZ" altLang="cs-CZ" dirty="0"/>
          </a:p>
          <a:p>
            <a:pPr>
              <a:lnSpc>
                <a:spcPct val="100000"/>
              </a:lnSpc>
            </a:pPr>
            <a:r>
              <a:rPr lang="cs-CZ" altLang="cs-CZ" dirty="0"/>
              <a:t>jednorázový nebo sterilní kartáček na ruce – pro nehtová lůžka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oplach, sušení jednorázovým ručníkem z vhodného dávkovače</a:t>
            </a:r>
          </a:p>
          <a:p>
            <a:pPr>
              <a:lnSpc>
                <a:spcPct val="100000"/>
              </a:lnSpc>
            </a:pPr>
            <a:endParaRPr lang="cs-CZ" altLang="cs-CZ" dirty="0"/>
          </a:p>
          <a:p>
            <a:pPr>
              <a:lnSpc>
                <a:spcPct val="100000"/>
              </a:lnSpc>
              <a:buFontTx/>
              <a:buNone/>
            </a:pPr>
            <a:r>
              <a:rPr lang="cs-CZ" altLang="cs-CZ" b="1" dirty="0">
                <a:solidFill>
                  <a:srgbClr val="0000DC"/>
                </a:solidFill>
              </a:rPr>
              <a:t>ÚČEL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mechanické očištění nečistoty i přechodné mikroflóry z pokožky rukou a předloktí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altLang="cs-CZ" b="1" dirty="0">
                <a:solidFill>
                  <a:srgbClr val="0000DC"/>
                </a:solidFill>
              </a:rPr>
              <a:t>KDY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před zahájením vlastního operačního programu</a:t>
            </a:r>
          </a:p>
          <a:p>
            <a:endParaRPr lang="cs-CZ" altLang="cs-CZ" sz="2400" dirty="0"/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84050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649BF6-E6F0-4BD3-B60D-4AF64E849D49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5. Chirurgická dezinfekce rukou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689744E-06B6-4BE0-86D6-B804236C12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436629"/>
            <a:ext cx="10753200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dirty="0"/>
              <a:t>dezinfekční přípravek doporučený k chirurgické dezinfekci rukou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aplikuje se na suché ruce 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3 – 5 minut  2 x 10 ml (dle návodu)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opakovat (ruce neustále vlhké) do zaschnutí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od špičky prstů do poloviny předloktí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ruce se neotírají ani neoplachují</a:t>
            </a:r>
          </a:p>
          <a:p>
            <a:pPr>
              <a:lnSpc>
                <a:spcPct val="100000"/>
              </a:lnSpc>
            </a:pPr>
            <a:endParaRPr lang="cs-CZ" altLang="cs-CZ" dirty="0"/>
          </a:p>
          <a:p>
            <a:endParaRPr lang="cs-CZ" altLang="cs-CZ" sz="2400" dirty="0"/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92264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649BF6-E6F0-4BD3-B60D-4AF64E849D49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5. Chirurgická dezinfekce rukou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689744E-06B6-4BE0-86D6-B804236C12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436629"/>
            <a:ext cx="10753200" cy="4139998"/>
          </a:xfrm>
        </p:spPr>
        <p:txBody>
          <a:bodyPr/>
          <a:lstStyle/>
          <a:p>
            <a:pPr>
              <a:lnSpc>
                <a:spcPct val="100000"/>
              </a:lnSpc>
              <a:buFontTx/>
              <a:buNone/>
            </a:pPr>
            <a:r>
              <a:rPr lang="cs-CZ" altLang="cs-CZ" b="1" dirty="0">
                <a:solidFill>
                  <a:srgbClr val="0000DC"/>
                </a:solidFill>
              </a:rPr>
              <a:t>ÚČEL</a:t>
            </a:r>
          </a:p>
          <a:p>
            <a:pPr>
              <a:lnSpc>
                <a:spcPct val="85000"/>
              </a:lnSpc>
            </a:pPr>
            <a:r>
              <a:rPr lang="cs-CZ" altLang="cs-CZ" dirty="0"/>
              <a:t>redukce přechodné mikroflóry rukou a předloktí</a:t>
            </a:r>
          </a:p>
          <a:p>
            <a:pPr>
              <a:lnSpc>
                <a:spcPct val="85000"/>
              </a:lnSpc>
            </a:pPr>
            <a:r>
              <a:rPr lang="cs-CZ" altLang="cs-CZ" dirty="0"/>
              <a:t>zamezit přenosu infekce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altLang="cs-CZ" b="1" dirty="0">
                <a:solidFill>
                  <a:srgbClr val="0000DC"/>
                </a:solidFill>
              </a:rPr>
              <a:t>KDY</a:t>
            </a:r>
          </a:p>
          <a:p>
            <a:pPr>
              <a:lnSpc>
                <a:spcPct val="85000"/>
              </a:lnSpc>
            </a:pPr>
            <a:r>
              <a:rPr lang="cs-CZ" altLang="cs-CZ" dirty="0"/>
              <a:t>před zahájením operačního programu</a:t>
            </a:r>
          </a:p>
          <a:p>
            <a:pPr>
              <a:lnSpc>
                <a:spcPct val="85000"/>
              </a:lnSpc>
            </a:pPr>
            <a:r>
              <a:rPr lang="cs-CZ" altLang="cs-CZ" dirty="0"/>
              <a:t>mezi jednotlivými operačními výkony</a:t>
            </a:r>
          </a:p>
          <a:p>
            <a:pPr>
              <a:lnSpc>
                <a:spcPct val="85000"/>
              </a:lnSpc>
            </a:pPr>
            <a:r>
              <a:rPr lang="cs-CZ" altLang="cs-CZ" dirty="0"/>
              <a:t>při porušení celistvosti rukavic nebo jejich výměně</a:t>
            </a:r>
            <a:r>
              <a:rPr lang="cs-CZ" altLang="cs-CZ" b="1" dirty="0">
                <a:solidFill>
                  <a:srgbClr val="800000"/>
                </a:solidFill>
              </a:rPr>
              <a:t> </a:t>
            </a:r>
          </a:p>
          <a:p>
            <a:pPr>
              <a:lnSpc>
                <a:spcPct val="100000"/>
              </a:lnSpc>
            </a:pPr>
            <a:endParaRPr lang="cs-CZ" altLang="cs-CZ" dirty="0"/>
          </a:p>
          <a:p>
            <a:endParaRPr lang="cs-CZ" altLang="cs-CZ" sz="2400" dirty="0"/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23717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791E76-D33A-4B7F-9EAD-B33706A53B1C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Technika mytí rukou dle ČSN EN 1500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8FBE14F-F287-4141-B7B7-E87333D6F9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každý pohyb je třeba opakovat 5x:</a:t>
            </a:r>
          </a:p>
          <a:p>
            <a:pPr lvl="1"/>
            <a:r>
              <a:rPr lang="cs-CZ" sz="2800" dirty="0"/>
              <a:t>dozadu a dopředu dlaněmi k sobě</a:t>
            </a:r>
          </a:p>
          <a:p>
            <a:pPr lvl="1"/>
            <a:r>
              <a:rPr lang="cs-CZ" sz="2800" dirty="0"/>
              <a:t>pravou dlaní přes levý hřbet, levou dlaní přes pravý hřbet</a:t>
            </a:r>
          </a:p>
          <a:p>
            <a:pPr lvl="1"/>
            <a:r>
              <a:rPr lang="cs-CZ" sz="2800" dirty="0"/>
              <a:t>dlaně proti sobě s propletenými/ zaklesnutými/ prsty</a:t>
            </a:r>
          </a:p>
          <a:p>
            <a:pPr lvl="1"/>
            <a:r>
              <a:rPr lang="cs-CZ" sz="2800" dirty="0"/>
              <a:t>sevřít hřbetní strany prstů do opačné dlaně</a:t>
            </a:r>
          </a:p>
          <a:p>
            <a:pPr lvl="1"/>
            <a:r>
              <a:rPr lang="cs-CZ" sz="2800" dirty="0"/>
              <a:t>otáčením mnout pravý palec v sevření levé dlaně ‒ otáčením mnout levý palec sevřený v pravé dlani</a:t>
            </a:r>
          </a:p>
          <a:p>
            <a:pPr lvl="1"/>
            <a:r>
              <a:rPr lang="cs-CZ" sz="2800" dirty="0"/>
              <a:t>otáčením mnout sevřené špičky prstů pravé ruky v dlani levé ruky ‒ otáčením mnout sevřené špičky prstů levé ruky v dlani pravé ruky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99395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 hygienu rukou s vtipem">
            <a:hlinkClick r:id="" action="ppaction://media"/>
            <a:extLst>
              <a:ext uri="{FF2B5EF4-FFF2-40B4-BE49-F238E27FC236}">
                <a16:creationId xmlns:a16="http://schemas.microsoft.com/office/drawing/2014/main" id="{C03AF97E-3914-4EF4-A3FD-1EFF36B97DF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10625" y="1121569"/>
            <a:ext cx="8204914" cy="46148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623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9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62DD9C33-8F20-4043-B8BF-971AB0F909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86733" y="724930"/>
            <a:ext cx="5965309" cy="50663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7874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1B772F-A4BE-4ADE-B662-97EE0EE79B17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37622" y="256515"/>
            <a:ext cx="10753200" cy="451576"/>
          </a:xfrm>
        </p:spPr>
        <p:txBody>
          <a:bodyPr/>
          <a:lstStyle/>
          <a:p>
            <a:r>
              <a:rPr lang="cs-CZ" dirty="0"/>
              <a:t>Mechanické mytí rukou, hygienické mytí rukou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2EC14A9-873B-4DC4-A6DF-B2A3E4D5B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762" y="1472452"/>
            <a:ext cx="6183308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sz="2400" dirty="0"/>
              <a:t>odstranění nečistoty a částečně přechodné mikroflóry z pokožky rukou mycími přípravky bez/s dezinfekční přísadou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21AA805-42D5-457F-9492-7AC4DFCB40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6085" y="3197489"/>
            <a:ext cx="3407959" cy="235935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E1FBE1F-564C-4972-AE23-28DBE6C97A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8367" y="1324171"/>
            <a:ext cx="3360420" cy="47533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09637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AB4AC3-0842-44EE-9FC9-47E4F5E323DB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sz="4400" dirty="0">
                <a:solidFill>
                  <a:srgbClr val="0000DC"/>
                </a:solidFill>
              </a:rPr>
              <a:t>Hygienická dezinfekce rukou</a:t>
            </a:r>
            <a:endParaRPr lang="cs-CZ" dirty="0">
              <a:solidFill>
                <a:srgbClr val="0000DC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30FED74-4EDE-4B00-AA34-E0B764A10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1692002"/>
            <a:ext cx="6554010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sz="2400" dirty="0"/>
              <a:t>redukce množství přechodné mikroflóry z pokožky rukou s cílem přerušení cesty přenosu mikroorganismů</a:t>
            </a:r>
          </a:p>
          <a:p>
            <a:pPr>
              <a:lnSpc>
                <a:spcPct val="100000"/>
              </a:lnSpc>
              <a:defRPr/>
            </a:pPr>
            <a:r>
              <a:rPr lang="cs-CZ" altLang="cs-CZ" sz="2400" dirty="0"/>
              <a:t>zvýšená pozornost musí být věnována konečkům prstů a palcům</a:t>
            </a:r>
          </a:p>
          <a:p>
            <a:pPr>
              <a:lnSpc>
                <a:spcPct val="100000"/>
              </a:lnSpc>
              <a:defRPr/>
            </a:pPr>
            <a:r>
              <a:rPr lang="cs-CZ" altLang="cs-CZ" sz="2400" dirty="0"/>
              <a:t>aplikuje se na suché ruce až do zaschnutí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E1A2040-E033-4BDA-98DB-4B8735B381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7413" y="4533439"/>
            <a:ext cx="3371380" cy="129856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25AE0DF-F210-48BD-BC0E-4C1F0EA88B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1804" y="1496885"/>
            <a:ext cx="3544824" cy="47152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8697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B154FCB-3175-45E2-87A5-C875C8929D42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Pohled do historie 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F1A572CF-2273-44DF-B90C-151F159D4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502532"/>
            <a:ext cx="10753200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dirty="0"/>
              <a:t>hygiena rukou – počátky 19. stol, maďarský porodník Ignác Filip </a:t>
            </a:r>
            <a:r>
              <a:rPr lang="cs-CZ" dirty="0" err="1"/>
              <a:t>Semmelweis</a:t>
            </a:r>
            <a:r>
              <a:rPr lang="cs-CZ" dirty="0"/>
              <a:t> zkoumal důvody úmrtí rodiček (horečka omladnic)</a:t>
            </a:r>
          </a:p>
          <a:p>
            <a:pPr>
              <a:lnSpc>
                <a:spcPct val="100000"/>
              </a:lnSpc>
            </a:pPr>
            <a:r>
              <a:rPr lang="cs-CZ" dirty="0"/>
              <a:t>zjištění – původce </a:t>
            </a:r>
            <a:r>
              <a:rPr lang="cs-CZ" dirty="0" err="1"/>
              <a:t>Streptoccocus</a:t>
            </a:r>
            <a:r>
              <a:rPr lang="cs-CZ" dirty="0"/>
              <a:t> </a:t>
            </a:r>
            <a:r>
              <a:rPr lang="cs-CZ" dirty="0" err="1"/>
              <a:t>pyogenes</a:t>
            </a:r>
            <a:r>
              <a:rPr lang="cs-CZ" dirty="0"/>
              <a:t> –› zdroj – ruce porodníka!! </a:t>
            </a:r>
          </a:p>
          <a:p>
            <a:pPr>
              <a:lnSpc>
                <a:spcPct val="100000"/>
              </a:lnSpc>
            </a:pPr>
            <a:r>
              <a:rPr lang="cs-CZ" dirty="0"/>
              <a:t>stanovil hygienické zásady, umývaní rukou ve chlorovém vápně –› ústup epidemie, ale nedočkal se uznání</a:t>
            </a:r>
          </a:p>
          <a:p>
            <a:pPr>
              <a:lnSpc>
                <a:spcPct val="100000"/>
              </a:lnSpc>
            </a:pPr>
            <a:r>
              <a:rPr lang="cs-CZ" dirty="0"/>
              <a:t>na studie </a:t>
            </a:r>
            <a:r>
              <a:rPr lang="cs-CZ" dirty="0" err="1"/>
              <a:t>Semmelweise</a:t>
            </a:r>
            <a:r>
              <a:rPr lang="cs-CZ" dirty="0"/>
              <a:t> navazuje Louis Pasteur – zavádí umývaní rukou v nemocnici, úspěšně</a:t>
            </a:r>
          </a:p>
          <a:p>
            <a:pPr>
              <a:lnSpc>
                <a:spcPct val="100000"/>
              </a:lnSpc>
            </a:pPr>
            <a:r>
              <a:rPr lang="cs-CZ" dirty="0"/>
              <a:t>velká průkopnice hygieny – Florence </a:t>
            </a:r>
            <a:r>
              <a:rPr lang="cs-CZ" dirty="0" err="1"/>
              <a:t>Nightingalová</a:t>
            </a:r>
            <a:r>
              <a:rPr lang="cs-CZ" dirty="0"/>
              <a:t> – působení v Krymské válce – zavedla prádelnu, mytí rukou, převazy ran, péče o nástroje.. pokles úmrtnosti vojáku ze 40 % na 2 %!</a:t>
            </a:r>
          </a:p>
          <a:p>
            <a:pPr>
              <a:lnSpc>
                <a:spcPct val="100000"/>
              </a:lnSpc>
            </a:pPr>
            <a:endParaRPr lang="cs-CZ" dirty="0"/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14596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2B2A599E-5E16-432B-A8D4-B4C5B2D7A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Hygienická dezinfekce rukou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C4B3D2A8-1D1E-4179-B23E-48424A3DB6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43788" y="1701748"/>
            <a:ext cx="7706012" cy="41212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90061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9F300761-A0E9-4C8E-8565-08C4B720F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Chirurgická dezinfekce rukou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49BF806F-5975-4B0F-80CE-2B465FC3CE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20000" y="1543387"/>
            <a:ext cx="3962080" cy="398359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992A29D-5F82-4F07-92F3-6D97694472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6645" y="1852544"/>
            <a:ext cx="3151905" cy="336528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3675C2F-6588-4ABA-AE02-753DF459C2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1016" y="1939305"/>
            <a:ext cx="2749534" cy="33652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71746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0F3FE1-8813-49B0-8E82-681DED0ED906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Alkoholové dezinfekční prostředky </a:t>
            </a:r>
            <a:br>
              <a:rPr lang="cs-CZ" dirty="0">
                <a:solidFill>
                  <a:schemeClr val="accent1">
                    <a:lumMod val="75000"/>
                  </a:schemeClr>
                </a:solidFill>
              </a:rPr>
            </a:br>
            <a:endParaRPr lang="cs-CZ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CD110208-D0D3-4F8A-8E4B-6FC942A88B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899721" y="1338046"/>
            <a:ext cx="5141956" cy="52936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68326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E8AD1D-83BC-4890-B047-5BC46B4E0146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>
                <a:solidFill>
                  <a:srgbClr val="0000DC"/>
                </a:solidFill>
              </a:rPr>
              <a:t>Desatero mytí a dezinfekce rukou</a:t>
            </a:r>
            <a:endParaRPr lang="cs-CZ" dirty="0">
              <a:solidFill>
                <a:srgbClr val="0000DC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1BE8B6-BB4C-4154-B1F3-CF0508AF2A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lnSpc>
                <a:spcPct val="100000"/>
              </a:lnSpc>
              <a:buFontTx/>
              <a:buAutoNum type="arabicPeriod"/>
            </a:pPr>
            <a:r>
              <a:rPr lang="cs-CZ" altLang="cs-CZ" dirty="0"/>
              <a:t>šperky snižují efekt mytí a dezinfekce</a:t>
            </a:r>
            <a:endParaRPr lang="cs-CZ" altLang="cs-CZ" i="1" dirty="0"/>
          </a:p>
          <a:p>
            <a:pPr marL="609600" indent="-609600">
              <a:lnSpc>
                <a:spcPct val="100000"/>
              </a:lnSpc>
              <a:buFontTx/>
              <a:buAutoNum type="arabicPeriod"/>
            </a:pPr>
            <a:r>
              <a:rPr lang="cs-CZ" altLang="cs-CZ" dirty="0"/>
              <a:t>hygienické mytí trvá 30 vteřin, utření do jednorázového ročníku</a:t>
            </a:r>
          </a:p>
          <a:p>
            <a:pPr marL="609600" indent="-609600">
              <a:lnSpc>
                <a:spcPct val="100000"/>
              </a:lnSpc>
              <a:buFontTx/>
              <a:buAutoNum type="arabicPeriod"/>
            </a:pPr>
            <a:r>
              <a:rPr lang="cs-CZ" altLang="cs-CZ" dirty="0"/>
              <a:t>dezinfikujeme suché ruce (3ml/30 až 60 s) ruce musí být vlhké po celou dobu expozice</a:t>
            </a:r>
          </a:p>
          <a:p>
            <a:pPr marL="609600" indent="-609600">
              <a:lnSpc>
                <a:spcPct val="100000"/>
              </a:lnSpc>
              <a:buFontTx/>
              <a:buAutoNum type="arabicPeriod"/>
            </a:pPr>
            <a:r>
              <a:rPr lang="cs-CZ" altLang="cs-CZ" dirty="0"/>
              <a:t>chirurgické mytí mýdla s dezinfekčním působením, sterilní kartáčky na nehty </a:t>
            </a:r>
          </a:p>
          <a:p>
            <a:pPr marL="609600" indent="-609600">
              <a:lnSpc>
                <a:spcPct val="100000"/>
              </a:lnSpc>
              <a:buFontTx/>
              <a:buAutoNum type="arabicPeriod"/>
            </a:pPr>
            <a:r>
              <a:rPr lang="cs-CZ" altLang="cs-CZ" dirty="0"/>
              <a:t>chirurgická dezinfekce se provádí 5 min, 2x5ml pokožka musí být vlhké po celou dobu expozice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56879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E8AD1D-83BC-4890-B047-5BC46B4E0146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>
                <a:solidFill>
                  <a:srgbClr val="0000DC"/>
                </a:solidFill>
              </a:rPr>
              <a:t>Desatero mytí a dezinfekce rukou</a:t>
            </a:r>
            <a:endParaRPr lang="cs-CZ" dirty="0">
              <a:solidFill>
                <a:srgbClr val="0000DC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1BE8B6-BB4C-4154-B1F3-CF0508AF2A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lnSpc>
                <a:spcPct val="100000"/>
              </a:lnSpc>
              <a:buFontTx/>
              <a:buAutoNum type="arabicPeriod" startAt="6"/>
            </a:pPr>
            <a:r>
              <a:rPr lang="cs-CZ" altLang="cs-CZ" dirty="0"/>
              <a:t>do vhodné dezinfekce lze ruce ponořit (doba exspirace a expozice)</a:t>
            </a:r>
          </a:p>
          <a:p>
            <a:pPr marL="609600" indent="-609600">
              <a:lnSpc>
                <a:spcPct val="100000"/>
              </a:lnSpc>
              <a:buFontTx/>
              <a:buAutoNum type="arabicPeriod" startAt="6"/>
            </a:pPr>
            <a:r>
              <a:rPr lang="cs-CZ" altLang="cs-CZ" dirty="0"/>
              <a:t>na ruce kontaminované biologickým materiálem použijeme </a:t>
            </a:r>
            <a:r>
              <a:rPr lang="cs-CZ" altLang="cs-CZ" dirty="0" err="1"/>
              <a:t>virucidní</a:t>
            </a:r>
            <a:r>
              <a:rPr lang="cs-CZ" altLang="cs-CZ" dirty="0"/>
              <a:t> dezinfekční prostředek </a:t>
            </a:r>
          </a:p>
          <a:p>
            <a:pPr marL="609600" indent="-609600">
              <a:lnSpc>
                <a:spcPct val="100000"/>
              </a:lnSpc>
              <a:buFontTx/>
              <a:buAutoNum type="arabicPeriod" startAt="6"/>
            </a:pPr>
            <a:r>
              <a:rPr lang="cs-CZ" altLang="cs-CZ" dirty="0"/>
              <a:t>po sejmutí rukavic omyjeme ruce vodou a mýdlem</a:t>
            </a:r>
          </a:p>
          <a:p>
            <a:pPr marL="609600" indent="-609600">
              <a:lnSpc>
                <a:spcPct val="100000"/>
              </a:lnSpc>
              <a:buFontTx/>
              <a:buAutoNum type="arabicPeriod" startAt="6"/>
            </a:pPr>
            <a:r>
              <a:rPr lang="cs-CZ" altLang="cs-CZ" dirty="0"/>
              <a:t>po mytí ruce utíráme do sucha a ošetřujeme krémem</a:t>
            </a:r>
          </a:p>
          <a:p>
            <a:pPr marL="609600" indent="-609600">
              <a:lnSpc>
                <a:spcPct val="100000"/>
              </a:lnSpc>
              <a:buFontTx/>
              <a:buAutoNum type="arabicPeriod" startAt="6"/>
            </a:pPr>
            <a:r>
              <a:rPr lang="cs-CZ" altLang="cs-CZ" dirty="0"/>
              <a:t>dávkovací zařízení na mýdla a dezinfekce před doplněním pravidelně myjeme</a:t>
            </a:r>
            <a:r>
              <a:rPr lang="cs-CZ" altLang="cs-CZ" b="1" dirty="0">
                <a:solidFill>
                  <a:srgbClr val="800000"/>
                </a:solidFill>
              </a:rPr>
              <a:t> 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6917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B98BB2-E7F6-4769-9923-72386746419A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>
                <a:solidFill>
                  <a:srgbClr val="0000DC"/>
                </a:solidFill>
              </a:rPr>
              <a:t>Úprava nehtů, šperky, hodinky</a:t>
            </a:r>
            <a:endParaRPr lang="cs-CZ" dirty="0">
              <a:solidFill>
                <a:srgbClr val="0000DC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6497AAE-C55E-4685-9183-03060398C3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dirty="0" err="1"/>
              <a:t>př</a:t>
            </a:r>
            <a:r>
              <a:rPr lang="pt-BR" altLang="cs-CZ" dirty="0"/>
              <a:t>i p</a:t>
            </a:r>
            <a:r>
              <a:rPr lang="cs-CZ" altLang="cs-CZ" dirty="0"/>
              <a:t>ř</a:t>
            </a:r>
            <a:r>
              <a:rPr lang="pt-BR" altLang="cs-CZ" dirty="0"/>
              <a:t>ímém kontaktu s pacientem</a:t>
            </a:r>
            <a:r>
              <a:rPr lang="cs-CZ" altLang="cs-CZ" dirty="0"/>
              <a:t> </a:t>
            </a:r>
            <a:r>
              <a:rPr lang="pt-BR" altLang="cs-CZ" dirty="0"/>
              <a:t>jsou </a:t>
            </a:r>
            <a:r>
              <a:rPr lang="pt-BR" altLang="cs-CZ" u="sng" dirty="0"/>
              <a:t>nep</a:t>
            </a:r>
            <a:r>
              <a:rPr lang="cs-CZ" altLang="cs-CZ" u="sng" dirty="0"/>
              <a:t>ř</a:t>
            </a:r>
            <a:r>
              <a:rPr lang="pt-BR" altLang="cs-CZ" u="sng" dirty="0"/>
              <a:t>ípustné um</a:t>
            </a:r>
            <a:r>
              <a:rPr lang="cs-CZ" altLang="cs-CZ" u="sng" dirty="0"/>
              <a:t>ě</a:t>
            </a:r>
            <a:r>
              <a:rPr lang="pt-BR" altLang="cs-CZ" u="sng" dirty="0"/>
              <a:t>lé</a:t>
            </a:r>
            <a:r>
              <a:rPr lang="cs-CZ" altLang="cs-CZ" u="sng" dirty="0"/>
              <a:t> </a:t>
            </a:r>
            <a:r>
              <a:rPr lang="cs-CZ" altLang="cs-CZ" dirty="0"/>
              <a:t>nehty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přirozené nehty musí být upravené, krátké (max. 0,5 cm) a čisté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nošení prstenů a náramků na rukou </a:t>
            </a:r>
            <a:r>
              <a:rPr lang="cs-CZ" altLang="cs-CZ" u="sng" dirty="0"/>
              <a:t>není přípustné </a:t>
            </a:r>
            <a:r>
              <a:rPr lang="cs-CZ" altLang="cs-CZ" dirty="0"/>
              <a:t>při všech činnostech spojených s přímým poskytováním péče pacientům 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74829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BADAEA3-2F0A-4C49-BA47-69CA88103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Použití rukavic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EE5AB75C-0016-482E-89F9-7EEA5FD193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7624930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dirty="0"/>
              <a:t>Nenahrazuje nutnost provádět hygienu rukou!</a:t>
            </a:r>
          </a:p>
          <a:p>
            <a:pPr>
              <a:lnSpc>
                <a:spcPct val="100000"/>
              </a:lnSpc>
            </a:pPr>
            <a:r>
              <a:rPr lang="cs-CZ" dirty="0"/>
              <a:t>Před nasazením a sejmutím rukavic nutno provést hygienu rukou</a:t>
            </a:r>
          </a:p>
          <a:p>
            <a:pPr>
              <a:lnSpc>
                <a:spcPct val="100000"/>
              </a:lnSpc>
            </a:pPr>
            <a:r>
              <a:rPr lang="cs-CZ" dirty="0"/>
              <a:t>Výměna rukavic při přechodu z jedné oblasti na jinou</a:t>
            </a:r>
          </a:p>
          <a:p>
            <a:pPr>
              <a:lnSpc>
                <a:spcPct val="100000"/>
              </a:lnSpc>
            </a:pPr>
            <a:r>
              <a:rPr lang="cs-CZ" dirty="0"/>
              <a:t>Použití vždy, kdy lze očekávat možnost kontaktu s krví, porušenou pokožkou, sliznicemi nebo infekčním materiálem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E244BE4-0179-432D-8459-8040F2425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5016" y="1692002"/>
            <a:ext cx="2706881" cy="38371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9594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DCE8DA3-D6E8-451B-AF7A-E47445E12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2212670" cy="451576"/>
          </a:xfrm>
        </p:spPr>
        <p:txBody>
          <a:bodyPr/>
          <a:lstStyle/>
          <a:p>
            <a:r>
              <a:rPr lang="cs-CZ" dirty="0"/>
              <a:t>Indikace k použití rukavic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934E92DC-9AEF-4E83-B250-3274B35CEF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97427" y="720000"/>
            <a:ext cx="6813966" cy="55047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17866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C270534-DBA0-4715-8A9C-4B5D270D8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Postup pro navlékání rukavic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98E2728C-6EB4-479C-B213-CDDB44421E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57975" y="1692275"/>
            <a:ext cx="6522584" cy="43645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690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CFAF64AC-0D8F-48A0-B3F7-D73738578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Postup pro snímání rukavic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CE5327AB-884F-4C5D-B5E0-E962FDC705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06305" y="1979140"/>
            <a:ext cx="7496585" cy="37840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7082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5CC64238-2317-4D12-966E-2C89F7EF76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20281" y="1449602"/>
            <a:ext cx="2619633" cy="347059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9A0B220-42FF-47F2-AB01-435630D5C4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9990" y="1449601"/>
            <a:ext cx="2488348" cy="347059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5202131-4989-4F4B-BCAD-47D718163E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1784" y="1449601"/>
            <a:ext cx="2567136" cy="34705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73794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5639685-76AD-4FF2-8467-9F536B2BC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Postup pro navlékaní sterilních rukavic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8A726F91-B8A3-4F3E-B0CC-9DE47997F3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01255" y="1692274"/>
            <a:ext cx="6501467" cy="44457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31424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9B284067-F56A-4C5F-9007-8FBBE25DD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Postup pro snímání sterilních rukavic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F9C8D1A6-B19D-4996-B5DF-94C163966E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0862" y="1692274"/>
            <a:ext cx="7357145" cy="444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8838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E90F0E6B-3A0E-4568-A440-DDA18912D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Péče o pokožku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A274A9B8-3DD7-43A7-80B1-E953478F07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dirty="0"/>
              <a:t>preferovat hygienickou dezinfekci alkoholovým přípravkem před mytím rukou</a:t>
            </a:r>
          </a:p>
          <a:p>
            <a:pPr>
              <a:lnSpc>
                <a:spcPct val="100000"/>
              </a:lnSpc>
            </a:pPr>
            <a:r>
              <a:rPr lang="cs-CZ" dirty="0"/>
              <a:t>používat alternativní přípravky pro osoby s nepříznivou reakcí na standardní přípravky</a:t>
            </a:r>
          </a:p>
          <a:p>
            <a:pPr>
              <a:lnSpc>
                <a:spcPct val="100000"/>
              </a:lnSpc>
            </a:pPr>
            <a:r>
              <a:rPr lang="cs-CZ" dirty="0"/>
              <a:t>používat regenerační krémy</a:t>
            </a:r>
          </a:p>
          <a:p>
            <a:pPr>
              <a:lnSpc>
                <a:spcPct val="100000"/>
              </a:lnSpc>
            </a:pPr>
            <a:r>
              <a:rPr lang="cs-CZ" dirty="0"/>
              <a:t>NENASAZOVAT rukavice na vlhké ruce!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24249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C8B50211-A3D5-47DE-A3E1-37418FA55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Shrnutí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1C85F98D-2CCD-4AEE-BCD1-98EAA0F0D4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dirty="0"/>
              <a:t>Dezinfekce a hygiena rukou je nejméně nákladným způsobem řešení vzniku a šíření HAI </a:t>
            </a:r>
            <a:r>
              <a:rPr lang="cs-CZ" dirty="0">
                <a:sym typeface="Wingdings 3"/>
              </a:rPr>
              <a:t> n</a:t>
            </a:r>
            <a:r>
              <a:rPr lang="cs-CZ" dirty="0"/>
              <a:t>áklady na jedny hygienicky ošetřené ruce jsou </a:t>
            </a:r>
            <a:r>
              <a:rPr lang="cs-CZ" b="1" dirty="0"/>
              <a:t>nižší než 1Kč</a:t>
            </a:r>
          </a:p>
          <a:p>
            <a:pPr>
              <a:lnSpc>
                <a:spcPct val="100000"/>
              </a:lnSpc>
            </a:pPr>
            <a:r>
              <a:rPr lang="cs-CZ" dirty="0"/>
              <a:t>Používání rukavic nenahrazuje potřebu provádění hygieny rukou</a:t>
            </a:r>
          </a:p>
          <a:p>
            <a:pPr>
              <a:lnSpc>
                <a:spcPct val="100000"/>
              </a:lnSpc>
            </a:pPr>
            <a:r>
              <a:rPr lang="cs-CZ" dirty="0"/>
              <a:t>Vždy po sejmutí rukavic je nutné provést hygienickou dezinfekci rukou</a:t>
            </a:r>
          </a:p>
          <a:p>
            <a:pPr>
              <a:lnSpc>
                <a:spcPct val="100000"/>
              </a:lnSpc>
            </a:pPr>
            <a:r>
              <a:rPr lang="cs-CZ" dirty="0"/>
              <a:t>Rukavice používat je-li to indikováno, jinak se stávají významným rizikem pro přenos mikroorganizmů!</a:t>
            </a:r>
          </a:p>
          <a:p>
            <a:pPr marL="72000" indent="0">
              <a:buNone/>
            </a:pPr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41765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952A5F5E-8B2A-476D-B876-466F2D43E2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20725" y="2144068"/>
            <a:ext cx="10752138" cy="32366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92934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326256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3DDEF1-C8C0-423F-8F43-C47F486B9956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Legislativa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F4EFF65-240B-401C-BD97-63D4795738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6883524" cy="4139998"/>
          </a:xfrm>
        </p:spPr>
        <p:txBody>
          <a:bodyPr/>
          <a:lstStyle/>
          <a:p>
            <a:r>
              <a:rPr lang="cs-CZ" altLang="cs-CZ" dirty="0"/>
              <a:t>WHO – Hygiena rukou ve zdravotnictví, 2009</a:t>
            </a:r>
          </a:p>
          <a:p>
            <a:r>
              <a:rPr lang="cs-CZ" altLang="cs-CZ" dirty="0"/>
              <a:t>Vyhláška č. 306/2012 Sb.</a:t>
            </a:r>
          </a:p>
          <a:p>
            <a:r>
              <a:rPr lang="cs-CZ" altLang="cs-CZ" dirty="0"/>
              <a:t>Metodický návod MZ ČR  Hygiena rukou při poskytování zdravotní péče, 2012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487DCA9-DE38-47D1-9094-2F2B1567B4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6274" y="1107156"/>
            <a:ext cx="3158002" cy="40176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2340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E8A2A8BE-D6D1-41F7-ADD1-3558C8A8B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Ruce zdravotníka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B528684F-EF36-41EE-9A27-016DF3258E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dirty="0"/>
              <a:t>precizní pracovní nástroj</a:t>
            </a:r>
          </a:p>
          <a:p>
            <a:pPr>
              <a:lnSpc>
                <a:spcPct val="100000"/>
              </a:lnSpc>
            </a:pPr>
            <a:r>
              <a:rPr lang="cs-CZ" dirty="0"/>
              <a:t>více než 60 % všech infekcí ve ZZ je přeneseno z rukou zdravotnického personálu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běžným mytím rukou odstraníme pouze 49,8 % mikrobiální flóry</a:t>
            </a:r>
            <a:endParaRPr lang="cs-CZ" dirty="0"/>
          </a:p>
          <a:p>
            <a:pPr>
              <a:lnSpc>
                <a:spcPct val="100000"/>
              </a:lnSpc>
            </a:pPr>
            <a:r>
              <a:rPr lang="cs-CZ" dirty="0"/>
              <a:t>nejčastěji z důvodu přechodu od jednoho pacienta k druhému bez použití dezinfekce nebo umytí rukou!! 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studie WHO prokázaly, že pouze 14 - 59 % lékařů a 25 - 45 % sester si myje ruce mezi ošetřením dvou pacientů</a:t>
            </a:r>
            <a:endParaRPr lang="cs-CZ" dirty="0"/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159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8E991794-FDB8-4D8F-B365-70623924CAAC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Důvody nerespektování pravidel hygieny rukou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C203E21B-7270-45D4-B245-86AFA7AF00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cs-CZ" dirty="0"/>
              <a:t>Podle </a:t>
            </a:r>
            <a:r>
              <a:rPr lang="cs-CZ" dirty="0" err="1"/>
              <a:t>Euridiki</a:t>
            </a:r>
            <a:r>
              <a:rPr lang="cs-CZ" dirty="0"/>
              <a:t> studie z roku 2009 v Bonnu:</a:t>
            </a:r>
          </a:p>
          <a:p>
            <a:pPr>
              <a:lnSpc>
                <a:spcPct val="100000"/>
              </a:lnSpc>
            </a:pPr>
            <a:r>
              <a:rPr lang="cs-CZ" dirty="0"/>
              <a:t> 61 % – vlastní pohodlí nebo zapomnětlivost</a:t>
            </a:r>
          </a:p>
          <a:p>
            <a:pPr>
              <a:lnSpc>
                <a:spcPct val="100000"/>
              </a:lnSpc>
            </a:pPr>
            <a:r>
              <a:rPr lang="cs-CZ" dirty="0"/>
              <a:t> 42 % – nedostatek znalostí a tréninku</a:t>
            </a:r>
          </a:p>
          <a:p>
            <a:pPr>
              <a:lnSpc>
                <a:spcPct val="100000"/>
              </a:lnSpc>
            </a:pPr>
            <a:r>
              <a:rPr lang="cs-CZ" dirty="0"/>
              <a:t> 35 % – časová tíseň</a:t>
            </a:r>
          </a:p>
          <a:p>
            <a:pPr>
              <a:lnSpc>
                <a:spcPct val="100000"/>
              </a:lnSpc>
            </a:pPr>
            <a:r>
              <a:rPr lang="cs-CZ" dirty="0"/>
              <a:t> 22 % – problémy s pokožkou</a:t>
            </a:r>
          </a:p>
          <a:p>
            <a:pPr>
              <a:lnSpc>
                <a:spcPct val="100000"/>
              </a:lnSpc>
            </a:pPr>
            <a:r>
              <a:rPr lang="cs-CZ" dirty="0"/>
              <a:t> 17 % – nedostatek uvědomění o problému</a:t>
            </a:r>
          </a:p>
          <a:p>
            <a:pPr>
              <a:lnSpc>
                <a:spcPct val="100000"/>
              </a:lnSpc>
            </a:pPr>
            <a:r>
              <a:rPr lang="cs-CZ" dirty="0"/>
              <a:t> 15 % – nevhodné zacházení s dezinfekčními prostředky 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59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5F9E3CC3-EBF4-4386-B8BA-3BF2EFD88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Nejčastěji opomíjení místa 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361EF4D4-743E-4B2D-90F4-31C773C34D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05766" y="2220386"/>
            <a:ext cx="5248984" cy="32233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4609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0ABCEC5-C61E-4B1F-AB91-569AB4F01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Mikroflóra pokožky rukou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5722A6BD-CA61-4CF0-B755-DB20CE52FE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dirty="0"/>
              <a:t>pokožka rukou je osídlena rezidentní (stálou, trvalou) </a:t>
            </a:r>
            <a:br>
              <a:rPr lang="cs-CZ" dirty="0"/>
            </a:br>
            <a:r>
              <a:rPr lang="cs-CZ" dirty="0"/>
              <a:t>a tranzientní (přenosnou, přechodnou) mikroflórou</a:t>
            </a:r>
          </a:p>
          <a:p>
            <a:pPr>
              <a:lnSpc>
                <a:spcPct val="100000"/>
              </a:lnSpc>
            </a:pPr>
            <a:r>
              <a:rPr lang="cs-CZ" dirty="0">
                <a:solidFill>
                  <a:srgbClr val="0000DC"/>
                </a:solidFill>
              </a:rPr>
              <a:t>rezidentní mikroflóra kůže </a:t>
            </a:r>
            <a:r>
              <a:rPr lang="cs-CZ" dirty="0"/>
              <a:t>– je trvalá, nelze ji odstranit mechanicky, většinou nezpůsobí infekci s výjimkou vnímavých pacientů nebo pronikne-li do jiných lokalit, ster. tkání</a:t>
            </a:r>
          </a:p>
          <a:p>
            <a:pPr>
              <a:lnSpc>
                <a:spcPct val="100000"/>
              </a:lnSpc>
            </a:pPr>
            <a:r>
              <a:rPr lang="cs-CZ" dirty="0">
                <a:solidFill>
                  <a:srgbClr val="0000DC"/>
                </a:solidFill>
              </a:rPr>
              <a:t>tranzientní mikroflóra kůže </a:t>
            </a:r>
            <a:r>
              <a:rPr lang="cs-CZ" dirty="0"/>
              <a:t>– mikroorganismy kontaminují povrch kůže, je získaná kontaktem s pacientem a předměty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901374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vzor prezentace JVS[20210916110615129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1" id="{94EEA1FC-F0E7-4E0A-B47F-AE2894ABED08}" vid="{7A9D376A-24CE-43C6-8B04-4EECE7865B79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prezentace-med-cz-v9</Template>
  <TotalTime>317</TotalTime>
  <Words>1160</Words>
  <Application>Microsoft Office PowerPoint</Application>
  <PresentationFormat>Širokoúhlá obrazovka</PresentationFormat>
  <Paragraphs>185</Paragraphs>
  <Slides>45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45</vt:i4>
      </vt:variant>
    </vt:vector>
  </HeadingPairs>
  <TitlesOfParts>
    <vt:vector size="50" baseType="lpstr">
      <vt:lpstr>Arial</vt:lpstr>
      <vt:lpstr>Tahoma</vt:lpstr>
      <vt:lpstr>Wingdings</vt:lpstr>
      <vt:lpstr>Wingdings 3</vt:lpstr>
      <vt:lpstr>Prezentace_MU_CZ</vt:lpstr>
      <vt:lpstr>Hygiena rukou</vt:lpstr>
      <vt:lpstr>Prezentace aplikace PowerPoint</vt:lpstr>
      <vt:lpstr>Pohled do historie </vt:lpstr>
      <vt:lpstr>Prezentace aplikace PowerPoint</vt:lpstr>
      <vt:lpstr>Legislativa</vt:lpstr>
      <vt:lpstr>Ruce zdravotníka</vt:lpstr>
      <vt:lpstr>Důvody nerespektování pravidel hygieny rukou</vt:lpstr>
      <vt:lpstr>Nejčastěji opomíjení místa </vt:lpstr>
      <vt:lpstr>Mikroflóra pokožky rukou</vt:lpstr>
      <vt:lpstr>Hygiena rukou</vt:lpstr>
      <vt:lpstr>5 momentů pro hygienu rukou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Druhy mytí rukou</vt:lpstr>
      <vt:lpstr>1. Mechanické mytí rukou</vt:lpstr>
      <vt:lpstr>2. Hygienické mytí rukou</vt:lpstr>
      <vt:lpstr>3. Hygienická dezinfekce rukou</vt:lpstr>
      <vt:lpstr>3. Hygienická dezinfekce rukou</vt:lpstr>
      <vt:lpstr>4. Chirurgické mytí rukou</vt:lpstr>
      <vt:lpstr>5. Chirurgická dezinfekce rukou</vt:lpstr>
      <vt:lpstr>5. Chirurgická dezinfekce rukou</vt:lpstr>
      <vt:lpstr>Technika mytí rukou dle ČSN EN 1500</vt:lpstr>
      <vt:lpstr>Prezentace aplikace PowerPoint</vt:lpstr>
      <vt:lpstr>Prezentace aplikace PowerPoint</vt:lpstr>
      <vt:lpstr>Mechanické mytí rukou, hygienické mytí rukou</vt:lpstr>
      <vt:lpstr>Hygienická dezinfekce rukou</vt:lpstr>
      <vt:lpstr>Hygienická dezinfekce rukou</vt:lpstr>
      <vt:lpstr>Chirurgická dezinfekce rukou</vt:lpstr>
      <vt:lpstr>Alkoholové dezinfekční prostředky  </vt:lpstr>
      <vt:lpstr>Desatero mytí a dezinfekce rukou</vt:lpstr>
      <vt:lpstr>Desatero mytí a dezinfekce rukou</vt:lpstr>
      <vt:lpstr>Úprava nehtů, šperky, hodinky</vt:lpstr>
      <vt:lpstr>Použití rukavic</vt:lpstr>
      <vt:lpstr>Indikace k použití rukavic</vt:lpstr>
      <vt:lpstr>Postup pro navlékání rukavic</vt:lpstr>
      <vt:lpstr>Postup pro snímání rukavic</vt:lpstr>
      <vt:lpstr>Postup pro navlékaní sterilních rukavic</vt:lpstr>
      <vt:lpstr>Postup pro snímání sterilních rukavic</vt:lpstr>
      <vt:lpstr>Péče o pokožku</vt:lpstr>
      <vt:lpstr>Shrnutí</vt:lpstr>
      <vt:lpstr>Prezentace aplikace PowerPoint</vt:lpstr>
      <vt:lpstr>Prezentace aplikace PowerPoint</vt:lpstr>
    </vt:vector>
  </TitlesOfParts>
  <Company>IBA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Andrea Menšíková</dc:creator>
  <cp:lastModifiedBy>Andrea Menšíková</cp:lastModifiedBy>
  <cp:revision>21</cp:revision>
  <cp:lastPrinted>1601-01-01T00:00:00Z</cp:lastPrinted>
  <dcterms:created xsi:type="dcterms:W3CDTF">2019-11-18T09:51:26Z</dcterms:created>
  <dcterms:modified xsi:type="dcterms:W3CDTF">2021-09-20T16:45:11Z</dcterms:modified>
</cp:coreProperties>
</file>