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256" r:id="rId25"/>
    <p:sldId id="257" r:id="rId26"/>
    <p:sldId id="299" r:id="rId27"/>
    <p:sldId id="260" r:id="rId28"/>
    <p:sldId id="338" r:id="rId29"/>
    <p:sldId id="259" r:id="rId30"/>
    <p:sldId id="339" r:id="rId31"/>
    <p:sldId id="325" r:id="rId32"/>
    <p:sldId id="304" r:id="rId33"/>
    <p:sldId id="335" r:id="rId34"/>
    <p:sldId id="326" r:id="rId35"/>
    <p:sldId id="336" r:id="rId36"/>
    <p:sldId id="340" r:id="rId37"/>
    <p:sldId id="341" r:id="rId38"/>
    <p:sldId id="342" r:id="rId39"/>
    <p:sldId id="350" r:id="rId40"/>
    <p:sldId id="351" r:id="rId41"/>
    <p:sldId id="328" r:id="rId42"/>
    <p:sldId id="352" r:id="rId43"/>
    <p:sldId id="353" r:id="rId44"/>
    <p:sldId id="337" r:id="rId45"/>
    <p:sldId id="327" r:id="rId46"/>
    <p:sldId id="354" r:id="rId47"/>
    <p:sldId id="355" r:id="rId48"/>
    <p:sldId id="280" r:id="rId49"/>
    <p:sldId id="356" r:id="rId50"/>
    <p:sldId id="281" r:id="rId51"/>
    <p:sldId id="277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75" r:id="rId63"/>
    <p:sldId id="367" r:id="rId64"/>
    <p:sldId id="368" r:id="rId65"/>
    <p:sldId id="369" r:id="rId66"/>
    <p:sldId id="370" r:id="rId67"/>
    <p:sldId id="371" r:id="rId68"/>
    <p:sldId id="372" r:id="rId69"/>
    <p:sldId id="376" r:id="rId70"/>
    <p:sldId id="373" r:id="rId71"/>
    <p:sldId id="273" r:id="rId72"/>
    <p:sldId id="274" r:id="rId73"/>
    <p:sldId id="275" r:id="rId74"/>
    <p:sldId id="276" r:id="rId75"/>
    <p:sldId id="374" r:id="rId7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788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1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59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1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C761-B937-455F-BAFD-5A8072E080BA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2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7319DD5-3EAD-4C91-9068-08F1F325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56CC-91EB-42AC-B204-CCE166A7DADA}" type="datetimeFigureOut">
              <a:rPr lang="cs-CZ"/>
              <a:pPr>
                <a:defRPr/>
              </a:pPr>
              <a:t>12.11.2020</a:t>
            </a:fld>
            <a:endParaRPr lang="cs-CZ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88ECA5A-4CF8-4EA1-A812-39C6458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6F19807-2AAC-4323-BFBC-448DC0D2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036B-A1F2-44AC-A91F-0A59A45BC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0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35AA13-9E97-49AD-9782-AD9830B4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88D8-EC64-42F4-96BE-A661C0930AA3}" type="datetimeFigureOut">
              <a:rPr lang="cs-CZ"/>
              <a:pPr>
                <a:defRPr/>
              </a:pPr>
              <a:t>12.11.2020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911-F23B-42A5-81DC-32996357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7816D3-799E-4D0B-BEDB-3C647D2F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5252-FD58-4A66-BA6E-57A99B7658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9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12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761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1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79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1164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12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82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815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90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3F4FeOCQEA&amp;feature=relate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.doc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FFFC1E-017B-4228-8CE2-FAD02893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/>
              <a:t>Podávání léků do dýchacích cest – inhalace, periferní žilní vstupy, infuzní terapie</a:t>
            </a:r>
          </a:p>
        </p:txBody>
      </p:sp>
    </p:spTree>
    <p:extLst>
      <p:ext uri="{BB962C8B-B14F-4D97-AF65-F5344CB8AC3E}">
        <p14:creationId xmlns:p14="http://schemas.microsoft.com/office/powerpoint/2010/main" val="190104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BC293E-2094-427C-A775-6660B601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Využití tepla a chladu v léčbě</a:t>
            </a:r>
          </a:p>
        </p:txBody>
      </p:sp>
    </p:spTree>
    <p:extLst>
      <p:ext uri="{BB962C8B-B14F-4D97-AF65-F5344CB8AC3E}">
        <p14:creationId xmlns:p14="http://schemas.microsoft.com/office/powerpoint/2010/main" val="95896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B409E-39DC-4B41-B278-147D932C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Termoterapie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B30E1-2DE8-400C-814D-EB8A1C5F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fyzikální terapie, kdy působíme termickými podněty a procedurami na organismus.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solidFill>
                  <a:srgbClr val="FF0000"/>
                </a:solidFill>
                <a:latin typeface="+mj-lt"/>
              </a:rPr>
              <a:t>Pozor u pac. po CMP a poškození míchy – tyto vjemy nevnímá, možnost poškození tkání!!!</a:t>
            </a: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Termopozitivní</a:t>
            </a:r>
            <a:r>
              <a:rPr lang="cs-CZ" dirty="0">
                <a:latin typeface="+mj-lt"/>
              </a:rPr>
              <a:t> léčba – pomocí tepla.</a:t>
            </a: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Termonegativní</a:t>
            </a:r>
            <a:r>
              <a:rPr lang="cs-CZ" dirty="0">
                <a:latin typeface="+mj-lt"/>
              </a:rPr>
              <a:t> léčba – pomocí chladu.</a:t>
            </a:r>
          </a:p>
        </p:txBody>
      </p:sp>
    </p:spTree>
    <p:extLst>
      <p:ext uri="{BB962C8B-B14F-4D97-AF65-F5344CB8AC3E}">
        <p14:creationId xmlns:p14="http://schemas.microsoft.com/office/powerpoint/2010/main" val="397086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573D3-98C3-424C-B3B9-B88EE9B3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Termopozitivní</a:t>
            </a:r>
            <a:r>
              <a:rPr lang="cs-CZ" dirty="0"/>
              <a:t> 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C1F3D5-D51A-46E4-AAF6-5650096F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zrychlení krevního oběhu, vazodilatace, snížení svalového napětí, relaxace, zvýšení permeability kapilár, podněcování vzniku edému, mírné teplo – spasmolytický a analgetický účinek.</a:t>
            </a: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Termopozitivní</a:t>
            </a:r>
            <a:r>
              <a:rPr lang="cs-CZ" dirty="0">
                <a:latin typeface="+mj-lt"/>
              </a:rPr>
              <a:t> suché procedury.</a:t>
            </a:r>
          </a:p>
          <a:p>
            <a:r>
              <a:rPr lang="cs-CZ" dirty="0" err="1">
                <a:latin typeface="+mj-lt"/>
              </a:rPr>
              <a:t>Termopozitivní</a:t>
            </a:r>
            <a:r>
              <a:rPr lang="cs-CZ" dirty="0">
                <a:latin typeface="+mj-lt"/>
              </a:rPr>
              <a:t> vlhké procedury.</a:t>
            </a:r>
          </a:p>
        </p:txBody>
      </p:sp>
    </p:spTree>
    <p:extLst>
      <p:ext uri="{BB962C8B-B14F-4D97-AF65-F5344CB8AC3E}">
        <p14:creationId xmlns:p14="http://schemas.microsoft.com/office/powerpoint/2010/main" val="67886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99160-F830-45EB-BEED-54EFD67F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Termopozitivní</a:t>
            </a:r>
            <a:r>
              <a:rPr lang="cs-CZ" dirty="0"/>
              <a:t> suché procedury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7267C56B-74A3-4FEA-842A-5C2D28ED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92" y="1845734"/>
            <a:ext cx="10058400" cy="4023360"/>
          </a:xfrm>
        </p:spPr>
        <p:txBody>
          <a:bodyPr/>
          <a:lstStyle/>
          <a:p>
            <a:r>
              <a:rPr lang="cs-CZ" dirty="0">
                <a:latin typeface="+mj-lt"/>
              </a:rPr>
              <a:t> - edukace pacienta, vysvětlení a zajištění spolupráce.</a:t>
            </a:r>
          </a:p>
          <a:p>
            <a:endParaRPr lang="cs-CZ" b="1" i="1" u="sng" dirty="0">
              <a:latin typeface="+mj-lt"/>
            </a:endParaRPr>
          </a:p>
          <a:p>
            <a:r>
              <a:rPr lang="cs-CZ" b="1" i="1" u="sng" dirty="0">
                <a:latin typeface="+mj-lt"/>
              </a:rPr>
              <a:t>Pomůcky – </a:t>
            </a:r>
            <a:r>
              <a:rPr lang="cs-CZ" dirty="0">
                <a:latin typeface="+mj-lt"/>
              </a:rPr>
              <a:t>vždy vkládáme do ochranného obalu!!!</a:t>
            </a:r>
          </a:p>
          <a:p>
            <a:r>
              <a:rPr lang="cs-CZ" i="1" dirty="0" err="1">
                <a:latin typeface="+mj-lt"/>
              </a:rPr>
              <a:t>Termogelové</a:t>
            </a:r>
            <a:r>
              <a:rPr lang="cs-CZ" i="1" dirty="0">
                <a:latin typeface="+mj-lt"/>
              </a:rPr>
              <a:t> sáčky.</a:t>
            </a:r>
          </a:p>
          <a:p>
            <a:r>
              <a:rPr lang="cs-CZ" i="1" dirty="0">
                <a:latin typeface="+mj-lt"/>
              </a:rPr>
              <a:t>Termofor.</a:t>
            </a:r>
          </a:p>
          <a:p>
            <a:r>
              <a:rPr lang="cs-CZ" i="1" dirty="0">
                <a:latin typeface="+mj-lt"/>
              </a:rPr>
              <a:t>Polštářky se semínky, jádry, lávovými kamínky.</a:t>
            </a:r>
          </a:p>
          <a:p>
            <a:r>
              <a:rPr lang="cs-CZ" i="1" dirty="0">
                <a:latin typeface="+mj-lt"/>
              </a:rPr>
              <a:t>Elektrická poduška.</a:t>
            </a:r>
          </a:p>
          <a:p>
            <a:r>
              <a:rPr lang="cs-CZ" i="1" dirty="0">
                <a:latin typeface="+mj-lt"/>
              </a:rPr>
              <a:t>Fén.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9B6CFE-6E88-4813-8F37-443FC54D1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26" y="2558320"/>
            <a:ext cx="2143125" cy="2143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142A88-7F18-4C66-9D7E-EBA85CFC7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58" y="363135"/>
            <a:ext cx="2162175" cy="21145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DF7E18-231D-44AA-A8F6-66424F3C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87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FF566-EE91-4851-A7FF-DB3229C7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Termopozitivní</a:t>
            </a:r>
            <a:r>
              <a:rPr lang="cs-CZ" dirty="0"/>
              <a:t> vlhké procedury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76DEA-5B5E-42F4-9533-C7E1FD18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očistné a léčebné sprchy a koupele, </a:t>
            </a:r>
          </a:p>
          <a:p>
            <a:r>
              <a:rPr lang="cs-CZ" dirty="0">
                <a:latin typeface="+mj-lt"/>
              </a:rPr>
              <a:t>- mají celkové účinky, </a:t>
            </a:r>
          </a:p>
          <a:p>
            <a:r>
              <a:rPr lang="cs-CZ" dirty="0">
                <a:latin typeface="+mj-lt"/>
              </a:rPr>
              <a:t>- v péči o jizvy, u popálenin, …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Koupele  - částečně nebo celkově, možno využít aromaterapii.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Nejčastěji použití v balneologii.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73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B45BD-9624-4DDB-B62C-EA95B64F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Světloléčba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7A558-C397-4AD1-933D-66406682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31235"/>
            <a:ext cx="10753200" cy="4943061"/>
          </a:xfrm>
        </p:spPr>
        <p:txBody>
          <a:bodyPr>
            <a:normAutofit lnSpcReduction="10000"/>
          </a:bodyPr>
          <a:lstStyle/>
          <a:p>
            <a:r>
              <a:rPr lang="cs-CZ" sz="2400" b="1" i="1" u="sng" dirty="0">
                <a:latin typeface="+mj-lt"/>
              </a:rPr>
              <a:t>Solux:</a:t>
            </a:r>
          </a:p>
          <a:p>
            <a:r>
              <a:rPr lang="cs-CZ" sz="2400" dirty="0">
                <a:latin typeface="+mj-lt"/>
              </a:rPr>
              <a:t>- přístroj od pacienta 50 – 60 cm, zajistit proti převrácení,</a:t>
            </a:r>
          </a:p>
          <a:p>
            <a:r>
              <a:rPr lang="cs-CZ" sz="2400" dirty="0">
                <a:latin typeface="+mj-lt"/>
              </a:rPr>
              <a:t>- chránit pac. oči brýlemi (UV záření),</a:t>
            </a:r>
          </a:p>
          <a:p>
            <a:r>
              <a:rPr lang="cs-CZ" sz="2400" dirty="0">
                <a:latin typeface="+mj-lt"/>
              </a:rPr>
              <a:t>- aplikace 5 – 20 min</a:t>
            </a:r>
          </a:p>
          <a:p>
            <a:endParaRPr lang="cs-CZ" sz="2400" b="1" i="1" u="sng" dirty="0">
              <a:latin typeface="+mj-lt"/>
            </a:endParaRPr>
          </a:p>
          <a:p>
            <a:r>
              <a:rPr lang="cs-CZ" sz="2400" b="1" i="1" u="sng" dirty="0">
                <a:latin typeface="+mj-lt"/>
              </a:rPr>
              <a:t>Horské slunce:</a:t>
            </a:r>
          </a:p>
          <a:p>
            <a:r>
              <a:rPr lang="cs-CZ" sz="2400" dirty="0">
                <a:latin typeface="+mj-lt"/>
              </a:rPr>
              <a:t>- využívá léčebných účinků UV záření,</a:t>
            </a:r>
          </a:p>
          <a:p>
            <a:r>
              <a:rPr lang="cs-CZ" sz="2400" dirty="0">
                <a:latin typeface="+mj-lt"/>
              </a:rPr>
              <a:t>- aplikace v samostatné místnosti, všichni si chrání zrak, zakrýt neosvětlované části těla.</a:t>
            </a:r>
          </a:p>
          <a:p>
            <a:endParaRPr lang="cs-CZ" sz="2400" b="1" i="1" u="sng" dirty="0">
              <a:latin typeface="+mj-lt"/>
            </a:endParaRPr>
          </a:p>
          <a:p>
            <a:r>
              <a:rPr lang="cs-CZ" sz="2400" b="1" i="1" u="sng" dirty="0" err="1">
                <a:latin typeface="+mj-lt"/>
              </a:rPr>
              <a:t>Biolampa</a:t>
            </a:r>
            <a:r>
              <a:rPr lang="cs-CZ" sz="2400" b="1" i="1" u="sng" dirty="0">
                <a:latin typeface="+mj-lt"/>
              </a:rPr>
              <a:t>:</a:t>
            </a:r>
          </a:p>
          <a:p>
            <a:r>
              <a:rPr lang="cs-CZ" sz="2400" dirty="0">
                <a:latin typeface="+mj-lt"/>
              </a:rPr>
              <a:t>- úzké světelné paprsky, polarizované světlo na principu elektromagnetického vlnění,</a:t>
            </a:r>
          </a:p>
          <a:p>
            <a:r>
              <a:rPr lang="cs-CZ" sz="2400" dirty="0">
                <a:latin typeface="+mj-lt"/>
              </a:rPr>
              <a:t>- 2 – 3 min po dobu 3 – 5 dnů</a:t>
            </a:r>
          </a:p>
        </p:txBody>
      </p:sp>
    </p:spTree>
    <p:extLst>
      <p:ext uri="{BB962C8B-B14F-4D97-AF65-F5344CB8AC3E}">
        <p14:creationId xmlns:p14="http://schemas.microsoft.com/office/powerpoint/2010/main" val="73799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475EF-8A4D-4D4F-977B-B32583C6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 podávání tepla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E1836A-6D30-4596-A073-656F9BDBB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 akutních zánětů,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při snížené citlivosti na bolest a teplo,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pokud při aplikaci dochází k rozšíření otoku, např. lymfatického,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 krvácivých projevů,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 nádorů,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 srdeční nedostatečnosti, …</a:t>
            </a:r>
          </a:p>
        </p:txBody>
      </p:sp>
    </p:spTree>
    <p:extLst>
      <p:ext uri="{BB962C8B-B14F-4D97-AF65-F5344CB8AC3E}">
        <p14:creationId xmlns:p14="http://schemas.microsoft.com/office/powerpoint/2010/main" val="428793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41223-D42F-4E0E-80BF-F0B8A322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Termonegativní</a:t>
            </a:r>
            <a:r>
              <a:rPr lang="cs-CZ" dirty="0"/>
              <a:t> 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9556AE-5C41-4275-A096-B31C6E5E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6" y="1606956"/>
            <a:ext cx="10753200" cy="3960000"/>
          </a:xfrm>
        </p:spPr>
        <p:txBody>
          <a:bodyPr/>
          <a:lstStyle/>
          <a:p>
            <a:r>
              <a:rPr lang="cs-CZ" b="1" i="1" dirty="0">
                <a:latin typeface="+mj-lt"/>
              </a:rPr>
              <a:t>Účinek chladu:</a:t>
            </a:r>
          </a:p>
          <a:p>
            <a:r>
              <a:rPr lang="cs-CZ" dirty="0">
                <a:latin typeface="+mj-lt"/>
              </a:rPr>
              <a:t>- vazokonstrikce, zmírnění otoků, zmírnění zánětu, snížení teploty těla, analgetické účinky.</a:t>
            </a:r>
          </a:p>
          <a:p>
            <a:r>
              <a:rPr lang="cs-CZ" dirty="0">
                <a:latin typeface="+mj-lt"/>
              </a:rPr>
              <a:t>Chlad aplikujeme místně nebo celkově.</a:t>
            </a:r>
          </a:p>
          <a:p>
            <a:endParaRPr lang="cs-CZ" dirty="0">
              <a:latin typeface="+mj-lt"/>
            </a:endParaRPr>
          </a:p>
          <a:p>
            <a:r>
              <a:rPr lang="cs-CZ" b="1" i="1" dirty="0">
                <a:latin typeface="+mj-lt"/>
              </a:rPr>
              <a:t>Celková aplikace chladu </a:t>
            </a:r>
            <a:r>
              <a:rPr lang="cs-CZ" dirty="0">
                <a:latin typeface="+mj-lt"/>
              </a:rPr>
              <a:t>– v podobě mlhoviny, chladná sprcha, chladná koupel, celková hypotermie, tj. snížení teploty intenzivním chladem.</a:t>
            </a:r>
          </a:p>
          <a:p>
            <a:endParaRPr lang="cs-CZ" dirty="0">
              <a:latin typeface="+mj-lt"/>
            </a:endParaRPr>
          </a:p>
          <a:p>
            <a:r>
              <a:rPr lang="cs-CZ" b="1" i="1" dirty="0">
                <a:latin typeface="+mj-lt"/>
              </a:rPr>
              <a:t>Místní aplikace </a:t>
            </a:r>
            <a:r>
              <a:rPr lang="cs-CZ" dirty="0">
                <a:latin typeface="+mj-lt"/>
              </a:rPr>
              <a:t>– </a:t>
            </a:r>
            <a:r>
              <a:rPr lang="cs-CZ" dirty="0" err="1">
                <a:latin typeface="+mj-lt"/>
              </a:rPr>
              <a:t>kryosáčky</a:t>
            </a:r>
            <a:r>
              <a:rPr lang="cs-CZ" dirty="0">
                <a:latin typeface="+mj-lt"/>
              </a:rPr>
              <a:t>, vaky s ledem, chladný obklad, </a:t>
            </a:r>
            <a:r>
              <a:rPr lang="cs-CZ" dirty="0" err="1">
                <a:latin typeface="+mj-lt"/>
              </a:rPr>
              <a:t>Priessnitzův</a:t>
            </a:r>
            <a:r>
              <a:rPr lang="cs-CZ" dirty="0">
                <a:latin typeface="+mj-lt"/>
              </a:rPr>
              <a:t> chladný zapařovací obklad.</a:t>
            </a:r>
          </a:p>
        </p:txBody>
      </p:sp>
    </p:spTree>
    <p:extLst>
      <p:ext uri="{BB962C8B-B14F-4D97-AF65-F5344CB8AC3E}">
        <p14:creationId xmlns:p14="http://schemas.microsoft.com/office/powerpoint/2010/main" val="234862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E66CD-BE8F-42AA-8D31-2D6ECB44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Chladné vlhké procedury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F08A55-CED7-43C7-B601-16A8CBAE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látka namočená ve vodě, popř. aplikace infuze přes ledovou vrstvu.</a:t>
            </a:r>
          </a:p>
          <a:p>
            <a:r>
              <a:rPr lang="cs-CZ" b="1" i="1" dirty="0">
                <a:latin typeface="+mj-lt"/>
              </a:rPr>
              <a:t>Zábal:</a:t>
            </a:r>
          </a:p>
          <a:p>
            <a:r>
              <a:rPr lang="cs-CZ" dirty="0">
                <a:latin typeface="+mj-lt"/>
              </a:rPr>
              <a:t>- látka k obkladu, rouška, plena, apod., neprosakující vrstva, obinadla, nádoba na tekutiny.</a:t>
            </a:r>
          </a:p>
          <a:p>
            <a:r>
              <a:rPr lang="cs-CZ" b="1" i="1" dirty="0">
                <a:latin typeface="+mj-lt"/>
              </a:rPr>
              <a:t>Postup:</a:t>
            </a:r>
          </a:p>
          <a:p>
            <a:r>
              <a:rPr lang="cs-CZ" dirty="0">
                <a:latin typeface="+mj-lt"/>
              </a:rPr>
              <a:t>- připravit několik kusů tkaniny, namočit ve studené vodě, přiložit asi na 20 min, minimálně 30 min pauza, pak můžeme opakovat.</a:t>
            </a: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Priessnitzův</a:t>
            </a:r>
            <a:r>
              <a:rPr lang="cs-CZ" dirty="0">
                <a:latin typeface="+mj-lt"/>
              </a:rPr>
              <a:t> obklad.</a:t>
            </a:r>
          </a:p>
        </p:txBody>
      </p:sp>
    </p:spTree>
    <p:extLst>
      <p:ext uri="{BB962C8B-B14F-4D97-AF65-F5344CB8AC3E}">
        <p14:creationId xmlns:p14="http://schemas.microsoft.com/office/powerpoint/2010/main" val="6163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47898-2A91-461E-9BB2-3869D1A2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749EB9-919E-4BA3-9C4F-3A098F90F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chladová alergie,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porucha citlivosti,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poruchy prokrvení,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 srdečních poruch.</a:t>
            </a:r>
          </a:p>
        </p:txBody>
      </p:sp>
    </p:spTree>
    <p:extLst>
      <p:ext uri="{BB962C8B-B14F-4D97-AF65-F5344CB8AC3E}">
        <p14:creationId xmlns:p14="http://schemas.microsoft.com/office/powerpoint/2010/main" val="7172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C92DF-0696-41B5-AD65-01A9E314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FDD763-75E7-4166-B988-FACB57519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+mj-lt"/>
              </a:rPr>
              <a:t>Úmyslné a účelné vdechování léčivé látky do dýchacích cest.</a:t>
            </a:r>
          </a:p>
          <a:p>
            <a:endParaRPr lang="cs-CZ" sz="2400" i="1" dirty="0">
              <a:latin typeface="+mj-lt"/>
            </a:endParaRPr>
          </a:p>
          <a:p>
            <a:r>
              <a:rPr lang="cs-CZ" sz="2400" i="1" dirty="0">
                <a:latin typeface="+mj-lt"/>
              </a:rPr>
              <a:t>Přirozená (klimatická) inhalace - </a:t>
            </a:r>
            <a:r>
              <a:rPr lang="cs-CZ" sz="2400" dirty="0">
                <a:latin typeface="+mj-lt"/>
              </a:rPr>
              <a:t> vdechování iontů na břehu moře či balzamické silice po dešti v lese.</a:t>
            </a:r>
          </a:p>
          <a:p>
            <a:endParaRPr lang="cs-CZ" sz="2400" i="1" dirty="0">
              <a:latin typeface="+mj-lt"/>
            </a:endParaRPr>
          </a:p>
          <a:p>
            <a:r>
              <a:rPr lang="cs-CZ" sz="2400" i="1" dirty="0">
                <a:latin typeface="+mj-lt"/>
              </a:rPr>
              <a:t>Umělá </a:t>
            </a:r>
            <a:r>
              <a:rPr lang="cs-CZ" sz="2400" dirty="0">
                <a:latin typeface="+mj-lt"/>
              </a:rPr>
              <a:t>– pomocí stlačeného vzduchu, páry, plynu nebo ultrazvuku.</a:t>
            </a:r>
          </a:p>
          <a:p>
            <a:r>
              <a:rPr lang="cs-CZ" sz="2400" dirty="0">
                <a:latin typeface="+mj-lt"/>
              </a:rPr>
              <a:t>Nástup účinku léků cca 2 – 3 min.</a:t>
            </a:r>
          </a:p>
          <a:p>
            <a:endParaRPr lang="cs-CZ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632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A327F-952D-45A2-8A28-D7D8A4EC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0EFD7-19EE-49B3-8F05-2FAC0A91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u="sng" dirty="0">
                <a:latin typeface="+mj-lt"/>
              </a:rPr>
              <a:t>Hypotermická inhalace (25 – 36 ⁰C) </a:t>
            </a:r>
            <a:r>
              <a:rPr lang="cs-CZ" dirty="0">
                <a:latin typeface="+mj-lt"/>
              </a:rPr>
              <a:t>– protizánětlivě. Při akutních zánětech DC může být ještě chladnější.</a:t>
            </a:r>
          </a:p>
          <a:p>
            <a:endParaRPr lang="cs-CZ" dirty="0">
              <a:latin typeface="+mj-lt"/>
            </a:endParaRPr>
          </a:p>
          <a:p>
            <a:r>
              <a:rPr lang="cs-CZ" b="1" i="1" u="sng" dirty="0">
                <a:latin typeface="+mj-lt"/>
              </a:rPr>
              <a:t>Izotermická inhalace (36 – 37 ⁰C) </a:t>
            </a:r>
            <a:r>
              <a:rPr lang="cs-CZ" dirty="0">
                <a:latin typeface="+mj-lt"/>
              </a:rPr>
              <a:t>– zklidňuje sliznici DC.</a:t>
            </a:r>
          </a:p>
          <a:p>
            <a:endParaRPr lang="cs-CZ" dirty="0">
              <a:latin typeface="+mj-lt"/>
            </a:endParaRPr>
          </a:p>
          <a:p>
            <a:r>
              <a:rPr lang="cs-CZ" b="1" i="1" u="sng" dirty="0">
                <a:latin typeface="+mj-lt"/>
              </a:rPr>
              <a:t>Hypertermická inhalace (38 – 45 ⁰C) </a:t>
            </a:r>
            <a:r>
              <a:rPr lang="cs-CZ" dirty="0">
                <a:latin typeface="+mj-lt"/>
              </a:rPr>
              <a:t>– prokrvuje sliznici DC, vhodná pro léčby chronických chorob DC.</a:t>
            </a:r>
          </a:p>
        </p:txBody>
      </p:sp>
    </p:spTree>
    <p:extLst>
      <p:ext uri="{BB962C8B-B14F-4D97-AF65-F5344CB8AC3E}">
        <p14:creationId xmlns:p14="http://schemas.microsoft.com/office/powerpoint/2010/main" val="115850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D2901183-4284-46A2-A99B-2F8F7EC2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err="1"/>
              <a:t>Kanylace</a:t>
            </a:r>
            <a:r>
              <a:rPr lang="cs-CZ" altLang="cs-CZ" dirty="0"/>
              <a:t> periferních žil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65398544-8511-44E7-A74A-0DB63574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Historie venepunkce 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E7BC9A8-631F-438C-9680-37B777B44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97496"/>
            <a:ext cx="6448425" cy="4133367"/>
          </a:xfrm>
        </p:spPr>
        <p:txBody>
          <a:bodyPr/>
          <a:lstStyle/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v 17. století zveřejněna první písemná zpráva o aplikaci nitrožilní injekce člověku</a:t>
            </a:r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první dlouhodobá periferní žilní uvedena na trh v Evropě r. 1968 švédskou firmou </a:t>
            </a:r>
            <a:r>
              <a:rPr lang="cs-CZ" altLang="cs-CZ" sz="2400" dirty="0" err="1"/>
              <a:t>Viggo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3429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nejprve oblast intenzívní péče, poté i na standardní lůžková oddělení </a:t>
            </a:r>
          </a:p>
        </p:txBody>
      </p:sp>
      <p:pic>
        <p:nvPicPr>
          <p:cNvPr id="9220" name="Picture 2" descr="VÃ½sledek obrÃ¡zku pro historie venepunkce">
            <a:extLst>
              <a:ext uri="{FF2B5EF4-FFF2-40B4-BE49-F238E27FC236}">
                <a16:creationId xmlns:a16="http://schemas.microsoft.com/office/drawing/2014/main" id="{8D78E7F9-664E-4A4D-99E8-204E5DDE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609600"/>
            <a:ext cx="497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124B19-6571-47E1-B9BC-46AC73E4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cap="all" dirty="0" err="1"/>
              <a:t>Kanylace</a:t>
            </a:r>
            <a:endParaRPr lang="cs-CZ" sz="3600" cap="all" dirty="0"/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F48C1945-2FB9-44B3-999B-6428CFFDD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12038"/>
            <a:ext cx="8229600" cy="4525962"/>
          </a:xfrm>
        </p:spPr>
        <p:txBody>
          <a:bodyPr rtlCol="0">
            <a:norm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podávání léků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i.v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., infúzí, transfúzí, ....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periferní žilní kanyly, periferní žilní katétry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nelze podávat vysokoprocentní koncentrované roztoky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mohly by poškodit cévní stěnu</a:t>
            </a:r>
            <a:endParaRPr lang="cs-CZ" alt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auto">
              <a:defRPr/>
            </a:pPr>
            <a:endParaRPr lang="cs-CZ" altLang="cs-CZ" sz="2400" b="1" dirty="0">
              <a:solidFill>
                <a:schemeClr val="hlink"/>
              </a:solidFill>
              <a:latin typeface="+mj-lt"/>
            </a:endParaRPr>
          </a:p>
          <a:p>
            <a:pPr fontAlgn="auto">
              <a:defRPr/>
            </a:pPr>
            <a:r>
              <a:rPr lang="cs-CZ" altLang="cs-CZ" sz="2400" b="1" dirty="0">
                <a:solidFill>
                  <a:schemeClr val="hlink"/>
                </a:solidFill>
                <a:latin typeface="+mj-lt"/>
              </a:rPr>
              <a:t>Místa vpichu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postupujeme od hřbetu ruky směrem k tělu</a:t>
            </a:r>
            <a:endParaRPr lang="cs-CZ" alt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auto">
              <a:defRPr/>
            </a:pPr>
            <a:endParaRPr lang="cs-CZ" alt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auto">
              <a:defRPr/>
            </a:pPr>
            <a:r>
              <a:rPr lang="cs-CZ" altLang="cs-CZ" sz="2400" b="1" dirty="0">
                <a:solidFill>
                  <a:schemeClr val="hlink"/>
                </a:solidFill>
                <a:latin typeface="+mj-lt"/>
              </a:rPr>
              <a:t>Volba kanyly</a:t>
            </a:r>
            <a:endParaRPr lang="cs-CZ" altLang="cs-CZ" sz="2400" dirty="0">
              <a:solidFill>
                <a:schemeClr val="hlink"/>
              </a:solidFill>
              <a:latin typeface="+mj-lt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předpokládaný terapeutický postup 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poměry periferního žilního systému</a:t>
            </a:r>
          </a:p>
        </p:txBody>
      </p:sp>
      <p:pic>
        <p:nvPicPr>
          <p:cNvPr id="69636" name="Picture 2" descr="http://t2.gstatic.com/images?q=tbn:ANd9GcQpUgTMW-XVHBQJzg_LyaedruFqshZNxGwVREIzUuMxqLhxa0Cy">
            <a:extLst>
              <a:ext uri="{FF2B5EF4-FFF2-40B4-BE49-F238E27FC236}">
                <a16:creationId xmlns:a16="http://schemas.microsoft.com/office/drawing/2014/main" id="{0F3A70BD-8E2C-4A67-A941-C2900D35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14" y="4012440"/>
            <a:ext cx="3592431" cy="25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1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08491126-8850-40AD-818E-A1C7F38C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Standard pro výměnu kanyly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EFB5CB31-6786-48D4-BF7D-6C5F769D9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standardně zavedená kanyla 48 – 72 hodin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24 – 48 při zavedení v nestandardních podmínkách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klasifikace dle </a:t>
            </a:r>
            <a:r>
              <a:rPr lang="cs-CZ" altLang="cs-CZ" dirty="0" err="1"/>
              <a:t>Maddona</a:t>
            </a:r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r>
              <a:rPr lang="cs-CZ" altLang="cs-CZ" dirty="0"/>
              <a:t>Ex: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neprůchodnost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24 hod nepoužívaná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nebude se používat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žilní komplikace</a:t>
            </a:r>
          </a:p>
          <a:p>
            <a:endParaRPr lang="cs-CZ" altLang="cs-CZ" dirty="0"/>
          </a:p>
          <a:p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755755-43F8-4E7B-96B9-61990B91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60" y="2712366"/>
            <a:ext cx="6020640" cy="38200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57747047-1B0F-4196-92F5-EB4B2E55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Výběr místa zavedení</a:t>
            </a:r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0AC31822-0572-4348-B034-081F27AE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Postup směrem od hřbetu ruky k loketní jamce </a:t>
            </a:r>
          </a:p>
          <a:p>
            <a:pPr marL="91440" indent="-91440" fontAlgn="auto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Vhodné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žíly - velké, měkké, rovné (na délku katétru), nedominantní končetina </a:t>
            </a:r>
          </a:p>
          <a:p>
            <a:pPr marL="91440" indent="-91440" fontAlgn="auto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Nevhodné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žíly - paretická končetina, místa zlomenin a jiných poranění, místa předešlé 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katerizace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tuhé sklerotické žíly, žíly na dolních končetinách, malé, viditelné, ale nehmatatelné žíly,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místo v ohybu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(loketní jamka) </a:t>
            </a:r>
          </a:p>
        </p:txBody>
      </p:sp>
    </p:spTree>
    <p:extLst>
      <p:ext uri="{BB962C8B-B14F-4D97-AF65-F5344CB8AC3E}">
        <p14:creationId xmlns:p14="http://schemas.microsoft.com/office/powerpoint/2010/main" val="44325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>
            <a:extLst>
              <a:ext uri="{FF2B5EF4-FFF2-40B4-BE49-F238E27FC236}">
                <a16:creationId xmlns:a16="http://schemas.microsoft.com/office/drawing/2014/main" id="{9C245A5F-D7BE-4319-9A0F-B146E5BC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4" y="495104"/>
            <a:ext cx="8548342" cy="60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3">
            <a:extLst>
              <a:ext uri="{FF2B5EF4-FFF2-40B4-BE49-F238E27FC236}">
                <a16:creationId xmlns:a16="http://schemas.microsoft.com/office/drawing/2014/main" id="{279DEAFE-086F-4AB6-8103-A976EC01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Periferní žilní kanyla</a:t>
            </a: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FB331463-07D8-492F-801A-38287BC5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1844675"/>
            <a:ext cx="91392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Obdélník 5">
            <a:extLst>
              <a:ext uri="{FF2B5EF4-FFF2-40B4-BE49-F238E27FC236}">
                <a16:creationId xmlns:a16="http://schemas.microsoft.com/office/drawing/2014/main" id="{9E270CC7-0516-43C8-A58A-5A5D73C5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6453189"/>
            <a:ext cx="813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1600" dirty="0">
                <a:latin typeface="+mj-lt"/>
                <a:hlinkClick r:id="rId3"/>
              </a:rPr>
              <a:t>Sleduj na: http://www.youtube.com/watch?v=O3F4FeOCQEA&amp;feature=related</a:t>
            </a:r>
            <a:endParaRPr lang="cs-CZ" altLang="cs-CZ" sz="16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oubor:Venflon intravenous cannula 3.jpeg">
            <a:extLst>
              <a:ext uri="{FF2B5EF4-FFF2-40B4-BE49-F238E27FC236}">
                <a16:creationId xmlns:a16="http://schemas.microsoft.com/office/drawing/2014/main" id="{B258F5F5-1A05-4303-B8E3-641A2062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876550"/>
            <a:ext cx="71818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>
            <a:extLst>
              <a:ext uri="{FF2B5EF4-FFF2-40B4-BE49-F238E27FC236}">
                <a16:creationId xmlns:a16="http://schemas.microsoft.com/office/drawing/2014/main" id="{964BEF72-F6EC-486C-9FEE-348FED09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49"/>
            <a:ext cx="4957417" cy="37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>
            <a:extLst>
              <a:ext uri="{FF2B5EF4-FFF2-40B4-BE49-F238E27FC236}">
                <a16:creationId xmlns:a16="http://schemas.microsoft.com/office/drawing/2014/main" id="{7D755473-4B0A-46C0-A6F3-56C63C4C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1" y="995097"/>
            <a:ext cx="7537935" cy="565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Nadpis 4">
            <a:extLst>
              <a:ext uri="{FF2B5EF4-FFF2-40B4-BE49-F238E27FC236}">
                <a16:creationId xmlns:a16="http://schemas.microsoft.com/office/drawing/2014/main" id="{E35E2826-94FC-4779-B7D9-67C4656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4" y="431799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Pomůcky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6FD65-0AE4-47BA-84E4-DDE5CD58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F4CEEE-4379-4C67-B5A7-F3EE7C17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infekční onemocnění dýchacích cest,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alergie,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chemická a fyzikální poškození sliznice dýchacích cest,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traumatická poškození a pooperační stavy,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chronická onemocnění dýchacích cest,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 usnadnění odkašlávání.</a:t>
            </a:r>
          </a:p>
        </p:txBody>
      </p:sp>
    </p:spTree>
    <p:extLst>
      <p:ext uri="{BB962C8B-B14F-4D97-AF65-F5344CB8AC3E}">
        <p14:creationId xmlns:p14="http://schemas.microsoft.com/office/powerpoint/2010/main" val="258560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2" descr="http://ose.zshk.cz/media/F8340.jpg">
            <a:extLst>
              <a:ext uri="{FF2B5EF4-FFF2-40B4-BE49-F238E27FC236}">
                <a16:creationId xmlns:a16="http://schemas.microsoft.com/office/drawing/2014/main" id="{88FEFF83-4BA8-46BA-8042-6A31EA14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0"/>
            <a:ext cx="10585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ABE40DE9-718C-4F5E-B4D9-619F52D5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POSTUP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334A1987-9ACB-4F99-9416-C8423150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849"/>
            <a:ext cx="11299722" cy="5252415"/>
          </a:xfrm>
        </p:spPr>
        <p:txBody>
          <a:bodyPr rtlCol="0">
            <a:norm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provedeme hygienickou dezinfekci rukou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identifikujeme pacienta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zajistíme vhodnou polohu končetiny a vypodložíme podložkou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přiložíme turniket na vybranou končetinu přibližně 5 cm nad předpokládaným místem vpichu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upřesníme místo vpichu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navlékneme si gumové rukavice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místo vpichu dezinfikujeme, necháme zaschnout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upozorníme pacienta na vpich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zavedeme kanylu, zkontrolujeme, zda je krev v komůrce kanyly, povytáhneme zaváděcí jehlu a dál zasunujeme pouze samostatný plastový katetr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uvolníme turniket</a:t>
            </a:r>
          </a:p>
          <a:p>
            <a:pPr marL="91440" indent="-91440" fontAlgn="auto">
              <a:defRPr/>
            </a:pPr>
            <a:endParaRPr lang="cs-CZ" altLang="cs-CZ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5780" name="Picture 3">
            <a:extLst>
              <a:ext uri="{FF2B5EF4-FFF2-40B4-BE49-F238E27FC236}">
                <a16:creationId xmlns:a16="http://schemas.microsoft.com/office/drawing/2014/main" id="{9285E373-9B06-40DC-939D-CC882F72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70" y="0"/>
            <a:ext cx="3233530" cy="23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8CBE51A9-1A26-4BF4-B7D6-4B6318C5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POSTUP</a:t>
            </a:r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57B190DE-D262-4FD1-BBB6-2BFA15FA9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stiskneme žílu nad místem vstupu kanyly a odstraníme zaváděcí jehlu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 kanylu napojíme spojovací hadičku naplněnou F 1/1, propláchneme a vyzkoušíme návrat krve do kanyly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sledujeme místo nad zavedením kanyly a zjišťujeme reakci pacienta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spojovací hadičku uzavřeme heparinovou zátkou nebo napojíme infúzi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fixujeme speciálním lepením, fixujeme spojovací hadičku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provedeme označení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i.v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vstupu dle zvyklostí pracoviště (datum zavedení, datum převazu, jméno sestry provádějící zavedení nebo převaz vstupu)</a:t>
            </a: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zaznamenáme výkon do dokumentace</a:t>
            </a:r>
          </a:p>
          <a:p>
            <a:pPr marL="91440" indent="-91440" fontAlgn="auto">
              <a:defRPr/>
            </a:pPr>
            <a:endParaRPr lang="cs-CZ" altLang="cs-CZ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F2275518-4540-4599-A117-20124D8B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856" y="477216"/>
            <a:ext cx="7543800" cy="111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VPICH</a:t>
            </a:r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32D4D5B0-A586-4DB8-BC26-0836E487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6" y="1232522"/>
            <a:ext cx="915828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5D862C90-5D83-4A35-803B-607B3962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b="1" dirty="0"/>
              <a:t>Zavedení samotné kanyly</a:t>
            </a:r>
          </a:p>
        </p:txBody>
      </p:sp>
      <p:pic>
        <p:nvPicPr>
          <p:cNvPr id="78851" name="Picture 2">
            <a:extLst>
              <a:ext uri="{FF2B5EF4-FFF2-40B4-BE49-F238E27FC236}">
                <a16:creationId xmlns:a16="http://schemas.microsoft.com/office/drawing/2014/main" id="{485BACB1-0EF7-495E-AED3-BE697060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8764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51E9A2A9-2415-49BE-A80A-B7499301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b="1" dirty="0" err="1"/>
              <a:t>Připichovací</a:t>
            </a:r>
            <a:r>
              <a:rPr lang="cs-CZ" altLang="cs-CZ" sz="3600" b="1" dirty="0"/>
              <a:t> port</a:t>
            </a:r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9CAE50AA-48F3-4C27-A867-43BC36EC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1323976"/>
            <a:ext cx="9221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Obrázek 2">
            <a:extLst>
              <a:ext uri="{FF2B5EF4-FFF2-40B4-BE49-F238E27FC236}">
                <a16:creationId xmlns:a16="http://schemas.microsoft.com/office/drawing/2014/main" id="{937B0088-4B1C-4724-9295-320980A69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A2509D74-33A5-41D1-8CF2-E9297078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3" t="33440" r="40237" b="25784"/>
          <a:stretch>
            <a:fillRect/>
          </a:stretch>
        </p:blipFill>
        <p:spPr bwMode="auto">
          <a:xfrm>
            <a:off x="7129670" y="0"/>
            <a:ext cx="4532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Obdélník 2">
            <a:extLst>
              <a:ext uri="{FF2B5EF4-FFF2-40B4-BE49-F238E27FC236}">
                <a16:creationId xmlns:a16="http://schemas.microsoft.com/office/drawing/2014/main" id="{16FE09EA-CAA4-4D65-B57C-658B92C60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91" y="1742868"/>
            <a:ext cx="6877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400" b="1" dirty="0">
                <a:latin typeface="+mj-lt"/>
              </a:rPr>
              <a:t>Bezpečnostní intravenózní kanyla s injekčním portem s automaticky se aktivujícím ochranným prvkem.</a:t>
            </a:r>
            <a:endParaRPr lang="cs-CZ" altLang="cs-CZ" sz="240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>
            <a:extLst>
              <a:ext uri="{FF2B5EF4-FFF2-40B4-BE49-F238E27FC236}">
                <a16:creationId xmlns:a16="http://schemas.microsoft.com/office/drawing/2014/main" id="{DE541139-A67E-40BD-B2B9-C33E898B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82" y="800212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Péče po výkonu</a:t>
            </a:r>
          </a:p>
        </p:txBody>
      </p:sp>
      <p:sp>
        <p:nvSpPr>
          <p:cNvPr id="77827" name="Zástupný symbol pro obsah 2">
            <a:extLst>
              <a:ext uri="{FF2B5EF4-FFF2-40B4-BE49-F238E27FC236}">
                <a16:creationId xmlns:a16="http://schemas.microsoft.com/office/drawing/2014/main" id="{024C6DEB-CA8F-49EB-AC05-E486B383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82" y="1553948"/>
            <a:ext cx="10753200" cy="3960000"/>
          </a:xfrm>
        </p:spPr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pravidelně kontrolujeme místo vpichu (dle zvyklostí pracoviště nebo standardu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oš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péče) a hodnotíme dle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Maddon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klasifikace</a:t>
            </a:r>
          </a:p>
          <a:p>
            <a:pPr marL="91440" indent="-91440" fontAlgn="auto">
              <a:defRPr/>
            </a:pP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2948" name="Picture 2" descr="http://ose.zshk.cz/media/F8732.jpg">
            <a:extLst>
              <a:ext uri="{FF2B5EF4-FFF2-40B4-BE49-F238E27FC236}">
                <a16:creationId xmlns:a16="http://schemas.microsoft.com/office/drawing/2014/main" id="{734E0524-C4C2-46AD-8E0D-3513A367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6" y="2459383"/>
            <a:ext cx="5303837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ovéPole 4">
            <a:extLst>
              <a:ext uri="{FF2B5EF4-FFF2-40B4-BE49-F238E27FC236}">
                <a16:creationId xmlns:a16="http://schemas.microsoft.com/office/drawing/2014/main" id="{2DC9A13E-BC5A-41CC-B48D-8ABCDA47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581776"/>
            <a:ext cx="2808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Arial" panose="020B0604020202020204" pitchFamily="34" charset="0"/>
              </a:rPr>
              <a:t>http://ose.zshk.cz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245CCE7D-2FDD-462D-8FCD-32472EA1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Uzávěr PŽK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E627A7A6-31F7-4B58-A579-9D703E8819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12038"/>
            <a:ext cx="10332313" cy="452596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i="1" dirty="0" err="1">
                <a:latin typeface="+mj-lt"/>
              </a:rPr>
              <a:t>mandrén</a:t>
            </a:r>
            <a:r>
              <a:rPr lang="cs-CZ" altLang="cs-CZ" dirty="0">
                <a:latin typeface="+mj-lt"/>
              </a:rPr>
              <a:t> - na jedno použití</a:t>
            </a:r>
          </a:p>
          <a:p>
            <a:pPr eaLnBrk="1" hangingPunct="1">
              <a:defRPr/>
            </a:pPr>
            <a:r>
              <a:rPr lang="cs-CZ" altLang="cs-CZ" dirty="0">
                <a:latin typeface="+mj-lt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i="1" dirty="0">
                <a:latin typeface="+mj-lt"/>
              </a:rPr>
              <a:t>Heparinová zátka 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000" dirty="0">
                <a:latin typeface="+mj-lt"/>
              </a:rPr>
              <a:t>1,8 ml F1/1 + 0,2 ml Heparinu ve spojovací hadičce + </a:t>
            </a:r>
            <a:r>
              <a:rPr lang="cs-CZ" altLang="cs-CZ" sz="2000" dirty="0" err="1">
                <a:latin typeface="+mj-lt"/>
              </a:rPr>
              <a:t>Combi</a:t>
            </a:r>
            <a:r>
              <a:rPr lang="cs-CZ" altLang="cs-CZ" sz="2000" dirty="0">
                <a:latin typeface="+mj-lt"/>
              </a:rPr>
              <a:t> zátka (sterilní uzávěr na jedno použití), alternativa, pokud není k dispozici </a:t>
            </a:r>
            <a:r>
              <a:rPr lang="cs-CZ" altLang="cs-CZ" sz="2000" dirty="0" err="1">
                <a:latin typeface="+mj-lt"/>
              </a:rPr>
              <a:t>mandrén</a:t>
            </a:r>
            <a:endParaRPr lang="cs-CZ" altLang="cs-CZ" sz="2000" dirty="0">
              <a:latin typeface="+mj-lt"/>
            </a:endParaRP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000" dirty="0">
                <a:latin typeface="+mj-lt"/>
              </a:rPr>
              <a:t>před aplikací do PŽK roztok Heparinu odsajte!</a:t>
            </a:r>
          </a:p>
          <a:p>
            <a:pPr lvl="1" eaLnBrk="1" hangingPunct="1">
              <a:defRPr/>
            </a:pPr>
            <a:endParaRPr lang="cs-CZ" altLang="cs-CZ" dirty="0">
              <a:latin typeface="+mj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i="1" dirty="0">
                <a:latin typeface="+mj-lt"/>
              </a:rPr>
              <a:t>proplach FR + </a:t>
            </a:r>
            <a:r>
              <a:rPr lang="cs-CZ" altLang="cs-CZ" i="1" dirty="0" err="1">
                <a:latin typeface="+mj-lt"/>
              </a:rPr>
              <a:t>Combi</a:t>
            </a:r>
            <a:r>
              <a:rPr lang="cs-CZ" altLang="cs-CZ" i="1" dirty="0">
                <a:latin typeface="+mj-lt"/>
              </a:rPr>
              <a:t> zátka </a:t>
            </a:r>
            <a:r>
              <a:rPr lang="cs-CZ" altLang="cs-CZ" dirty="0">
                <a:latin typeface="+mj-lt"/>
              </a:rPr>
              <a:t>- na krátkodobé uzavření (do 6 hodin)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739CB-27FB-437B-AA11-8B12E83A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Inhalační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0CF984-81C4-4189-9D48-36EEE54D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92725"/>
            <a:ext cx="6744175" cy="4023360"/>
          </a:xfrm>
        </p:spPr>
        <p:txBody>
          <a:bodyPr/>
          <a:lstStyle/>
          <a:p>
            <a:r>
              <a:rPr lang="cs-CZ" b="1" i="1" u="sng" dirty="0">
                <a:latin typeface="+mj-lt"/>
              </a:rPr>
              <a:t>Dávkovací aerosoly (</a:t>
            </a:r>
            <a:r>
              <a:rPr lang="cs-CZ" b="1" i="1" u="sng" dirty="0" err="1">
                <a:latin typeface="+mj-lt"/>
              </a:rPr>
              <a:t>pMDI</a:t>
            </a:r>
            <a:r>
              <a:rPr lang="cs-CZ" b="1" i="1" u="sng" dirty="0">
                <a:latin typeface="+mj-lt"/>
              </a:rPr>
              <a:t> – </a:t>
            </a:r>
            <a:r>
              <a:rPr lang="cs-CZ" b="1" i="1" u="sng" dirty="0" err="1">
                <a:latin typeface="+mj-lt"/>
              </a:rPr>
              <a:t>pressure</a:t>
            </a:r>
            <a:r>
              <a:rPr lang="cs-CZ" b="1" i="1" u="sng" dirty="0">
                <a:latin typeface="+mj-lt"/>
              </a:rPr>
              <a:t> </a:t>
            </a:r>
            <a:r>
              <a:rPr lang="cs-CZ" b="1" i="1" u="sng" dirty="0" err="1">
                <a:latin typeface="+mj-lt"/>
              </a:rPr>
              <a:t>metered</a:t>
            </a:r>
            <a:r>
              <a:rPr lang="cs-CZ" b="1" i="1" u="sng" dirty="0">
                <a:latin typeface="+mj-lt"/>
              </a:rPr>
              <a:t> dose </a:t>
            </a:r>
            <a:r>
              <a:rPr lang="cs-CZ" b="1" i="1" u="sng" dirty="0" err="1">
                <a:latin typeface="+mj-lt"/>
              </a:rPr>
              <a:t>inhaler</a:t>
            </a:r>
            <a:r>
              <a:rPr lang="cs-CZ" b="1" i="1" u="sng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- </a:t>
            </a:r>
            <a:r>
              <a:rPr lang="cs-CZ" sz="2400" dirty="0">
                <a:latin typeface="+mj-lt"/>
              </a:rPr>
              <a:t>kapesní inhalátory, 1 stlačení = 1 dávka, koordinace dechu a práce s inhalátorem,</a:t>
            </a:r>
          </a:p>
          <a:p>
            <a:r>
              <a:rPr lang="cs-CZ" sz="2400" dirty="0">
                <a:latin typeface="+mj-lt"/>
              </a:rPr>
              <a:t>- sedí nebo stojí, odstranit kryt, důkladně protřepat,</a:t>
            </a:r>
          </a:p>
          <a:p>
            <a:r>
              <a:rPr lang="cs-CZ" sz="2400" dirty="0">
                <a:latin typeface="+mj-lt"/>
              </a:rPr>
              <a:t>- dnem vzhůru, vydechnout a vložit do úst, </a:t>
            </a:r>
          </a:p>
          <a:p>
            <a:r>
              <a:rPr lang="cs-CZ" sz="2400" dirty="0">
                <a:latin typeface="+mj-lt"/>
              </a:rPr>
              <a:t> - pomalu vdechovat, v 1/3 nádechu stisknout dno nádobky, pokračovat v hlubokém nádechu – 5 vteřin,</a:t>
            </a:r>
          </a:p>
          <a:p>
            <a:r>
              <a:rPr lang="cs-CZ" sz="2400" dirty="0">
                <a:latin typeface="+mj-lt"/>
              </a:rPr>
              <a:t>- zadržet v plicích 5 – 10 vteřin,</a:t>
            </a:r>
          </a:p>
          <a:p>
            <a:r>
              <a:rPr lang="cs-CZ" sz="2400" dirty="0">
                <a:latin typeface="+mj-lt"/>
              </a:rPr>
              <a:t>- volně vydechnout, popř. hygiena dutiny ústní.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DA87C5-8428-4886-91BB-502DAFAC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5" y="0"/>
            <a:ext cx="4350545" cy="51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>
            <a:extLst>
              <a:ext uri="{FF2B5EF4-FFF2-40B4-BE49-F238E27FC236}">
                <a16:creationId xmlns:a16="http://schemas.microsoft.com/office/drawing/2014/main" id="{F9A6B696-D603-40A4-AEFD-95CFB1B2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Provedení záznamu do dokumentace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0269AB60-0F14-46C4-8EE6-A01801C4FF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Hodina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Způsob uzavření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Podpis</a:t>
            </a:r>
          </a:p>
          <a:p>
            <a:pPr eaLnBrk="1" hangingPunct="1">
              <a:defRPr/>
            </a:pPr>
            <a:endParaRPr lang="cs-CZ" altLang="cs-CZ" dirty="0">
              <a:latin typeface="+mj-lt"/>
            </a:endParaRPr>
          </a:p>
        </p:txBody>
      </p:sp>
      <p:pic>
        <p:nvPicPr>
          <p:cNvPr id="84996" name="Picture 2" descr="C:\Users\User\AppData\Local\Microsoft\Windows\Temporary Internet Files\Content.IE5\M7SC1DQI\MM900041146[1].gif">
            <a:extLst>
              <a:ext uri="{FF2B5EF4-FFF2-40B4-BE49-F238E27FC236}">
                <a16:creationId xmlns:a16="http://schemas.microsoft.com/office/drawing/2014/main" id="{90BEA16D-F285-444F-ACAA-E956215CB5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80" y="1538151"/>
            <a:ext cx="19113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3">
            <a:extLst>
              <a:ext uri="{FF2B5EF4-FFF2-40B4-BE49-F238E27FC236}">
                <a16:creationId xmlns:a16="http://schemas.microsoft.com/office/drawing/2014/main" id="{669E0470-A2B1-491E-A19A-B459DC3A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PROPLACH</a:t>
            </a:r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id="{81DC22ED-2D5D-43DA-9C1B-37C186C7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1219734"/>
            <a:ext cx="7007915" cy="52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ovéPole 6">
            <a:extLst>
              <a:ext uri="{FF2B5EF4-FFF2-40B4-BE49-F238E27FC236}">
                <a16:creationId xmlns:a16="http://schemas.microsoft.com/office/drawing/2014/main" id="{10BB3F0F-34E1-4C43-8DB1-CB0A2603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6516689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200">
                <a:latin typeface="Arial" panose="020B0604020202020204" pitchFamily="34" charset="0"/>
              </a:rPr>
              <a:t>http://ose.zshk.cz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2">
            <a:extLst>
              <a:ext uri="{FF2B5EF4-FFF2-40B4-BE49-F238E27FC236}">
                <a16:creationId xmlns:a16="http://schemas.microsoft.com/office/drawing/2014/main" id="{9D3F1D00-0F6F-4B34-B0BB-25634650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Možné komplikace</a:t>
            </a:r>
          </a:p>
        </p:txBody>
      </p:sp>
      <p:sp>
        <p:nvSpPr>
          <p:cNvPr id="87043" name="Zástupný symbol pro obsah 3">
            <a:extLst>
              <a:ext uri="{FF2B5EF4-FFF2-40B4-BE49-F238E27FC236}">
                <a16:creationId xmlns:a16="http://schemas.microsoft.com/office/drawing/2014/main" id="{1FEA5C49-8A1D-4BDA-93F0-FF0AED0FF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alergická reakce na des., krytí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propíchnutí žíly; hematom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napíchnutí arterie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latin typeface="+mj-lt"/>
              </a:rPr>
              <a:t>paravenózní</a:t>
            </a:r>
            <a:r>
              <a:rPr lang="cs-CZ" altLang="cs-CZ" dirty="0">
                <a:latin typeface="+mj-lt"/>
              </a:rPr>
              <a:t> aplikace léku; otok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vzduchová embolie;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flebitida v místě vpichu;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j-lt"/>
              </a:rPr>
              <a:t>u dlouhodobě zavedených katetrů: trombóza, infekce až katétrová sepse.</a:t>
            </a:r>
          </a:p>
          <a:p>
            <a:pPr eaLnBrk="1" hangingPunct="1">
              <a:defRPr/>
            </a:pPr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7CCA718-19EF-487D-8705-F4842D6D6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885" y="765175"/>
            <a:ext cx="7543800" cy="1449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Aplikace léků </a:t>
            </a:r>
            <a:r>
              <a:rPr lang="cs-CZ" altLang="cs-CZ" dirty="0" err="1"/>
              <a:t>i.v</a:t>
            </a:r>
            <a:r>
              <a:rPr lang="cs-CZ" altLang="cs-CZ" dirty="0"/>
              <a:t>. přes PŽK</a:t>
            </a:r>
            <a:b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8E5592E-6527-4297-9C4A-AA102867D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0885" y="1664322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Pomůcky</a:t>
            </a:r>
            <a:r>
              <a:rPr lang="cs-CZ" altLang="cs-CZ" sz="2400" i="1" dirty="0">
                <a:solidFill>
                  <a:schemeClr val="tx2"/>
                </a:solidFill>
                <a:latin typeface="+mj-lt"/>
              </a:rPr>
              <a:t>: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400" dirty="0">
                <a:latin typeface="+mj-lt"/>
              </a:rPr>
              <a:t>podnos, ordinovaný lék – stříkačka, jehla, čtverečky, dezinfekce, injekční stříkačka s FR (proplach), </a:t>
            </a:r>
            <a:r>
              <a:rPr lang="cs-CZ" altLang="cs-CZ" sz="2400" dirty="0" err="1">
                <a:latin typeface="+mj-lt"/>
              </a:rPr>
              <a:t>mandrén</a:t>
            </a:r>
            <a:r>
              <a:rPr lang="cs-CZ" altLang="cs-CZ" sz="2400" dirty="0">
                <a:latin typeface="+mj-lt"/>
              </a:rPr>
              <a:t> či FR s heparinem, emitní miska </a:t>
            </a:r>
            <a:endParaRPr lang="cs-CZ" altLang="cs-CZ" sz="2400" dirty="0">
              <a:solidFill>
                <a:schemeClr val="folHlink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b="1" i="1" dirty="0">
              <a:solidFill>
                <a:schemeClr val="folHlink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Postup</a:t>
            </a:r>
            <a:r>
              <a:rPr lang="cs-CZ" altLang="cs-CZ" sz="2400" i="1" dirty="0">
                <a:solidFill>
                  <a:schemeClr val="tx2"/>
                </a:solidFill>
                <a:latin typeface="+mj-lt"/>
              </a:rPr>
              <a:t>: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400" dirty="0">
                <a:latin typeface="+mj-lt"/>
              </a:rPr>
              <a:t>Desinfekce spojení, zalomení spojovací hadičky, rozpojení, napojení stříkačky s lékem, pomalá aplikace za stálého sledování reakce pacienta, aplikace heparinové zátky, uzavření spojovací hadičky, záznam do dokumentace.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2FAF334-B370-43A9-B474-98D5BE160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819" y="523737"/>
            <a:ext cx="7543800" cy="1449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2"/>
                </a:solidFill>
              </a:rPr>
              <a:t>Péče o PŽK</a:t>
            </a:r>
            <a:br>
              <a:rPr lang="cs-CZ" altLang="cs-CZ" dirty="0">
                <a:solidFill>
                  <a:schemeClr val="tx2"/>
                </a:solidFill>
              </a:rPr>
            </a:br>
            <a:endParaRPr lang="cs-CZ" altLang="cs-CZ" dirty="0">
              <a:solidFill>
                <a:schemeClr val="tx2"/>
              </a:solidFill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0BFA85D-79F8-4EFC-A19D-D97FE0471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4618" y="1500120"/>
            <a:ext cx="9520859" cy="428942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sledovat místo vpichu ( zánětlivé reakce, podání </a:t>
            </a:r>
            <a:r>
              <a:rPr lang="cs-CZ" altLang="cs-CZ" sz="2400" dirty="0" err="1">
                <a:latin typeface="+mj-lt"/>
              </a:rPr>
              <a:t>paravenózní</a:t>
            </a:r>
            <a:r>
              <a:rPr lang="cs-CZ" altLang="cs-CZ" sz="2400" dirty="0">
                <a:latin typeface="+mj-lt"/>
              </a:rPr>
              <a:t>), průchodnost, dobu zavedení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aseptické převazy dle standardu oddělení (po 24, 48 hod)</a:t>
            </a:r>
            <a:endParaRPr lang="cs-CZ" altLang="cs-CZ" sz="2400" i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b="1" dirty="0">
              <a:solidFill>
                <a:schemeClr val="folHlink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Převaz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i="1" dirty="0">
                <a:latin typeface="+mj-lt"/>
              </a:rPr>
              <a:t>- </a:t>
            </a:r>
            <a:r>
              <a:rPr lang="cs-CZ" altLang="cs-CZ" sz="2400" dirty="0">
                <a:latin typeface="+mj-lt"/>
              </a:rPr>
              <a:t>podnos, dezinfekce, tampóny sterilní, lepení, emitní miska, dokumentace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dirty="0" err="1">
                <a:latin typeface="+mj-lt"/>
              </a:rPr>
              <a:t>přepich</a:t>
            </a:r>
            <a:r>
              <a:rPr lang="cs-CZ" altLang="cs-CZ" sz="2400" dirty="0">
                <a:latin typeface="+mj-lt"/>
              </a:rPr>
              <a:t> dle standardu (po 72 hod, výjimky)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i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Přerušení </a:t>
            </a:r>
            <a:r>
              <a:rPr lang="cs-CZ" altLang="cs-CZ" sz="2400" b="1" i="1" dirty="0" err="1">
                <a:solidFill>
                  <a:schemeClr val="tx2"/>
                </a:solidFill>
                <a:latin typeface="+mj-lt"/>
              </a:rPr>
              <a:t>kanylace</a:t>
            </a:r>
            <a:r>
              <a:rPr lang="cs-CZ" altLang="cs-CZ" sz="2400" i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i="1" dirty="0">
                <a:latin typeface="+mj-lt"/>
              </a:rPr>
              <a:t>– </a:t>
            </a:r>
            <a:r>
              <a:rPr lang="cs-CZ" altLang="cs-CZ" sz="2400" dirty="0">
                <a:latin typeface="+mj-lt"/>
              </a:rPr>
              <a:t>podnos, emitní miska, rukavice, sterilní tampóny, náplast, dokumentace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3">
            <a:extLst>
              <a:ext uri="{FF2B5EF4-FFF2-40B4-BE49-F238E27FC236}">
                <a16:creationId xmlns:a16="http://schemas.microsoft.com/office/drawing/2014/main" id="{5CFE10A3-0DD6-4289-9B83-1BF5E60A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cs-CZ" altLang="cs-CZ" sz="3600" dirty="0"/>
              <a:t>Jednorázové uzávěry kanyly</a:t>
            </a:r>
          </a:p>
        </p:txBody>
      </p:sp>
      <p:pic>
        <p:nvPicPr>
          <p:cNvPr id="90115" name="Picture 2" descr="http://www.steriwund.cz/produkty/injekcni-technika/velke_2985-cimg3914.jpg">
            <a:extLst>
              <a:ext uri="{FF2B5EF4-FFF2-40B4-BE49-F238E27FC236}">
                <a16:creationId xmlns:a16="http://schemas.microsoft.com/office/drawing/2014/main" id="{8155CB27-3AFF-491F-8A00-4E65CD19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72" y="18446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Obdélník 5">
            <a:extLst>
              <a:ext uri="{FF2B5EF4-FFF2-40B4-BE49-F238E27FC236}">
                <a16:creationId xmlns:a16="http://schemas.microsoft.com/office/drawing/2014/main" id="{EC4186DE-EEC3-4D5B-A548-96926BD6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735" y="1844675"/>
            <a:ext cx="3224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Pro uzavření systému pro podávání léčivých přípravků.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>
            <a:extLst>
              <a:ext uri="{FF2B5EF4-FFF2-40B4-BE49-F238E27FC236}">
                <a16:creationId xmlns:a16="http://schemas.microsoft.com/office/drawing/2014/main" id="{6B41F2AD-8FA7-4BA0-AB5C-61D86979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Mandrény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1F5134C0-A693-49F6-8968-7189E8E0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4" y="1757364"/>
            <a:ext cx="83851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>
            <a:extLst>
              <a:ext uri="{FF2B5EF4-FFF2-40B4-BE49-F238E27FC236}">
                <a16:creationId xmlns:a16="http://schemas.microsoft.com/office/drawing/2014/main" id="{9E25C577-7420-49D1-AAB7-FDA66327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Odběr krve z PŽK</a:t>
            </a:r>
          </a:p>
        </p:txBody>
      </p:sp>
      <p:sp>
        <p:nvSpPr>
          <p:cNvPr id="92163" name="Zástupný symbol pro obsah 2">
            <a:extLst>
              <a:ext uri="{FF2B5EF4-FFF2-40B4-BE49-F238E27FC236}">
                <a16:creationId xmlns:a16="http://schemas.microsoft.com/office/drawing/2014/main" id="{66CA6914-BDA1-4151-8C2E-144AC3B099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04730"/>
            <a:ext cx="10753200" cy="512562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Před výkonem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cs-CZ" sz="2400" dirty="0">
                <a:latin typeface="+mj-lt"/>
              </a:rPr>
              <a:t>podnos s pomůckami, zastavte případné infuze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poučení pacienta o výkonu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uložení pacienta do pohodlné polohy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b="1" i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2400" b="1" i="1" dirty="0">
                <a:solidFill>
                  <a:schemeClr val="tx2"/>
                </a:solidFill>
                <a:latin typeface="+mj-lt"/>
              </a:rPr>
              <a:t>Při výkonu: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hygienická dezinfekce rukou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rukavice (nesterilní)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odsát u dospělých 5-10 ml krve, u dětí 0,3-1 ml, pokud nekapala kontinuální infúze, jinak odsajte 3 ml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vyměňte stříkačku a odebrat požadované množství krve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po odběru katétr propláchněte FR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j-lt"/>
              </a:rPr>
              <a:t>katétr uzavřít nebo pokračovat v infuzní terapii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>
            <a:extLst>
              <a:ext uri="{FF2B5EF4-FFF2-40B4-BE49-F238E27FC236}">
                <a16:creationId xmlns:a16="http://schemas.microsoft.com/office/drawing/2014/main" id="{D991CCB0-39CE-41E2-93F7-AAE40EEA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Zvláštní upozornění</a:t>
            </a:r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B356619C-1C01-4B95-BDC2-968BA20B3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j-lt"/>
              </a:rPr>
              <a:t>Výměna </a:t>
            </a:r>
            <a:r>
              <a:rPr lang="cs-CZ" altLang="cs-CZ" dirty="0" err="1">
                <a:latin typeface="+mj-lt"/>
              </a:rPr>
              <a:t>infúzního</a:t>
            </a:r>
            <a:r>
              <a:rPr lang="cs-CZ" altLang="cs-CZ" dirty="0">
                <a:latin typeface="+mj-lt"/>
              </a:rPr>
              <a:t> setu a ostatních komponent </a:t>
            </a:r>
            <a:r>
              <a:rPr lang="cs-CZ" altLang="cs-CZ" dirty="0" err="1">
                <a:latin typeface="+mj-lt"/>
              </a:rPr>
              <a:t>infúzního</a:t>
            </a:r>
            <a:r>
              <a:rPr lang="cs-CZ" altLang="cs-CZ" dirty="0">
                <a:latin typeface="+mj-lt"/>
              </a:rPr>
              <a:t> systému (spojovací hadičky, trojcestné kohoutky a pod.):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000" dirty="0">
                <a:latin typeface="+mj-lt"/>
              </a:rPr>
              <a:t>1x  za 24 hod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cs-CZ" altLang="cs-CZ" sz="2000" dirty="0">
                <a:latin typeface="+mj-lt"/>
              </a:rPr>
              <a:t>1x  za 48 (max. 72 hodin) při uzavřeném </a:t>
            </a:r>
            <a:r>
              <a:rPr lang="cs-CZ" altLang="cs-CZ" sz="2000" dirty="0" err="1">
                <a:latin typeface="+mj-lt"/>
              </a:rPr>
              <a:t>infúzním</a:t>
            </a:r>
            <a:r>
              <a:rPr lang="cs-CZ" altLang="cs-CZ" sz="2000" dirty="0">
                <a:latin typeface="+mj-lt"/>
              </a:rPr>
              <a:t> systému s bakteriálními filtry </a:t>
            </a:r>
          </a:p>
          <a:p>
            <a:pPr eaLnBrk="1" hangingPunct="1">
              <a:defRPr/>
            </a:pPr>
            <a:endParaRPr lang="cs-CZ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33C4-E6F7-4463-8D51-F99A96EB1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i="1" dirty="0"/>
              <a:t>Infuzní léčba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40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62DC8-A872-4AEE-86B9-2A2D4A8A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Inhalační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778B1C-8533-497D-B092-66371333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48804" cy="4023360"/>
          </a:xfrm>
        </p:spPr>
        <p:txBody>
          <a:bodyPr/>
          <a:lstStyle/>
          <a:p>
            <a:r>
              <a:rPr lang="cs-CZ" b="1" i="1" u="sng" dirty="0">
                <a:latin typeface="+mj-lt"/>
              </a:rPr>
              <a:t>Dávkovací aerosoly s inhalačními nástavci (</a:t>
            </a:r>
            <a:r>
              <a:rPr lang="cs-CZ" b="1" i="1" u="sng" dirty="0" err="1">
                <a:latin typeface="+mj-lt"/>
              </a:rPr>
              <a:t>spacery</a:t>
            </a:r>
            <a:r>
              <a:rPr lang="cs-CZ" b="1" i="1" u="sng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- </a:t>
            </a:r>
            <a:r>
              <a:rPr lang="cs-CZ" sz="2400" dirty="0">
                <a:latin typeface="+mj-lt"/>
              </a:rPr>
              <a:t>v nástavci se aerosol homogenizuje – vyšší podíl vdechovaných částic,</a:t>
            </a:r>
          </a:p>
          <a:p>
            <a:r>
              <a:rPr lang="cs-CZ" sz="2400" dirty="0">
                <a:latin typeface="+mj-lt"/>
              </a:rPr>
              <a:t>- </a:t>
            </a:r>
            <a:r>
              <a:rPr lang="cs-CZ" sz="2400" dirty="0" err="1">
                <a:latin typeface="+mj-lt"/>
              </a:rPr>
              <a:t>Volumatic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AeroChamber</a:t>
            </a:r>
            <a:r>
              <a:rPr lang="cs-CZ" sz="2400" dirty="0">
                <a:latin typeface="+mj-lt"/>
              </a:rPr>
              <a:t>, </a:t>
            </a:r>
            <a:r>
              <a:rPr lang="cs-CZ" sz="2400" dirty="0" err="1">
                <a:latin typeface="+mj-lt"/>
              </a:rPr>
              <a:t>Optimiser</a:t>
            </a:r>
            <a:r>
              <a:rPr lang="cs-CZ" sz="2400" dirty="0">
                <a:latin typeface="+mj-lt"/>
              </a:rPr>
              <a:t>,</a:t>
            </a:r>
          </a:p>
          <a:p>
            <a:r>
              <a:rPr lang="cs-CZ" sz="2400" dirty="0">
                <a:latin typeface="+mj-lt"/>
              </a:rPr>
              <a:t>- pevně spojit s inhalátorem, aby těsnil,</a:t>
            </a:r>
          </a:p>
          <a:p>
            <a:r>
              <a:rPr lang="cs-CZ" sz="2400" dirty="0">
                <a:latin typeface="+mj-lt"/>
              </a:rPr>
              <a:t>- stisknout dno nádoby a pomalu dýchat přes nástavec asi 10x.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5785DF-5E70-49AA-82B7-22F4A5BD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68" y="2244894"/>
            <a:ext cx="4281880" cy="49411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D3B30A-27CF-4E7B-8ACB-7ADCCA01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9" y="218114"/>
            <a:ext cx="42862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2B4AF-205D-4A00-B2FE-DEB6A2A3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Infuzní 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A5FC9-7B12-4D58-94E2-4E75119D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cílem je zajistit normální přívod tekutin a iontů nebo doplnit jejich závažný deficit či trvající ztráty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infuze je podání většího množství tekutiny do organismu jinou cestou než trávicím ústrojím a to intravenózně, </a:t>
            </a:r>
            <a:r>
              <a:rPr lang="cs-CZ" dirty="0" err="1"/>
              <a:t>intraoseálně</a:t>
            </a:r>
            <a:r>
              <a:rPr lang="cs-CZ" dirty="0"/>
              <a:t>, výjimečně subkutánně nebo rektálně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o podání infuze vždy rozhoduje lékař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944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F6812-DADD-43A0-8186-03198F89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5194C-5AFA-4430-9177-DA882A7A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31235"/>
            <a:ext cx="10753200" cy="5102087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sz="2400" b="1" i="1" dirty="0"/>
              <a:t>léčebná – </a:t>
            </a:r>
            <a:r>
              <a:rPr lang="cs-CZ" sz="2400" dirty="0"/>
              <a:t>infuzní roztok slouží jako nosič účinné látky (vitamínů, cytostatik, ATB, …)</a:t>
            </a:r>
          </a:p>
          <a:p>
            <a:pPr lvl="1">
              <a:lnSpc>
                <a:spcPct val="100000"/>
              </a:lnSpc>
            </a:pPr>
            <a:r>
              <a:rPr lang="cs-CZ" sz="2400" b="1" i="1" dirty="0"/>
              <a:t>výživná –</a:t>
            </a:r>
            <a:r>
              <a:rPr lang="cs-CZ" sz="2400" dirty="0"/>
              <a:t> parenterální způsob výživy (umožňují plné nutriční zajištění nemocného, musí obsahovat vodu, energetický zdroj = sacharidy a tuky, aminokyseliny, minerály, stopové prvky, vitamíny)</a:t>
            </a:r>
          </a:p>
          <a:p>
            <a:pPr lvl="1">
              <a:lnSpc>
                <a:spcPct val="100000"/>
              </a:lnSpc>
            </a:pPr>
            <a:r>
              <a:rPr lang="cs-CZ" sz="2400" b="1" i="1" dirty="0"/>
              <a:t>úprava vodního a </a:t>
            </a:r>
            <a:r>
              <a:rPr lang="cs-CZ" sz="2400" b="1" i="1" dirty="0" err="1"/>
              <a:t>minerálového</a:t>
            </a:r>
            <a:r>
              <a:rPr lang="cs-CZ" sz="2400" b="1" i="1" dirty="0"/>
              <a:t> hospodářství –</a:t>
            </a:r>
            <a:r>
              <a:rPr lang="cs-CZ" sz="2400" dirty="0"/>
              <a:t> podání minerálů a vody</a:t>
            </a:r>
          </a:p>
          <a:p>
            <a:pPr lvl="1">
              <a:lnSpc>
                <a:spcPct val="100000"/>
              </a:lnSpc>
            </a:pPr>
            <a:r>
              <a:rPr lang="cs-CZ" sz="2400" b="1" i="1" dirty="0"/>
              <a:t>úprava acidobazické rovnováhy –</a:t>
            </a:r>
            <a:r>
              <a:rPr lang="cs-CZ" sz="2400" dirty="0"/>
              <a:t> aplikace kyselých nebo zásaditých látek</a:t>
            </a:r>
          </a:p>
          <a:p>
            <a:pPr lvl="1">
              <a:lnSpc>
                <a:spcPct val="100000"/>
              </a:lnSpc>
            </a:pPr>
            <a:r>
              <a:rPr lang="cs-CZ" sz="2400" b="1" i="1" dirty="0"/>
              <a:t>náhrada ztrát tekutin –</a:t>
            </a:r>
            <a:r>
              <a:rPr lang="cs-CZ" sz="2400" dirty="0"/>
              <a:t> aplikace krystaloidních nebo koloidních roztoků</a:t>
            </a:r>
          </a:p>
          <a:p>
            <a:pPr lvl="1">
              <a:lnSpc>
                <a:spcPct val="100000"/>
              </a:lnSpc>
            </a:pPr>
            <a:r>
              <a:rPr lang="cs-CZ" sz="2400" b="1" i="1" dirty="0"/>
              <a:t>vyvolání osmotické diurézy –</a:t>
            </a:r>
            <a:r>
              <a:rPr lang="cs-CZ" sz="2400" dirty="0"/>
              <a:t> </a:t>
            </a:r>
            <a:r>
              <a:rPr lang="cs-CZ" sz="2400" dirty="0" err="1"/>
              <a:t>osmoterapeutika</a:t>
            </a:r>
            <a:endParaRPr lang="cs-CZ" sz="2400" dirty="0"/>
          </a:p>
          <a:p>
            <a:pPr lvl="1">
              <a:lnSpc>
                <a:spcPct val="100000"/>
              </a:lnSpc>
            </a:pPr>
            <a:r>
              <a:rPr lang="cs-CZ" sz="2400" b="1" i="1" dirty="0"/>
              <a:t>diagnostické –</a:t>
            </a:r>
            <a:r>
              <a:rPr lang="cs-CZ" sz="2400" dirty="0"/>
              <a:t> např. aplikace kontrastních látek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8553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6E28B-104C-4BBF-BA53-C517F1BF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Způsoby podání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BCCCA8-603D-486B-8327-3B293BC2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0"/>
            <a:ext cx="10753200" cy="5409000"/>
          </a:xfrm>
        </p:spPr>
        <p:txBody>
          <a:bodyPr/>
          <a:lstStyle/>
          <a:p>
            <a:pPr lvl="0"/>
            <a:r>
              <a:rPr lang="cs-CZ" b="1" i="1" dirty="0"/>
              <a:t>periferním žilním katétrem</a:t>
            </a:r>
            <a:endParaRPr lang="cs-CZ" dirty="0"/>
          </a:p>
          <a:p>
            <a:pPr lvl="0"/>
            <a:endParaRPr lang="cs-CZ" b="1" i="1" dirty="0"/>
          </a:p>
          <a:p>
            <a:pPr lvl="0"/>
            <a:endParaRPr lang="cs-CZ" b="1" i="1" dirty="0"/>
          </a:p>
          <a:p>
            <a:pPr lvl="0"/>
            <a:r>
              <a:rPr lang="cs-CZ" b="1" i="1" dirty="0"/>
              <a:t>centrálním žilním katétrem</a:t>
            </a:r>
          </a:p>
          <a:p>
            <a:pPr lvl="0"/>
            <a:endParaRPr lang="cs-CZ" b="1" i="1" dirty="0"/>
          </a:p>
          <a:p>
            <a:pPr lvl="0"/>
            <a:endParaRPr lang="cs-CZ" b="1" i="1" dirty="0"/>
          </a:p>
          <a:p>
            <a:pPr lvl="0"/>
            <a:r>
              <a:rPr lang="cs-CZ" b="1" i="1" dirty="0"/>
              <a:t>PICC </a:t>
            </a:r>
            <a:endParaRPr lang="cs-CZ" dirty="0"/>
          </a:p>
          <a:p>
            <a:pPr lvl="0"/>
            <a:endParaRPr lang="cs-CZ" b="1" i="1" dirty="0"/>
          </a:p>
          <a:p>
            <a:pPr lvl="0"/>
            <a:endParaRPr lang="cs-CZ" b="1" i="1" dirty="0"/>
          </a:p>
          <a:p>
            <a:pPr lvl="0"/>
            <a:endParaRPr lang="cs-CZ" b="1" i="1" dirty="0"/>
          </a:p>
          <a:p>
            <a:pPr lvl="0"/>
            <a:r>
              <a:rPr lang="cs-CZ" b="1" i="1" dirty="0" err="1"/>
              <a:t>intraoseálním</a:t>
            </a:r>
            <a:r>
              <a:rPr lang="cs-CZ" b="1" i="1" dirty="0"/>
              <a:t> vstupem – </a:t>
            </a:r>
            <a:r>
              <a:rPr lang="cs-CZ" dirty="0"/>
              <a:t>v případech, kdy není možné zajistit </a:t>
            </a:r>
            <a:r>
              <a:rPr lang="cs-CZ" dirty="0" err="1"/>
              <a:t>i.v</a:t>
            </a:r>
            <a:r>
              <a:rPr lang="cs-CZ" dirty="0"/>
              <a:t>. vstup, v urgentních situacích, zrušit do 24 hod.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9862D0-9C64-45EC-9185-2A1C5DE7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0000"/>
            <a:ext cx="3261483" cy="27289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DFE02A-7C86-47B6-8C9C-864FD6F5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09" y="3203713"/>
            <a:ext cx="2742373" cy="25742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0E79DD-5880-4FB0-A18A-330203288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92" y="1688999"/>
            <a:ext cx="2202516" cy="38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5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E034-11A0-48CC-AC74-1F7BA145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žilní vstupy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48A711-20E7-4FDD-B664-5707C727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dirty="0"/>
              <a:t>výběr místa záleží na stavu periferního řečiště, věku pacienta, délce trvání infúze, typy podaného roztoku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b="1" i="1" dirty="0"/>
              <a:t>žíly předloktí – </a:t>
            </a:r>
            <a:r>
              <a:rPr lang="cs-CZ" dirty="0"/>
              <a:t>v. </a:t>
            </a:r>
            <a:r>
              <a:rPr lang="cs-CZ" dirty="0" err="1"/>
              <a:t>basilica</a:t>
            </a:r>
            <a:r>
              <a:rPr lang="cs-CZ" dirty="0"/>
              <a:t>, v. </a:t>
            </a:r>
            <a:r>
              <a:rPr lang="cs-CZ" dirty="0" err="1"/>
              <a:t>cephalica</a:t>
            </a:r>
            <a:r>
              <a:rPr lang="cs-CZ" dirty="0"/>
              <a:t>, v. </a:t>
            </a:r>
            <a:r>
              <a:rPr lang="cs-CZ" dirty="0" err="1"/>
              <a:t>radialis</a:t>
            </a:r>
            <a:r>
              <a:rPr lang="cs-CZ" dirty="0"/>
              <a:t>, v. </a:t>
            </a:r>
            <a:r>
              <a:rPr lang="cs-CZ" dirty="0" err="1"/>
              <a:t>mediana</a:t>
            </a:r>
            <a:r>
              <a:rPr lang="cs-CZ" dirty="0"/>
              <a:t> </a:t>
            </a:r>
            <a:r>
              <a:rPr lang="cs-CZ" dirty="0" err="1"/>
              <a:t>antebrachii</a:t>
            </a:r>
            <a:r>
              <a:rPr lang="cs-CZ" dirty="0"/>
              <a:t>, event. v. </a:t>
            </a:r>
            <a:r>
              <a:rPr lang="cs-CZ" dirty="0" err="1"/>
              <a:t>mediana</a:t>
            </a:r>
            <a:r>
              <a:rPr lang="cs-CZ" dirty="0"/>
              <a:t> </a:t>
            </a:r>
            <a:r>
              <a:rPr lang="cs-CZ" dirty="0" err="1"/>
              <a:t>cubiti</a:t>
            </a:r>
            <a:r>
              <a:rPr lang="cs-CZ" dirty="0"/>
              <a:t> v loketní jamce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b="1" i="1" dirty="0"/>
              <a:t>žíly na hřbetu ruky –</a:t>
            </a:r>
            <a:r>
              <a:rPr lang="cs-CZ" dirty="0"/>
              <a:t> v. </a:t>
            </a:r>
            <a:r>
              <a:rPr lang="cs-CZ" dirty="0" err="1"/>
              <a:t>basilica</a:t>
            </a:r>
            <a:r>
              <a:rPr lang="cs-CZ" dirty="0"/>
              <a:t>, v. </a:t>
            </a:r>
            <a:r>
              <a:rPr lang="cs-CZ" dirty="0" err="1"/>
              <a:t>cephalica</a:t>
            </a:r>
            <a:r>
              <a:rPr lang="cs-CZ" dirty="0"/>
              <a:t>, metakarpální žíly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b="1" i="1" dirty="0"/>
              <a:t>žíly na noze –</a:t>
            </a:r>
            <a:r>
              <a:rPr lang="cs-CZ" dirty="0"/>
              <a:t> v.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, dorzální plexus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b="1" dirty="0"/>
              <a:t>žíly na noze se používají minimálně z důvodů velkého nebezpečí tromboflebitidy na DK, zvláště u dospělých pacientů !!!!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184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11F66-E3F0-4352-AE68-18D45F84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DE7580-DCFF-405E-B3B6-588564142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k aplikaci periferní kanyly pokud není zavedena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proplach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infuzní set, ordinovaná infuze, popisovač nesmývatelný nebo štítek, infuzní stojan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i="1" dirty="0"/>
              <a:t>infuzní pumpu, </a:t>
            </a:r>
            <a:r>
              <a:rPr lang="cs-CZ" sz="2400" dirty="0"/>
              <a:t>u malých dětí se infuze aplikuje přes </a:t>
            </a:r>
            <a:r>
              <a:rPr lang="cs-CZ" sz="2400" b="1" i="1" dirty="0"/>
              <a:t>lineární dávkovač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kanyly se po podání infuze zajišťují</a:t>
            </a:r>
          </a:p>
        </p:txBody>
      </p:sp>
    </p:spTree>
    <p:extLst>
      <p:ext uri="{BB962C8B-B14F-4D97-AF65-F5344CB8AC3E}">
        <p14:creationId xmlns:p14="http://schemas.microsoft.com/office/powerpoint/2010/main" val="4107644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03E5A-C449-4300-8F18-86802713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Důvody ke zrušení kanyly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5BE65-027A-40A3-84BA-652E1C90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i="1" dirty="0"/>
              <a:t>vymizení indikace k zavedení</a:t>
            </a:r>
          </a:p>
          <a:p>
            <a:pPr lvl="0"/>
            <a:endParaRPr lang="cs-CZ" sz="2400" dirty="0"/>
          </a:p>
          <a:p>
            <a:pPr lvl="0"/>
            <a:r>
              <a:rPr lang="cs-CZ" sz="2400" b="1" i="1" dirty="0"/>
              <a:t>objevení se komplikací </a:t>
            </a:r>
            <a:r>
              <a:rPr lang="cs-CZ" sz="2400" dirty="0"/>
              <a:t>(bolestivost, zarudnutí, otok, známky zánětu)</a:t>
            </a:r>
          </a:p>
          <a:p>
            <a:pPr lvl="0"/>
            <a:endParaRPr lang="cs-CZ" sz="2400" dirty="0"/>
          </a:p>
          <a:p>
            <a:pPr lvl="0"/>
            <a:r>
              <a:rPr lang="cs-CZ" sz="2400" b="1" i="1" dirty="0"/>
              <a:t>povytažení kanyly </a:t>
            </a:r>
            <a:r>
              <a:rPr lang="cs-CZ" sz="2400" dirty="0"/>
              <a:t>(nedostatečné zavedení)</a:t>
            </a:r>
          </a:p>
          <a:p>
            <a:pPr lvl="0"/>
            <a:endParaRPr lang="cs-CZ" sz="2400" dirty="0"/>
          </a:p>
          <a:p>
            <a:pPr lvl="0"/>
            <a:r>
              <a:rPr lang="cs-CZ" sz="2400" b="1" i="1" dirty="0"/>
              <a:t>známky septického stavu, dlouhodobé zavedení na jednom místě, ucpání kanyly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po vynětí kanyly vždy kontrola délky a konce, zda je kanyla úplná a neporušená</a:t>
            </a:r>
          </a:p>
          <a:p>
            <a:r>
              <a:rPr lang="cs-CZ" sz="2400" dirty="0"/>
              <a:t>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1212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02DF7-BF98-4C85-979A-A9A1C9FE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Komplikace periferního vstupu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DFB24-C0AF-4745-9B2B-0903818C3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i="1" dirty="0" err="1"/>
              <a:t>paravenózní</a:t>
            </a:r>
            <a:r>
              <a:rPr lang="cs-CZ" sz="2400" b="1" i="1" dirty="0"/>
              <a:t> aplikace – </a:t>
            </a:r>
            <a:r>
              <a:rPr lang="cs-CZ" sz="2400" dirty="0"/>
              <a:t>nebezpečí vzniku nekróz (hlavně na HK)</a:t>
            </a:r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/>
              <a:t>tromboflebitida –</a:t>
            </a:r>
            <a:r>
              <a:rPr lang="cs-CZ" sz="2400" dirty="0"/>
              <a:t> vyšší riziko u kanyl zavedených na DK</a:t>
            </a:r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/>
              <a:t>zalomení, ucpání kanyly</a:t>
            </a:r>
            <a:endParaRPr lang="cs-CZ" sz="2400" dirty="0"/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/>
              <a:t>poranění nervu v kubitální jamce</a:t>
            </a:r>
            <a:endParaRPr lang="cs-CZ" sz="2400" dirty="0"/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/>
              <a:t>perforace žíly</a:t>
            </a:r>
            <a:r>
              <a:rPr lang="cs-CZ" sz="2400" dirty="0"/>
              <a:t> – podkožní hematom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0192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F6B79-BF92-4167-A016-43DC409C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Komplikace při podávání infuze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D18E96-D969-470C-B540-84943C9D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0753200" cy="4266000"/>
          </a:xfrm>
        </p:spPr>
        <p:txBody>
          <a:bodyPr/>
          <a:lstStyle/>
          <a:p>
            <a:pPr lvl="0"/>
            <a:r>
              <a:rPr lang="cs-CZ" sz="2400" b="1" i="1" dirty="0">
                <a:solidFill>
                  <a:schemeClr val="tx2"/>
                </a:solidFill>
              </a:rPr>
              <a:t>místní</a:t>
            </a:r>
            <a:r>
              <a:rPr lang="cs-CZ" sz="2400" b="1" i="1" dirty="0"/>
              <a:t> – </a:t>
            </a:r>
            <a:r>
              <a:rPr lang="cs-CZ" sz="2400" dirty="0"/>
              <a:t>jsou stejné jako komplikace periferního vstupu + ruptura žíly při dlouhodobé aplikaci a flebitida (otok, zarudnutí, bolest)</a:t>
            </a:r>
          </a:p>
          <a:p>
            <a:pPr lvl="0"/>
            <a:r>
              <a:rPr lang="cs-CZ" sz="2400" dirty="0"/>
              <a:t> - můžeme vytáhnout kanylu, ošetříme místo vpichu</a:t>
            </a:r>
          </a:p>
          <a:p>
            <a:pPr lvl="0"/>
            <a:endParaRPr lang="cs-CZ" sz="2400" b="1" i="1" dirty="0"/>
          </a:p>
          <a:p>
            <a:pPr lvl="0"/>
            <a:r>
              <a:rPr lang="cs-CZ" sz="2400" b="1" i="1" dirty="0">
                <a:solidFill>
                  <a:schemeClr val="tx2"/>
                </a:solidFill>
              </a:rPr>
              <a:t>celkové</a:t>
            </a:r>
            <a:r>
              <a:rPr lang="cs-CZ" sz="2400" b="1" i="1" dirty="0"/>
              <a:t> –</a:t>
            </a:r>
            <a:r>
              <a:rPr lang="cs-CZ" sz="2400" dirty="0"/>
              <a:t> kopřivka, dušnost, zvýšená teplota, alergická reakce na některou součást podávaného přípravku nebo zátěž organismu</a:t>
            </a:r>
          </a:p>
          <a:p>
            <a:pPr lvl="0"/>
            <a:r>
              <a:rPr lang="cs-CZ" sz="2400" dirty="0"/>
              <a:t> - přerušit přívod infuze, informovat lékaře, zaznamenat vše do dokumentace</a:t>
            </a:r>
          </a:p>
          <a:p>
            <a:r>
              <a:rPr lang="cs-CZ" sz="2400" i="1" dirty="0"/>
              <a:t> - celkových komplikací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0000"/>
                </a:solidFill>
              </a:rPr>
              <a:t>NIKDY NERUŠIT ŽILNÍ VSTUP !!!!!!!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7420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65AA-77CF-4A67-B36C-C352B766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 Druhy roztoků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3A2BA-0C57-422B-8319-97E98306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1" y="1421664"/>
            <a:ext cx="10058400" cy="5012267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základ tvoří sterilní apyrogenní destilovaná voda a přidávají se různé složky (soli, ….)</a:t>
            </a:r>
          </a:p>
          <a:p>
            <a:endParaRPr lang="cs-CZ" b="1" i="1" dirty="0"/>
          </a:p>
          <a:p>
            <a:r>
              <a:rPr lang="cs-CZ" b="1" i="1" dirty="0"/>
              <a:t>krystaloidy </a:t>
            </a:r>
          </a:p>
          <a:p>
            <a:r>
              <a:rPr lang="cs-CZ" b="1" i="1" dirty="0"/>
              <a:t>koloidy 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672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C0F43-5078-433F-B453-69EAB360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Krystaloidy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8786F8-AD10-417F-AB38-C2BE8B42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46713"/>
            <a:ext cx="10753200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volně difundují stěnou kapiláry (zůstávají v cévním systému nejvýše z 1/3),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jsou vhodné k běžnému přívodu tekutin,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využívají se ke krátkodobé náhradě středně velké ztráty, zásobují organismus elektrolyty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FR 1/1 a 1/2, G 5%, 10% – 40%, H 1/1, R 1/1, </a:t>
            </a:r>
            <a:r>
              <a:rPr lang="cs-CZ" sz="2400" dirty="0" err="1"/>
              <a:t>Darrow</a:t>
            </a:r>
            <a:r>
              <a:rPr lang="cs-CZ" sz="2400" dirty="0"/>
              <a:t>, </a:t>
            </a:r>
            <a:r>
              <a:rPr lang="cs-CZ" sz="2400" dirty="0" err="1"/>
              <a:t>Ringer</a:t>
            </a:r>
            <a:r>
              <a:rPr lang="cs-CZ" sz="2400" dirty="0"/>
              <a:t> laktát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nemají alergické reakce, mezi nežádoucí účinky patří </a:t>
            </a:r>
            <a:r>
              <a:rPr lang="cs-CZ" sz="2400" dirty="0" err="1"/>
              <a:t>hyperhydratace</a:t>
            </a:r>
            <a:r>
              <a:rPr lang="cs-CZ" sz="2400" dirty="0"/>
              <a:t> a plicní edém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KI: plicní edém, srdeční insuficience a </a:t>
            </a:r>
            <a:r>
              <a:rPr lang="cs-CZ" sz="2400" dirty="0" err="1"/>
              <a:t>hyperhydratace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62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549C-F134-4A63-8588-ABC30E37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Inhalační systémy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04D711C-7E53-48F4-BCB9-60E39B90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6562477" cy="44623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300" b="1" i="1" u="sng" dirty="0">
                <a:latin typeface="+mj-lt"/>
              </a:rPr>
              <a:t>Práškové inhalátory (DPI – dry </a:t>
            </a:r>
            <a:r>
              <a:rPr lang="cs-CZ" sz="3300" b="1" i="1" u="sng" dirty="0" err="1">
                <a:latin typeface="+mj-lt"/>
              </a:rPr>
              <a:t>powder</a:t>
            </a:r>
            <a:r>
              <a:rPr lang="cs-CZ" sz="3300" b="1" i="1" u="sng" dirty="0">
                <a:latin typeface="+mj-lt"/>
              </a:rPr>
              <a:t> </a:t>
            </a:r>
            <a:r>
              <a:rPr lang="cs-CZ" sz="3300" b="1" i="1" u="sng" dirty="0" err="1">
                <a:latin typeface="+mj-lt"/>
              </a:rPr>
              <a:t>inhaler</a:t>
            </a:r>
            <a:r>
              <a:rPr lang="cs-CZ" sz="3300" b="1" i="1" u="sng" dirty="0">
                <a:latin typeface="+mj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spouštěné a poháněné dechem,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kapslové, např. </a:t>
            </a:r>
            <a:r>
              <a:rPr lang="cs-CZ" dirty="0" err="1">
                <a:latin typeface="+mj-lt"/>
              </a:rPr>
              <a:t>HandiHaler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Aerolizer</a:t>
            </a:r>
            <a:r>
              <a:rPr lang="cs-CZ" dirty="0">
                <a:latin typeface="+mj-lt"/>
              </a:rPr>
              <a:t>, …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diskové, např. </a:t>
            </a:r>
            <a:r>
              <a:rPr lang="cs-CZ" dirty="0" err="1">
                <a:latin typeface="+mj-lt"/>
              </a:rPr>
              <a:t>Rotadisk</a:t>
            </a:r>
            <a:r>
              <a:rPr lang="cs-CZ" dirty="0">
                <a:latin typeface="+mj-lt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</a:t>
            </a:r>
            <a:r>
              <a:rPr lang="cs-CZ" dirty="0" err="1">
                <a:latin typeface="+mj-lt"/>
              </a:rPr>
              <a:t>předplněné</a:t>
            </a:r>
            <a:r>
              <a:rPr lang="cs-CZ" dirty="0">
                <a:latin typeface="+mj-lt"/>
              </a:rPr>
              <a:t> (60 dávek) – </a:t>
            </a:r>
            <a:r>
              <a:rPr lang="cs-CZ" dirty="0" err="1">
                <a:latin typeface="+mj-lt"/>
              </a:rPr>
              <a:t>Diskus</a:t>
            </a:r>
            <a:endParaRPr lang="cs-CZ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rezervoár pro více dávek – </a:t>
            </a:r>
            <a:r>
              <a:rPr lang="cs-CZ" dirty="0" err="1">
                <a:latin typeface="+mj-lt"/>
              </a:rPr>
              <a:t>Turbuhaler</a:t>
            </a:r>
            <a:r>
              <a:rPr lang="cs-CZ" dirty="0">
                <a:latin typeface="+mj-lt"/>
              </a:rPr>
              <a:t>,…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plnění dle pokynů výrobce, liší se,</a:t>
            </a: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- vydechnout, sevřít rty kolem </a:t>
            </a:r>
            <a:r>
              <a:rPr lang="cs-CZ" dirty="0" err="1">
                <a:latin typeface="+mj-lt"/>
              </a:rPr>
              <a:t>náústku</a:t>
            </a:r>
            <a:r>
              <a:rPr lang="cs-CZ" dirty="0">
                <a:latin typeface="+mj-lt"/>
              </a:rPr>
              <a:t>, rychlý a hluboký nádech, vyndat z úst, zadržet dech na 10 vteřin, vydechnout.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E4CFCA-8DB3-4E66-BC91-AE00D7E9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20" y="175914"/>
            <a:ext cx="3343275" cy="13716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CE29447-05BC-4992-82B2-083F47DD2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95" y="1922881"/>
            <a:ext cx="3175000" cy="2120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C17026B-0F07-4BC5-91C5-DBA936C8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95" y="441914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42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B36B0-3D65-468D-86D5-51F42687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Dělení krystaloidů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4DB0C-2703-4EE1-8128-A363ECFF6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4652"/>
            <a:ext cx="10058400" cy="448334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sz="2400" b="1" i="1" dirty="0">
                <a:solidFill>
                  <a:schemeClr val="tx2"/>
                </a:solidFill>
              </a:rPr>
              <a:t>izotonické </a:t>
            </a:r>
            <a:r>
              <a:rPr lang="cs-CZ" sz="2400" b="1" i="1" dirty="0"/>
              <a:t>– </a:t>
            </a:r>
            <a:r>
              <a:rPr lang="cs-CZ" sz="2400" dirty="0"/>
              <a:t>složení a poměr elektrolytů je podobný jako v krevní plasmě (FR 1/1, </a:t>
            </a:r>
            <a:r>
              <a:rPr lang="cs-CZ" sz="2400" dirty="0" err="1"/>
              <a:t>Ringer</a:t>
            </a:r>
            <a:r>
              <a:rPr lang="cs-CZ" sz="2400" dirty="0"/>
              <a:t>, Hartman, </a:t>
            </a:r>
            <a:r>
              <a:rPr lang="cs-CZ" sz="2400" dirty="0" err="1"/>
              <a:t>Darrow</a:t>
            </a:r>
            <a:r>
              <a:rPr lang="cs-CZ" sz="2400" dirty="0"/>
              <a:t> = obsahuje zvýšené množství draslíku)</a:t>
            </a:r>
          </a:p>
          <a:p>
            <a:endParaRPr lang="cs-CZ" sz="2400" dirty="0"/>
          </a:p>
          <a:p>
            <a:pPr lvl="0"/>
            <a:r>
              <a:rPr lang="cs-CZ" sz="2400" b="1" i="1" dirty="0">
                <a:solidFill>
                  <a:schemeClr val="tx2"/>
                </a:solidFill>
              </a:rPr>
              <a:t>hypotonické</a:t>
            </a:r>
            <a:r>
              <a:rPr lang="cs-CZ" sz="2400" b="1" i="1" dirty="0"/>
              <a:t> –</a:t>
            </a:r>
            <a:r>
              <a:rPr lang="cs-CZ" sz="2400" dirty="0"/>
              <a:t> elektrolyty jsou různou měrou naředěny, mají sníženou osmolalitu (FR 1/2 a FR 1/3)</a:t>
            </a:r>
          </a:p>
          <a:p>
            <a:pPr lvl="0"/>
            <a:endParaRPr lang="cs-CZ" sz="2400" dirty="0"/>
          </a:p>
          <a:p>
            <a:pPr lvl="0"/>
            <a:r>
              <a:rPr lang="cs-CZ" sz="2400" b="1" i="1" dirty="0">
                <a:solidFill>
                  <a:schemeClr val="tx2"/>
                </a:solidFill>
              </a:rPr>
              <a:t>hypertonické</a:t>
            </a:r>
            <a:r>
              <a:rPr lang="cs-CZ" sz="2400" b="1" i="1" dirty="0"/>
              <a:t> –</a:t>
            </a:r>
            <a:r>
              <a:rPr lang="cs-CZ" sz="2400" dirty="0"/>
              <a:t> výrazně zvýšená koncentrace (osmolalita) některého z elektrolytů v roztoku (10 % </a:t>
            </a:r>
            <a:r>
              <a:rPr lang="cs-CZ" sz="2400" dirty="0" err="1"/>
              <a:t>NaCl</a:t>
            </a:r>
            <a:r>
              <a:rPr lang="cs-CZ" sz="2400" dirty="0"/>
              <a:t>, 7,45 % </a:t>
            </a:r>
            <a:r>
              <a:rPr lang="cs-CZ" sz="2400" dirty="0" err="1"/>
              <a:t>KCl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033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3076C-D075-42CE-9DD6-833C5A09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Fyziologický roztok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71B24-B510-441E-BA6D-05756D71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82934"/>
            <a:ext cx="10305809" cy="455506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je izotonickým roztokem chloridu sodného 0,9 %, je s plazmou izotonický ale není „fyziologický“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podává se při deficitu extracelulárního objemu, jenž je spojen s </a:t>
            </a:r>
            <a:r>
              <a:rPr lang="cs-CZ" sz="2400" dirty="0" err="1"/>
              <a:t>hyponatrémií</a:t>
            </a:r>
            <a:r>
              <a:rPr lang="cs-CZ" sz="2400" dirty="0"/>
              <a:t>, </a:t>
            </a:r>
            <a:r>
              <a:rPr lang="cs-CZ" sz="2400" dirty="0" err="1"/>
              <a:t>hypochlorémií</a:t>
            </a:r>
            <a:r>
              <a:rPr lang="cs-CZ" sz="2400" dirty="0"/>
              <a:t> a metabolickou alkalózou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předávkováním vzniká </a:t>
            </a:r>
            <a:r>
              <a:rPr lang="cs-CZ" sz="2400" dirty="0" err="1"/>
              <a:t>hyperchloremická</a:t>
            </a:r>
            <a:r>
              <a:rPr lang="cs-CZ" sz="2400" dirty="0"/>
              <a:t> metabolická acidóza, nosný roztok pro koncentráty elektrolytů a kompatibilní léčiva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13574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B9742-37AC-4495-92FE-C7EF0318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Ringer</a:t>
            </a:r>
            <a:r>
              <a:rPr lang="cs-CZ" sz="3600" dirty="0"/>
              <a:t> laktát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20578E-FFEB-4F13-B06D-882AE561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0691"/>
            <a:ext cx="10058400" cy="4873848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je </a:t>
            </a:r>
            <a:r>
              <a:rPr lang="cs-CZ" sz="2400" dirty="0" err="1"/>
              <a:t>fyziologičtější</a:t>
            </a:r>
            <a:r>
              <a:rPr lang="cs-CZ" sz="2400" dirty="0"/>
              <a:t> než 0,9 % roztok </a:t>
            </a:r>
            <a:r>
              <a:rPr lang="cs-CZ" sz="2400" dirty="0" err="1"/>
              <a:t>NaCl</a:t>
            </a: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indikuje se u předoperační přípravy a náhrady tekutin z GIT, doplnění deficitu kolujícího objemu, nosný roztok pro koncentráty elektrolytů a kompatibilní léčiva</a:t>
            </a:r>
          </a:p>
          <a:p>
            <a:r>
              <a:rPr lang="cs-CZ" sz="2400" dirty="0"/>
              <a:t>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25812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82CB3-955A-4C2A-8308-DD888082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Hartmannův roztok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6DB440-FA1D-4947-A505-87F57465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6721"/>
            <a:ext cx="10058400" cy="450127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náhrada tekutin v případech nenarušené acidobazické rovnováhy či při mírné acidóze, izotonická a hypotonická dehydratace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krátkodobá náhrada intravaskulárního objemu, nosný roztok pro koncentráty elektrolytů a kompatibilní léčiva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2430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A412E-B013-44FD-AB06-BD8351E9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Roztok glukózy 5 %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C14B0-9B48-4A5B-818C-7CCDE908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je hypotonický (253 </a:t>
            </a:r>
            <a:r>
              <a:rPr lang="cs-CZ" sz="2400" dirty="0" err="1"/>
              <a:t>mOsm</a:t>
            </a:r>
            <a:r>
              <a:rPr lang="cs-CZ" sz="2400" dirty="0"/>
              <a:t>/l), 1 litr vody + 50 g glukózy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není vhodný k náhradě ztrát izotonických tekutin z extracelulárního prostoru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přívod většího množství vede k </a:t>
            </a:r>
            <a:r>
              <a:rPr lang="cs-CZ" sz="2400" dirty="0" err="1"/>
              <a:t>hemodiluci</a:t>
            </a:r>
            <a:r>
              <a:rPr lang="cs-CZ" sz="2400" dirty="0"/>
              <a:t>, přibývá intracelulární a extracelulární tekutiny, klesá Na v séru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nosný roztok pro koncentráty elektrolytů a kompatibilní léčiva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5418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42B5D-B686-4812-B3DA-957B706D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 K úpravě ABR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AF031-676D-4E68-8C9F-6DE35FA7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používají se roztoky </a:t>
            </a:r>
            <a:r>
              <a:rPr lang="cs-CZ" sz="2400" dirty="0" err="1"/>
              <a:t>acidifikující</a:t>
            </a:r>
            <a:r>
              <a:rPr lang="cs-CZ" sz="2400" dirty="0"/>
              <a:t> nebo alkalizující, k úpravě metabolické acidózy a metabolické alkalózy a k úpravě cirkulující krve</a:t>
            </a:r>
          </a:p>
          <a:p>
            <a:pPr lvl="1">
              <a:lnSpc>
                <a:spcPct val="100000"/>
              </a:lnSpc>
            </a:pPr>
            <a:endParaRPr lang="cs-CZ" sz="2400" b="1" i="1" dirty="0"/>
          </a:p>
          <a:p>
            <a:pPr lvl="1">
              <a:lnSpc>
                <a:spcPct val="100000"/>
              </a:lnSpc>
            </a:pPr>
            <a:r>
              <a:rPr lang="cs-CZ" sz="2400" b="1" i="1" dirty="0">
                <a:solidFill>
                  <a:schemeClr val="tx2"/>
                </a:solidFill>
              </a:rPr>
              <a:t>alkalizující </a:t>
            </a:r>
            <a:r>
              <a:rPr lang="cs-CZ" sz="2400" b="1" i="1" dirty="0"/>
              <a:t>– </a:t>
            </a:r>
            <a:r>
              <a:rPr lang="cs-CZ" sz="2400" dirty="0"/>
              <a:t>posouvají pH na stranu zásaditou (zvyšují pH), </a:t>
            </a:r>
            <a:r>
              <a:rPr lang="cs-CZ" sz="2400" i="1" dirty="0"/>
              <a:t>Na </a:t>
            </a:r>
            <a:r>
              <a:rPr lang="cs-CZ" sz="2400" i="1" dirty="0" err="1"/>
              <a:t>hydrogencarbonici</a:t>
            </a:r>
            <a:r>
              <a:rPr lang="cs-CZ" sz="2400" i="1" dirty="0"/>
              <a:t> 4,2 % a 8,4 %</a:t>
            </a:r>
            <a:endParaRPr lang="cs-CZ" sz="2400" dirty="0"/>
          </a:p>
          <a:p>
            <a:pPr lvl="1">
              <a:lnSpc>
                <a:spcPct val="100000"/>
              </a:lnSpc>
            </a:pPr>
            <a:endParaRPr lang="cs-CZ" sz="2400" b="1" i="1" dirty="0"/>
          </a:p>
          <a:p>
            <a:pPr lvl="1">
              <a:lnSpc>
                <a:spcPct val="100000"/>
              </a:lnSpc>
            </a:pPr>
            <a:r>
              <a:rPr lang="cs-CZ" sz="2400" b="1" i="1" dirty="0" err="1">
                <a:solidFill>
                  <a:schemeClr val="tx2"/>
                </a:solidFill>
              </a:rPr>
              <a:t>acidifikující</a:t>
            </a:r>
            <a:r>
              <a:rPr lang="cs-CZ" sz="2400" b="1" i="1" dirty="0"/>
              <a:t> – </a:t>
            </a:r>
            <a:r>
              <a:rPr lang="cs-CZ" sz="2400" dirty="0"/>
              <a:t>posouvají pH na stranu kyselou (snižují pH), </a:t>
            </a:r>
            <a:r>
              <a:rPr lang="cs-CZ" sz="2400" i="1" dirty="0" err="1"/>
              <a:t>NaCl</a:t>
            </a:r>
            <a:r>
              <a:rPr lang="cs-CZ" sz="2400" i="1" dirty="0"/>
              <a:t> 5,85 %, </a:t>
            </a:r>
            <a:r>
              <a:rPr lang="cs-CZ" sz="2400" i="1" dirty="0" err="1"/>
              <a:t>KCl</a:t>
            </a:r>
            <a:r>
              <a:rPr lang="cs-CZ" sz="2400" i="1" dirty="0"/>
              <a:t> 7,46 % a Arginin chlorid 21 %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404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02088-DE39-47DB-8A72-2DFC9101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Koloidy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E17068-6AE8-4FD2-8F23-35CBF20C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49000"/>
            <a:ext cx="10753200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vysokomolekulární látky,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působí </a:t>
            </a:r>
            <a:r>
              <a:rPr lang="cs-CZ" sz="2400" dirty="0" err="1"/>
              <a:t>onkotický</a:t>
            </a:r>
            <a:r>
              <a:rPr lang="cs-CZ" sz="2400" dirty="0"/>
              <a:t> tlak a mají odpovídající vazebnou kapacitu pro vodu, nemohou volně procházet přes stěnu kapiláry,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setrvávají déle v krevním řečišti,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/>
              <a:t>doba a objemový efekt závisí na:</a:t>
            </a:r>
            <a:endParaRPr lang="cs-CZ" sz="2400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s-CZ" i="1" dirty="0"/>
              <a:t>velikost molekul</a:t>
            </a:r>
            <a:endParaRPr lang="cs-CZ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s-CZ" i="1" dirty="0"/>
              <a:t>koncentraci roztoku</a:t>
            </a:r>
            <a:endParaRPr lang="cs-CZ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s-CZ" i="1" dirty="0"/>
              <a:t>koloidně osmotickém tlaku</a:t>
            </a:r>
            <a:endParaRPr lang="cs-CZ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s-CZ" i="1" dirty="0"/>
              <a:t>vlastní viskozitě</a:t>
            </a:r>
            <a:endParaRPr lang="cs-CZ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cs-CZ" i="1" dirty="0"/>
              <a:t>odbourávání nebo vylučování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umělé koloidy jsou prostředkem první volby pro náhradu objemu (dextrany, deriváty želatiny a deriváty škrobu)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přirozené koloidy jsou drahé a vyhrazené pro specifické indikace (lidský albumin, plazma)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059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D6DA3-BA95-4765-93E8-241D29D7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Koloidy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F117C7-E976-4521-9368-0CA526DF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setrvají v oběhu 6 – 8 hodin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zajistí dokonalou mikrocirkulaci na periferii cévního řečiště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indikace je u </a:t>
            </a:r>
            <a:r>
              <a:rPr lang="cs-CZ" sz="2400" dirty="0" err="1"/>
              <a:t>hypovolemického</a:t>
            </a:r>
            <a:r>
              <a:rPr lang="cs-CZ" sz="2400" dirty="0"/>
              <a:t> šoku, poruch mikrocirkulace (trombózy, arteriální uzávěry), toxicko-septického šoku a popálenin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doplní cévní řečiště a setrvají v něm několik hodin, některé jsou schopny přesouvat extracelulární tekutinu do cévního řečiště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4091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31179-D266-4337-B09D-79B68BA7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Náhrada krevní plazmy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74C6A-FEA4-4CE7-BAB9-EC3F5652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49000"/>
            <a:ext cx="10753200" cy="3960000"/>
          </a:xfrm>
        </p:spPr>
        <p:txBody>
          <a:bodyPr/>
          <a:lstStyle/>
          <a:p>
            <a:pPr lvl="0"/>
            <a:r>
              <a:rPr lang="cs-CZ" sz="2400" b="1" i="1" dirty="0" err="1"/>
              <a:t>plazmaexpandéry</a:t>
            </a:r>
            <a:r>
              <a:rPr lang="cs-CZ" sz="2400" b="1" i="1" dirty="0"/>
              <a:t> – </a:t>
            </a:r>
            <a:r>
              <a:rPr lang="cs-CZ" sz="2400" dirty="0" err="1"/>
              <a:t>onkotický</a:t>
            </a:r>
            <a:r>
              <a:rPr lang="cs-CZ" sz="2400" dirty="0"/>
              <a:t> tlak je vyšší než tlak plazmy (2-4 </a:t>
            </a:r>
            <a:r>
              <a:rPr lang="cs-CZ" sz="2400" dirty="0" err="1"/>
              <a:t>kPa</a:t>
            </a:r>
            <a:r>
              <a:rPr lang="cs-CZ" sz="2400" dirty="0"/>
              <a:t>, 15-30 mm </a:t>
            </a:r>
            <a:r>
              <a:rPr lang="cs-CZ" sz="2400" dirty="0" err="1"/>
              <a:t>Hg</a:t>
            </a:r>
            <a:r>
              <a:rPr lang="cs-CZ" sz="2400" dirty="0"/>
              <a:t>), nasávají tekutinu z </a:t>
            </a:r>
            <a:r>
              <a:rPr lang="cs-CZ" sz="2400" dirty="0" err="1"/>
              <a:t>intersticia</a:t>
            </a:r>
            <a:r>
              <a:rPr lang="cs-CZ" sz="2400" dirty="0"/>
              <a:t>, objemový efekt je větší než podané množství</a:t>
            </a:r>
          </a:p>
          <a:p>
            <a:pPr lvl="0"/>
            <a:endParaRPr lang="cs-CZ" sz="2400" dirty="0"/>
          </a:p>
          <a:p>
            <a:pPr lvl="1">
              <a:lnSpc>
                <a:spcPct val="100000"/>
              </a:lnSpc>
            </a:pPr>
            <a:r>
              <a:rPr lang="cs-CZ" sz="2000" i="1" u="sng" dirty="0"/>
              <a:t>HAES</a:t>
            </a:r>
            <a:r>
              <a:rPr lang="cs-CZ" sz="2000" i="1" dirty="0"/>
              <a:t> – </a:t>
            </a:r>
            <a:r>
              <a:rPr lang="cs-CZ" sz="2000" dirty="0" err="1"/>
              <a:t>hydroxyethylškrob</a:t>
            </a:r>
            <a:r>
              <a:rPr lang="cs-CZ" sz="2000" dirty="0"/>
              <a:t>, derivát amylopektinu z obilí a kukuřice, enzymaticky se štěpí a vylučuje se močí a žlučí, eliminační proces je kolem 13 hodin, objemový efekt závisí na velikosti molekul a koncentraci (3, 6, 10 %), snižuje </a:t>
            </a:r>
            <a:r>
              <a:rPr lang="cs-CZ" sz="2000" dirty="0" err="1"/>
              <a:t>adhezivitu</a:t>
            </a:r>
            <a:r>
              <a:rPr lang="cs-CZ" sz="2000" dirty="0"/>
              <a:t> trombocytů, významné poruchy se nevyskytují při dávce nižší než 20 ml/kg a 1500 ml/den, významné poruchy ledvin se běžně nevyskytují, frekvence </a:t>
            </a:r>
            <a:r>
              <a:rPr lang="cs-CZ" sz="2000" dirty="0" err="1"/>
              <a:t>anafylaktoidních</a:t>
            </a:r>
            <a:r>
              <a:rPr lang="cs-CZ" sz="2000" dirty="0"/>
              <a:t> reakcí je nepatrná</a:t>
            </a:r>
          </a:p>
          <a:p>
            <a:pPr lvl="1">
              <a:lnSpc>
                <a:spcPct val="100000"/>
              </a:lnSpc>
            </a:pPr>
            <a:endParaRPr lang="cs-CZ" sz="2000" i="1" u="sng" dirty="0"/>
          </a:p>
          <a:p>
            <a:pPr lvl="1">
              <a:lnSpc>
                <a:spcPct val="100000"/>
              </a:lnSpc>
            </a:pPr>
            <a:r>
              <a:rPr lang="cs-CZ" sz="2000" i="1" u="sng" dirty="0" err="1"/>
              <a:t>Tensiton</a:t>
            </a:r>
            <a:r>
              <a:rPr lang="cs-CZ" sz="2000" i="1" u="sng" dirty="0"/>
              <a:t> D70</a:t>
            </a:r>
            <a:r>
              <a:rPr lang="cs-CZ" sz="2000" i="1" dirty="0"/>
              <a:t> –</a:t>
            </a:r>
            <a:r>
              <a:rPr lang="cs-CZ" sz="2000" b="1" i="1" dirty="0"/>
              <a:t> </a:t>
            </a:r>
            <a:r>
              <a:rPr lang="cs-CZ" sz="2000" dirty="0" err="1"/>
              <a:t>hyperosmotický</a:t>
            </a:r>
            <a:r>
              <a:rPr lang="cs-CZ" sz="2000" dirty="0"/>
              <a:t> mix</a:t>
            </a:r>
          </a:p>
          <a:p>
            <a:pPr lvl="1">
              <a:lnSpc>
                <a:spcPct val="100000"/>
              </a:lnSpc>
            </a:pPr>
            <a:endParaRPr lang="cs-CZ" sz="2000" b="1" i="1" dirty="0"/>
          </a:p>
          <a:p>
            <a:pPr lvl="1">
              <a:lnSpc>
                <a:spcPct val="100000"/>
              </a:lnSpc>
            </a:pPr>
            <a:r>
              <a:rPr lang="cs-CZ" sz="2000" b="1" i="1" dirty="0"/>
              <a:t>želatina – </a:t>
            </a:r>
            <a:r>
              <a:rPr lang="cs-CZ" sz="2000" dirty="0"/>
              <a:t>klinický efekt 4-5 hodin, úplně se odbourává a vylučuje močí za 8 hod., ke kumulaci nedochází, nemají vliv na krevní srážlivost a funkci ledvin, neovlivňují výsledky AB0 a </a:t>
            </a:r>
            <a:r>
              <a:rPr lang="cs-CZ" sz="2000" dirty="0" err="1"/>
              <a:t>Rh</a:t>
            </a:r>
            <a:r>
              <a:rPr lang="cs-CZ" sz="2000" dirty="0"/>
              <a:t> systému (</a:t>
            </a:r>
            <a:r>
              <a:rPr lang="cs-CZ" sz="2000" i="1" dirty="0" err="1"/>
              <a:t>Haemaccel</a:t>
            </a:r>
            <a:r>
              <a:rPr lang="cs-CZ" sz="2000" i="1" dirty="0"/>
              <a:t>, </a:t>
            </a:r>
            <a:r>
              <a:rPr lang="cs-CZ" sz="2000" i="1" dirty="0" err="1"/>
              <a:t>Gelifundol</a:t>
            </a:r>
            <a:r>
              <a:rPr lang="cs-CZ" sz="2000" dirty="0"/>
              <a:t>, ..)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112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EA38D-AF98-484B-80D6-07E9C455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Náhrada krevní plazmy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36A785-BD06-4712-BC9C-517141ED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i="1" dirty="0"/>
              <a:t>dextrany –</a:t>
            </a:r>
            <a:r>
              <a:rPr lang="cs-CZ" sz="2400" dirty="0"/>
              <a:t> vysokomolekulární polysacharidy,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 90 % se vyloučí během 10 hod.,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jsou </a:t>
            </a:r>
            <a:r>
              <a:rPr lang="cs-CZ" sz="2400" dirty="0" err="1"/>
              <a:t>hyperonkotické</a:t>
            </a:r>
            <a:r>
              <a:rPr lang="cs-CZ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vysoká vlastní viskozita příznivě ovlivňuje reologické vlastnosti krve, povlékají erytrocyty a trombocyty, snižují tendence k agregaci a adhezi v závislosti na dávce,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mohou vyvolat </a:t>
            </a:r>
            <a:r>
              <a:rPr lang="cs-CZ" sz="2400" b="1" dirty="0"/>
              <a:t>těžké až smrtelné anafylaktické reakce </a:t>
            </a:r>
            <a:r>
              <a:rPr lang="cs-CZ" sz="2400" dirty="0"/>
              <a:t>(protilátky </a:t>
            </a:r>
            <a:r>
              <a:rPr lang="cs-CZ" sz="2400" dirty="0" err="1"/>
              <a:t>IgG</a:t>
            </a:r>
            <a:r>
              <a:rPr lang="cs-CZ" sz="2400" dirty="0"/>
              <a:t> zkřížené reagující s dextranem má téměř 70 % dospělé populace) → </a:t>
            </a:r>
            <a:r>
              <a:rPr lang="cs-CZ" sz="2400" b="1" dirty="0"/>
              <a:t>velmi výjimečné použití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685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8074E-AF6C-437F-AF28-5EBC60F5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Inhalační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ACB8A7-4FE7-448B-87C3-AB333CD7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58529" cy="4023360"/>
          </a:xfrm>
        </p:spPr>
        <p:txBody>
          <a:bodyPr/>
          <a:lstStyle/>
          <a:p>
            <a:r>
              <a:rPr lang="cs-CZ" sz="2400" b="1" i="1" u="sng" dirty="0">
                <a:latin typeface="+mj-lt"/>
              </a:rPr>
              <a:t>Nebulizátory </a:t>
            </a:r>
            <a:r>
              <a:rPr lang="cs-CZ" sz="2400" dirty="0">
                <a:latin typeface="+mj-lt"/>
              </a:rPr>
              <a:t>– vytváří jemné páry, léky v tekuté formě se mění na jemný aerosol, cca 2 – 3 hod po jídle.</a:t>
            </a:r>
          </a:p>
          <a:p>
            <a:r>
              <a:rPr lang="cs-CZ" sz="2400" b="1" i="1" u="sng" dirty="0">
                <a:latin typeface="+mj-lt"/>
              </a:rPr>
              <a:t>- ultrazvukové - </a:t>
            </a:r>
            <a:r>
              <a:rPr lang="cs-CZ" sz="2400" dirty="0">
                <a:latin typeface="+mj-lt"/>
              </a:rPr>
              <a:t> ohřev roztoku až na 45 ⁰C,</a:t>
            </a:r>
          </a:p>
          <a:p>
            <a:r>
              <a:rPr lang="cs-CZ" sz="2400" b="1" i="1" u="sng" dirty="0">
                <a:latin typeface="+mj-lt"/>
              </a:rPr>
              <a:t>- tryskové-</a:t>
            </a:r>
            <a:r>
              <a:rPr lang="cs-CZ" sz="2400" dirty="0">
                <a:latin typeface="+mj-lt"/>
              </a:rPr>
              <a:t> pomocí stlačeného vzduchu nebo vysokým průtokem kyslíku 6 – 8 l/min, účinnější.</a:t>
            </a:r>
          </a:p>
          <a:p>
            <a:r>
              <a:rPr lang="cs-CZ" sz="2400" b="1" i="1" u="sng" dirty="0">
                <a:latin typeface="+mj-lt"/>
              </a:rPr>
              <a:t>Příprava pacienta.</a:t>
            </a:r>
          </a:p>
          <a:p>
            <a:r>
              <a:rPr lang="cs-CZ" sz="2400" b="1" i="1" u="sng" dirty="0">
                <a:latin typeface="+mj-lt"/>
              </a:rPr>
              <a:t>Příprava pomůcek:</a:t>
            </a:r>
          </a:p>
          <a:p>
            <a:r>
              <a:rPr lang="cs-CZ" sz="2400" dirty="0">
                <a:latin typeface="+mj-lt"/>
              </a:rPr>
              <a:t>Vhodný zdroj plynu, spojovací hadice, nebulizátor, léky, destilovaná voda, buničitá vata, sáček na odpad.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662F8B-DE65-44D7-B4D8-577EAFFE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35" y="3750217"/>
            <a:ext cx="3720665" cy="24759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FB6D00-98F3-463E-B577-BDDA58EB8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35" y="0"/>
            <a:ext cx="3720665" cy="35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2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92FFD-CFDD-4C2B-A4B5-72511C8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 vyvolání osmotické diurézy, </a:t>
            </a:r>
            <a:r>
              <a:rPr lang="cs-CZ" sz="3600" dirty="0" err="1"/>
              <a:t>osmoterapeutika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65DFA9-3C6E-4FF7-AEC9-0FA3EB90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9800" y="1633462"/>
            <a:ext cx="10753200" cy="3960000"/>
          </a:xfrm>
        </p:spPr>
        <p:txBody>
          <a:bodyPr/>
          <a:lstStyle/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jde o látky, které se vylučují glomeruly, ale prakticky se neresorbují v tubulech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 principu osmózy na sebe váží vodu, používají se k vyvolání osmotické diurézy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indikují se k terapii oligurie, anurie, forsírované diurézy, </a:t>
            </a:r>
            <a:r>
              <a:rPr lang="cs-CZ" sz="2400" dirty="0" err="1"/>
              <a:t>antiedematózní</a:t>
            </a:r>
            <a:r>
              <a:rPr lang="cs-CZ" sz="2400" dirty="0"/>
              <a:t> léčbě při otoku mozku, glaukomu</a:t>
            </a:r>
          </a:p>
          <a:p>
            <a:pPr lvl="4">
              <a:lnSpc>
                <a:spcPct val="100000"/>
              </a:lnSpc>
            </a:pPr>
            <a:r>
              <a:rPr lang="cs-CZ" sz="2400" b="1" i="1" dirty="0" err="1"/>
              <a:t>Manitol</a:t>
            </a:r>
            <a:r>
              <a:rPr lang="cs-CZ" sz="2400" b="1" i="1" dirty="0"/>
              <a:t> 20 %</a:t>
            </a:r>
            <a:endParaRPr lang="cs-CZ" sz="2400" dirty="0"/>
          </a:p>
          <a:p>
            <a:pPr lvl="4">
              <a:lnSpc>
                <a:spcPct val="100000"/>
              </a:lnSpc>
            </a:pPr>
            <a:r>
              <a:rPr lang="cs-CZ" sz="2400" b="1" i="1" dirty="0" err="1"/>
              <a:t>Osmofundin</a:t>
            </a:r>
            <a:r>
              <a:rPr lang="cs-CZ" sz="2400" b="1" i="1" dirty="0"/>
              <a:t> 15 %</a:t>
            </a:r>
            <a:endParaRPr lang="cs-CZ" sz="2400" dirty="0"/>
          </a:p>
          <a:p>
            <a:pPr lvl="4">
              <a:lnSpc>
                <a:spcPct val="100000"/>
              </a:lnSpc>
            </a:pPr>
            <a:r>
              <a:rPr lang="cs-CZ" sz="2400" b="1" i="1" dirty="0"/>
              <a:t>Sorbitol 40 %</a:t>
            </a:r>
            <a:r>
              <a:rPr lang="cs-CZ" sz="2400" dirty="0"/>
              <a:t> – nesmí přijít do periferie, podává se rychlou infuzí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13857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2068D777-80C6-44F4-9989-772ADED1A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772" y="2044964"/>
            <a:ext cx="9778664" cy="135503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4B84893-E4F1-41B5-AEE5-5CFA5D851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54677"/>
              </p:ext>
            </p:extLst>
          </p:nvPr>
        </p:nvGraphicFramePr>
        <p:xfrm>
          <a:off x="261296" y="0"/>
          <a:ext cx="114481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9775397" imgH="5595948" progId="Word.Document.12">
                  <p:embed/>
                </p:oleObj>
              </mc:Choice>
              <mc:Fallback>
                <p:oleObj name="Document" r:id="rId4" imgW="9775397" imgH="5595948" progId="Word.Documen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4B84893-E4F1-41B5-AEE5-5CFA5D851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296" y="0"/>
                        <a:ext cx="1144815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725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FD8D07C-2D22-4CEA-9000-0431ACD28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50977"/>
              </p:ext>
            </p:extLst>
          </p:nvPr>
        </p:nvGraphicFramePr>
        <p:xfrm>
          <a:off x="122274" y="-1"/>
          <a:ext cx="11911595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9775397" imgH="5228386" progId="Word.Document.12">
                  <p:embed/>
                </p:oleObj>
              </mc:Choice>
              <mc:Fallback>
                <p:oleObj name="Document" r:id="rId3" imgW="9775397" imgH="5228386" progId="Word.Documen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FD8D07C-2D22-4CEA-9000-0431ACD28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74" y="-1"/>
                        <a:ext cx="11911595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52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E16B-6A35-47E5-90D4-0EB91AA4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využití nebulizátoru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A26273-00DA-45DA-9383-DEDC0EF5C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příprava pomůcek, příprava pacienta,</a:t>
            </a:r>
          </a:p>
          <a:p>
            <a:r>
              <a:rPr lang="cs-CZ" dirty="0">
                <a:latin typeface="+mj-lt"/>
              </a:rPr>
              <a:t>- zajistit spolupráci, sedí zpříma, napojit na zdroj kyslíku, počkat, až se začne tvořit mlhovina, zajistit správnou inhalaci, sledovat stav pacienta.</a:t>
            </a:r>
          </a:p>
          <a:p>
            <a:endParaRPr lang="cs-CZ" b="1" i="1" u="sng" dirty="0">
              <a:latin typeface="+mj-lt"/>
            </a:endParaRPr>
          </a:p>
          <a:p>
            <a:r>
              <a:rPr lang="cs-CZ" b="1" i="1" u="sng" dirty="0">
                <a:latin typeface="+mj-lt"/>
              </a:rPr>
              <a:t>Péče o pacienta:</a:t>
            </a:r>
          </a:p>
          <a:p>
            <a:r>
              <a:rPr lang="cs-CZ" dirty="0">
                <a:latin typeface="+mj-lt"/>
              </a:rPr>
              <a:t>- otřít okolí úst, soběstačný pac. si řádně vypláchne dutinu ústní, u nesoběstačného asistovat.</a:t>
            </a:r>
          </a:p>
          <a:p>
            <a:endParaRPr lang="cs-CZ" b="1" i="1" u="sng" dirty="0">
              <a:latin typeface="+mj-lt"/>
            </a:endParaRPr>
          </a:p>
          <a:p>
            <a:r>
              <a:rPr lang="cs-CZ" b="1" i="1" u="sng" dirty="0">
                <a:latin typeface="+mj-lt"/>
              </a:rPr>
              <a:t>Péče o pomůcky.</a:t>
            </a:r>
          </a:p>
        </p:txBody>
      </p:sp>
    </p:spTree>
    <p:extLst>
      <p:ext uri="{BB962C8B-B14F-4D97-AF65-F5344CB8AC3E}">
        <p14:creationId xmlns:p14="http://schemas.microsoft.com/office/powerpoint/2010/main" val="363381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374BF-409C-48A6-927D-569496EC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komplikace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4BAE1-86EA-4DB6-A450-F9C72D2D4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- vysušování sliznic při používání kyslíku,</a:t>
            </a:r>
          </a:p>
          <a:p>
            <a:r>
              <a:rPr lang="cs-CZ" dirty="0">
                <a:latin typeface="+mj-lt"/>
              </a:rPr>
              <a:t>- mykózy v dutině ústní,</a:t>
            </a:r>
          </a:p>
          <a:p>
            <a:r>
              <a:rPr lang="cs-CZ" dirty="0">
                <a:latin typeface="+mj-lt"/>
              </a:rPr>
              <a:t>- nebulizace pomocí kyslíku není vhodná u pac. s </a:t>
            </a:r>
            <a:r>
              <a:rPr lang="cs-CZ" dirty="0" err="1">
                <a:latin typeface="+mj-lt"/>
              </a:rPr>
              <a:t>chron</a:t>
            </a:r>
            <a:r>
              <a:rPr lang="cs-CZ" dirty="0">
                <a:latin typeface="+mj-lt"/>
              </a:rPr>
              <a:t>. resp. </a:t>
            </a:r>
            <a:r>
              <a:rPr lang="cs-CZ" dirty="0" err="1">
                <a:latin typeface="+mj-lt"/>
              </a:rPr>
              <a:t>onem</a:t>
            </a:r>
            <a:r>
              <a:rPr lang="cs-CZ" dirty="0">
                <a:latin typeface="+mj-lt"/>
              </a:rPr>
              <a:t>. – může způsobit </a:t>
            </a:r>
            <a:r>
              <a:rPr lang="cs-CZ" dirty="0" err="1">
                <a:latin typeface="+mj-lt"/>
              </a:rPr>
              <a:t>hyperkapnii</a:t>
            </a:r>
            <a:r>
              <a:rPr lang="cs-CZ" dirty="0">
                <a:latin typeface="+mj-lt"/>
              </a:rPr>
              <a:t>,</a:t>
            </a:r>
          </a:p>
          <a:p>
            <a:r>
              <a:rPr lang="cs-CZ" dirty="0">
                <a:latin typeface="+mj-lt"/>
              </a:rPr>
              <a:t>- dyspnoe,</a:t>
            </a:r>
          </a:p>
          <a:p>
            <a:r>
              <a:rPr lang="cs-CZ" dirty="0">
                <a:latin typeface="+mj-lt"/>
              </a:rPr>
              <a:t>- alergická reakce,</a:t>
            </a:r>
          </a:p>
          <a:p>
            <a:r>
              <a:rPr lang="cs-CZ" dirty="0">
                <a:latin typeface="+mj-lt"/>
              </a:rPr>
              <a:t>- zažívací potíže, sucho v ústech,</a:t>
            </a:r>
          </a:p>
          <a:p>
            <a:r>
              <a:rPr lang="cs-CZ" dirty="0">
                <a:latin typeface="+mj-lt"/>
              </a:rPr>
              <a:t>- tachykardie, zvýšený systolický tlak,</a:t>
            </a:r>
          </a:p>
          <a:p>
            <a:r>
              <a:rPr lang="cs-CZ" dirty="0">
                <a:latin typeface="+mj-lt"/>
              </a:rPr>
              <a:t>- nespolupracující pacient.</a:t>
            </a:r>
          </a:p>
        </p:txBody>
      </p:sp>
    </p:spTree>
    <p:extLst>
      <p:ext uri="{BB962C8B-B14F-4D97-AF65-F5344CB8AC3E}">
        <p14:creationId xmlns:p14="http://schemas.microsoft.com/office/powerpoint/2010/main" val="33714814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12" ma:contentTypeDescription="Vytvoří nový dokument" ma:contentTypeScope="" ma:versionID="41a5a22b5f6957070628bb1f196bf70a">
  <xsd:schema xmlns:xsd="http://www.w3.org/2001/XMLSchema" xmlns:xs="http://www.w3.org/2001/XMLSchema" xmlns:p="http://schemas.microsoft.com/office/2006/metadata/properties" xmlns:ns3="567f2e8e-f82b-4e20-adde-3167ac8dcb2e" xmlns:ns4="1be74145-1369-4350-a552-f90e39977260" targetNamespace="http://schemas.microsoft.com/office/2006/metadata/properties" ma:root="true" ma:fieldsID="cab981897b0b28a950dfb81227713704" ns3:_="" ns4:_="">
    <xsd:import namespace="567f2e8e-f82b-4e20-adde-3167ac8dcb2e"/>
    <xsd:import namespace="1be74145-1369-4350-a552-f90e399772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74145-1369-4350-a552-f90e39977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EC996F-70AB-4CC2-8B23-34D812022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1be74145-1369-4350-a552-f90e39977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B4A521-7386-420F-90BA-E87B05832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1E109-4252-4523-AFDB-F1E02375426B}">
  <ds:schemaRefs>
    <ds:schemaRef ds:uri="http://schemas.microsoft.com/office/2006/documentManagement/types"/>
    <ds:schemaRef ds:uri="http://www.w3.org/XML/1998/namespace"/>
    <ds:schemaRef ds:uri="567f2e8e-f82b-4e20-adde-3167ac8dcb2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be74145-1369-4350-a552-f90e39977260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1657</TotalTime>
  <Words>2262</Words>
  <Application>Microsoft Office PowerPoint</Application>
  <PresentationFormat>Širokoúhlá obrazovka</PresentationFormat>
  <Paragraphs>410</Paragraphs>
  <Slides>72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7" baseType="lpstr">
      <vt:lpstr>Arial</vt:lpstr>
      <vt:lpstr>Tahoma</vt:lpstr>
      <vt:lpstr>Wingdings</vt:lpstr>
      <vt:lpstr>Prezentace_MU_CZ</vt:lpstr>
      <vt:lpstr>Document</vt:lpstr>
      <vt:lpstr>Podávání léků do dýchacích cest – inhalace, periferní žilní vstupy, infuzní terapie</vt:lpstr>
      <vt:lpstr>Inhalace</vt:lpstr>
      <vt:lpstr>Indikace</vt:lpstr>
      <vt:lpstr>Inhalační systémy</vt:lpstr>
      <vt:lpstr>Inhalační systémy</vt:lpstr>
      <vt:lpstr>Inhalační systémy</vt:lpstr>
      <vt:lpstr>Inhalační systémy</vt:lpstr>
      <vt:lpstr>Postup při využití nebulizátoru</vt:lpstr>
      <vt:lpstr>Možné komplikace</vt:lpstr>
      <vt:lpstr>Využití tepla a chladu v léčbě</vt:lpstr>
      <vt:lpstr>Termoterapie</vt:lpstr>
      <vt:lpstr>Termopozitivní léčba</vt:lpstr>
      <vt:lpstr>Termopozitivní suché procedury</vt:lpstr>
      <vt:lpstr>Termopozitivní vlhké procedury</vt:lpstr>
      <vt:lpstr>Světloléčba</vt:lpstr>
      <vt:lpstr>KI podávání tepla</vt:lpstr>
      <vt:lpstr>Termonegativní léčba</vt:lpstr>
      <vt:lpstr>Chladné vlhké procedury</vt:lpstr>
      <vt:lpstr>Kontraindikace</vt:lpstr>
      <vt:lpstr>Inhalace</vt:lpstr>
      <vt:lpstr>Kanylace periferních žil</vt:lpstr>
      <vt:lpstr>Historie venepunkce </vt:lpstr>
      <vt:lpstr>Kanylace</vt:lpstr>
      <vt:lpstr>Standard pro výměnu kanyly</vt:lpstr>
      <vt:lpstr>Výběr místa zavedení</vt:lpstr>
      <vt:lpstr>Prezentace aplikace PowerPoint</vt:lpstr>
      <vt:lpstr>Periferní žilní kanyla</vt:lpstr>
      <vt:lpstr>Prezentace aplikace PowerPoint</vt:lpstr>
      <vt:lpstr>Pomůcky</vt:lpstr>
      <vt:lpstr>Prezentace aplikace PowerPoint</vt:lpstr>
      <vt:lpstr>POSTUP  </vt:lpstr>
      <vt:lpstr>POSTUP</vt:lpstr>
      <vt:lpstr>VPICH</vt:lpstr>
      <vt:lpstr>Zavedení samotné kanyly</vt:lpstr>
      <vt:lpstr>Připichovací port</vt:lpstr>
      <vt:lpstr>Prezentace aplikace PowerPoint</vt:lpstr>
      <vt:lpstr>Prezentace aplikace PowerPoint</vt:lpstr>
      <vt:lpstr>Péče po výkonu</vt:lpstr>
      <vt:lpstr>Uzávěr PŽK</vt:lpstr>
      <vt:lpstr>Provedení záznamu do dokumentace</vt:lpstr>
      <vt:lpstr>PROPLACH</vt:lpstr>
      <vt:lpstr>Možné komplikace</vt:lpstr>
      <vt:lpstr>Aplikace léků i.v. přes PŽK </vt:lpstr>
      <vt:lpstr>Péče o PŽK </vt:lpstr>
      <vt:lpstr>Jednorázové uzávěry kanyly</vt:lpstr>
      <vt:lpstr>Mandrény</vt:lpstr>
      <vt:lpstr>Odběr krve z PŽK</vt:lpstr>
      <vt:lpstr>Zvláštní upozornění</vt:lpstr>
      <vt:lpstr>Infuzní léčba </vt:lpstr>
      <vt:lpstr>Infuzní léčba</vt:lpstr>
      <vt:lpstr>Indikace</vt:lpstr>
      <vt:lpstr>Způsoby podání</vt:lpstr>
      <vt:lpstr>Periferní žilní vstupy</vt:lpstr>
      <vt:lpstr>Pomůcky</vt:lpstr>
      <vt:lpstr>Důvody ke zrušení kanyly</vt:lpstr>
      <vt:lpstr>Komplikace periferního vstupu</vt:lpstr>
      <vt:lpstr>Komplikace při podávání infuze</vt:lpstr>
      <vt:lpstr> Druhy roztoků</vt:lpstr>
      <vt:lpstr>Krystaloidy</vt:lpstr>
      <vt:lpstr>Dělení krystaloidů</vt:lpstr>
      <vt:lpstr>Fyziologický roztok</vt:lpstr>
      <vt:lpstr>Ringer laktát</vt:lpstr>
      <vt:lpstr>Hartmannův roztok</vt:lpstr>
      <vt:lpstr>Roztok glukózy 5 %</vt:lpstr>
      <vt:lpstr> K úpravě ABR</vt:lpstr>
      <vt:lpstr>Koloidy</vt:lpstr>
      <vt:lpstr>Koloidy</vt:lpstr>
      <vt:lpstr>Náhrada krevní plazmy</vt:lpstr>
      <vt:lpstr>Náhrada krevní plazmy</vt:lpstr>
      <vt:lpstr>K vyvolání osmotické diurézy, osmoterapeutika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při zajištění tělesné aktivity, potřeby sebepéče a soběstačnosti</dc:title>
  <dc:creator>Lenka Veselá</dc:creator>
  <cp:lastModifiedBy>Lenka Veselá</cp:lastModifiedBy>
  <cp:revision>104</cp:revision>
  <dcterms:created xsi:type="dcterms:W3CDTF">2019-09-12T06:55:26Z</dcterms:created>
  <dcterms:modified xsi:type="dcterms:W3CDTF">2020-11-12T16:43:07Z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