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60"/>
  </p:notesMasterIdLst>
  <p:sldIdLst>
    <p:sldId id="256" r:id="rId4"/>
    <p:sldId id="257" r:id="rId5"/>
    <p:sldId id="259" r:id="rId6"/>
    <p:sldId id="260" r:id="rId7"/>
    <p:sldId id="258" r:id="rId8"/>
    <p:sldId id="277" r:id="rId9"/>
    <p:sldId id="261" r:id="rId10"/>
    <p:sldId id="262" r:id="rId11"/>
    <p:sldId id="263" r:id="rId12"/>
    <p:sldId id="264" r:id="rId13"/>
    <p:sldId id="265" r:id="rId14"/>
    <p:sldId id="266" r:id="rId15"/>
    <p:sldId id="280" r:id="rId16"/>
    <p:sldId id="281" r:id="rId17"/>
    <p:sldId id="283" r:id="rId18"/>
    <p:sldId id="282" r:id="rId19"/>
    <p:sldId id="284" r:id="rId20"/>
    <p:sldId id="270" r:id="rId21"/>
    <p:sldId id="285" r:id="rId22"/>
    <p:sldId id="289" r:id="rId23"/>
    <p:sldId id="286" r:id="rId24"/>
    <p:sldId id="271" r:id="rId25"/>
    <p:sldId id="319" r:id="rId26"/>
    <p:sldId id="290" r:id="rId27"/>
    <p:sldId id="291" r:id="rId28"/>
    <p:sldId id="292" r:id="rId29"/>
    <p:sldId id="300" r:id="rId30"/>
    <p:sldId id="302" r:id="rId31"/>
    <p:sldId id="295" r:id="rId32"/>
    <p:sldId id="297" r:id="rId33"/>
    <p:sldId id="301" r:id="rId34"/>
    <p:sldId id="303" r:id="rId35"/>
    <p:sldId id="294" r:id="rId36"/>
    <p:sldId id="296" r:id="rId37"/>
    <p:sldId id="298" r:id="rId38"/>
    <p:sldId id="299" r:id="rId39"/>
    <p:sldId id="315" r:id="rId40"/>
    <p:sldId id="267" r:id="rId41"/>
    <p:sldId id="320" r:id="rId42"/>
    <p:sldId id="276" r:id="rId43"/>
    <p:sldId id="278" r:id="rId44"/>
    <p:sldId id="279" r:id="rId45"/>
    <p:sldId id="305" r:id="rId46"/>
    <p:sldId id="306" r:id="rId47"/>
    <p:sldId id="307" r:id="rId48"/>
    <p:sldId id="308" r:id="rId49"/>
    <p:sldId id="269" r:id="rId50"/>
    <p:sldId id="313" r:id="rId51"/>
    <p:sldId id="314" r:id="rId52"/>
    <p:sldId id="268" r:id="rId53"/>
    <p:sldId id="321" r:id="rId54"/>
    <p:sldId id="311" r:id="rId55"/>
    <p:sldId id="312" r:id="rId56"/>
    <p:sldId id="273" r:id="rId57"/>
    <p:sldId id="316" r:id="rId58"/>
    <p:sldId id="318" r:id="rId5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1410CA-FEE3-4A20-9E5D-37E40FF1206E}" v="2" dt="2021-01-25T09:47:15.429"/>
    <p1510:client id="{A6383132-7E19-470F-9B19-FFE774266DD1}" v="1" dt="2021-01-05T09:25:13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64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microsoft.com/office/2015/10/relationships/revisionInfo" Target="revisionInfo.xml"/><Relationship Id="rId5" Type="http://schemas.openxmlformats.org/officeDocument/2006/relationships/slide" Target="slides/slide2.xml"/><Relationship Id="rId61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na Paolella" userId="S::506924@muni.cz::dbc370a8-e34f-427e-ba30-95d0c177828a" providerId="AD" clId="Web-{A6383132-7E19-470F-9B19-FFE774266DD1}"/>
    <pc:docChg chg="modSld">
      <pc:chgData name="Cristina Paolella" userId="S::506924@muni.cz::dbc370a8-e34f-427e-ba30-95d0c177828a" providerId="AD" clId="Web-{A6383132-7E19-470F-9B19-FFE774266DD1}" dt="2021-01-05T09:25:13.597" v="0" actId="1076"/>
      <pc:docMkLst>
        <pc:docMk/>
      </pc:docMkLst>
      <pc:sldChg chg="modSp">
        <pc:chgData name="Cristina Paolella" userId="S::506924@muni.cz::dbc370a8-e34f-427e-ba30-95d0c177828a" providerId="AD" clId="Web-{A6383132-7E19-470F-9B19-FFE774266DD1}" dt="2021-01-05T09:25:13.597" v="0" actId="1076"/>
        <pc:sldMkLst>
          <pc:docMk/>
          <pc:sldMk cId="0" sldId="283"/>
        </pc:sldMkLst>
        <pc:picChg chg="mod">
          <ac:chgData name="Cristina Paolella" userId="S::506924@muni.cz::dbc370a8-e34f-427e-ba30-95d0c177828a" providerId="AD" clId="Web-{A6383132-7E19-470F-9B19-FFE774266DD1}" dt="2021-01-05T09:25:13.597" v="0" actId="1076"/>
          <ac:picMkLst>
            <pc:docMk/>
            <pc:sldMk cId="0" sldId="283"/>
            <ac:picMk id="33796" creationId="{9A3D38A2-2502-4839-9AE6-BE040F6A1363}"/>
          </ac:picMkLst>
        </pc:picChg>
      </pc:sldChg>
    </pc:docChg>
  </pc:docChgLst>
  <pc:docChgLst>
    <pc:chgData name="Tomáš Vykydal" userId="S::506883@muni.cz::48baf35b-0f51-4be5-b7c8-08e44c52c5fc" providerId="AD" clId="Web-{401410CA-FEE3-4A20-9E5D-37E40FF1206E}"/>
    <pc:docChg chg="modSld">
      <pc:chgData name="Tomáš Vykydal" userId="S::506883@muni.cz::48baf35b-0f51-4be5-b7c8-08e44c52c5fc" providerId="AD" clId="Web-{401410CA-FEE3-4A20-9E5D-37E40FF1206E}" dt="2021-01-25T09:47:15.429" v="1" actId="1076"/>
      <pc:docMkLst>
        <pc:docMk/>
      </pc:docMkLst>
      <pc:sldChg chg="modSp">
        <pc:chgData name="Tomáš Vykydal" userId="S::506883@muni.cz::48baf35b-0f51-4be5-b7c8-08e44c52c5fc" providerId="AD" clId="Web-{401410CA-FEE3-4A20-9E5D-37E40FF1206E}" dt="2021-01-25T09:47:15.429" v="1" actId="1076"/>
        <pc:sldMkLst>
          <pc:docMk/>
          <pc:sldMk cId="0" sldId="305"/>
        </pc:sldMkLst>
        <pc:picChg chg="mod">
          <ac:chgData name="Tomáš Vykydal" userId="S::506883@muni.cz::48baf35b-0f51-4be5-b7c8-08e44c52c5fc" providerId="AD" clId="Web-{401410CA-FEE3-4A20-9E5D-37E40FF1206E}" dt="2021-01-25T09:43:58.024" v="0" actId="1076"/>
          <ac:picMkLst>
            <pc:docMk/>
            <pc:sldMk cId="0" sldId="305"/>
            <ac:picMk id="45061" creationId="{70431767-FB23-46CB-A4D3-CF89C0CE34D0}"/>
          </ac:picMkLst>
        </pc:picChg>
        <pc:picChg chg="mod">
          <ac:chgData name="Tomáš Vykydal" userId="S::506883@muni.cz::48baf35b-0f51-4be5-b7c8-08e44c52c5fc" providerId="AD" clId="Web-{401410CA-FEE3-4A20-9E5D-37E40FF1206E}" dt="2021-01-25T09:47:15.429" v="1" actId="1076"/>
          <ac:picMkLst>
            <pc:docMk/>
            <pc:sldMk cId="0" sldId="305"/>
            <ac:picMk id="64516" creationId="{F919C074-848D-42D7-AD8E-111EC955582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3B45AD3-ADAE-47E7-A33F-6522BF86E0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C77996B-68C0-49BD-A40B-D2B9BFCC23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B375BE6-F5D5-46B8-874F-471D9F1217A1}" type="datetimeFigureOut">
              <a:rPr lang="cs-CZ"/>
              <a:pPr>
                <a:defRPr/>
              </a:pPr>
              <a:t>25.01.2021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C19A6282-8FF5-41E0-BCB8-B74AF9B03F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58782565-D885-42C3-A130-8E6DBDCA4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4441C78-8477-4C39-9089-462C9DDCC3C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A59E9D-F2EA-45E4-AF67-A82F6544ED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0EB59DD-694C-44C0-8F3E-C768DE2C2D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jemedicina.cz/cs_cz/pruvodce-pacienta/vysetrovaci-metody/biopsie-ledviny-1.html" TargetMode="External"/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>
            <a:extLst>
              <a:ext uri="{FF2B5EF4-FFF2-40B4-BE49-F238E27FC236}">
                <a16:creationId xmlns:a16="http://schemas.microsoft.com/office/drawing/2014/main" id="{3986181A-B180-43D5-BB17-58A5B070FA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>
            <a:extLst>
              <a:ext uri="{FF2B5EF4-FFF2-40B4-BE49-F238E27FC236}">
                <a16:creationId xmlns:a16="http://schemas.microsoft.com/office/drawing/2014/main" id="{1E935148-8BBD-4B09-883C-BCC0A7C12F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6868" name="Zástupný symbol pro číslo snímku 3">
            <a:extLst>
              <a:ext uri="{FF2B5EF4-FFF2-40B4-BE49-F238E27FC236}">
                <a16:creationId xmlns:a16="http://schemas.microsoft.com/office/drawing/2014/main" id="{9EE9D69F-282B-4AD3-B5A6-10AEA9B931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137F773-ADB9-4B0A-8A19-C8CED25C0BC2}" type="slidenum">
              <a:rPr lang="cs-CZ" altLang="cs-CZ" sz="1200"/>
              <a:pPr/>
              <a:t>17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>
            <a:extLst>
              <a:ext uri="{FF2B5EF4-FFF2-40B4-BE49-F238E27FC236}">
                <a16:creationId xmlns:a16="http://schemas.microsoft.com/office/drawing/2014/main" id="{CFAF9395-C0FE-4A18-9A5A-506BBB4C68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Zástupný symbol pro poznámky 2">
            <a:extLst>
              <a:ext uri="{FF2B5EF4-FFF2-40B4-BE49-F238E27FC236}">
                <a16:creationId xmlns:a16="http://schemas.microsoft.com/office/drawing/2014/main" id="{248C7D15-52E0-4694-8088-FBE5C79E1A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8916" name="Zástupný symbol pro číslo snímku 3">
            <a:extLst>
              <a:ext uri="{FF2B5EF4-FFF2-40B4-BE49-F238E27FC236}">
                <a16:creationId xmlns:a16="http://schemas.microsoft.com/office/drawing/2014/main" id="{44696E62-6897-4451-BF07-BF4466BA7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4DEFA47-103E-4D3A-9BDD-09BFDDB167DD}" type="slidenum">
              <a:rPr lang="cs-CZ" altLang="cs-CZ" sz="1200"/>
              <a:pPr/>
              <a:t>18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>
            <a:extLst>
              <a:ext uri="{FF2B5EF4-FFF2-40B4-BE49-F238E27FC236}">
                <a16:creationId xmlns:a16="http://schemas.microsoft.com/office/drawing/2014/main" id="{C8C9C570-C923-4470-95CA-519CCB9A90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Zástupný symbol pro poznámky 2">
            <a:extLst>
              <a:ext uri="{FF2B5EF4-FFF2-40B4-BE49-F238E27FC236}">
                <a16:creationId xmlns:a16="http://schemas.microsoft.com/office/drawing/2014/main" id="{27BFD135-1813-4763-8CA7-066F6DC554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VDN – vedlejší dutiny nosní</a:t>
            </a:r>
          </a:p>
        </p:txBody>
      </p:sp>
      <p:sp>
        <p:nvSpPr>
          <p:cNvPr id="65540" name="Zástupný symbol pro číslo snímku 3">
            <a:extLst>
              <a:ext uri="{FF2B5EF4-FFF2-40B4-BE49-F238E27FC236}">
                <a16:creationId xmlns:a16="http://schemas.microsoft.com/office/drawing/2014/main" id="{112F6CB4-7D8E-4EA8-82A1-75219A60C6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5575767-3A82-4D38-BF9C-608E3DB6E468}" type="slidenum">
              <a:rPr lang="cs-CZ" altLang="cs-CZ" sz="1200"/>
              <a:pPr/>
              <a:t>43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>
            <a:extLst>
              <a:ext uri="{FF2B5EF4-FFF2-40B4-BE49-F238E27FC236}">
                <a16:creationId xmlns:a16="http://schemas.microsoft.com/office/drawing/2014/main" id="{1425C8B2-EAA7-4A3F-A953-8FC7C5E84C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Zástupný symbol pro poznámky 2">
            <a:extLst>
              <a:ext uri="{FF2B5EF4-FFF2-40B4-BE49-F238E27FC236}">
                <a16:creationId xmlns:a16="http://schemas.microsoft.com/office/drawing/2014/main" id="{5A798D09-DEFC-48AB-8B03-3BF1C68BF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>
                <a:hlinkClick r:id="rId3"/>
              </a:rPr>
              <a:t>https://www.mojemedicina.cz/cs_cz/pruvodce-pacienta/vysetrovaci-metody/biopsie-ledviny-1.html</a:t>
            </a:r>
            <a:endParaRPr lang="cs-CZ" altLang="cs-CZ"/>
          </a:p>
        </p:txBody>
      </p:sp>
      <p:sp>
        <p:nvSpPr>
          <p:cNvPr id="77828" name="Zástupný symbol pro číslo snímku 3">
            <a:extLst>
              <a:ext uri="{FF2B5EF4-FFF2-40B4-BE49-F238E27FC236}">
                <a16:creationId xmlns:a16="http://schemas.microsoft.com/office/drawing/2014/main" id="{66E10F5B-1293-433B-8350-CB62099BED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B0C2D11-94A4-4147-AEA4-94893987D8C2}" type="slidenum">
              <a:rPr lang="cs-CZ" altLang="cs-CZ" sz="1200"/>
              <a:pPr/>
              <a:t>54</a:t>
            </a:fld>
            <a:endParaRPr lang="cs-CZ" altLang="cs-CZ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>
            <a:extLst>
              <a:ext uri="{FF2B5EF4-FFF2-40B4-BE49-F238E27FC236}">
                <a16:creationId xmlns:a16="http://schemas.microsoft.com/office/drawing/2014/main" id="{DB6855A5-61B4-4763-B36F-5F42AA74C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414338"/>
            <a:ext cx="1158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adpis 6"/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171580"/>
          </a:xfrm>
        </p:spPr>
        <p:txBody>
          <a:bodyPr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4" name="Podnadpis 2"/>
          <p:cNvSpPr>
            <a:spLocks noGrp="1"/>
          </p:cNvSpPr>
          <p:nvPr>
            <p:ph type="subTitle" idx="1"/>
          </p:nvPr>
        </p:nvSpPr>
        <p:spPr>
          <a:xfrm>
            <a:off x="298877" y="4116403"/>
            <a:ext cx="8521200" cy="698497"/>
          </a:xfrm>
        </p:spPr>
        <p:txBody>
          <a:bodyPr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423D1206-5AFF-40E0-A11D-212F783275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A199E8F3-3E6B-49EC-AF64-893BF71EC7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07A3A6-F3AD-4804-B99B-B712A1E568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518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9">
            <a:extLst>
              <a:ext uri="{FF2B5EF4-FFF2-40B4-BE49-F238E27FC236}">
                <a16:creationId xmlns:a16="http://schemas.microsoft.com/office/drawing/2014/main" id="{1006CE64-A53A-4750-BFBE-2B55EFEDD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6048375"/>
            <a:ext cx="6508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539998" y="718713"/>
            <a:ext cx="3915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39999" y="4500000"/>
            <a:ext cx="3915000" cy="1331998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4" name="Zástupný symbol pro text 5"/>
          <p:cNvSpPr>
            <a:spLocks noGrp="1"/>
          </p:cNvSpPr>
          <p:nvPr>
            <p:ph type="body" sz="quarter" idx="20"/>
          </p:nvPr>
        </p:nvSpPr>
        <p:spPr>
          <a:xfrm>
            <a:off x="4688459" y="4500000"/>
            <a:ext cx="3915000" cy="1331998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Zástupný symbol pro obsah 12"/>
          <p:cNvSpPr>
            <a:spLocks noGrp="1"/>
          </p:cNvSpPr>
          <p:nvPr>
            <p:ph sz="quarter" idx="25"/>
          </p:nvPr>
        </p:nvSpPr>
        <p:spPr>
          <a:xfrm>
            <a:off x="4688459" y="718713"/>
            <a:ext cx="3915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3D6B491C-E0A2-48B8-85C2-EFC295C6653B}"/>
              </a:ext>
            </a:extLst>
          </p:cNvPr>
          <p:cNvSpPr>
            <a:spLocks noGrp="1" noChangeArrowheads="1"/>
          </p:cNvSpPr>
          <p:nvPr>
            <p:ph type="ftr" sz="quarter" idx="26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02ADA288-9D8C-41F1-A2C2-7419960D3E2B}"/>
              </a:ext>
            </a:extLst>
          </p:cNvPr>
          <p:cNvSpPr>
            <a:spLocks noGrp="1" noChangeArrowheads="1"/>
          </p:cNvSpPr>
          <p:nvPr>
            <p:ph type="sldNum" sz="quarter" idx="2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754BEB-336E-4727-8D75-DC6AC057E31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135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9">
            <a:extLst>
              <a:ext uri="{FF2B5EF4-FFF2-40B4-BE49-F238E27FC236}">
                <a16:creationId xmlns:a16="http://schemas.microsoft.com/office/drawing/2014/main" id="{4FB0B6B1-8F42-4DBD-86F0-792A058E6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6048375"/>
            <a:ext cx="6508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7">
            <a:extLst>
              <a:ext uri="{FF2B5EF4-FFF2-40B4-BE49-F238E27FC236}">
                <a16:creationId xmlns:a16="http://schemas.microsoft.com/office/drawing/2014/main" id="{A12738EE-4121-49F5-911C-51A2BE88632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77BAA9A5-5CA1-48A1-942D-B3ABAB6BBB5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FA43A1-EFC3-457C-BF19-89FE886ED11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9574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9">
            <a:extLst>
              <a:ext uri="{FF2B5EF4-FFF2-40B4-BE49-F238E27FC236}">
                <a16:creationId xmlns:a16="http://schemas.microsoft.com/office/drawing/2014/main" id="{EBB1D01F-22EB-43C5-8C3A-8294D1009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6048375"/>
            <a:ext cx="6492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5842000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763F9BE-A173-4086-956A-B901F7C245B3}"/>
              </a:ext>
            </a:extLst>
          </p:cNvPr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lang="cs-CZ" sz="90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89A4F73D-45E3-44D5-8446-E924510200A4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9097623-327C-4790-9C9D-127D2E14CD1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2799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5">
            <a:extLst>
              <a:ext uri="{FF2B5EF4-FFF2-40B4-BE49-F238E27FC236}">
                <a16:creationId xmlns:a16="http://schemas.microsoft.com/office/drawing/2014/main" id="{F0837E5C-5FE7-4B04-98D8-E2092C187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2014538"/>
            <a:ext cx="30797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070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2">
            <a:extLst>
              <a:ext uri="{FF2B5EF4-FFF2-40B4-BE49-F238E27FC236}">
                <a16:creationId xmlns:a16="http://schemas.microsoft.com/office/drawing/2014/main" id="{23BB0CA9-8D75-4ECB-8F97-FC806AE4C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951038"/>
            <a:ext cx="65151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310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68E1529E-71F3-4040-A406-5BCE58283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351362E-EB2C-43D9-AFC8-38F2AB139BD3}" type="datetimeFigureOut">
              <a:rPr lang="cs-CZ"/>
              <a:pPr>
                <a:defRPr/>
              </a:pPr>
              <a:t>25.01.2021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0A53FA73-94AA-4117-B936-718A485A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1526842C-64E1-4B36-B5CC-0F47546C3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E9D0CB-3DF6-48E9-86F7-5F68D935BB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3735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025703F1-1695-475A-8903-85282C7E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374E6A6-228B-4E0E-ADF6-091CC7F00EEC}" type="datetimeFigureOut">
              <a:rPr lang="cs-CZ"/>
              <a:pPr>
                <a:defRPr/>
              </a:pPr>
              <a:t>25.01.2021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C162D07B-97E7-4FA2-9ECD-7F44A3244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33EDF61D-F980-4936-B702-A22B0122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170ADB-1E7E-46FE-9F75-00535D725A2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934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>
            <a:extLst>
              <a:ext uri="{FF2B5EF4-FFF2-40B4-BE49-F238E27FC236}">
                <a16:creationId xmlns:a16="http://schemas.microsoft.com/office/drawing/2014/main" id="{FE354466-4B16-466A-8AD4-8BE85E2C6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414338"/>
            <a:ext cx="1158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6"/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171580"/>
          </a:xfrm>
        </p:spPr>
        <p:txBody>
          <a:bodyPr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/>
          <p:cNvSpPr>
            <a:spLocks noGrp="1"/>
          </p:cNvSpPr>
          <p:nvPr>
            <p:ph type="subTitle" idx="1"/>
          </p:nvPr>
        </p:nvSpPr>
        <p:spPr>
          <a:xfrm>
            <a:off x="298877" y="4116403"/>
            <a:ext cx="8521200" cy="698497"/>
          </a:xfrm>
        </p:spPr>
        <p:txBody>
          <a:bodyPr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D00737BF-BA57-40C6-BDEA-9B6A5D0ED15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lang="cs-CZ" sz="90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AE21818B-46EF-4EC4-8582-E460DF09FA5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01F581E-D0FB-412B-8A2E-80C1255CFB4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212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>
            <a:extLst>
              <a:ext uri="{FF2B5EF4-FFF2-40B4-BE49-F238E27FC236}">
                <a16:creationId xmlns:a16="http://schemas.microsoft.com/office/drawing/2014/main" id="{A3B8DF40-AE72-47DE-9878-8E3E8F232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6048375"/>
            <a:ext cx="6508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2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AEDC43AE-2082-4A09-AD12-04E05A1A895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596090C8-57B4-4A03-AA7B-573ADD3B41C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4C8B23-5A80-41D8-A5A8-41591CA0C7C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912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9">
            <a:extLst>
              <a:ext uri="{FF2B5EF4-FFF2-40B4-BE49-F238E27FC236}">
                <a16:creationId xmlns:a16="http://schemas.microsoft.com/office/drawing/2014/main" id="{AE00B188-1BDF-48CA-B573-53893B175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6048375"/>
            <a:ext cx="6508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Nadpis 12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50458E00-0188-4503-B312-E67B57E009B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C8A5D7B2-D5CA-4D92-BEFC-A145A86F24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22B874-DC9E-4CA6-B7E0-4075BDEB431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4222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9">
            <a:extLst>
              <a:ext uri="{FF2B5EF4-FFF2-40B4-BE49-F238E27FC236}">
                <a16:creationId xmlns:a16="http://schemas.microsoft.com/office/drawing/2014/main" id="{5D8C3923-A132-43CB-9026-3F9CFE2D2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6048375"/>
            <a:ext cx="6508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7"/>
          <p:cNvSpPr>
            <a:spLocks noGrp="1"/>
          </p:cNvSpPr>
          <p:nvPr>
            <p:ph type="body" sz="quarter" idx="26"/>
          </p:nvPr>
        </p:nvSpPr>
        <p:spPr>
          <a:xfrm>
            <a:off x="540544" y="1296001"/>
            <a:ext cx="3915000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Nadpis 12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/>
          <p:cNvSpPr>
            <a:spLocks noGrp="1"/>
          </p:cNvSpPr>
          <p:nvPr>
            <p:ph type="body" sz="quarter" idx="27"/>
          </p:nvPr>
        </p:nvSpPr>
        <p:spPr>
          <a:xfrm>
            <a:off x="4688459" y="1290515"/>
            <a:ext cx="3915000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9027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570B14EC-AB25-4073-8FDF-0FEDA34B3BB4}"/>
              </a:ext>
            </a:extLst>
          </p:cNvPr>
          <p:cNvSpPr>
            <a:spLocks noGrp="1" noChangeArrowheads="1"/>
          </p:cNvSpPr>
          <p:nvPr>
            <p:ph type="ftr" sz="quarter" idx="29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99A7FCC8-5C3F-44E8-97C7-B9A7398A3C68}"/>
              </a:ext>
            </a:extLst>
          </p:cNvPr>
          <p:cNvSpPr>
            <a:spLocks noGrp="1" noChangeArrowheads="1"/>
          </p:cNvSpPr>
          <p:nvPr>
            <p:ph type="sldNum" sz="quarter" idx="3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FDA3E5-03EE-4765-A1D5-38658BAC81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143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9">
            <a:extLst>
              <a:ext uri="{FF2B5EF4-FFF2-40B4-BE49-F238E27FC236}">
                <a16:creationId xmlns:a16="http://schemas.microsoft.com/office/drawing/2014/main" id="{5AA82AC9-739F-4BCB-885D-006CE9A6A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6048375"/>
            <a:ext cx="6508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539353" y="1695075"/>
            <a:ext cx="3913810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8" name="Nadpis 3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67024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1C7E7653-919D-46DE-B552-FF4494F323A9}"/>
              </a:ext>
            </a:extLst>
          </p:cNvPr>
          <p:cNvSpPr>
            <a:spLocks noGrp="1" noChangeArrowheads="1"/>
          </p:cNvSpPr>
          <p:nvPr>
            <p:ph type="ftr" sz="quarter" idx="29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D7699897-3B45-427C-9A99-6A1A2E42627A}"/>
              </a:ext>
            </a:extLst>
          </p:cNvPr>
          <p:cNvSpPr>
            <a:spLocks noGrp="1" noChangeArrowheads="1"/>
          </p:cNvSpPr>
          <p:nvPr>
            <p:ph type="sldNum" sz="quarter" idx="3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FB11B2-F855-4C2A-A493-CC8D5076884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3136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9">
            <a:extLst>
              <a:ext uri="{FF2B5EF4-FFF2-40B4-BE49-F238E27FC236}">
                <a16:creationId xmlns:a16="http://schemas.microsoft.com/office/drawing/2014/main" id="{AB2515E4-366F-4DD2-A545-8A9BA1743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6048375"/>
            <a:ext cx="6508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ástupný symbol pro obsah 12"/>
          <p:cNvSpPr>
            <a:spLocks noGrp="1"/>
          </p:cNvSpPr>
          <p:nvPr>
            <p:ph sz="quarter" idx="22"/>
          </p:nvPr>
        </p:nvSpPr>
        <p:spPr>
          <a:xfrm>
            <a:off x="3330000" y="1692003"/>
            <a:ext cx="2483644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39999" y="4414271"/>
            <a:ext cx="2484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4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3330000" y="4414271"/>
            <a:ext cx="2484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6120900" y="4414270"/>
            <a:ext cx="2484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7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8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Zástupný symbol pro obsah 12"/>
          <p:cNvSpPr>
            <a:spLocks noGrp="1"/>
          </p:cNvSpPr>
          <p:nvPr>
            <p:ph sz="quarter" idx="23"/>
          </p:nvPr>
        </p:nvSpPr>
        <p:spPr>
          <a:xfrm>
            <a:off x="540000" y="1692003"/>
            <a:ext cx="2483644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6120001" y="1692003"/>
            <a:ext cx="2483644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2" name="Nadpis 12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348F9180-DC48-4D59-9D20-3CBA16557B5C}"/>
              </a:ext>
            </a:extLst>
          </p:cNvPr>
          <p:cNvSpPr>
            <a:spLocks noGrp="1" noChangeArrowheads="1"/>
          </p:cNvSpPr>
          <p:nvPr>
            <p:ph type="ftr" sz="quarter" idx="25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01246BDC-828D-4FA1-95F8-6405F027509E}"/>
              </a:ext>
            </a:extLst>
          </p:cNvPr>
          <p:cNvSpPr>
            <a:spLocks noGrp="1" noChangeArrowheads="1"/>
          </p:cNvSpPr>
          <p:nvPr>
            <p:ph type="sldNum" sz="quarter" idx="2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6C409F-0E6E-4D9C-ACA1-EA9F190CDCE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543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9">
            <a:extLst>
              <a:ext uri="{FF2B5EF4-FFF2-40B4-BE49-F238E27FC236}">
                <a16:creationId xmlns:a16="http://schemas.microsoft.com/office/drawing/2014/main" id="{BC7ED8BD-34BB-4721-9246-A2C295C4F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6048375"/>
            <a:ext cx="6508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4704160" y="692150"/>
            <a:ext cx="390074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539353" y="692151"/>
            <a:ext cx="3913810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70079796-F821-4375-83C0-CF9D50E1EEAA}"/>
              </a:ext>
            </a:extLst>
          </p:cNvPr>
          <p:cNvSpPr>
            <a:spLocks noGrp="1" noChangeArrowheads="1"/>
          </p:cNvSpPr>
          <p:nvPr>
            <p:ph type="ftr" sz="quarter" idx="25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E220BFDF-AAF1-4ADD-998E-92AD7AA9403B}"/>
              </a:ext>
            </a:extLst>
          </p:cNvPr>
          <p:cNvSpPr>
            <a:spLocks noGrp="1" noChangeArrowheads="1"/>
          </p:cNvSpPr>
          <p:nvPr>
            <p:ph type="sldNum" sz="quarter" idx="2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BDBCD6-3AED-496F-B211-5E6EBEE3814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1838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9">
            <a:extLst>
              <a:ext uri="{FF2B5EF4-FFF2-40B4-BE49-F238E27FC236}">
                <a16:creationId xmlns:a16="http://schemas.microsoft.com/office/drawing/2014/main" id="{C691EF57-B0A1-49A4-8F6E-31603C05D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6048375"/>
            <a:ext cx="6508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DE8A8E5-F973-40A9-BD75-143A3FF7C4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930C4FFF-FCF9-485D-90A3-0A90651C86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F76046-2E55-44B8-810E-1E82DB592AF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167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nadpis 1">
            <a:extLst>
              <a:ext uri="{FF2B5EF4-FFF2-40B4-BE49-F238E27FC236}">
                <a16:creationId xmlns:a16="http://schemas.microsoft.com/office/drawing/2014/main" id="{749AE0CA-37C0-4482-8E6F-00685BBA00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720725"/>
            <a:ext cx="8064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4">
            <a:extLst>
              <a:ext uri="{FF2B5EF4-FFF2-40B4-BE49-F238E27FC236}">
                <a16:creationId xmlns:a16="http://schemas.microsoft.com/office/drawing/2014/main" id="{E15B945B-89C7-4C19-B6DF-80C937FE4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71663"/>
            <a:ext cx="80645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7866D812-B44C-405E-BDEB-A94BB6988D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227763"/>
            <a:ext cx="5940425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8B929DC3-B93F-462B-9CAB-9D1E553826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1150" y="6227763"/>
            <a:ext cx="188913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C035DF-BF3B-469E-828E-6C11C4E5F9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00000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algn="l" rtl="0" eaLnBrk="0" fontAlgn="base" hangingPunct="0">
        <a:lnSpc>
          <a:spcPts val="1350"/>
        </a:lnSpc>
        <a:spcBef>
          <a:spcPct val="0"/>
        </a:spcBef>
        <a:spcAft>
          <a:spcPct val="0"/>
        </a:spcAft>
        <a:buClr>
          <a:schemeClr val="tx2"/>
        </a:buClr>
        <a:buSzPct val="100000"/>
        <a:defRPr sz="1100">
          <a:solidFill>
            <a:schemeClr val="tx1"/>
          </a:solidFill>
          <a:latin typeface="+mn-lt"/>
        </a:defRPr>
      </a:lvl2pPr>
      <a:lvl3pPr marL="685800" algn="l" rtl="0" eaLnBrk="0" fontAlgn="base" hangingPunct="0">
        <a:lnSpc>
          <a:spcPts val="1350"/>
        </a:lnSpc>
        <a:spcBef>
          <a:spcPct val="0"/>
        </a:spcBef>
        <a:spcAft>
          <a:spcPct val="0"/>
        </a:spcAft>
        <a:buClr>
          <a:schemeClr val="folHlink"/>
        </a:buClr>
        <a:buSzPct val="80000"/>
        <a:defRPr sz="1100">
          <a:solidFill>
            <a:schemeClr val="tx1"/>
          </a:solidFill>
          <a:latin typeface="+mn-lt"/>
        </a:defRPr>
      </a:lvl3pPr>
      <a:lvl4pPr marL="1028700" algn="l" rtl="0" eaLnBrk="0" fontAlgn="base" hangingPunct="0">
        <a:lnSpc>
          <a:spcPts val="1350"/>
        </a:lnSpc>
        <a:spcBef>
          <a:spcPct val="0"/>
        </a:spcBef>
        <a:spcAft>
          <a:spcPct val="0"/>
        </a:spcAft>
        <a:buClr>
          <a:schemeClr val="accent2"/>
        </a:buClr>
        <a:buSzPct val="90000"/>
        <a:defRPr sz="1100">
          <a:solidFill>
            <a:schemeClr val="tx1"/>
          </a:solidFill>
          <a:latin typeface="+mn-lt"/>
        </a:defRPr>
      </a:lvl4pPr>
      <a:lvl5pPr marL="1371600" algn="l" rtl="0" eaLnBrk="0" fontAlgn="base" hangingPunct="0">
        <a:lnSpc>
          <a:spcPts val="1350"/>
        </a:lnSpc>
        <a:spcBef>
          <a:spcPct val="0"/>
        </a:spcBef>
        <a:spcAft>
          <a:spcPct val="0"/>
        </a:spcAft>
        <a:buClr>
          <a:schemeClr val="accent1"/>
        </a:buClr>
        <a:defRPr sz="11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z/url?sa=i&amp;rct=j&amp;q=&amp;esrc=s&amp;frm=1&amp;source=images&amp;cd=&amp;cad=rja&amp;docid=7hb-8BN9pt2kRM&amp;tbnid=t0HYuF9leXlI5M:&amp;ved=0CAUQjRw&amp;url=http%3A%2F%2Fwww.nemji.cz%2Finformace-pro-pacienty%2Fds-1074%2Fp1%3D1132&amp;ei=oGCbUrjgK-jF7Aak9IDgCw&amp;bvm=bv.57155469,d.ZGU&amp;psig=AFQjCNGovJBl7ZZ8bSeoqDB1UhLdX7wQRw&amp;ust=138600091424798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cz/url?sa=i&amp;rct=j&amp;q=&amp;esrc=s&amp;frm=1&amp;source=images&amp;cd=&amp;cad=rja&amp;docid=KQf6XEYzA86XpM&amp;tbnid=xMikNlKMOXwKDM:&amp;ved=0CAUQjRw&amp;url=http%3A%2F%2Fwww.wikiskripta.eu%2Findex.php%2FPunkce&amp;ei=L0ubUoDSIIfW7Qa0vIDICg&amp;bvm=bv.57155469,d.ZGU&amp;psig=AFQjCNEO1UfUIvljVlWcH9oqq85DZZ1YJA&amp;ust=1385995404761399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obr_videa/Thoracentesis%20to%20remove%201200cc%20of%20Pleural%20Fluid%20at%20Harborview.mp4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hyperlink" Target="http://www.youtube.com/watch?v=f-xoBT-fYX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mojemedicina.cz/cs_cz/pruvodce-pacienta/vysetrovaci-metody/lumbalni-punkce-1.html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hyperlink" Target="http://www.google.cz/url?sa=i&amp;rct=j&amp;q=&amp;esrc=s&amp;frm=1&amp;source=images&amp;cd=&amp;cad=rja&amp;docid=JkndcRkdRammjM&amp;tbnid=R7LLLtZsoQD68M:&amp;ved=0CAUQjRw&amp;url=http%3A%2F%2Fwww.zbynekmlcoch.cz%2Finformace%2Fmedicina%2Fneurologie-nemoci-vysetreni%2Fatraumaticka-lumbalni-punkce-foto-vyhody-provedeni-typ-a-cena-jehly&amp;ei=NlabUv-qHo7A7AbLr4GwDQ&amp;psig=AFQjCNGlbgO4Kk0rFvAh6twmGymltYZSEA&amp;ust=1385998006229569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frm=1&amp;source=images&amp;cd=&amp;cad=rja&amp;docid=UWGJ6w3dKw__WM&amp;tbnid=llz7vOc8XV_WgM:&amp;ved=0CAUQjRw&amp;url=http%3A%2F%2Fwww.helago-cz.cz%2Fproduct%2Fm43d-pediatricky-simulator-lumbalni-punkce%2F&amp;ei=XVabUuPWG4SS7AbT0YHoCQ&amp;psig=AFQjCNGlbgO4Kk0rFvAh6twmGymltYZSEA&amp;ust=1385998006229569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google.cz/url?sa=i&amp;rct=j&amp;q=&amp;esrc=s&amp;frm=1&amp;source=images&amp;cd=&amp;cad=rja&amp;docid=T_DSmoMUmoWF-M&amp;tbnid=ypXttzeoEhEDmM:&amp;ved=0CAUQjRw&amp;url=http%3A%2F%2Fose.zshk.cz%2Fvyuka%2Fdiagnostika.aspx%3Fid%3D185&amp;ei=fVabUr3wNoW57AaZsIHYAw&amp;psig=AFQjCNGlbgO4Kk0rFvAh6twmGymltYZSEA&amp;ust=1385998006229569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hyperlink" Target="http://www.google.cz/url?sa=i&amp;rct=j&amp;q=&amp;esrc=s&amp;frm=1&amp;source=images&amp;cd=&amp;cad=rja&amp;docid=T_DSmoMUmoWF-M&amp;tbnid=ypXttzeoEhEDmM:&amp;ved=0CAUQjRw&amp;url=http%3A%2F%2Fmojelekarskewebovky.webnode.cz%2Falbum%2Ffotogalerie%2Flumbalni-punkce-obrazek-jpg%2F&amp;ei=mVabUrqWCsmv7AaOiIH4DQ&amp;psig=AFQjCNGlbgO4Kk0rFvAh6twmGymltYZSEA&amp;ust=1385998006229569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med.muni.cz/clanek-23-postup-pri-provadeni-sternalni-punkce.html" TargetMode="External"/><Relationship Id="rId2" Type="http://schemas.openxmlformats.org/officeDocument/2006/relationships/hyperlink" Target="https://www.youtube.com/watch?v=QhptSILAkB8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z/url?sa=i&amp;rct=j&amp;q=&amp;esrc=s&amp;frm=1&amp;source=images&amp;cd=&amp;cad=rja&amp;docid=WAILVCF2piLVAM&amp;tbnid=iy1nOL8FlxbFBM:&amp;ved=0CAUQjRw&amp;url=http%3A%2F%2Fmiltusa.com%2F&amp;ei=o0ebUsvOJaey7AalhIGIDg&amp;bvm=bv.57155469,d.ZGU&amp;psig=AFQjCNHvy-eDIDglvFNQvri_lOLI2ivTJw&amp;ust=1385994522005270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0.jpeg"/><Relationship Id="rId4" Type="http://schemas.openxmlformats.org/officeDocument/2006/relationships/hyperlink" Target="http://www.google.cz/url?sa=i&amp;rct=j&amp;q=&amp;esrc=s&amp;frm=1&amp;source=images&amp;cd=&amp;cad=rja&amp;docid=WAILVCF2piLVAM&amp;tbnid=iy1nOL8FlxbFBM:&amp;ved=0CAUQjRw&amp;url=http%3A%2F%2Fwww.plasil.net%2Fprodukty%2Fproducts.htm&amp;ei=0kebUvi6BKiP7Abe_IHYDA&amp;bvm=bv.57155469,d.ZGU&amp;psig=AFQjCNHvy-eDIDglvFNQvri_lOLI2ivTJw&amp;ust=1385994522005270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z/url?sa=i&amp;rct=j&amp;q=&amp;esrc=s&amp;frm=1&amp;source=images&amp;cd=&amp;cad=rja&amp;docid=WAILVCF2piLVAM&amp;tbnid=iy1nOL8FlxbFBM:&amp;ved=0CAUQjRw&amp;url=http%3A%2F%2Fwww.stefajir.cz%2F%3Fq%3Dsternalni-punkce&amp;ei=7kebUvGHIoaw7Qat0YGwBw&amp;bvm=bv.57155469,d.ZGU&amp;psig=AFQjCNHvy-eDIDglvFNQvri_lOLI2ivTJw&amp;ust=1385994522005270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hyperlink" Target="http://www.google.cz/url?sa=i&amp;rct=j&amp;q=&amp;esrc=s&amp;frm=1&amp;source=images&amp;cd=&amp;cad=rja&amp;docid=fno63INIj0RJqM&amp;tbnid=O8hHMIpOa9ucbM:&amp;ved=0CAUQjRw&amp;url=http%3A%2F%2Fose.zshk.cz%2Fvyuka%2Fdiagnostika.aspx%3Fid%3D184&amp;ei=CUibUt6hHY7B7Abg0oG4BQ&amp;bvm=bv.57155469,d.ZGU&amp;psig=AFQjCNHvy-eDIDglvFNQvri_lOLI2ivTJw&amp;ust=1385994522005270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pBT9kqW7Ck" TargetMode="Externa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pBT9kqW7Ck" TargetMode="Externa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ZpBT9kqW7Ck?feature=oembed" TargetMode="External"/><Relationship Id="rId4" Type="http://schemas.openxmlformats.org/officeDocument/2006/relationships/image" Target="../media/image36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obr_videa/Liver%20Biopsy%20Procedure.mp4" TargetMode="Externa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jemedicina.cz/cs_cz/pruvodce-pacienta/vysetrovaci-metody/biopsie-ledviny-1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jqMV-Gy9ec" TargetMode="Externa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xjqMV-Gy9ec?feature=oembed" TargetMode="External"/><Relationship Id="rId4" Type="http://schemas.openxmlformats.org/officeDocument/2006/relationships/image" Target="../media/image39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https://encrypted-tbn0.gstatic.com/images?q=tbn:ANd9GcT00kbhq0BGOKpZ9D6fN2vF4Us34LPQFiQgL6Z_0skbBXFA6D-WYQ">
            <a:hlinkClick r:id="rId2"/>
            <a:extLst>
              <a:ext uri="{FF2B5EF4-FFF2-40B4-BE49-F238E27FC236}">
                <a16:creationId xmlns:a16="http://schemas.microsoft.com/office/drawing/2014/main" id="{CBA217CC-96DC-4900-A782-774741107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Nadpis 1">
            <a:extLst>
              <a:ext uri="{FF2B5EF4-FFF2-40B4-BE49-F238E27FC236}">
                <a16:creationId xmlns:a16="http://schemas.microsoft.com/office/drawing/2014/main" id="{694CCEA0-FF79-4596-A0AD-F4DB565FE9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565400"/>
            <a:ext cx="8521700" cy="1171575"/>
          </a:xfrm>
        </p:spPr>
        <p:txBody>
          <a:bodyPr/>
          <a:lstStyle/>
          <a:p>
            <a:pPr eaLnBrk="1" hangingPunct="1"/>
            <a:r>
              <a:rPr lang="cs-CZ" altLang="cs-CZ">
                <a:latin typeface="Arial Black" panose="020B0A04020102020204" pitchFamily="34" charset="0"/>
              </a:rPr>
              <a:t>PUNKCE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412065-43FE-411F-AA36-613B0B552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450" y="4116388"/>
            <a:ext cx="8521700" cy="6985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C59FFCF3-1DB2-40BD-BFD2-BC56EFFFF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20725"/>
            <a:ext cx="8064500" cy="450850"/>
          </a:xfrm>
        </p:spPr>
        <p:txBody>
          <a:bodyPr/>
          <a:lstStyle/>
          <a:p>
            <a:pPr eaLnBrk="1" hangingPunct="1"/>
            <a:r>
              <a:rPr lang="cs-CZ" altLang="cs-CZ"/>
              <a:t>Rivaltova zkouška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F67D4A-1343-4EE7-8AB3-DFB21D926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b="1" dirty="0"/>
              <a:t>určí zda se jedná o tekutinu zánětlivou nebo nezánětlivou:   exsudát   x   transudát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cs-CZ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do 100ml  chladného punktátu vkápneme 2-3 kapky kyseliny ledové octové   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25" dirty="0"/>
              <a:t>v exsudátu klesá bílý obláček ke dnu 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25" dirty="0"/>
              <a:t>v transudátu se bílý obláček rozplyne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dirty="0" err="1"/>
              <a:t>Fluidothorax</a:t>
            </a:r>
            <a:r>
              <a:rPr lang="cs-CZ" dirty="0"/>
              <a:t> – tekutina v dutině pohrudniční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dirty="0"/>
              <a:t>Ascites – tekutina v dutině břišní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dirty="0"/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dirty="0"/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b="1" dirty="0"/>
              <a:t>Možné komplikace punkci: </a:t>
            </a:r>
            <a:endParaRPr lang="cs-CZ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krvácení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nabodnutí jiného orgánu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neodebrání vzorku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výrazná bolestivost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http://cmp-brno.wbs.cz/vysetrovaci_metody/10_-_lp2_original.jpg">
            <a:extLst>
              <a:ext uri="{FF2B5EF4-FFF2-40B4-BE49-F238E27FC236}">
                <a16:creationId xmlns:a16="http://schemas.microsoft.com/office/drawing/2014/main" id="{FCD9CA45-B920-4EC8-8D88-FAD8962DF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8550"/>
            <a:ext cx="91440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Nadpis 3">
            <a:extLst>
              <a:ext uri="{FF2B5EF4-FFF2-40B4-BE49-F238E27FC236}">
                <a16:creationId xmlns:a16="http://schemas.microsoft.com/office/drawing/2014/main" id="{C7E0771B-51D6-41A1-B452-7CA38FBE3C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8175" y="898525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cs-CZ"/>
              <a:t>Zvláštnosti jednotlivých punkcí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E16BF86D-DABE-4B80-8005-D777D073A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450" y="4116388"/>
            <a:ext cx="8521700" cy="6985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3F5F737B-3483-42AF-970E-EABA57F52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20725"/>
            <a:ext cx="8064500" cy="450850"/>
          </a:xfrm>
        </p:spPr>
        <p:txBody>
          <a:bodyPr/>
          <a:lstStyle/>
          <a:p>
            <a:pPr eaLnBrk="1" hangingPunct="1"/>
            <a:r>
              <a:rPr lang="cs-CZ" altLang="cs-CZ"/>
              <a:t>Hrudní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7874BF0B-E533-4C6E-A7F7-3F1EF7955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068888"/>
          </a:xfrm>
        </p:spPr>
        <p:txBody>
          <a:bodyPr rtlCol="0">
            <a:normAutofit fontScale="85000" lnSpcReduction="20000"/>
          </a:bodyPr>
          <a:lstStyle/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altLang="cs-CZ" sz="1800" b="1" dirty="0"/>
              <a:t> </a:t>
            </a:r>
            <a:r>
              <a:rPr lang="cs-CZ" altLang="cs-CZ" sz="1800" dirty="0"/>
              <a:t>Nabodnutí pohrudniční dutiny-odčerpání výpotku</a:t>
            </a:r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altLang="cs-CZ" sz="1800" b="1" dirty="0"/>
              <a:t>Účel: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–"/>
              <a:defRPr/>
            </a:pPr>
            <a:r>
              <a:rPr lang="cs-CZ" altLang="cs-CZ" sz="1800" b="1" dirty="0"/>
              <a:t>diagnostický/ složení a příměsi punktátu 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–"/>
              <a:defRPr/>
            </a:pPr>
            <a:r>
              <a:rPr lang="cs-CZ" altLang="cs-CZ" sz="1800" b="1" dirty="0"/>
              <a:t>terapeutický/odstranění</a:t>
            </a:r>
            <a:r>
              <a:rPr lang="cs-CZ" altLang="cs-CZ" sz="1800" dirty="0"/>
              <a:t> výpotku-uvolnění stlačené plíce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–"/>
              <a:defRPr/>
            </a:pPr>
            <a:endParaRPr lang="cs-CZ" altLang="cs-CZ" sz="1800" dirty="0"/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altLang="cs-CZ" sz="1800" b="1" dirty="0"/>
              <a:t>Příprava nemocného:</a:t>
            </a:r>
          </a:p>
          <a:p>
            <a:pPr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cs-CZ" altLang="cs-CZ" sz="1800" dirty="0"/>
              <a:t>Důvod (informovanost), poloha, provedení </a:t>
            </a:r>
          </a:p>
          <a:p>
            <a:pPr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cs-CZ" altLang="cs-CZ" sz="1800" dirty="0"/>
              <a:t>nemluvit, nekašlat, </a:t>
            </a:r>
          </a:p>
          <a:p>
            <a:pPr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cs-CZ" altLang="cs-CZ" sz="1800" dirty="0"/>
              <a:t>sledování po výkonu</a:t>
            </a:r>
          </a:p>
          <a:p>
            <a:pPr eaLnBrk="1" hangingPunct="1">
              <a:spcBef>
                <a:spcPts val="0"/>
              </a:spcBef>
              <a:buFont typeface="Arial" charset="0"/>
              <a:buChar char="•"/>
              <a:defRPr/>
            </a:pPr>
            <a:endParaRPr lang="cs-CZ" altLang="cs-CZ" sz="1800" dirty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altLang="cs-CZ" sz="1800" b="1" dirty="0"/>
              <a:t>Psychická + souhlas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cs-CZ" altLang="cs-CZ" sz="1800" b="1" dirty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altLang="cs-CZ" sz="1800" b="1" dirty="0"/>
              <a:t>Somatická -vyšetření poslechem, poklepem, RTG, SONO-hranice výpotku</a:t>
            </a:r>
          </a:p>
          <a:p>
            <a:pPr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cs-CZ" altLang="cs-CZ" sz="1800" dirty="0"/>
              <a:t>tlumení kašle –antitusikum</a:t>
            </a:r>
          </a:p>
          <a:p>
            <a:pPr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cs-CZ" altLang="cs-CZ" sz="1800" dirty="0"/>
              <a:t>hygiena, oholení místa vpichu </a:t>
            </a:r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altLang="cs-CZ" sz="1800" dirty="0"/>
              <a:t> </a:t>
            </a:r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altLang="cs-CZ" sz="1800" dirty="0"/>
              <a:t> </a:t>
            </a:r>
          </a:p>
          <a:p>
            <a:pPr eaLnBrk="1" hangingPunct="1">
              <a:spcBef>
                <a:spcPts val="0"/>
              </a:spcBef>
              <a:buFont typeface="Arial" charset="0"/>
              <a:buChar char="•"/>
              <a:defRPr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9C4FD4FE-624E-4599-BFD9-3EC3196AE0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826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/>
              <a:t>Pomůcky</a:t>
            </a:r>
          </a:p>
        </p:txBody>
      </p:sp>
      <p:sp>
        <p:nvSpPr>
          <p:cNvPr id="31747" name="Zástupný symbol pro obsah 2">
            <a:extLst>
              <a:ext uri="{FF2B5EF4-FFF2-40B4-BE49-F238E27FC236}">
                <a16:creationId xmlns:a16="http://schemas.microsoft.com/office/drawing/2014/main" id="{B92E5FA7-2C75-41F9-BB56-204CF5EF0F1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700213"/>
            <a:ext cx="4038600" cy="4525962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cs-CZ" altLang="cs-CZ" b="1" dirty="0"/>
              <a:t>Sterilní stolek:</a:t>
            </a:r>
          </a:p>
          <a:p>
            <a:pPr eaLnBrk="1" hangingPunct="1">
              <a:defRPr/>
            </a:pPr>
            <a:endParaRPr lang="cs-CZ" altLang="cs-CZ" b="1" dirty="0"/>
          </a:p>
          <a:p>
            <a:pPr eaLnBrk="1" hangingPunct="1">
              <a:defRPr/>
            </a:pPr>
            <a:r>
              <a:rPr lang="cs-CZ" altLang="cs-CZ" dirty="0"/>
              <a:t>Tampóny , čtverce</a:t>
            </a:r>
          </a:p>
          <a:p>
            <a:pPr eaLnBrk="1" hangingPunct="1">
              <a:defRPr/>
            </a:pPr>
            <a:r>
              <a:rPr lang="cs-CZ" altLang="cs-CZ" dirty="0"/>
              <a:t>Sterilní rukavice</a:t>
            </a:r>
          </a:p>
          <a:p>
            <a:pPr eaLnBrk="1" hangingPunct="1">
              <a:defRPr/>
            </a:pPr>
            <a:r>
              <a:rPr lang="cs-CZ" altLang="cs-CZ" dirty="0"/>
              <a:t>Peán, </a:t>
            </a:r>
            <a:r>
              <a:rPr lang="cs-CZ" altLang="cs-CZ" dirty="0" err="1">
                <a:solidFill>
                  <a:srgbClr val="FF0000"/>
                </a:solidFill>
              </a:rPr>
              <a:t>podávkové</a:t>
            </a:r>
            <a:r>
              <a:rPr lang="cs-CZ" altLang="cs-CZ" dirty="0">
                <a:solidFill>
                  <a:srgbClr val="FF0000"/>
                </a:solidFill>
              </a:rPr>
              <a:t> kleště</a:t>
            </a:r>
          </a:p>
          <a:p>
            <a:pPr eaLnBrk="1" hangingPunct="1">
              <a:defRPr/>
            </a:pPr>
            <a:r>
              <a:rPr lang="cs-CZ" altLang="cs-CZ" dirty="0"/>
              <a:t>Injekční stříkačka a jehla k znecitlivění místa vpichu</a:t>
            </a:r>
          </a:p>
          <a:p>
            <a:pPr eaLnBrk="1" hangingPunct="1">
              <a:defRPr/>
            </a:pPr>
            <a:r>
              <a:rPr lang="cs-CZ" altLang="cs-CZ" dirty="0"/>
              <a:t>Punkční jehla s hadičkou</a:t>
            </a:r>
          </a:p>
          <a:p>
            <a:pPr eaLnBrk="1" hangingPunct="1">
              <a:defRPr/>
            </a:pPr>
            <a:r>
              <a:rPr lang="cs-CZ" altLang="cs-CZ" dirty="0"/>
              <a:t>20 ml stříkačka k odčerpání výpotku</a:t>
            </a:r>
          </a:p>
          <a:p>
            <a:pPr eaLnBrk="1" hangingPunct="1">
              <a:defRPr/>
            </a:pPr>
            <a:r>
              <a:rPr lang="cs-CZ" altLang="cs-CZ" dirty="0"/>
              <a:t>Rouška</a:t>
            </a:r>
          </a:p>
        </p:txBody>
      </p:sp>
      <p:sp>
        <p:nvSpPr>
          <p:cNvPr id="31748" name="Zástupný symbol pro obsah 3">
            <a:extLst>
              <a:ext uri="{FF2B5EF4-FFF2-40B4-BE49-F238E27FC236}">
                <a16:creationId xmlns:a16="http://schemas.microsoft.com/office/drawing/2014/main" id="{9B514544-BFCC-406F-A3FF-576AF2D05DE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1844675"/>
            <a:ext cx="4038600" cy="4525963"/>
          </a:xfrm>
        </p:spPr>
        <p:txBody>
          <a:bodyPr/>
          <a:lstStyle/>
          <a:p>
            <a:pPr eaLnBrk="1" hangingPunct="1"/>
            <a:r>
              <a:rPr lang="cs-CZ" altLang="cs-CZ" b="1"/>
              <a:t>Pomocný stolek:</a:t>
            </a:r>
          </a:p>
          <a:p>
            <a:pPr eaLnBrk="1" hangingPunct="1"/>
            <a:endParaRPr lang="cs-CZ" altLang="cs-CZ" b="1"/>
          </a:p>
          <a:p>
            <a:pPr eaLnBrk="1" hangingPunct="1"/>
            <a:r>
              <a:rPr lang="cs-CZ" altLang="cs-CZ"/>
              <a:t>Benzin</a:t>
            </a:r>
          </a:p>
          <a:p>
            <a:pPr eaLnBrk="1" hangingPunct="1"/>
            <a:r>
              <a:rPr lang="cs-CZ" altLang="cs-CZ"/>
              <a:t>Dezinfekční prostředek</a:t>
            </a:r>
          </a:p>
          <a:p>
            <a:pPr eaLnBrk="1" hangingPunct="1"/>
            <a:r>
              <a:rPr lang="cs-CZ" altLang="cs-CZ"/>
              <a:t>Mesocain v ampulce</a:t>
            </a:r>
          </a:p>
          <a:p>
            <a:pPr eaLnBrk="1" hangingPunct="1"/>
            <a:r>
              <a:rPr lang="cs-CZ" altLang="cs-CZ"/>
              <a:t>Označené zkumavky </a:t>
            </a:r>
          </a:p>
          <a:p>
            <a:pPr eaLnBrk="1" hangingPunct="1"/>
            <a:r>
              <a:rPr lang="cs-CZ" altLang="cs-CZ"/>
              <a:t>Leukoplast, nůžky</a:t>
            </a:r>
          </a:p>
          <a:p>
            <a:pPr eaLnBrk="1" hangingPunct="1"/>
            <a:r>
              <a:rPr lang="cs-CZ" altLang="cs-CZ"/>
              <a:t>Emitní miska</a:t>
            </a:r>
          </a:p>
          <a:p>
            <a:pPr eaLnBrk="1" hangingPunct="1"/>
            <a:r>
              <a:rPr lang="cs-CZ" altLang="cs-CZ"/>
              <a:t>RTG snímek</a:t>
            </a:r>
          </a:p>
          <a:p>
            <a:pPr eaLnBrk="1" hangingPunct="1"/>
            <a:r>
              <a:rPr lang="cs-CZ" altLang="cs-CZ"/>
              <a:t>Urometr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4">
            <a:extLst>
              <a:ext uri="{FF2B5EF4-FFF2-40B4-BE49-F238E27FC236}">
                <a16:creationId xmlns:a16="http://schemas.microsoft.com/office/drawing/2014/main" id="{1D3AEB79-258D-4063-AADD-FB315E2A05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20725"/>
            <a:ext cx="8064500" cy="450850"/>
          </a:xfrm>
        </p:spPr>
        <p:txBody>
          <a:bodyPr/>
          <a:lstStyle/>
          <a:p>
            <a:pPr eaLnBrk="1" hangingPunct="1"/>
            <a:r>
              <a:rPr lang="cs-CZ" altLang="cs-CZ"/>
              <a:t>Poloha</a:t>
            </a:r>
          </a:p>
        </p:txBody>
      </p:sp>
      <p:sp>
        <p:nvSpPr>
          <p:cNvPr id="32771" name="Zástupný symbol pro obsah 5">
            <a:extLst>
              <a:ext uri="{FF2B5EF4-FFF2-40B4-BE49-F238E27FC236}">
                <a16:creationId xmlns:a16="http://schemas.microsoft.com/office/drawing/2014/main" id="{925CE31F-3D41-4FCC-89DA-0AEF92787F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300" y="1989138"/>
            <a:ext cx="8229600" cy="4525962"/>
          </a:xfrm>
        </p:spPr>
        <p:txBody>
          <a:bodyPr/>
          <a:lstStyle/>
          <a:p>
            <a:pPr marL="188913" indent="-134938" eaLnBrk="1" hangingPunct="1"/>
            <a:r>
              <a:rPr lang="cs-CZ" altLang="cs-CZ"/>
              <a:t>určí lékař</a:t>
            </a:r>
          </a:p>
          <a:p>
            <a:pPr marL="377825" lvl="1" indent="-134938" eaLnBrk="1" hangingPunct="1"/>
            <a:r>
              <a:rPr lang="pl-PL" altLang="cs-CZ"/>
              <a:t>na boku (zdravá strana)-ruku přes hlavu</a:t>
            </a:r>
          </a:p>
          <a:p>
            <a:pPr marL="377825" lvl="1" indent="-134938" eaLnBrk="1" hangingPunct="1"/>
            <a:r>
              <a:rPr lang="cs-CZ" altLang="cs-CZ"/>
              <a:t>v sedě (na židli čelem k opěradlu,paže složené na opěradle)</a:t>
            </a:r>
          </a:p>
          <a:p>
            <a:pPr marL="377825" lvl="1" indent="-134938" eaLnBrk="1" hangingPunct="1"/>
            <a:r>
              <a:rPr lang="cs-CZ" altLang="cs-CZ"/>
              <a:t>na židli bokem k opěradlu</a:t>
            </a:r>
          </a:p>
          <a:p>
            <a:pPr marL="377825" lvl="1" indent="-134938" eaLnBrk="1" hangingPunct="1"/>
            <a:r>
              <a:rPr lang="cs-CZ" altLang="cs-CZ"/>
              <a:t>u dětí sestra drží horní končetiny (v sedě na lůžku,lehátku )</a:t>
            </a:r>
          </a:p>
        </p:txBody>
      </p:sp>
      <p:sp>
        <p:nvSpPr>
          <p:cNvPr id="32772" name="AutoShape 2" descr="data:image/jpeg;base64,/9j/4AAQSkZJRgABAQAAAQABAAD/2wCEAAkGBhQSERQUEBMTFRUUFRkWFhgYGR4XGBoVFhQhGRoXGRIYHyYeFxkjHRcUHzAgIyspLS0sGh4xNTwsNiYuLCoBCQoKDgwOGg8PGjAfHiQsLCkpLCk0KSw0LDApKSwpLCwpLC8pLCwqLCwpKSwsKSwsKSwsKSosLCwsLCwpKSkpKf/AABEIAHQAkAMBIgACEQEDEQH/xAAbAAACAwEBAQAAAAAAAAAAAAAABAMFBgECB//EAD8QAAIBAgQDBgIHBQcFAAAAAAECEQADBBIhMQVBUSIyYXGBkROhBiNCUrHB8BQzctHhFSRTdIKSozRig5Oi/8QAGQEAAwEBAQAAAAAAAAAAAAAAAAIDAQQF/8QAIREAAwEAAgIDAAMAAAAAAAAAAAECEQMhEjEiQVEEEzL/2gAMAwEAAhEDEQA/APt9FFFRNCiiigAooooA8vcABLEAASSdAAOZNVrcTZpNoLlmA7EwY3KqBqvjIny1rx9IcRARORJdvFbcGJ8WKek9KTOLAHp+G8/OsbwaVo6MfcG5RvCCvs0n5in8HiQ65h5EdCDqDFZy5iKUTi4s3VuMYXa5/CRufEEDXoSKxUM4/Da0VxGkSNQdq7TEwooooAKKKKACiiigAooooAKKKKACiilcVxO1b79xF8yJ9tzQBW/Su39Wj/dcA7aLcOWdehKnyms++KlGjlI9hoPw9/CrL6VcRW7hbhRLx+Gpuq4XIAUGaQ1yJMTBgiSOdZfDWL13MLVs5X57W1EFf3jaNoU2k6c5krXRaPRbtiZXYyV2gk6iYgbTynfSqTiGOBJWQdQfRtI+daswqhSczAan84Gw8fxqnx2AS4TnTPyIPeWeU6GD51Hyf4WUGl+g5/uNmQBodiTPaMkzsSZlRoNhV9WFwnGLtlQtt5VQAFcZlAHIMIdfMl46VpX4gL2FLq5tZlgtubbZsrbcwZHTntVZtV0iHJxue2WtFYm1xpiVKYy6ytcQKP2dSSkkZAzHV+0hLRO2mjAF7jL5QRjLoizauf8ATiTnW4QzHYZpTsaZSqjTNVMJG2opDhtq6pf4t34ikj4fZCsFjXNAAmT8vGA/WMAooooAK4TXaifWgDy2I6Cf17CoLjXTsVX5n9etStA/X5Urfxix3l96pMgK3+Hl+/dc+AgD3OYj3ilHs2bEaEu3dUdu60dATProo3MVHjOI5mW0jw5OpGrKgUliBBE7KCevhFeLmIt2ZIEFtz3nY8szN2m1J3NLyci4+kVjjdDVvCyfiYiC0ytucyJ0Oujv1cj+GANVcdxMloBOnT+dIYjjLOGKq5A7zBGKjrLAQI59NzA1pbDk5S25kVx1bpnXPHhb2+ysnUsfw3/kPCkb97LdB5GJHgf186Yv3dYH2Qoj/TP51V4x5I9R+Y+YFdK+M6NMjOMt8/0fGrD6O3s1u/Z+KbbPDIwIlSyZSyzoSGQmPEdaUU5kB8IpS1dKusKzlg65VEk91gPDnUX8eTRLWy0alfo/d54u6SGlSFUZRkjSZ7Uyc25kgzLTNhOE3hlNzEMSsyFkKTnJHeJMQY/pAE/BlYWlDwG1JA1CyZC5ucDTpTN7iFtGCu6KxEhSwBI8AfI+xro1nAVNjgF9SC2MutDKYjTKsDKZY7gb9WYmdAL4VE+KQbso8yKP2pPvL7ijsCWil14jbLFRcQsu4zCR5idKltXQwBUgggEEaggiQQRuKwD3S91ZOhgj9aimKhxFknVTDD9QaAFP2mZGxG43ifxBjQ/nUTYMt3mZgeUwvsKWxzFjocl1PwJmCPtISBtqDtruYDjMnI4yvvG4I6q2zL8xsQKtFfQNFLiLmHBLvYvhlUssISchzAkNnhR2IIMd5J7wpHiGGs5mj9pZg3w8oRmkzGjMYAnQmQOoE1osVgIRs2IxGpBzZ4KwSYH3ZDEGIkeAAFQECBYxOIVFCj95EhWZgczEmZczyIVdIEU3jvbQJtehHhWLCsSnxVFuD2rTppnIELEjuHSOY6ivOBuZQVUCAxiTtlcgaLOw0/pTS8XHwggZ77BYLAHU8ybjFgo5bsdNapUx8XQIUB2iAZykjk32pMdNSesVzfysqUdHB02n9l/xFczqxaGZdCAArQNRzJIA2JB0JEwYRvWWMcxO4/W9M3wXtrDQVdWXxIOx8DPLWJ3Ole7do/aPa/7dBPhOseJPtXmrm5F8fpnXPXR2wQFg79Bqf9o1A84pdbhW4p7vajqdVYbbcx1216VYWbkJlyrpO2njqI1iqzFnc9GU/wD0B+ZrrqliYmN7pqcBaRwDcGc9XOb2GgX0ArzxngzMpSzh8K6NaYH4s94ZmRfhgQVLEEmREmluCX9q09s6VaGcVrGZl+ANmBGFwZgHtahu2CrwD1UWxlJAjSdIpVfoqxBU4TAqWVlntOAGZSVymCyaHTQd3bLBtDxXESQq4d5LBYcDUPcGUgntN2LXTUvMZRRf4tiNfhphzAkE3AAQFBOk6d6eW49aiHjD8B+JdnE4XDBcukdtsyxlMkCIz3uWxXmSK0FmyEUKohVAUDoAIA9hVFa4vfYkZcPqoyfWjvFlEaGSsFiDAJgaCavLLMVGcQ0CQNQDGoB5iaVgSUUUVgCPFOGC6uhyuuquNwfHqp5isjjLT5srj4d1DmUjUSNnT7ynYjoSDW8NVfGMGlxYcbagjQg9Qf0KxjyzL8Rxj3AJ+rAAlicwXrkUwPVuXKapXvWV1A+I33mM+07/ACHiaZ4jwpASSXbpmOg9BS+D4UbrMAyoqxJInU65QoIkgQSSdJG8mJ3yNlphJaxDG45n0J06Db2pWzg7hHxFtuVUhsw2ORgxiTLRB2mtHiPoe+WUuqxiQGWBP8QJj2Ne0DWgiXFIVVVNe7AWCM+0b8+fI1Fpv2U/sU/5J/giUnWLg+XZBHkXQ07aTaqM8QyLbLkEKbJd+6AjXlQlwdBBRCWmACpMTpb/ALcgAJMA7EggHybY+hNDnEh1apvAIhj5TS3EsHmkfe08idj6GD717fFLmkMDodtfkNaixOOzQoB7UCToxnkoOoPiYjlJ2TNGdKe2T8ExP1YvOVS1AYu5hRmjn9oyYgc9J5VY3fpXdGU2sK2QiQ+Iuphc0fctPNz/AHKnLzqpwBN6MrDLbZou6FEbMSRh0MhrozZTeYQg7KiSwq6w2DsqWy4UXDmKs7lGdmG8tcJdj6+1d8wkjz6rWQ8GfC375V8MbGKthbrKeasScy3rbZL9vM08wCVkAgRdt9HcOQgNm3CE5dOpBPnORJneBNVWAHwLrfBsBEca2xcQIGBkuigwkyAwESQp3k1bLxO7/gf8qVvv0KRWOAWGNu61lM6gFdOyGktmCTlzSW7UTBImCRVsKqrOOuqqr8CYAH71KdwGN+IpOUqVYqwJBhhvqNDuKxoBmiiisA4ar+ItpVg1V3EF0pWMjI49ZNQ8OvBbcbFpY+ZZln0IT0incamWWjuy0dcozR6xFV2Kw2VLXUW1E8j2AGHhO+v5zUC9PpFlYx8ka6bxXeIPnEDmI676fhPvWYGMKN2u6TE66T+XjynXqLSzjIjMdNNd9P50aJh2xbVrzt2gRkEr2SM520EsPq2BBkAqPGVsRwNELfBYWy27WLj4K7vPetfVXDv30Bk78zJgcd2FMqToTl+ySXcqdTzulvXwqa7iM1UqnLwVLUQYrFsRtcPUfFtdI7ytBJ8FG+kUuyZrZmFGxVSSW8GumGK691QoPORIr1iL2lRYW0zkIu5M/wAI5sf67mPGkWt4hswsuDOSWRe6pE8gCLajKOkRy2+Qu8AdX10DtJ8NOXt56VFgMAAAq6KPb33Y85p3CWozgf4rfKPzM+ld2YkiL7EjjP75btyAThrzhCdexftiMu50Lj0PjFwpiYJjf/SefmJFQtgkF5biqM62zbD/AGshcMwnoWUH9GXVt6Dw09Dy9iflUpWaazv7RIIO4/QPtRwQ/vv8xc/KlPhkeQkA+G9NcCOl7/MXPypmYWdFFFIBw0tiLU01Xi4dKzDUZjjeE+quRuRlHm7BAfTMKreJMDoNSCdBy12J5HwEmtTiOHG6IuaLIIUE6kGQWcb66wNOpNRf2IBsAPTl5UKF9m+Rh/7P37M84Ow8l99/YVE+AddhA6AwInWBPZI1IgjUDbSNzc4J4n00pZvo/wCdXXhmYLrMU75WOoGs6AqIIGkMOyRHhOh51z4hO2vlr+E1sbnAOiL5ntH56Vy3wQr59f5dB5VKuKae6MqxYZizwd21fsL1YwT5LqR6xV7w/h4UZUELz5A+J5sfE1Y2uE8yJPjTlrAmqSpj0K22RWl2C7Us/DrpZ8o0Llh5EDnnHsRy6VdWsJFMpbqd5axmptejO/2Zf+6P1/5K9W+H3xy8/L/2Vo4oqS4uNekb51+mcHD7pkhTBJiRrHKe2IPoKs+DYVkV84gtcZuXOOQJgadSafiu06mZ9Ix037CiiitMCiiigAiiiigArhWuUUABQVzIKKKADIK6FoooA9UUUUAFFFFABRRRQB//2Q==">
            <a:extLst>
              <a:ext uri="{FF2B5EF4-FFF2-40B4-BE49-F238E27FC236}">
                <a16:creationId xmlns:a16="http://schemas.microsoft.com/office/drawing/2014/main" id="{EAC2B1A9-94C4-4A96-81E5-ECFC8DCC71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32773" name="AutoShape 4" descr="data:image/jpeg;base64,/9j/4AAQSkZJRgABAQAAAQABAAD/2wCEAAkGBhQSERQUEBMTFRUUFRkWFhgYGR4XGBoVFhQhGRoXGRIYHyYeFxkjHRcUHzAgIyspLS0sGh4xNTwsNiYuLCoBCQoKDgwOGg8PGjAfHiQsLCkpLCk0KSw0LDApKSwpLCwpLC8pLCwqLCwpKSwsKSwsKSwsKSosLCwsLCwpKSkpKf/AABEIAHQAkAMBIgACEQEDEQH/xAAbAAACAwEBAQAAAAAAAAAAAAAABAMFBgECB//EAD8QAAIBAgQDBgIHBQcFAAAAAAECEQADBBIhMQVBUSIyYXGBkROhBiNCUrHB8BQzctHhFSRTdIKSozRig5Oi/8QAGQEAAwEBAQAAAAAAAAAAAAAAAAIDAQQF/8QAIREAAwEAAgIDAAMAAAAAAAAAAAECEQMhEjEiQVEEEzL/2gAMAwEAAhEDEQA/APt9FFFRNCiiigAooooA8vcABLEAASSdAAOZNVrcTZpNoLlmA7EwY3KqBqvjIny1rx9IcRARORJdvFbcGJ8WKek9KTOLAHp+G8/OsbwaVo6MfcG5RvCCvs0n5in8HiQ65h5EdCDqDFZy5iKUTi4s3VuMYXa5/CRufEEDXoSKxUM4/Da0VxGkSNQdq7TEwooooAKKKKACiiigAooooAKKKKACiilcVxO1b79xF8yJ9tzQBW/Su39Wj/dcA7aLcOWdehKnyms++KlGjlI9hoPw9/CrL6VcRW7hbhRLx+Gpuq4XIAUGaQ1yJMTBgiSOdZfDWL13MLVs5X57W1EFf3jaNoU2k6c5krXRaPRbtiZXYyV2gk6iYgbTynfSqTiGOBJWQdQfRtI+daswqhSczAan84Gw8fxqnx2AS4TnTPyIPeWeU6GD51Hyf4WUGl+g5/uNmQBodiTPaMkzsSZlRoNhV9WFwnGLtlQtt5VQAFcZlAHIMIdfMl46VpX4gL2FLq5tZlgtubbZsrbcwZHTntVZtV0iHJxue2WtFYm1xpiVKYy6ytcQKP2dSSkkZAzHV+0hLRO2mjAF7jL5QRjLoizauf8ATiTnW4QzHYZpTsaZSqjTNVMJG2opDhtq6pf4t34ikj4fZCsFjXNAAmT8vGA/WMAooooAK4TXaifWgDy2I6Cf17CoLjXTsVX5n9etStA/X5Urfxix3l96pMgK3+Hl+/dc+AgD3OYj3ilHs2bEaEu3dUdu60dATProo3MVHjOI5mW0jw5OpGrKgUliBBE7KCevhFeLmIt2ZIEFtz3nY8szN2m1J3NLyci4+kVjjdDVvCyfiYiC0ytucyJ0Oujv1cj+GANVcdxMloBOnT+dIYjjLOGKq5A7zBGKjrLAQI59NzA1pbDk5S25kVx1bpnXPHhb2+ysnUsfw3/kPCkb97LdB5GJHgf186Yv3dYH2Qoj/TP51V4x5I9R+Y+YFdK+M6NMjOMt8/0fGrD6O3s1u/Z+KbbPDIwIlSyZSyzoSGQmPEdaUU5kB8IpS1dKusKzlg65VEk91gPDnUX8eTRLWy0alfo/d54u6SGlSFUZRkjSZ7Uyc25kgzLTNhOE3hlNzEMSsyFkKTnJHeJMQY/pAE/BlYWlDwG1JA1CyZC5ucDTpTN7iFtGCu6KxEhSwBI8AfI+xro1nAVNjgF9SC2MutDKYjTKsDKZY7gb9WYmdAL4VE+KQbso8yKP2pPvL7ijsCWil14jbLFRcQsu4zCR5idKltXQwBUgggEEaggiQQRuKwD3S91ZOhgj9aimKhxFknVTDD9QaAFP2mZGxG43ifxBjQ/nUTYMt3mZgeUwvsKWxzFjocl1PwJmCPtISBtqDtruYDjMnI4yvvG4I6q2zL8xsQKtFfQNFLiLmHBLvYvhlUssISchzAkNnhR2IIMd5J7wpHiGGs5mj9pZg3w8oRmkzGjMYAnQmQOoE1osVgIRs2IxGpBzZ4KwSYH3ZDEGIkeAAFQECBYxOIVFCj95EhWZgczEmZczyIVdIEU3jvbQJtehHhWLCsSnxVFuD2rTppnIELEjuHSOY6ivOBuZQVUCAxiTtlcgaLOw0/pTS8XHwggZ77BYLAHU8ybjFgo5bsdNapUx8XQIUB2iAZykjk32pMdNSesVzfysqUdHB02n9l/xFczqxaGZdCAArQNRzJIA2JB0JEwYRvWWMcxO4/W9M3wXtrDQVdWXxIOx8DPLWJ3Ole7do/aPa/7dBPhOseJPtXmrm5F8fpnXPXR2wQFg79Bqf9o1A84pdbhW4p7vajqdVYbbcx1216VYWbkJlyrpO2njqI1iqzFnc9GU/wD0B+ZrrqliYmN7pqcBaRwDcGc9XOb2GgX0ArzxngzMpSzh8K6NaYH4s94ZmRfhgQVLEEmREmluCX9q09s6VaGcVrGZl+ANmBGFwZgHtahu2CrwD1UWxlJAjSdIpVfoqxBU4TAqWVlntOAGZSVymCyaHTQd3bLBtDxXESQq4d5LBYcDUPcGUgntN2LXTUvMZRRf4tiNfhphzAkE3AAQFBOk6d6eW49aiHjD8B+JdnE4XDBcukdtsyxlMkCIz3uWxXmSK0FmyEUKohVAUDoAIA9hVFa4vfYkZcPqoyfWjvFlEaGSsFiDAJgaCavLLMVGcQ0CQNQDGoB5iaVgSUUUVgCPFOGC6uhyuuquNwfHqp5isjjLT5srj4d1DmUjUSNnT7ynYjoSDW8NVfGMGlxYcbagjQg9Qf0KxjyzL8Rxj3AJ+rAAlicwXrkUwPVuXKapXvWV1A+I33mM+07/ACHiaZ4jwpASSXbpmOg9BS+D4UbrMAyoqxJInU65QoIkgQSSdJG8mJ3yNlphJaxDG45n0J06Db2pWzg7hHxFtuVUhsw2ORgxiTLRB2mtHiPoe+WUuqxiQGWBP8QJj2Ne0DWgiXFIVVVNe7AWCM+0b8+fI1Fpv2U/sU/5J/giUnWLg+XZBHkXQ07aTaqM8QyLbLkEKbJd+6AjXlQlwdBBRCWmACpMTpb/ALcgAJMA7EggHybY+hNDnEh1apvAIhj5TS3EsHmkfe08idj6GD717fFLmkMDodtfkNaixOOzQoB7UCToxnkoOoPiYjlJ2TNGdKe2T8ExP1YvOVS1AYu5hRmjn9oyYgc9J5VY3fpXdGU2sK2QiQ+Iuphc0fctPNz/AHKnLzqpwBN6MrDLbZou6FEbMSRh0MhrozZTeYQg7KiSwq6w2DsqWy4UXDmKs7lGdmG8tcJdj6+1d8wkjz6rWQ8GfC375V8MbGKthbrKeasScy3rbZL9vM08wCVkAgRdt9HcOQgNm3CE5dOpBPnORJneBNVWAHwLrfBsBEca2xcQIGBkuigwkyAwESQp3k1bLxO7/gf8qVvv0KRWOAWGNu61lM6gFdOyGktmCTlzSW7UTBImCRVsKqrOOuqqr8CYAH71KdwGN+IpOUqVYqwJBhhvqNDuKxoBmiiisA4ar+ItpVg1V3EF0pWMjI49ZNQ8OvBbcbFpY+ZZln0IT0incamWWjuy0dcozR6xFV2Kw2VLXUW1E8j2AGHhO+v5zUC9PpFlYx8ka6bxXeIPnEDmI676fhPvWYGMKN2u6TE66T+XjynXqLSzjIjMdNNd9P50aJh2xbVrzt2gRkEr2SM520EsPq2BBkAqPGVsRwNELfBYWy27WLj4K7vPetfVXDv30Bk78zJgcd2FMqToTl+ySXcqdTzulvXwqa7iM1UqnLwVLUQYrFsRtcPUfFtdI7ytBJ8FG+kUuyZrZmFGxVSSW8GumGK691QoPORIr1iL2lRYW0zkIu5M/wAI5sf67mPGkWt4hswsuDOSWRe6pE8gCLajKOkRy2+Qu8AdX10DtJ8NOXt56VFgMAAAq6KPb33Y85p3CWozgf4rfKPzM+ld2YkiL7EjjP75btyAThrzhCdexftiMu50Lj0PjFwpiYJjf/SefmJFQtgkF5biqM62zbD/AGshcMwnoWUH9GXVt6Dw09Dy9iflUpWaazv7RIIO4/QPtRwQ/vv8xc/KlPhkeQkA+G9NcCOl7/MXPypmYWdFFFIBw0tiLU01Xi4dKzDUZjjeE+quRuRlHm7BAfTMKreJMDoNSCdBy12J5HwEmtTiOHG6IuaLIIUE6kGQWcb66wNOpNRf2IBsAPTl5UKF9m+Rh/7P37M84Ow8l99/YVE+AddhA6AwInWBPZI1IgjUDbSNzc4J4n00pZvo/wCdXXhmYLrMU75WOoGs6AqIIGkMOyRHhOh51z4hO2vlr+E1sbnAOiL5ntH56Vy3wQr59f5dB5VKuKae6MqxYZizwd21fsL1YwT5LqR6xV7w/h4UZUELz5A+J5sfE1Y2uE8yJPjTlrAmqSpj0K22RWl2C7Us/DrpZ8o0Llh5EDnnHsRy6VdWsJFMpbqd5axmptejO/2Zf+6P1/5K9W+H3xy8/L/2Vo4oqS4uNekb51+mcHD7pkhTBJiRrHKe2IPoKs+DYVkV84gtcZuXOOQJgadSafiu06mZ9Ix037CiiitMCiiigAiiiigArhWuUUABQVzIKKKADIK6FoooA9UUUUAFFFFABRRRQB//2Q==">
            <a:hlinkClick r:id="rId2"/>
            <a:extLst>
              <a:ext uri="{FF2B5EF4-FFF2-40B4-BE49-F238E27FC236}">
                <a16:creationId xmlns:a16="http://schemas.microsoft.com/office/drawing/2014/main" id="{153E662E-8713-40F0-B4BA-99FC8EB35F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479425"/>
            <a:ext cx="12287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cs-CZ" altLang="cs-CZ" sz="1800">
              <a:latin typeface="Calibri" panose="020F0502020204030204" pitchFamily="34" charset="0"/>
            </a:endParaRPr>
          </a:p>
        </p:txBody>
      </p:sp>
      <p:pic>
        <p:nvPicPr>
          <p:cNvPr id="32774" name="Obrázek 8" descr="hrudni.png">
            <a:extLst>
              <a:ext uri="{FF2B5EF4-FFF2-40B4-BE49-F238E27FC236}">
                <a16:creationId xmlns:a16="http://schemas.microsoft.com/office/drawing/2014/main" id="{EAED7A92-F558-429C-A76C-E7F865C42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333375"/>
            <a:ext cx="205581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Obrázek 9" descr="hrudni2.png">
            <a:extLst>
              <a:ext uri="{FF2B5EF4-FFF2-40B4-BE49-F238E27FC236}">
                <a16:creationId xmlns:a16="http://schemas.microsoft.com/office/drawing/2014/main" id="{CFAE8C3B-F101-4BC9-B70A-EC973E1EA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4365625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Obrázek 1">
            <a:extLst>
              <a:ext uri="{FF2B5EF4-FFF2-40B4-BE49-F238E27FC236}">
                <a16:creationId xmlns:a16="http://schemas.microsoft.com/office/drawing/2014/main" id="{28834387-C53B-4821-93CA-CD49553A1B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0" t="12410" r="8244" b="50957"/>
          <a:stretch>
            <a:fillRect/>
          </a:stretch>
        </p:blipFill>
        <p:spPr bwMode="auto">
          <a:xfrm>
            <a:off x="1412875" y="3860800"/>
            <a:ext cx="2592388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1AE6C379-CEF6-45B7-A5D3-68D92183CD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20725"/>
            <a:ext cx="8064500" cy="450850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33795" name="Zástupný symbol pro obsah 1">
            <a:extLst>
              <a:ext uri="{FF2B5EF4-FFF2-40B4-BE49-F238E27FC236}">
                <a16:creationId xmlns:a16="http://schemas.microsoft.com/office/drawing/2014/main" id="{E49D9786-F4A4-408D-85E3-6F3B4BC057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692275"/>
            <a:ext cx="8064500" cy="4140200"/>
          </a:xfrm>
        </p:spPr>
        <p:txBody>
          <a:bodyPr/>
          <a:lstStyle/>
          <a:p>
            <a:pPr marL="188913" indent="-134938" eaLnBrk="1" hangingPunct="1"/>
            <a:endParaRPr lang="cs-CZ" altLang="cs-CZ"/>
          </a:p>
        </p:txBody>
      </p:sp>
      <p:pic>
        <p:nvPicPr>
          <p:cNvPr id="33796" name="Picture 4">
            <a:hlinkClick r:id="rId2" action="ppaction://hlinkfile"/>
            <a:extLst>
              <a:ext uri="{FF2B5EF4-FFF2-40B4-BE49-F238E27FC236}">
                <a16:creationId xmlns:a16="http://schemas.microsoft.com/office/drawing/2014/main" id="{9A3D38A2-2502-4839-9AE6-BE040F6A1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3" t="18399" r="25652" b="15260"/>
          <a:stretch>
            <a:fillRect/>
          </a:stretch>
        </p:blipFill>
        <p:spPr bwMode="auto">
          <a:xfrm>
            <a:off x="361546" y="285656"/>
            <a:ext cx="8424862" cy="629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C07CC9B6-4F62-4994-9850-1815ECCFDD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20725"/>
            <a:ext cx="8064500" cy="450850"/>
          </a:xfrm>
        </p:spPr>
        <p:txBody>
          <a:bodyPr/>
          <a:lstStyle/>
          <a:p>
            <a:pPr eaLnBrk="1" hangingPunct="1"/>
            <a:r>
              <a:rPr lang="cs-CZ" altLang="cs-CZ"/>
              <a:t>Při výkonu</a:t>
            </a:r>
          </a:p>
        </p:txBody>
      </p:sp>
      <p:sp>
        <p:nvSpPr>
          <p:cNvPr id="34819" name="Zástupný symbol pro obsah 2">
            <a:extLst>
              <a:ext uri="{FF2B5EF4-FFF2-40B4-BE49-F238E27FC236}">
                <a16:creationId xmlns:a16="http://schemas.microsoft.com/office/drawing/2014/main" id="{E0C3D6CA-A8D4-48A2-9B9F-911966EFE3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692275"/>
            <a:ext cx="8064500" cy="4140200"/>
          </a:xfrm>
        </p:spPr>
        <p:txBody>
          <a:bodyPr/>
          <a:lstStyle/>
          <a:p>
            <a:pPr marL="188913" indent="-134938" eaLnBrk="1" hangingPunct="1"/>
            <a:r>
              <a:rPr lang="cs-CZ" altLang="cs-CZ" sz="2000" b="1"/>
              <a:t>odmaštění + dezinfekce místa vpichu</a:t>
            </a:r>
          </a:p>
          <a:p>
            <a:pPr marL="188913" indent="-134938" eaLnBrk="1" hangingPunct="1"/>
            <a:r>
              <a:rPr lang="cs-CZ" altLang="cs-CZ" sz="2000" b="1"/>
              <a:t>Místo vpichu: řídí se výší lokalizace výpotku –snímek RTG</a:t>
            </a:r>
          </a:p>
          <a:p>
            <a:pPr marL="188913" indent="-134938" eaLnBrk="1" hangingPunct="1"/>
            <a:r>
              <a:rPr lang="cs-CZ" altLang="cs-CZ" sz="2000" b="1"/>
              <a:t>napichuje se prostor mezi žebry</a:t>
            </a:r>
          </a:p>
          <a:p>
            <a:pPr marL="188913" indent="-134938" eaLnBrk="1" hangingPunct="1"/>
            <a:endParaRPr lang="cs-CZ" altLang="cs-CZ" sz="2000" b="1"/>
          </a:p>
          <a:p>
            <a:pPr marL="377825" lvl="1" indent="-134938" eaLnBrk="1" hangingPunct="1"/>
            <a:r>
              <a:rPr lang="cs-CZ" altLang="cs-CZ" sz="1600"/>
              <a:t>Zarouškování</a:t>
            </a:r>
          </a:p>
          <a:p>
            <a:pPr marL="377825" lvl="1" indent="-134938" eaLnBrk="1" hangingPunct="1"/>
            <a:r>
              <a:rPr lang="cs-CZ" altLang="cs-CZ" sz="1600"/>
              <a:t>Lokální anestezie</a:t>
            </a:r>
          </a:p>
          <a:p>
            <a:pPr marL="377825" lvl="1" indent="-134938" eaLnBrk="1" hangingPunct="1"/>
            <a:r>
              <a:rPr lang="cs-CZ" altLang="cs-CZ" sz="1600"/>
              <a:t>Opětná dezinfekce</a:t>
            </a:r>
          </a:p>
          <a:p>
            <a:pPr marL="377825" lvl="1" indent="-134938" eaLnBrk="1" hangingPunct="1"/>
            <a:r>
              <a:rPr lang="cs-CZ" altLang="cs-CZ" sz="1600"/>
              <a:t>Zavedení punkční jehly se spojovací hadičkou uzavřenou peánem</a:t>
            </a:r>
          </a:p>
          <a:p>
            <a:pPr marL="377825" lvl="1" indent="-134938" eaLnBrk="1" hangingPunct="1"/>
            <a:r>
              <a:rPr lang="cs-CZ" altLang="cs-CZ" sz="1600"/>
              <a:t>Nasazení 20ml stříkačky odstranit peán a odsátí punktátu-pozor na vniknutí vzduchu do pohrudniční dutiny</a:t>
            </a:r>
          </a:p>
          <a:p>
            <a:pPr marL="377825" lvl="1" indent="-134938" eaLnBrk="1" hangingPunct="1"/>
            <a:r>
              <a:rPr lang="cs-CZ" altLang="cs-CZ" sz="1600"/>
              <a:t>Před odejmutím stříkačky uzavřít peánem ,odčerpání punktátu může pokračovat nasazením sterilního nástavce odsávačky</a:t>
            </a:r>
          </a:p>
          <a:p>
            <a:pPr marL="377825" lvl="1" indent="-134938" eaLnBrk="1" hangingPunct="1"/>
            <a:r>
              <a:rPr lang="cs-CZ" altLang="cs-CZ" sz="1600"/>
              <a:t>odstranění punkční jehly </a:t>
            </a:r>
          </a:p>
          <a:p>
            <a:pPr marL="377825" lvl="1" indent="-134938" eaLnBrk="1" hangingPunct="1"/>
            <a:r>
              <a:rPr lang="cs-CZ" altLang="cs-CZ" sz="1600"/>
              <a:t>přiložení tlakového obvazu s tamponem a čtvercem-přelepit</a:t>
            </a:r>
          </a:p>
          <a:p>
            <a:pPr marL="188913" indent="-134938" eaLnBrk="1" hangingPunct="1"/>
            <a:endParaRPr lang="cs-CZ" altLang="cs-CZ"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515558F8-519A-493D-BCEE-A4D470C16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20725"/>
            <a:ext cx="8064500" cy="450850"/>
          </a:xfrm>
        </p:spPr>
        <p:txBody>
          <a:bodyPr/>
          <a:lstStyle/>
          <a:p>
            <a:pPr eaLnBrk="1" hangingPunct="1"/>
            <a:r>
              <a:rPr lang="cs-CZ" altLang="cs-CZ"/>
              <a:t>Po výkonu</a:t>
            </a:r>
          </a:p>
        </p:txBody>
      </p:sp>
      <p:sp>
        <p:nvSpPr>
          <p:cNvPr id="35843" name="Zástupný symbol pro obsah 2">
            <a:extLst>
              <a:ext uri="{FF2B5EF4-FFF2-40B4-BE49-F238E27FC236}">
                <a16:creationId xmlns:a16="http://schemas.microsoft.com/office/drawing/2014/main" id="{8869985C-744D-43EA-8EE5-C2978E1940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692275"/>
            <a:ext cx="8064500" cy="4140200"/>
          </a:xfrm>
        </p:spPr>
        <p:txBody>
          <a:bodyPr/>
          <a:lstStyle/>
          <a:p>
            <a:pPr marL="188913" indent="-134938" eaLnBrk="1" hangingPunct="1"/>
            <a:r>
              <a:rPr lang="cs-CZ" altLang="cs-CZ" sz="2400" b="1"/>
              <a:t>Hodnocení punktátu:</a:t>
            </a:r>
          </a:p>
          <a:p>
            <a:pPr marL="377825" lvl="1" indent="-134938" eaLnBrk="1" hangingPunct="1"/>
            <a:r>
              <a:rPr lang="cs-CZ" altLang="cs-CZ" sz="2000"/>
              <a:t>Urometrem: zjistit zda je zánětlivý (exsudát), nezánětlivý (transsudát-do 1016), do laboratoře: zkumavka na mikrobiologii-na bacil Kochův-biochemii –cytologii</a:t>
            </a:r>
          </a:p>
          <a:p>
            <a:pPr marL="377825" lvl="1" indent="-134938" eaLnBrk="1" hangingPunct="1"/>
            <a:endParaRPr lang="cs-CZ" altLang="cs-CZ" sz="2000"/>
          </a:p>
          <a:p>
            <a:pPr marL="377825" lvl="1" indent="-134938" eaLnBrk="1" hangingPunct="1"/>
            <a:r>
              <a:rPr lang="cs-CZ" altLang="cs-CZ" sz="2000" b="1"/>
              <a:t>Záznam do dekurzu: provede lékař</a:t>
            </a:r>
          </a:p>
          <a:p>
            <a:pPr marL="377825" lvl="1" indent="-134938" eaLnBrk="1" hangingPunct="1"/>
            <a:endParaRPr lang="cs-CZ" altLang="cs-CZ" sz="2000" b="1"/>
          </a:p>
          <a:p>
            <a:pPr marL="377825" lvl="1" indent="-134938" eaLnBrk="1" hangingPunct="1"/>
            <a:r>
              <a:rPr lang="cs-CZ" altLang="cs-CZ" sz="2000" b="1"/>
              <a:t>Ošetření po punkci: RTG kontrola, 3 hodiny v klidu na lůžku, poloha aktivně zvolená nemocným, sledujeme FF: D, TK, P, sputum</a:t>
            </a:r>
          </a:p>
          <a:p>
            <a:pPr marL="377825" lvl="1" indent="-134938" eaLnBrk="1" hangingPunct="1"/>
            <a:endParaRPr lang="cs-CZ" altLang="cs-CZ" sz="2000" b="1"/>
          </a:p>
          <a:p>
            <a:pPr marL="377825" lvl="1" indent="-134938" eaLnBrk="1" hangingPunct="1"/>
            <a:r>
              <a:rPr lang="cs-CZ" altLang="cs-CZ" sz="2000" b="1"/>
              <a:t>Farmakoterapiedle ordinace: analgetika, antitusika, event. kyslík</a:t>
            </a:r>
          </a:p>
          <a:p>
            <a:pPr marL="188913" indent="-134938" eaLnBrk="1" hangingPunct="1"/>
            <a:endParaRPr lang="cs-CZ" altLang="cs-CZ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A4752C7C-10CB-45CC-B195-8C59FA92BB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20725"/>
            <a:ext cx="8064500" cy="450850"/>
          </a:xfrm>
        </p:spPr>
        <p:txBody>
          <a:bodyPr/>
          <a:lstStyle/>
          <a:p>
            <a:pPr eaLnBrk="1" hangingPunct="1"/>
            <a:r>
              <a:rPr lang="cs-CZ" altLang="cs-CZ"/>
              <a:t>Břišní</a:t>
            </a: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77A7EC6D-294F-4313-BDC9-7095BEEA1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7925"/>
            <a:ext cx="8229600" cy="5445125"/>
          </a:xfrm>
        </p:spPr>
        <p:txBody>
          <a:bodyPr rtlCol="0">
            <a:normAutofit fontScale="92500" lnSpcReduction="20000"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cs-CZ" altLang="cs-CZ" sz="2400" dirty="0"/>
              <a:t>provádí se, když se v dutině břišní vytváří volná tekutina (ascites) a hromadí se tam (např. při onemocnění jater, množství až několik litrů).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400" b="1" dirty="0"/>
              <a:t>Účel</a:t>
            </a:r>
            <a:r>
              <a:rPr lang="cs-CZ" altLang="cs-CZ" sz="2400" dirty="0"/>
              <a:t>: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cs-CZ" altLang="cs-CZ" sz="2000" dirty="0"/>
              <a:t>léčebný(evakuační)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cs-CZ" altLang="cs-CZ" sz="2000" dirty="0"/>
              <a:t>diagnostický (vyš. </a:t>
            </a:r>
            <a:r>
              <a:rPr lang="cs-CZ" altLang="cs-CZ" sz="2000" dirty="0" err="1"/>
              <a:t>biochem</a:t>
            </a:r>
            <a:r>
              <a:rPr lang="cs-CZ" altLang="cs-CZ" sz="2000" dirty="0"/>
              <a:t>., mikrobiolog., cytolog.)</a:t>
            </a:r>
          </a:p>
          <a:p>
            <a:pPr lvl="1" eaLnBrk="1" hangingPunct="1">
              <a:spcBef>
                <a:spcPts val="0"/>
              </a:spcBef>
              <a:defRPr/>
            </a:pPr>
            <a:endParaRPr lang="cs-CZ" altLang="cs-CZ" sz="2000" dirty="0"/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400" b="1" dirty="0"/>
              <a:t>Místo vpichu</a:t>
            </a:r>
            <a:r>
              <a:rPr lang="cs-CZ" altLang="cs-CZ" sz="2400" dirty="0"/>
              <a:t>:  3 cm pod pupkem (doprava nebo doleva mezi pupkem a kyčelní kostí)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cs-CZ" altLang="cs-CZ" sz="2400" dirty="0"/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400" b="1" dirty="0"/>
              <a:t>Poloha</a:t>
            </a:r>
            <a:r>
              <a:rPr lang="cs-CZ" altLang="cs-CZ" sz="2400" dirty="0"/>
              <a:t>: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cs-CZ" altLang="cs-CZ" sz="2000" dirty="0"/>
              <a:t>v polosedě, zvýšená poloha </a:t>
            </a:r>
            <a:r>
              <a:rPr lang="pl-PL" altLang="cs-CZ" sz="2000" dirty="0"/>
              <a:t>na lůžku, židli, pod záda polštářek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cs-CZ" altLang="cs-CZ" sz="2000" dirty="0"/>
              <a:t>pac. vysvlečen do 1/2 těla, přes nohy gumovku s podložkou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cs-CZ" altLang="cs-CZ" sz="2000" dirty="0"/>
              <a:t>řádná hygiena, místo vpichu vyholeno, vyprázdněná střeva,                                       vymočený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meded.ucsd.edu/clinicalimg/abdomen_ascites5.jpg">
            <a:extLst>
              <a:ext uri="{FF2B5EF4-FFF2-40B4-BE49-F238E27FC236}">
                <a16:creationId xmlns:a16="http://schemas.microsoft.com/office/drawing/2014/main" id="{BCD7F47E-1C76-465C-9E5C-A9DC5A09F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33337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4" descr="http://meded.ucsd.edu/clinicalimg/abdomen_ascites6.jpg">
            <a:extLst>
              <a:ext uri="{FF2B5EF4-FFF2-40B4-BE49-F238E27FC236}">
                <a16:creationId xmlns:a16="http://schemas.microsoft.com/office/drawing/2014/main" id="{EA09E2C2-5BD9-4B87-8FE0-7F47742E1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692150"/>
            <a:ext cx="33337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2" descr="C:\Users\Miroslav\AppData\Local\Microsoft\Windows\Temporary Internet Files\Content.IE5\V1AYNRC4\MP900431011[1].jpg">
            <a:hlinkClick r:id="rId4"/>
            <a:extLst>
              <a:ext uri="{FF2B5EF4-FFF2-40B4-BE49-F238E27FC236}">
                <a16:creationId xmlns:a16="http://schemas.microsoft.com/office/drawing/2014/main" id="{AF919534-4A00-4DCF-A86A-8C772A3BD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076700"/>
            <a:ext cx="106362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4">
            <a:extLst>
              <a:ext uri="{FF2B5EF4-FFF2-40B4-BE49-F238E27FC236}">
                <a16:creationId xmlns:a16="http://schemas.microsoft.com/office/drawing/2014/main" id="{E33F4E0B-D376-4496-BF37-D1DC75335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760788"/>
            <a:ext cx="43529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27B66B6A-C3EA-4451-9690-08A1D3D8BD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20725"/>
            <a:ext cx="8064500" cy="450850"/>
          </a:xfrm>
        </p:spPr>
        <p:txBody>
          <a:bodyPr/>
          <a:lstStyle/>
          <a:p>
            <a:pPr eaLnBrk="1" hangingPunct="1"/>
            <a:r>
              <a:rPr lang="cs-CZ" altLang="cs-CZ"/>
              <a:t>CHARAKTERISTIKA VÝKONU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C451A8F7-6628-4417-A609-A68C8AB2F6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692275"/>
            <a:ext cx="8064500" cy="4445000"/>
          </a:xfrm>
        </p:spPr>
        <p:txBody>
          <a:bodyPr/>
          <a:lstStyle/>
          <a:p>
            <a:pPr marL="188913" indent="-134938" eaLnBrk="1" hangingPunct="1">
              <a:buFontTx/>
              <a:buNone/>
            </a:pPr>
            <a:r>
              <a:rPr lang="cs-CZ" altLang="cs-CZ" b="1"/>
              <a:t>	Invazivní výkon, při kterém nástroj nebo přístroj vniká do organismu za účelem: </a:t>
            </a:r>
            <a:endParaRPr lang="cs-CZ" altLang="cs-CZ"/>
          </a:p>
          <a:p>
            <a:pPr marL="377825" lvl="1" indent="-134938" eaLnBrk="1" hangingPunct="1">
              <a:buFont typeface="Arial" panose="020B0604020202020204" pitchFamily="34" charset="0"/>
              <a:buChar char="•"/>
            </a:pPr>
            <a:r>
              <a:rPr lang="cs-CZ" altLang="cs-CZ" b="1"/>
              <a:t>Biopsie</a:t>
            </a:r>
            <a:r>
              <a:rPr lang="cs-CZ" altLang="cs-CZ"/>
              <a:t> – odebrání vzorku na další vyšetření </a:t>
            </a:r>
          </a:p>
          <a:p>
            <a:pPr marL="377825" lvl="1" indent="-134938" eaLnBrk="1" hangingPunct="1">
              <a:buFont typeface="Arial" panose="020B0604020202020204" pitchFamily="34" charset="0"/>
              <a:buChar char="•"/>
            </a:pPr>
            <a:r>
              <a:rPr lang="cs-CZ" altLang="cs-CZ" b="1"/>
              <a:t>Aplikace léčebné nebo diagnostické látky</a:t>
            </a:r>
            <a:r>
              <a:rPr lang="cs-CZ" altLang="cs-CZ"/>
              <a:t> </a:t>
            </a:r>
          </a:p>
          <a:p>
            <a:pPr marL="377825" lvl="1" indent="-134938" eaLnBrk="1" hangingPunct="1">
              <a:buFont typeface="Arial" panose="020B0604020202020204" pitchFamily="34" charset="0"/>
              <a:buChar char="•"/>
            </a:pPr>
            <a:r>
              <a:rPr lang="cs-CZ" altLang="cs-CZ" b="1"/>
              <a:t>Terapie</a:t>
            </a:r>
            <a:r>
              <a:rPr lang="cs-CZ" altLang="cs-CZ"/>
              <a:t> – odlehčení odčerpáním tekutiny nebo masy </a:t>
            </a:r>
          </a:p>
          <a:p>
            <a:pPr marL="188913" indent="-134938" eaLnBrk="1" hangingPunct="1">
              <a:buFontTx/>
              <a:buNone/>
            </a:pPr>
            <a:endParaRPr lang="cs-CZ" altLang="cs-CZ"/>
          </a:p>
          <a:p>
            <a:pPr marL="188913" indent="-134938" eaLnBrk="1" hangingPunct="1">
              <a:buFontTx/>
              <a:buNone/>
            </a:pPr>
            <a:r>
              <a:rPr lang="cs-CZ" altLang="cs-CZ" b="1"/>
              <a:t>Nabodnutí </a:t>
            </a:r>
            <a:endParaRPr lang="cs-CZ" altLang="cs-CZ"/>
          </a:p>
          <a:p>
            <a:pPr marL="188913" indent="-134938" eaLnBrk="1" hangingPunct="1"/>
            <a:r>
              <a:rPr lang="cs-CZ" altLang="cs-CZ"/>
              <a:t>1.</a:t>
            </a:r>
            <a:r>
              <a:rPr lang="cs-CZ" altLang="cs-CZ" b="1"/>
              <a:t> </a:t>
            </a:r>
            <a:r>
              <a:rPr lang="cs-CZ" altLang="cs-CZ"/>
              <a:t>přirozené dutiny</a:t>
            </a:r>
          </a:p>
          <a:p>
            <a:pPr marL="188913" indent="-134938" eaLnBrk="1" hangingPunct="1"/>
            <a:r>
              <a:rPr lang="cs-CZ" altLang="cs-CZ"/>
              <a:t>2. orgánu </a:t>
            </a:r>
          </a:p>
          <a:p>
            <a:pPr marL="188913" indent="-134938" eaLnBrk="1" hangingPunct="1"/>
            <a:r>
              <a:rPr lang="cs-CZ" altLang="cs-CZ"/>
              <a:t>3. patologického útvaru, nebo dutiny</a:t>
            </a:r>
          </a:p>
          <a:p>
            <a:pPr marL="188913" indent="-134938" eaLnBrk="1" hangingPunct="1"/>
            <a:endParaRPr lang="cs-CZ" alt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>
            <a:extLst>
              <a:ext uri="{FF2B5EF4-FFF2-40B4-BE49-F238E27FC236}">
                <a16:creationId xmlns:a16="http://schemas.microsoft.com/office/drawing/2014/main" id="{DF96BD23-24E7-4E83-A4BA-D4293CD104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Pomůcky</a:t>
            </a:r>
          </a:p>
        </p:txBody>
      </p:sp>
      <p:sp>
        <p:nvSpPr>
          <p:cNvPr id="40963" name="Zástupný symbol pro obsah 2">
            <a:extLst>
              <a:ext uri="{FF2B5EF4-FFF2-40B4-BE49-F238E27FC236}">
                <a16:creationId xmlns:a16="http://schemas.microsoft.com/office/drawing/2014/main" id="{FCADCF64-9967-43CF-9607-DD3CF0D4C3A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39750" y="1600200"/>
            <a:ext cx="4038600" cy="4525963"/>
          </a:xfrm>
        </p:spPr>
        <p:txBody>
          <a:bodyPr/>
          <a:lstStyle/>
          <a:p>
            <a:pPr eaLnBrk="1" hangingPunct="1"/>
            <a:r>
              <a:rPr lang="cs-CZ" altLang="cs-CZ" sz="2400" b="1"/>
              <a:t>Sterilní</a:t>
            </a:r>
            <a:r>
              <a:rPr lang="cs-CZ" altLang="cs-CZ" sz="2400"/>
              <a:t> :</a:t>
            </a:r>
          </a:p>
          <a:p>
            <a:pPr eaLnBrk="1" hangingPunct="1"/>
            <a:endParaRPr lang="cs-CZ" altLang="cs-CZ" sz="2400"/>
          </a:p>
          <a:p>
            <a:pPr eaLnBrk="1" hangingPunct="1"/>
            <a:r>
              <a:rPr lang="cs-CZ" altLang="cs-CZ" sz="2400"/>
              <a:t>tampony, </a:t>
            </a:r>
          </a:p>
          <a:p>
            <a:pPr eaLnBrk="1" hangingPunct="1"/>
            <a:r>
              <a:rPr lang="cs-CZ" altLang="cs-CZ" sz="2400"/>
              <a:t>čtverce, </a:t>
            </a:r>
          </a:p>
          <a:p>
            <a:pPr eaLnBrk="1" hangingPunct="1"/>
            <a:r>
              <a:rPr lang="cs-CZ" altLang="cs-CZ" sz="2400"/>
              <a:t>sterilní punkční jehla , </a:t>
            </a:r>
          </a:p>
          <a:p>
            <a:pPr eaLnBrk="1" hangingPunct="1"/>
            <a:r>
              <a:rPr lang="cs-CZ" altLang="cs-CZ" sz="2400"/>
              <a:t>infuzní set, </a:t>
            </a:r>
          </a:p>
          <a:p>
            <a:pPr eaLnBrk="1" hangingPunct="1"/>
            <a:r>
              <a:rPr lang="cs-CZ" altLang="cs-CZ" sz="2400"/>
              <a:t>sterilní rukavice, </a:t>
            </a:r>
          </a:p>
          <a:p>
            <a:pPr eaLnBrk="1" hangingPunct="1"/>
            <a:r>
              <a:rPr lang="cs-CZ" altLang="cs-CZ" sz="2400"/>
              <a:t>peán, </a:t>
            </a:r>
          </a:p>
          <a:p>
            <a:pPr eaLnBrk="1" hangingPunct="1"/>
            <a:r>
              <a:rPr lang="cs-CZ" altLang="cs-CZ" sz="2400"/>
              <a:t>podávkové kleště, </a:t>
            </a:r>
          </a:p>
          <a:p>
            <a:pPr eaLnBrk="1" hangingPunct="1"/>
            <a:r>
              <a:rPr lang="cs-CZ" altLang="cs-CZ" sz="2400"/>
              <a:t>injekční stříkačky, </a:t>
            </a:r>
          </a:p>
          <a:p>
            <a:pPr eaLnBrk="1" hangingPunct="1"/>
            <a:r>
              <a:rPr lang="cs-CZ" altLang="cs-CZ" sz="2400"/>
              <a:t>jehly,</a:t>
            </a:r>
          </a:p>
          <a:p>
            <a:pPr eaLnBrk="1" hangingPunct="1"/>
            <a:r>
              <a:rPr lang="cs-CZ" altLang="cs-CZ" sz="2400"/>
              <a:t>rouška</a:t>
            </a:r>
          </a:p>
        </p:txBody>
      </p:sp>
      <p:sp>
        <p:nvSpPr>
          <p:cNvPr id="40964" name="Zástupný symbol pro obsah 3">
            <a:extLst>
              <a:ext uri="{FF2B5EF4-FFF2-40B4-BE49-F238E27FC236}">
                <a16:creationId xmlns:a16="http://schemas.microsoft.com/office/drawing/2014/main" id="{9241F087-119D-49DB-AA08-9574E8318C3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62488" y="1600200"/>
            <a:ext cx="4495800" cy="4525963"/>
          </a:xfrm>
        </p:spPr>
        <p:txBody>
          <a:bodyPr/>
          <a:lstStyle/>
          <a:p>
            <a:pPr eaLnBrk="1" hangingPunct="1"/>
            <a:r>
              <a:rPr lang="cs-CZ" altLang="cs-CZ" sz="2400" b="1"/>
              <a:t>Nesterilní</a:t>
            </a:r>
            <a:r>
              <a:rPr lang="cs-CZ" altLang="cs-CZ" sz="2400"/>
              <a:t>: </a:t>
            </a:r>
          </a:p>
          <a:p>
            <a:pPr eaLnBrk="1" hangingPunct="1"/>
            <a:endParaRPr lang="cs-CZ" altLang="cs-CZ" sz="2400"/>
          </a:p>
          <a:p>
            <a:pPr eaLnBrk="1" hangingPunct="1"/>
            <a:r>
              <a:rPr lang="cs-CZ" altLang="cs-CZ" sz="2400"/>
              <a:t>benzín a dezinfekční prostředek</a:t>
            </a:r>
          </a:p>
          <a:p>
            <a:pPr eaLnBrk="1" hangingPunct="1"/>
            <a:r>
              <a:rPr lang="cs-CZ" altLang="cs-CZ" sz="2400"/>
              <a:t>Mesocain</a:t>
            </a:r>
          </a:p>
          <a:p>
            <a:pPr eaLnBrk="1" hangingPunct="1"/>
            <a:r>
              <a:rPr lang="cs-CZ" altLang="cs-CZ" sz="2400"/>
              <a:t>zkumavky-označené</a:t>
            </a:r>
          </a:p>
          <a:p>
            <a:pPr eaLnBrk="1" hangingPunct="1"/>
            <a:r>
              <a:rPr lang="cs-CZ" altLang="cs-CZ" sz="2400"/>
              <a:t>nádoba na ascites –kbelík</a:t>
            </a:r>
          </a:p>
          <a:p>
            <a:pPr eaLnBrk="1" hangingPunct="1"/>
            <a:r>
              <a:rPr lang="cs-CZ" altLang="cs-CZ" sz="2400"/>
              <a:t>graduovaný válec, urometr</a:t>
            </a:r>
          </a:p>
          <a:p>
            <a:pPr eaLnBrk="1" hangingPunct="1"/>
            <a:r>
              <a:rPr lang="cs-CZ" altLang="cs-CZ" sz="2400"/>
              <a:t>leukoplast, nůžky</a:t>
            </a:r>
          </a:p>
          <a:p>
            <a:pPr eaLnBrk="1" hangingPunct="1"/>
            <a:r>
              <a:rPr lang="cs-CZ" altLang="cs-CZ" sz="2400"/>
              <a:t>plátěná podložka –břišní pás</a:t>
            </a:r>
          </a:p>
          <a:p>
            <a:pPr eaLnBrk="1" hangingPunct="1"/>
            <a:r>
              <a:rPr lang="cs-CZ" altLang="cs-CZ" sz="2400"/>
              <a:t>emitní miska</a:t>
            </a:r>
          </a:p>
          <a:p>
            <a:pPr eaLnBrk="1" hangingPunct="1"/>
            <a:endParaRPr lang="cs-CZ" altLang="cs-CZ"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F28A2488-7D7E-421C-ADBD-8A1809902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20725"/>
            <a:ext cx="8064500" cy="450850"/>
          </a:xfrm>
        </p:spPr>
        <p:txBody>
          <a:bodyPr/>
          <a:lstStyle/>
          <a:p>
            <a:pPr eaLnBrk="1" hangingPunct="1"/>
            <a:r>
              <a:rPr lang="cs-CZ" altLang="cs-CZ"/>
              <a:t>Postup</a:t>
            </a:r>
          </a:p>
        </p:txBody>
      </p:sp>
      <p:sp>
        <p:nvSpPr>
          <p:cNvPr id="41987" name="Zástupný symbol pro obsah 2">
            <a:extLst>
              <a:ext uri="{FF2B5EF4-FFF2-40B4-BE49-F238E27FC236}">
                <a16:creationId xmlns:a16="http://schemas.microsoft.com/office/drawing/2014/main" id="{B2CF1E2A-C65B-4D94-9B13-3C4328E288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525963"/>
          </a:xfrm>
        </p:spPr>
        <p:txBody>
          <a:bodyPr/>
          <a:lstStyle/>
          <a:p>
            <a:pPr marL="188913" indent="-134938" eaLnBrk="1" hangingPunct="1"/>
            <a:r>
              <a:rPr lang="cs-CZ" altLang="cs-CZ" sz="2000"/>
              <a:t>zvážení, změření obvodu břicha </a:t>
            </a:r>
          </a:p>
          <a:p>
            <a:pPr marL="188913" indent="-134938" eaLnBrk="1" hangingPunct="1"/>
            <a:r>
              <a:rPr lang="cs-CZ" altLang="cs-CZ" sz="2000"/>
              <a:t>pac. přikryjeme nohy igelitem a podložkou</a:t>
            </a:r>
          </a:p>
          <a:p>
            <a:pPr marL="188913" indent="-134938" eaLnBrk="1" hangingPunct="1"/>
            <a:r>
              <a:rPr lang="cs-CZ" altLang="cs-CZ" sz="2000"/>
              <a:t>odmaštění, dez., anestezie (opíchnutí místa vpichu)</a:t>
            </a:r>
          </a:p>
          <a:p>
            <a:pPr marL="188913" indent="-134938" eaLnBrk="1" hangingPunct="1"/>
            <a:r>
              <a:rPr lang="cs-CZ" altLang="cs-CZ" sz="2000"/>
              <a:t>převod. souprava (zataž. tlačka)-růžová jehla, nasadíme-lékař provede vpich</a:t>
            </a:r>
          </a:p>
          <a:p>
            <a:pPr marL="188913" indent="-134938" eaLnBrk="1" hangingPunct="1"/>
            <a:r>
              <a:rPr lang="cs-CZ" altLang="cs-CZ" sz="2000"/>
              <a:t>dáme džbánek (do něj odsajeme obsah)</a:t>
            </a:r>
          </a:p>
          <a:p>
            <a:pPr marL="188913" indent="-134938" eaLnBrk="1" hangingPunct="1"/>
            <a:r>
              <a:rPr lang="cs-CZ" altLang="cs-CZ" sz="2000"/>
              <a:t>po skončení přiložíme tampón a přelepíme</a:t>
            </a:r>
          </a:p>
          <a:p>
            <a:pPr marL="188913" indent="-134938" eaLnBrk="1" hangingPunct="1"/>
            <a:r>
              <a:rPr lang="cs-CZ" altLang="cs-CZ" sz="2000"/>
              <a:t>přiložíme břišní pás</a:t>
            </a:r>
          </a:p>
          <a:p>
            <a:pPr marL="188913" indent="-134938" eaLnBrk="1" hangingPunct="1"/>
            <a:r>
              <a:rPr lang="cs-CZ" altLang="cs-CZ" sz="2000" b="1"/>
              <a:t>někdy po břišní punkci lékař naordinuje i .v. podání albuminu nebo infuzi Reodextranu, aby se doplnilo celkové množství tekutiny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>
            <a:extLst>
              <a:ext uri="{FF2B5EF4-FFF2-40B4-BE49-F238E27FC236}">
                <a16:creationId xmlns:a16="http://schemas.microsoft.com/office/drawing/2014/main" id="{FA58EE13-BFEE-40D0-A22C-4D08FFC056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20725"/>
            <a:ext cx="8064500" cy="450850"/>
          </a:xfrm>
        </p:spPr>
        <p:txBody>
          <a:bodyPr/>
          <a:lstStyle/>
          <a:p>
            <a:pPr eaLnBrk="1" hangingPunct="1"/>
            <a:r>
              <a:rPr lang="cs-CZ" altLang="cs-CZ"/>
              <a:t>Lumbální punkce</a:t>
            </a:r>
          </a:p>
        </p:txBody>
      </p:sp>
      <p:sp>
        <p:nvSpPr>
          <p:cNvPr id="24579" name="Zástupný symbol pro obsah 3">
            <a:extLst>
              <a:ext uri="{FF2B5EF4-FFF2-40B4-BE49-F238E27FC236}">
                <a16:creationId xmlns:a16="http://schemas.microsoft.com/office/drawing/2014/main" id="{2ED309DF-F525-41FD-9ECD-DB2C0094E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692275"/>
            <a:ext cx="8064500" cy="4140200"/>
          </a:xfrm>
        </p:spPr>
        <p:txBody>
          <a:bodyPr rtlCol="0">
            <a:normAutofit fontScale="70000" lnSpcReduction="20000"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cs-CZ" altLang="cs-CZ" sz="2400" dirty="0"/>
              <a:t>Lumbální punkce je napíchnutí páteřního kanálu ve výši bederních obratlů a odebrání mozkomíšního moku. 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altLang="cs-CZ" sz="2400" dirty="0"/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400" dirty="0"/>
              <a:t>Místo vpichu u lumbální punkce je mezi trny 4. a 5. bederního obratle (L4-L5) nebo mezi trny 3. a 4. obratle (L3-L4). Je to přibližně pod místem, kde protíná bederní páteř pomyslná spojnice mezi hřebeny kostí kyčelních. Páteřní mícha končí obvykle na úrovni obratlů L 1-2, u žen poněkud </a:t>
            </a:r>
            <a:r>
              <a:rPr lang="cs-CZ" altLang="cs-CZ" sz="2400" dirty="0" err="1"/>
              <a:t>níže.Vak</a:t>
            </a:r>
            <a:r>
              <a:rPr lang="cs-CZ" altLang="cs-CZ" sz="2400" dirty="0"/>
              <a:t> mozkomíšních plen, v němž je mícha uložena, končí u 2. křížového obratle (S2), proto je možno mezi L3-L5 provést vpich bez nebezpečí, že bude mícha nabodnuta.</a:t>
            </a:r>
          </a:p>
          <a:p>
            <a:pPr marL="5400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cs-CZ" altLang="cs-CZ" sz="2400" dirty="0"/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400" dirty="0"/>
              <a:t>U novorozenců a malých dětí je místo vpichu obvykle co nejníže, protože mícha sahá téměř až do sakrální oblasti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altLang="cs-CZ" sz="2400" dirty="0"/>
          </a:p>
        </p:txBody>
      </p:sp>
      <p:pic>
        <p:nvPicPr>
          <p:cNvPr id="43012" name="Obrázek 1" descr="File:35mm &lt;strong&gt;film&lt;/strong&gt; frames.svg">
            <a:hlinkClick r:id="rId2"/>
            <a:extLst>
              <a:ext uri="{FF2B5EF4-FFF2-40B4-BE49-F238E27FC236}">
                <a16:creationId xmlns:a16="http://schemas.microsoft.com/office/drawing/2014/main" id="{B296D733-1DA9-43FE-9627-5EBF2752C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42938"/>
            <a:ext cx="6731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>
            <a:extLst>
              <a:ext uri="{FF2B5EF4-FFF2-40B4-BE49-F238E27FC236}">
                <a16:creationId xmlns:a16="http://schemas.microsoft.com/office/drawing/2014/main" id="{DC356FBB-682B-4D32-8679-D64D9BB06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20725"/>
            <a:ext cx="8064500" cy="450850"/>
          </a:xfrm>
        </p:spPr>
        <p:txBody>
          <a:bodyPr/>
          <a:lstStyle/>
          <a:p>
            <a:r>
              <a:rPr lang="cs-CZ" altLang="cs-CZ"/>
              <a:t>Video – lumbální punkce</a:t>
            </a:r>
          </a:p>
        </p:txBody>
      </p:sp>
      <p:sp>
        <p:nvSpPr>
          <p:cNvPr id="44035" name="Zástupný obsah 2">
            <a:extLst>
              <a:ext uri="{FF2B5EF4-FFF2-40B4-BE49-F238E27FC236}">
                <a16:creationId xmlns:a16="http://schemas.microsoft.com/office/drawing/2014/main" id="{6AD7E103-24FD-47BF-B648-0ABD5E387A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692275"/>
            <a:ext cx="8064500" cy="4140200"/>
          </a:xfrm>
        </p:spPr>
        <p:txBody>
          <a:bodyPr/>
          <a:lstStyle/>
          <a:p>
            <a:pPr marL="188913" indent="-134938"/>
            <a:r>
              <a:rPr lang="cs-CZ" altLang="cs-CZ"/>
              <a:t>https://www.mojemedicina.cz/pruvodce-pacienta/vysetrovaci-metody/lumbalni-punkce-1.html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AC9081D6-7580-449C-AC7C-CCFCAE421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775" y="836613"/>
            <a:ext cx="8172450" cy="5184775"/>
          </a:xfrm>
        </p:spPr>
        <p:txBody>
          <a:bodyPr rtlCol="0">
            <a:normAutofit fontScale="92500"/>
          </a:bodyPr>
          <a:lstStyle/>
          <a:p>
            <a:pPr marL="514350" indent="-51435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b="1" dirty="0"/>
              <a:t>Diagnostická</a:t>
            </a:r>
            <a:r>
              <a:rPr lang="cs-CZ" altLang="cs-CZ" dirty="0"/>
              <a:t> </a:t>
            </a:r>
          </a:p>
          <a:p>
            <a:pPr marL="514350" indent="-51435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cs-CZ" altLang="cs-CZ" dirty="0"/>
          </a:p>
          <a:p>
            <a:pPr marL="342900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získání mozkomíšního moku na vyšetření mikrobiologické, sérologické, biochemické nebo cytologické. U dospělého člověka odebíráme asi 10-15 ml </a:t>
            </a:r>
            <a:r>
              <a:rPr lang="cs-CZ" altLang="cs-CZ" sz="2400" dirty="0" err="1"/>
              <a:t>likvoru</a:t>
            </a:r>
            <a:r>
              <a:rPr lang="cs-CZ" altLang="cs-CZ" sz="2400" dirty="0"/>
              <a:t> dle účelu, kterým je diagnostika zánětlivých procesů CNS, roztroušené mozkomíšní  sklerózy,  podezření na krvácení do subarachnoidálního prostoru, poranění cév mozkové kůry, maligních procesů CNS, lues, atd.</a:t>
            </a:r>
          </a:p>
          <a:p>
            <a:pPr marL="342900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400" dirty="0"/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400" dirty="0"/>
              <a:t> </a:t>
            </a:r>
          </a:p>
          <a:p>
            <a:pPr marL="342900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podání kontrastní látky při RTG vyšetřovacích metodách CNS (PMG</a:t>
            </a:r>
          </a:p>
          <a:p>
            <a:pPr marL="342900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400" dirty="0"/>
          </a:p>
          <a:p>
            <a:pPr marL="342900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měření tlaku mozkomíšního moku (hydrocefalus)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sah 3">
            <a:extLst>
              <a:ext uri="{FF2B5EF4-FFF2-40B4-BE49-F238E27FC236}">
                <a16:creationId xmlns:a16="http://schemas.microsoft.com/office/drawing/2014/main" id="{5DB035A1-5DBC-448C-B7E0-E28C0098D5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908050"/>
            <a:ext cx="8064500" cy="4140200"/>
          </a:xfrm>
        </p:spPr>
        <p:txBody>
          <a:bodyPr/>
          <a:lstStyle/>
          <a:p>
            <a:pPr marL="514350" indent="-514350" eaLnBrk="1" hangingPunct="1">
              <a:buFontTx/>
              <a:buNone/>
            </a:pPr>
            <a:r>
              <a:rPr lang="cs-CZ" altLang="cs-CZ" b="1"/>
              <a:t>Terapeutická</a:t>
            </a:r>
          </a:p>
          <a:p>
            <a:pPr marL="514350" indent="-514350" eaLnBrk="1" hangingPunct="1">
              <a:buFontTx/>
              <a:buNone/>
            </a:pPr>
            <a:endParaRPr lang="cs-CZ" altLang="cs-CZ"/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cs-CZ" altLang="cs-CZ"/>
              <a:t>evakuace mozkomíšního moku při jeho nadprodukci, porušené cirkulaci nebo překážkách v likvorových cestách (hydrocefalus) 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cs-CZ" altLang="cs-CZ"/>
              <a:t>podání léčebné látky do míšního kanálu 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cs-CZ" altLang="cs-CZ"/>
              <a:t>podání anestetika při svodné anestezii; aplikuje se epidurálně, tzn. nikoliv do likvorového prostoru uvnitř durálního vaku 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endParaRPr lang="cs-CZ" altLang="cs-CZ"/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endParaRPr lang="cs-CZ" alt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>
            <a:extLst>
              <a:ext uri="{FF2B5EF4-FFF2-40B4-BE49-F238E27FC236}">
                <a16:creationId xmlns:a16="http://schemas.microsoft.com/office/drawing/2014/main" id="{CE561B4E-40B3-410F-8B3F-58FC9F8E4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20725"/>
            <a:ext cx="8064500" cy="450850"/>
          </a:xfrm>
        </p:spPr>
        <p:txBody>
          <a:bodyPr/>
          <a:lstStyle/>
          <a:p>
            <a:pPr eaLnBrk="1" hangingPunct="1"/>
            <a:r>
              <a:rPr lang="cs-CZ" altLang="cs-CZ"/>
              <a:t>Poloha pacienta</a:t>
            </a:r>
          </a:p>
        </p:txBody>
      </p:sp>
      <p:sp>
        <p:nvSpPr>
          <p:cNvPr id="47107" name="Zástupný symbol pro obsah 2">
            <a:extLst>
              <a:ext uri="{FF2B5EF4-FFF2-40B4-BE49-F238E27FC236}">
                <a16:creationId xmlns:a16="http://schemas.microsoft.com/office/drawing/2014/main" id="{FA2381D0-1B94-47CD-A9F4-89118F2A01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692275"/>
            <a:ext cx="8064500" cy="4140200"/>
          </a:xfrm>
        </p:spPr>
        <p:txBody>
          <a:bodyPr/>
          <a:lstStyle/>
          <a:p>
            <a:pPr marL="188913" indent="-134938" eaLnBrk="1" hangingPunct="1"/>
            <a:r>
              <a:rPr lang="cs-CZ" altLang="cs-CZ"/>
              <a:t>vleže na boku s hlavou hluboce sehnutou k přitaženým kolenům (poloha embrya)</a:t>
            </a:r>
          </a:p>
          <a:p>
            <a:pPr marL="188913" indent="-134938" eaLnBrk="1" hangingPunct="1"/>
            <a:r>
              <a:rPr lang="cs-CZ" altLang="cs-CZ"/>
              <a:t> </a:t>
            </a:r>
          </a:p>
          <a:p>
            <a:pPr marL="188913" indent="-134938" eaLnBrk="1" hangingPunct="1"/>
            <a:r>
              <a:rPr lang="cs-CZ" altLang="cs-CZ"/>
              <a:t>vsedě na lůžku (napříč lůžka s krajním nahrbením a přitaženými koleny) </a:t>
            </a:r>
          </a:p>
          <a:p>
            <a:pPr marL="188913" indent="-134938" eaLnBrk="1" hangingPunct="1"/>
            <a:endParaRPr lang="cs-CZ" altLang="cs-CZ"/>
          </a:p>
          <a:p>
            <a:pPr marL="188913" indent="-134938" eaLnBrk="1" hangingPunct="1"/>
            <a:r>
              <a:rPr lang="cs-CZ" altLang="cs-CZ"/>
              <a:t>vsedě na židli (obkročmo, čelem k podloženému opěradlu, nahrbená záda) </a:t>
            </a:r>
          </a:p>
          <a:p>
            <a:pPr marL="188913" indent="-134938" eaLnBrk="1" hangingPunct="1"/>
            <a:endParaRPr lang="cs-CZ" altLang="cs-CZ"/>
          </a:p>
          <a:p>
            <a:pPr marL="188913" indent="-134938" eaLnBrk="1" hangingPunct="1"/>
            <a:r>
              <a:rPr lang="cs-CZ" altLang="cs-CZ"/>
              <a:t>poloha vsedě nebo spíše vleže na vyšetřovacím stole s fixací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BE9AE401-0F83-485B-9B8A-3F13F6DE5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20725"/>
            <a:ext cx="8064500" cy="450850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48131" name="Zástupný symbol pro obsah 5">
            <a:extLst>
              <a:ext uri="{FF2B5EF4-FFF2-40B4-BE49-F238E27FC236}">
                <a16:creationId xmlns:a16="http://schemas.microsoft.com/office/drawing/2014/main" id="{918B4B7F-2C8C-48E1-A9B7-AA116349C6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692275"/>
            <a:ext cx="8064500" cy="4140200"/>
          </a:xfrm>
        </p:spPr>
        <p:txBody>
          <a:bodyPr/>
          <a:lstStyle/>
          <a:p>
            <a:pPr marL="188913" indent="-134938" eaLnBrk="1" hangingPunct="1"/>
            <a:endParaRPr lang="cs-CZ" altLang="cs-CZ"/>
          </a:p>
        </p:txBody>
      </p:sp>
      <p:pic>
        <p:nvPicPr>
          <p:cNvPr id="48132" name="Picture 4">
            <a:extLst>
              <a:ext uri="{FF2B5EF4-FFF2-40B4-BE49-F238E27FC236}">
                <a16:creationId xmlns:a16="http://schemas.microsoft.com/office/drawing/2014/main" id="{67410256-8912-4236-A66A-BBC710F3E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44463"/>
            <a:ext cx="9036050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2" descr="http://ose.zshk.cz/media/S4100.jpg">
            <a:extLst>
              <a:ext uri="{FF2B5EF4-FFF2-40B4-BE49-F238E27FC236}">
                <a16:creationId xmlns:a16="http://schemas.microsoft.com/office/drawing/2014/main" id="{454C7FA4-1504-4557-AAA8-3462BCA60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http://www.zbynekmlcoch.cz/informace/images/stories/medicina/neurologie/lumbalni_punkce_ikona.jpg">
            <a:hlinkClick r:id="rId4"/>
            <a:extLst>
              <a:ext uri="{FF2B5EF4-FFF2-40B4-BE49-F238E27FC236}">
                <a16:creationId xmlns:a16="http://schemas.microsoft.com/office/drawing/2014/main" id="{B33A7C87-1D7A-4007-A006-4544CB4ED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>
            <a:extLst>
              <a:ext uri="{FF2B5EF4-FFF2-40B4-BE49-F238E27FC236}">
                <a16:creationId xmlns:a16="http://schemas.microsoft.com/office/drawing/2014/main" id="{ACA94729-81F4-4169-B983-C86018D82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20725"/>
            <a:ext cx="8064500" cy="450850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49155" name="Zástupný symbol pro obsah 2">
            <a:extLst>
              <a:ext uri="{FF2B5EF4-FFF2-40B4-BE49-F238E27FC236}">
                <a16:creationId xmlns:a16="http://schemas.microsoft.com/office/drawing/2014/main" id="{FAB4BBF5-BE8F-45A4-AFA0-81D12F1A14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692275"/>
            <a:ext cx="8064500" cy="4140200"/>
          </a:xfrm>
        </p:spPr>
        <p:txBody>
          <a:bodyPr/>
          <a:lstStyle/>
          <a:p>
            <a:pPr marL="188913" indent="-134938" eaLnBrk="1" hangingPunct="1"/>
            <a:endParaRPr lang="cs-CZ" altLang="cs-CZ"/>
          </a:p>
        </p:txBody>
      </p:sp>
      <p:pic>
        <p:nvPicPr>
          <p:cNvPr id="49156" name="Picture 2" descr="http://ose.zshk.cz/media/S4101.jpg">
            <a:extLst>
              <a:ext uri="{FF2B5EF4-FFF2-40B4-BE49-F238E27FC236}">
                <a16:creationId xmlns:a16="http://schemas.microsoft.com/office/drawing/2014/main" id="{775FD061-0FF6-4FD9-9044-1B87DBC2E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 descr="http://www.helago-cz.cz/public/content-images/cz/product/19543.jpg">
            <a:hlinkClick r:id="rId3"/>
            <a:extLst>
              <a:ext uri="{FF2B5EF4-FFF2-40B4-BE49-F238E27FC236}">
                <a16:creationId xmlns:a16="http://schemas.microsoft.com/office/drawing/2014/main" id="{1D702715-CDF9-4883-A918-717F60677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>
            <a:extLst>
              <a:ext uri="{FF2B5EF4-FFF2-40B4-BE49-F238E27FC236}">
                <a16:creationId xmlns:a16="http://schemas.microsoft.com/office/drawing/2014/main" id="{9A9C9CD5-1557-4D3D-8D86-B55777A1CE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8229600" cy="350837"/>
          </a:xfrm>
        </p:spPr>
        <p:txBody>
          <a:bodyPr/>
          <a:lstStyle/>
          <a:p>
            <a:pPr eaLnBrk="1" hangingPunct="1"/>
            <a:r>
              <a:rPr lang="cs-CZ" altLang="cs-CZ"/>
              <a:t>Před výkonem</a:t>
            </a:r>
          </a:p>
        </p:txBody>
      </p:sp>
      <p:sp>
        <p:nvSpPr>
          <p:cNvPr id="31747" name="Zástupný symbol pro obsah 2">
            <a:extLst>
              <a:ext uri="{FF2B5EF4-FFF2-40B4-BE49-F238E27FC236}">
                <a16:creationId xmlns:a16="http://schemas.microsoft.com/office/drawing/2014/main" id="{333DAF98-57FD-4464-919F-FE4ABC40D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968875"/>
          </a:xfrm>
        </p:spPr>
        <p:txBody>
          <a:bodyPr rtlCol="0">
            <a:normAutofit fontScale="77500" lnSpcReduction="20000"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cs-CZ" altLang="cs-CZ" sz="2000" dirty="0"/>
              <a:t>seznam pacienta s postupem výkonu včetně požadavků, které na něj budou kladeny v průběhu výkonu i po něm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000" dirty="0"/>
              <a:t>získej od pacienta informovaný souhlas s výkonem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000" dirty="0"/>
              <a:t>zmírňuj obavy pacienta vysvětlováním, komunikací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000" dirty="0"/>
              <a:t>informuj pacienta o tom, kdo bude vyšetření přítomen a kde se bude provádět (lůžko, vyšetřovna)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000" dirty="0"/>
              <a:t>sděl, jak dlouho bude výkon trvat (asi 15 minut)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000" dirty="0"/>
              <a:t>sděl pacientovi, co může během vyšetření očekávat (nepříjemný pocit tlaku při zavádění punkční jehly, může pocítit někdy i prudkou bolest do dolní končetiny, pokud se jehla dotkne spinálního nervového kořene, nejde ale o pro pacienta nebezpečnou příhodu)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000" dirty="0"/>
              <a:t>pacienta informuj, že se během výkonu nesmí pohybovat, o možnosti tlaku na břicho nebo krční žíly sestrou při provádění zkoušek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000" dirty="0"/>
              <a:t>informuj pacienta, aby se vymočil. Sleduj fyziologické funkce (TK, P, D, TT, stav vědomí)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000" dirty="0"/>
              <a:t>ulož klienta do požadované polohy, chraň stud pacienta , sleduj celkový stav  pacienta, komunikuj a vysvětluj mu činnosti 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C8D0696F-F835-4B6E-9255-AE6399053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20725"/>
            <a:ext cx="8064500" cy="971550"/>
          </a:xfrm>
        </p:spPr>
        <p:txBody>
          <a:bodyPr/>
          <a:lstStyle/>
          <a:p>
            <a:pPr eaLnBrk="1" hangingPunct="1"/>
            <a:r>
              <a:rPr lang="cs-CZ" altLang="cs-CZ"/>
              <a:t>Rozdělení punkcí podle místa vpichu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CAE12C-9AA0-4778-91DE-DAF360508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692275"/>
            <a:ext cx="8064500" cy="4140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Hrudní – pleurální/</a:t>
            </a:r>
            <a:r>
              <a:rPr lang="cs-CZ" dirty="0" err="1"/>
              <a:t>thorakální</a:t>
            </a:r>
            <a:r>
              <a:rPr lang="cs-CZ" dirty="0"/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Sternální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Břišní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Lumbální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Kloubní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Štítné žlázy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Jaterní , ledvinná biopsie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Osrdečníku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Ledvin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/>
              <a:t>Douglasova</a:t>
            </a:r>
            <a:r>
              <a:rPr lang="cs-CZ" dirty="0"/>
              <a:t> prostoru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3">
            <a:extLst>
              <a:ext uri="{FF2B5EF4-FFF2-40B4-BE49-F238E27FC236}">
                <a16:creationId xmlns:a16="http://schemas.microsoft.com/office/drawing/2014/main" id="{B0BF80DA-B55E-4CD3-BD22-824389E6CC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609600"/>
            <a:ext cx="8064500" cy="452438"/>
          </a:xfrm>
        </p:spPr>
        <p:txBody>
          <a:bodyPr/>
          <a:lstStyle/>
          <a:p>
            <a:pPr eaLnBrk="1" hangingPunct="1"/>
            <a:r>
              <a:rPr lang="cs-CZ" altLang="cs-CZ"/>
              <a:t>Pomůcky </a:t>
            </a:r>
          </a:p>
        </p:txBody>
      </p:sp>
      <p:sp>
        <p:nvSpPr>
          <p:cNvPr id="51203" name="Zástupný symbol pro obsah 4">
            <a:extLst>
              <a:ext uri="{FF2B5EF4-FFF2-40B4-BE49-F238E27FC236}">
                <a16:creationId xmlns:a16="http://schemas.microsoft.com/office/drawing/2014/main" id="{19E6CC09-924E-4FBE-98D9-6D679891CE3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268413"/>
            <a:ext cx="4038600" cy="5257800"/>
          </a:xfrm>
        </p:spPr>
        <p:txBody>
          <a:bodyPr/>
          <a:lstStyle/>
          <a:p>
            <a:pPr eaLnBrk="1" hangingPunct="1"/>
            <a:r>
              <a:rPr lang="cs-CZ" altLang="cs-CZ" sz="2400" b="1"/>
              <a:t>Na sterilní ploše:</a:t>
            </a:r>
          </a:p>
          <a:p>
            <a:pPr eaLnBrk="1" hangingPunct="1"/>
            <a:endParaRPr lang="cs-CZ" altLang="cs-CZ" sz="2400" b="1"/>
          </a:p>
          <a:p>
            <a:pPr eaLnBrk="1" hangingPunct="1"/>
            <a:r>
              <a:rPr lang="cs-CZ" altLang="cs-CZ" sz="2400"/>
              <a:t>2 jednorázové lumbální jehly (dle věku a velikosti pacienta), </a:t>
            </a:r>
          </a:p>
          <a:p>
            <a:pPr eaLnBrk="1" hangingPunct="1"/>
            <a:r>
              <a:rPr lang="cs-CZ" altLang="cs-CZ" sz="2400"/>
              <a:t>stříkačka 10ml, </a:t>
            </a:r>
          </a:p>
          <a:p>
            <a:pPr eaLnBrk="1" hangingPunct="1"/>
            <a:r>
              <a:rPr lang="cs-CZ" altLang="cs-CZ" sz="2400"/>
              <a:t>5 kusů sterilních tampónů, </a:t>
            </a:r>
          </a:p>
          <a:p>
            <a:pPr eaLnBrk="1" hangingPunct="1"/>
            <a:r>
              <a:rPr lang="cs-CZ" altLang="cs-CZ" sz="2400"/>
              <a:t>dětský set, </a:t>
            </a:r>
          </a:p>
          <a:p>
            <a:pPr eaLnBrk="1" hangingPunct="1"/>
            <a:r>
              <a:rPr lang="cs-CZ" altLang="cs-CZ" sz="2400"/>
              <a:t>peán,</a:t>
            </a:r>
          </a:p>
          <a:p>
            <a:pPr eaLnBrk="1" hangingPunct="1"/>
            <a:r>
              <a:rPr lang="cs-CZ" altLang="cs-CZ" sz="2400"/>
              <a:t>sterilní rukavice, rouška, </a:t>
            </a:r>
          </a:p>
          <a:p>
            <a:pPr eaLnBrk="1" hangingPunct="1"/>
            <a:r>
              <a:rPr lang="cs-CZ" altLang="cs-CZ" sz="2400"/>
              <a:t>sterilní čtverce (longeta), </a:t>
            </a:r>
          </a:p>
          <a:p>
            <a:pPr eaLnBrk="1" hangingPunct="1"/>
            <a:r>
              <a:rPr lang="cs-CZ" altLang="cs-CZ" sz="2400"/>
              <a:t>jehla a stříkačka k lokální anestezii </a:t>
            </a:r>
          </a:p>
          <a:p>
            <a:pPr eaLnBrk="1" hangingPunct="1"/>
            <a:endParaRPr lang="cs-CZ" altLang="cs-CZ" sz="2400"/>
          </a:p>
          <a:p>
            <a:pPr eaLnBrk="1" hangingPunct="1"/>
            <a:endParaRPr lang="cs-CZ" altLang="cs-CZ" sz="2400"/>
          </a:p>
        </p:txBody>
      </p:sp>
      <p:sp>
        <p:nvSpPr>
          <p:cNvPr id="51204" name="Zástupný symbol pro obsah 5">
            <a:extLst>
              <a:ext uri="{FF2B5EF4-FFF2-40B4-BE49-F238E27FC236}">
                <a16:creationId xmlns:a16="http://schemas.microsoft.com/office/drawing/2014/main" id="{9E513353-29CC-466F-BE55-3564AE1A892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427538" y="1268413"/>
            <a:ext cx="4716462" cy="5589587"/>
          </a:xfrm>
        </p:spPr>
        <p:txBody>
          <a:bodyPr/>
          <a:lstStyle/>
          <a:p>
            <a:pPr eaLnBrk="1" hangingPunct="1"/>
            <a:r>
              <a:rPr lang="cs-CZ" altLang="cs-CZ" sz="2200" b="1"/>
              <a:t>Na nesterilní ploše:</a:t>
            </a:r>
          </a:p>
          <a:p>
            <a:pPr eaLnBrk="1" hangingPunct="1"/>
            <a:endParaRPr lang="cs-CZ" altLang="cs-CZ" sz="2200" b="1"/>
          </a:p>
          <a:p>
            <a:pPr eaLnBrk="1" hangingPunct="1"/>
            <a:r>
              <a:rPr lang="cs-CZ" altLang="cs-CZ" sz="2200"/>
              <a:t>operační čepice, 2 ústenky, </a:t>
            </a:r>
          </a:p>
          <a:p>
            <a:pPr eaLnBrk="1" hangingPunct="1"/>
            <a:r>
              <a:rPr lang="cs-CZ" altLang="cs-CZ" sz="2200"/>
              <a:t>nesterilní rukavice,  jednorázová podložka,   </a:t>
            </a:r>
          </a:p>
          <a:p>
            <a:pPr eaLnBrk="1" hangingPunct="1"/>
            <a:r>
              <a:rPr lang="cs-CZ" altLang="cs-CZ" sz="2200"/>
              <a:t>benzín,  dezinfekční roztok, </a:t>
            </a:r>
          </a:p>
          <a:p>
            <a:pPr eaLnBrk="1" hangingPunct="1"/>
            <a:r>
              <a:rPr lang="cs-CZ" altLang="cs-CZ" sz="2200"/>
              <a:t>podávkové kleště, </a:t>
            </a:r>
          </a:p>
          <a:p>
            <a:pPr eaLnBrk="1" hangingPunct="1"/>
            <a:r>
              <a:rPr lang="cs-CZ" altLang="cs-CZ" sz="2200"/>
              <a:t>lokální anestetikum (Mesocain 1%), </a:t>
            </a:r>
          </a:p>
          <a:p>
            <a:pPr eaLnBrk="1" hangingPunct="1"/>
            <a:r>
              <a:rPr lang="cs-CZ" altLang="cs-CZ" sz="2200"/>
              <a:t>Claudův manometr, </a:t>
            </a:r>
          </a:p>
          <a:p>
            <a:pPr eaLnBrk="1" hangingPunct="1"/>
            <a:r>
              <a:rPr lang="cs-CZ" altLang="cs-CZ" sz="2200"/>
              <a:t>sterilní zkumavky označené štítkem, průvodky, </a:t>
            </a:r>
          </a:p>
          <a:p>
            <a:pPr eaLnBrk="1" hangingPunct="1"/>
            <a:r>
              <a:rPr lang="cs-CZ" altLang="cs-CZ" sz="2200"/>
              <a:t>dokumentace, </a:t>
            </a:r>
          </a:p>
          <a:p>
            <a:pPr eaLnBrk="1" hangingPunct="1"/>
            <a:r>
              <a:rPr lang="cs-CZ" altLang="cs-CZ" sz="2200"/>
              <a:t>sterilní krytí, </a:t>
            </a:r>
          </a:p>
          <a:p>
            <a:pPr eaLnBrk="1" hangingPunct="1"/>
            <a:r>
              <a:rPr lang="cs-CZ" altLang="cs-CZ" sz="2200"/>
              <a:t>2 emitní misky,</a:t>
            </a:r>
          </a:p>
          <a:p>
            <a:pPr eaLnBrk="1" hangingPunct="1"/>
            <a:r>
              <a:rPr lang="cs-CZ" altLang="cs-CZ" sz="2200"/>
              <a:t>kontejner na použité jehly</a:t>
            </a:r>
          </a:p>
        </p:txBody>
      </p:sp>
      <p:pic>
        <p:nvPicPr>
          <p:cNvPr id="32773" name="Picture 2" descr="http://ose.zshk.cz/media/F4202.jpg">
            <a:extLst>
              <a:ext uri="{FF2B5EF4-FFF2-40B4-BE49-F238E27FC236}">
                <a16:creationId xmlns:a16="http://schemas.microsoft.com/office/drawing/2014/main" id="{B4C1D135-5FB9-4C5F-B592-CB248546A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260350"/>
            <a:ext cx="1535113" cy="1150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ose.zshk.cz/media/F4201.jpg">
            <a:extLst>
              <a:ext uri="{FF2B5EF4-FFF2-40B4-BE49-F238E27FC236}">
                <a16:creationId xmlns:a16="http://schemas.microsoft.com/office/drawing/2014/main" id="{6FA813C8-89E8-4F33-9AF4-94AE3BF9E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ose.zshk.cz/media/F4204.jpg">
            <a:extLst>
              <a:ext uri="{FF2B5EF4-FFF2-40B4-BE49-F238E27FC236}">
                <a16:creationId xmlns:a16="http://schemas.microsoft.com/office/drawing/2014/main" id="{D488D62E-920B-4081-8FC0-3D766C1AD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35600" cy="407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4" name="Picture 4" descr="http://ose.zshk.cz/media/F4203.jpg">
            <a:extLst>
              <a:ext uri="{FF2B5EF4-FFF2-40B4-BE49-F238E27FC236}">
                <a16:creationId xmlns:a16="http://schemas.microsoft.com/office/drawing/2014/main" id="{53EE4FE6-290D-4848-BD00-090931E5C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28600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252" name="TextovéPole 3">
            <a:extLst>
              <a:ext uri="{FF2B5EF4-FFF2-40B4-BE49-F238E27FC236}">
                <a16:creationId xmlns:a16="http://schemas.microsoft.com/office/drawing/2014/main" id="{9CD511E4-CD57-4A0C-8775-81CB8E473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596900"/>
            <a:ext cx="187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800">
                <a:latin typeface="Calibri" panose="020F0502020204030204" pitchFamily="34" charset="0"/>
              </a:rPr>
              <a:t>← nesterilní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0356212-556B-4E13-AD22-F21D0B303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097463"/>
            <a:ext cx="1728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r>
              <a:rPr lang="cs-CZ" altLang="cs-CZ" sz="1800">
                <a:latin typeface="Calibri" panose="020F0502020204030204" pitchFamily="34" charset="0"/>
              </a:rPr>
              <a:t>→ sterilní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>
            <a:extLst>
              <a:ext uri="{FF2B5EF4-FFF2-40B4-BE49-F238E27FC236}">
                <a16:creationId xmlns:a16="http://schemas.microsoft.com/office/drawing/2014/main" id="{8523F340-4E8D-443D-8DB8-F9AB34183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7675" y="422275"/>
            <a:ext cx="8229600" cy="1144588"/>
          </a:xfrm>
        </p:spPr>
        <p:txBody>
          <a:bodyPr/>
          <a:lstStyle/>
          <a:p>
            <a:pPr eaLnBrk="1" hangingPunct="1"/>
            <a:r>
              <a:rPr lang="cs-CZ" altLang="cs-CZ"/>
              <a:t>Při výkonu</a:t>
            </a:r>
          </a:p>
        </p:txBody>
      </p:sp>
      <p:sp>
        <p:nvSpPr>
          <p:cNvPr id="35843" name="Zástupný symbol pro obsah 2">
            <a:extLst>
              <a:ext uri="{FF2B5EF4-FFF2-40B4-BE49-F238E27FC236}">
                <a16:creationId xmlns:a16="http://schemas.microsoft.com/office/drawing/2014/main" id="{30CA38D3-FF96-4757-9B06-72CCD117C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974850"/>
            <a:ext cx="8064500" cy="4140200"/>
          </a:xfrm>
        </p:spPr>
        <p:txBody>
          <a:bodyPr rtlCol="0">
            <a:normAutofit fontScale="77500" lnSpcReduction="20000"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cs-CZ" altLang="cs-CZ" sz="2200" dirty="0"/>
              <a:t>navlékni si rukavice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200" dirty="0"/>
              <a:t>proveď odmaštění kůže a širokou dezinfekci kůže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200" dirty="0"/>
              <a:t>zkontroluj požadovanou polohu pacienta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200" dirty="0"/>
              <a:t>proveď asistenci při lokální anestezii (neprovádí se vždy)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200" dirty="0"/>
              <a:t>zabezpeč polohu pacienta. Sleduj celkový stav pacienta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200" dirty="0"/>
              <a:t>komunikuj s pacientem během výkonu (aby se maximálně uvolnil, pravidelně dýchal; kašel, svalové napětí, změny frekvence dechu mohou zvýšit tlak likvidu a způsobit nesprávný výsledek)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200" dirty="0"/>
              <a:t>znovu dezinfikuj místo vpichu. Asistuj při zavádění punkční jehly, vyjmutí </a:t>
            </a:r>
            <a:r>
              <a:rPr lang="cs-CZ" altLang="cs-CZ" sz="2200" dirty="0" err="1"/>
              <a:t>mandrénu</a:t>
            </a:r>
            <a:r>
              <a:rPr lang="cs-CZ" altLang="cs-CZ" sz="2200" dirty="0"/>
              <a:t>, kterým se lékař přesvědčí, že je hrot kanyly správně umístěn a začne odkapávat mozkomíšní mok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200" dirty="0"/>
              <a:t>zachyť odkapávající mok do předem připravených zkumavek 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altLang="cs-CZ" sz="2200" dirty="0"/>
          </a:p>
        </p:txBody>
      </p:sp>
      <p:pic>
        <p:nvPicPr>
          <p:cNvPr id="35844" name="Picture 2" descr="http://ose.zshk.cz/media/V4100.gif">
            <a:hlinkClick r:id="rId2"/>
            <a:extLst>
              <a:ext uri="{FF2B5EF4-FFF2-40B4-BE49-F238E27FC236}">
                <a16:creationId xmlns:a16="http://schemas.microsoft.com/office/drawing/2014/main" id="{D1B8545F-A49F-4EFA-BD45-1A6A4885F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706" y="394493"/>
            <a:ext cx="1835150" cy="1376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5" name="Picture 4" descr="http://files.mojelekarskewebovky.webnode.cz/system_preview_detail_200000001-8ad878bd22-public/lumb%C3%A1ln%C3%AD%20punkce-obr%C3%A1zek.jpg">
            <a:hlinkClick r:id="rId4"/>
            <a:extLst>
              <a:ext uri="{FF2B5EF4-FFF2-40B4-BE49-F238E27FC236}">
                <a16:creationId xmlns:a16="http://schemas.microsoft.com/office/drawing/2014/main" id="{736B3A54-7267-4BC5-8B6C-5614032B5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94463" y="0"/>
            <a:ext cx="2649537" cy="198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Zástupný symbol pro obsah 2">
            <a:extLst>
              <a:ext uri="{FF2B5EF4-FFF2-40B4-BE49-F238E27FC236}">
                <a16:creationId xmlns:a16="http://schemas.microsoft.com/office/drawing/2014/main" id="{2FB6CB86-EE11-4216-A1BC-565970A9B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981075"/>
            <a:ext cx="8064500" cy="4140200"/>
          </a:xfrm>
        </p:spPr>
        <p:txBody>
          <a:bodyPr rtlCol="0">
            <a:normAutofit fontScale="70000" lnSpcReduction="20000"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cs-CZ" altLang="cs-CZ" sz="2200" dirty="0"/>
              <a:t>připoj trojcestný kohoutek (měří se co nejdříve, po odtoku moku jeho tlak rychle klesá). Připoj </a:t>
            </a:r>
            <a:r>
              <a:rPr lang="cs-CZ" altLang="cs-CZ" sz="2200" dirty="0" err="1"/>
              <a:t>Claudův</a:t>
            </a:r>
            <a:r>
              <a:rPr lang="cs-CZ" altLang="cs-CZ" sz="2200" dirty="0"/>
              <a:t> manometr a změř iniciální tlak moku (normální hodnota je 60-180 mm vodního sloupce. 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altLang="cs-CZ" sz="2200" dirty="0"/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200" dirty="0"/>
              <a:t>proveď  s lékařem </a:t>
            </a:r>
            <a:r>
              <a:rPr lang="cs-CZ" altLang="cs-CZ" sz="2200" dirty="0" err="1"/>
              <a:t>Queckenstedtovu</a:t>
            </a:r>
            <a:r>
              <a:rPr lang="cs-CZ" altLang="cs-CZ" sz="2200" dirty="0"/>
              <a:t> zkoušku. Vyviň tlak na jednu nebo obě dvě vnitřní jugulární žíly zatlačením prstů; pokud je páteřní kanál průchodný, zvýší se tlak na manometru. Při neprůchodnosti páteřního kanálu se tlak zvýší jen mírně nebo vůbec. 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altLang="cs-CZ" sz="2200" dirty="0"/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200" dirty="0"/>
              <a:t>proveď s lékařem </a:t>
            </a:r>
            <a:r>
              <a:rPr lang="cs-CZ" altLang="cs-CZ" sz="2200" dirty="0" err="1"/>
              <a:t>Stookeyho</a:t>
            </a:r>
            <a:r>
              <a:rPr lang="cs-CZ" altLang="cs-CZ" sz="2200" dirty="0"/>
              <a:t> zkoušku zatlačením prstů na břicho; zkouška má stejný význam jako předchozí. Před ukončením punkce lékař zasune </a:t>
            </a:r>
            <a:r>
              <a:rPr lang="cs-CZ" altLang="cs-CZ" sz="2200" dirty="0" err="1"/>
              <a:t>mandrén</a:t>
            </a:r>
            <a:r>
              <a:rPr lang="cs-CZ" altLang="cs-CZ" sz="2200" dirty="0"/>
              <a:t> zpět do kanyly.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altLang="cs-CZ" sz="2200" dirty="0"/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200" dirty="0"/>
              <a:t>přilož na místo vpichu sterilní krytí 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altLang="cs-CZ" sz="2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>
            <a:extLst>
              <a:ext uri="{FF2B5EF4-FFF2-40B4-BE49-F238E27FC236}">
                <a16:creationId xmlns:a16="http://schemas.microsoft.com/office/drawing/2014/main" id="{93C676CC-8370-4D9D-B644-2BFABCC82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775" y="493713"/>
            <a:ext cx="8064500" cy="452437"/>
          </a:xfrm>
        </p:spPr>
        <p:txBody>
          <a:bodyPr/>
          <a:lstStyle/>
          <a:p>
            <a:pPr eaLnBrk="1" hangingPunct="1"/>
            <a:r>
              <a:rPr lang="cs-CZ" altLang="cs-CZ"/>
              <a:t>Po výkonu </a:t>
            </a:r>
          </a:p>
        </p:txBody>
      </p:sp>
      <p:sp>
        <p:nvSpPr>
          <p:cNvPr id="37891" name="Zástupný symbol pro obsah 2">
            <a:extLst>
              <a:ext uri="{FF2B5EF4-FFF2-40B4-BE49-F238E27FC236}">
                <a16:creationId xmlns:a16="http://schemas.microsoft.com/office/drawing/2014/main" id="{83B1ADDE-2594-4989-A0A3-7A6A112F7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40300"/>
          </a:xfrm>
        </p:spPr>
        <p:txBody>
          <a:bodyPr rtlCol="0">
            <a:normAutofit fontScale="70000" lnSpcReduction="20000"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cs-CZ" altLang="cs-CZ" sz="2200" dirty="0"/>
              <a:t>ulož pacienta po výkonu do vodorovné polohy na záda (je možné dát pod hlavu pouze malý polštář) 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altLang="cs-CZ" sz="2200" dirty="0"/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200" dirty="0"/>
              <a:t>vysvětli pacientovi, že je možné se obracet z boku na bok, na záda i na břicho, pouze není dobré zvedat hlavu 24 hodin po výkonu (</a:t>
            </a:r>
            <a:r>
              <a:rPr lang="cs-CZ" altLang="cs-CZ" sz="2200" dirty="0" err="1"/>
              <a:t>postpunkční</a:t>
            </a:r>
            <a:r>
              <a:rPr lang="cs-CZ" altLang="cs-CZ" sz="2200" dirty="0"/>
              <a:t> </a:t>
            </a:r>
            <a:r>
              <a:rPr lang="cs-CZ" altLang="cs-CZ" sz="2200" dirty="0" err="1"/>
              <a:t>cefalea</a:t>
            </a:r>
            <a:r>
              <a:rPr lang="cs-CZ" altLang="cs-CZ" sz="2200" dirty="0"/>
              <a:t>!) (přesný čas určí lékař). Důležité je pro pacienta předčasně </a:t>
            </a:r>
            <a:r>
              <a:rPr lang="cs-CZ" altLang="cs-CZ" sz="2200" dirty="0" err="1"/>
              <a:t>nevertikalizovat</a:t>
            </a:r>
            <a:r>
              <a:rPr lang="cs-CZ" altLang="cs-CZ" sz="2200" dirty="0"/>
              <a:t>, výskyt </a:t>
            </a:r>
            <a:r>
              <a:rPr lang="cs-CZ" altLang="cs-CZ" sz="2200" dirty="0" err="1"/>
              <a:t>postpunkčních</a:t>
            </a:r>
            <a:r>
              <a:rPr lang="cs-CZ" altLang="cs-CZ" sz="2200" dirty="0"/>
              <a:t> potíží záleží na použité jehle. Při </a:t>
            </a:r>
            <a:r>
              <a:rPr lang="cs-CZ" altLang="cs-CZ" sz="2200" u="sng" dirty="0"/>
              <a:t>použití traumatické punkční jehly je doporučena vodorovná poloha na lůžku 24 hodin</a:t>
            </a:r>
            <a:r>
              <a:rPr lang="cs-CZ" altLang="cs-CZ" sz="2200" dirty="0"/>
              <a:t>, přesný čas určuje lékař. Při </a:t>
            </a:r>
            <a:r>
              <a:rPr lang="cs-CZ" altLang="cs-CZ" sz="2200" u="sng" dirty="0"/>
              <a:t>použití </a:t>
            </a:r>
            <a:r>
              <a:rPr lang="cs-CZ" altLang="cs-CZ" sz="2200" u="sng" dirty="0" err="1"/>
              <a:t>atraumatické</a:t>
            </a:r>
            <a:r>
              <a:rPr lang="cs-CZ" altLang="cs-CZ" sz="2200" u="sng" dirty="0"/>
              <a:t> punkční jehly </a:t>
            </a:r>
            <a:r>
              <a:rPr lang="cs-CZ" altLang="cs-CZ" sz="2200" dirty="0"/>
              <a:t>je doporučena </a:t>
            </a:r>
            <a:r>
              <a:rPr lang="cs-CZ" altLang="cs-CZ" sz="2200" u="sng" dirty="0"/>
              <a:t>vodorovná poloha na lůžku po dobu 6-8 hodin</a:t>
            </a:r>
            <a:r>
              <a:rPr lang="cs-CZ" altLang="cs-CZ" sz="2200" dirty="0"/>
              <a:t>, přesný čas určí lékař podle stavu pacienta.</a:t>
            </a:r>
          </a:p>
          <a:p>
            <a:pPr marL="5400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cs-CZ" altLang="cs-CZ" sz="2200" dirty="0"/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200" dirty="0"/>
              <a:t>umísti signalizační zařízení v dosahu pacienta 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altLang="cs-CZ" sz="2200" dirty="0"/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200" dirty="0"/>
              <a:t>zajisti odeslání odebraného materiálu 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altLang="cs-CZ" sz="2200" dirty="0"/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200" dirty="0"/>
              <a:t>doporuč zvýšený příjem tekutin pro rychlejší tvorbu mozkomíšního moku a jeho doplnění v organizmu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>
            <a:extLst>
              <a:ext uri="{FF2B5EF4-FFF2-40B4-BE49-F238E27FC236}">
                <a16:creationId xmlns:a16="http://schemas.microsoft.com/office/drawing/2014/main" id="{FEBF70A7-2A2E-49FA-912D-F950951B67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20725"/>
            <a:ext cx="8064500" cy="450850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38915" name="Zástupný symbol pro obsah 2">
            <a:extLst>
              <a:ext uri="{FF2B5EF4-FFF2-40B4-BE49-F238E27FC236}">
                <a16:creationId xmlns:a16="http://schemas.microsoft.com/office/drawing/2014/main" id="{8575BED7-3F40-4E6D-8F1E-818350732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557338"/>
            <a:ext cx="8064500" cy="4445000"/>
          </a:xfrm>
        </p:spPr>
        <p:txBody>
          <a:bodyPr rtlCol="0">
            <a:normAutofit fontScale="70000" lnSpcReduction="20000"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cs-CZ" altLang="cs-CZ" sz="2200" dirty="0"/>
              <a:t>pravidelně sleduj celkový stav pacienta, zajisti mu teplo, klid a ticho. Monitoruj fyziologické funkce v intervalech dle ordinace lékaře a zapisuj je do dokumentace. Sleduj změny neurologického stavu pacienta a informuj neprodleně lékaře 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altLang="cs-CZ" sz="2200" dirty="0"/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200" dirty="0"/>
              <a:t>sleduj místo vpichu (otok, krvácení) 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altLang="cs-CZ" sz="2200" dirty="0"/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200" b="1" dirty="0"/>
              <a:t>sleduj projevy komplikací: necitlivost, mravenčení, brnění dolní končetiny, otok, zduření místa vpichu, krvácení z místa vpichu, vytékání </a:t>
            </a:r>
            <a:r>
              <a:rPr lang="cs-CZ" altLang="cs-CZ" sz="2200" b="1" dirty="0" err="1"/>
              <a:t>likvoru</a:t>
            </a:r>
            <a:r>
              <a:rPr lang="cs-CZ" altLang="cs-CZ" sz="2200" b="1" dirty="0"/>
              <a:t> z místa vpichu, bolesti hlavy, nauzea, zvracení, poruchy vědomí 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altLang="cs-CZ" sz="2200" dirty="0"/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200" dirty="0"/>
              <a:t>plň ordinace lékaře při projevech komplikací. Prováděj celkovou hygienickou ošetřovatelskou péči na lůžku po celých 24 hodin. Sleduj a zabezpeč vyprazdňování pacienta na lůžku po celých 24 hodin. Zajisti příjem tekutin a potravy. Zaznamenávej veškeré výkony a změny do dokumentace pacienta. 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altLang="cs-CZ" sz="2200" dirty="0"/>
          </a:p>
          <a:p>
            <a:pPr eaLnBrk="1" hangingPunct="1">
              <a:spcBef>
                <a:spcPts val="0"/>
              </a:spcBef>
              <a:defRPr/>
            </a:pPr>
            <a:endParaRPr lang="cs-CZ" altLang="cs-CZ" sz="2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>
            <a:extLst>
              <a:ext uri="{FF2B5EF4-FFF2-40B4-BE49-F238E27FC236}">
                <a16:creationId xmlns:a16="http://schemas.microsoft.com/office/drawing/2014/main" id="{8FB7C55D-6F32-4100-A709-3BBC89093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20725"/>
            <a:ext cx="8064500" cy="450850"/>
          </a:xfrm>
        </p:spPr>
        <p:txBody>
          <a:bodyPr/>
          <a:lstStyle/>
          <a:p>
            <a:pPr eaLnBrk="1" hangingPunct="1"/>
            <a:r>
              <a:rPr lang="cs-CZ" altLang="cs-CZ"/>
              <a:t>Postpunkční syndrom - PDPH</a:t>
            </a:r>
          </a:p>
        </p:txBody>
      </p:sp>
      <p:sp>
        <p:nvSpPr>
          <p:cNvPr id="39939" name="Zástupný symbol pro obsah 2">
            <a:extLst>
              <a:ext uri="{FF2B5EF4-FFF2-40B4-BE49-F238E27FC236}">
                <a16:creationId xmlns:a16="http://schemas.microsoft.com/office/drawing/2014/main" id="{CD839B0C-2F4F-4A0A-B365-75DB41E1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41912"/>
          </a:xfrm>
        </p:spPr>
        <p:txBody>
          <a:bodyPr rtlCol="0">
            <a:normAutofit fontScale="77500" lnSpcReduction="20000"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cs-CZ" altLang="cs-CZ" sz="1800" dirty="0"/>
              <a:t>je pro pacienta nepříjemný stav spojený s bolestí hlavy (</a:t>
            </a:r>
            <a:r>
              <a:rPr lang="cs-CZ" altLang="cs-CZ" sz="1800" b="1" dirty="0" err="1">
                <a:solidFill>
                  <a:srgbClr val="FF0000"/>
                </a:solidFill>
              </a:rPr>
              <a:t>cefalea</a:t>
            </a:r>
            <a:r>
              <a:rPr lang="cs-CZ" altLang="cs-CZ" sz="1800" dirty="0"/>
              <a:t>), případně dalšími obtížemi (jako jsou poruchy zraku a sluchu nebo nevolnost), ke kterému může dojít </a:t>
            </a:r>
            <a:r>
              <a:rPr lang="cs-CZ" altLang="cs-CZ" sz="1800" b="1" dirty="0">
                <a:solidFill>
                  <a:srgbClr val="FF0000"/>
                </a:solidFill>
              </a:rPr>
              <a:t>po lumbální punkci </a:t>
            </a:r>
            <a:r>
              <a:rPr lang="cs-CZ" altLang="cs-CZ" sz="1800" dirty="0"/>
              <a:t>(příčina není zcela jasná, snad následkem perforace </a:t>
            </a:r>
            <a:r>
              <a:rPr lang="cs-CZ" altLang="cs-CZ" sz="1800" dirty="0" err="1"/>
              <a:t>meningů</a:t>
            </a:r>
            <a:r>
              <a:rPr lang="cs-CZ" altLang="cs-CZ" sz="1800" dirty="0"/>
              <a:t> a nitrolební hypotenze). Dochází k němu zpravidla 24–48 hodin po provedení punkce. Výskyt </a:t>
            </a:r>
            <a:r>
              <a:rPr lang="cs-CZ" altLang="cs-CZ" sz="1800" dirty="0" err="1"/>
              <a:t>postpunkčního</a:t>
            </a:r>
            <a:r>
              <a:rPr lang="cs-CZ" altLang="cs-CZ" sz="1800" dirty="0"/>
              <a:t> syndromu je výrazně nižší při použití tzv. </a:t>
            </a:r>
            <a:r>
              <a:rPr lang="cs-CZ" altLang="cs-CZ" sz="1800" dirty="0" err="1"/>
              <a:t>atraumatické</a:t>
            </a:r>
            <a:r>
              <a:rPr lang="cs-CZ" altLang="cs-CZ" sz="1800" dirty="0"/>
              <a:t> jehly, tzn. tenké nebo </a:t>
            </a:r>
            <a:r>
              <a:rPr lang="cs-CZ" altLang="cs-CZ" sz="1800" dirty="0" err="1"/>
              <a:t>supertenké</a:t>
            </a:r>
            <a:r>
              <a:rPr lang="cs-CZ" altLang="cs-CZ" sz="1800" dirty="0"/>
              <a:t> jehly, kterou ale v Česku nehradí zdravotní pojišťovna (jehla stojí kolem 300 Kč). Při použití jehly o průměru 24 G se uvádí výskyt </a:t>
            </a:r>
            <a:r>
              <a:rPr lang="cs-CZ" altLang="cs-CZ" sz="1800" dirty="0" err="1"/>
              <a:t>postpunkčního</a:t>
            </a:r>
            <a:r>
              <a:rPr lang="cs-CZ" altLang="cs-CZ" sz="1800" dirty="0"/>
              <a:t> syndromu jen u 2 % pacientů.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altLang="cs-CZ" sz="1800" dirty="0"/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1800" dirty="0"/>
              <a:t>Bolesti se vyskytují zpravidla po zaujmutí vertikální polohy, po uložení páteře do </a:t>
            </a:r>
            <a:r>
              <a:rPr lang="cs-CZ" altLang="cs-CZ" sz="1800" dirty="0" err="1"/>
              <a:t>horizotální</a:t>
            </a:r>
            <a:r>
              <a:rPr lang="cs-CZ" altLang="cs-CZ" sz="1800" dirty="0"/>
              <a:t> polohy (lehnutí si) zpravidla mizí. Při vztyčené poloze je totiž v páteřním kanálu několikanásobně vyšší tlak než při poloze horizontální. Potíže trvají typicky dny (nejčastěji 4 dny), mohou ale přetrvávat i měsíce.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altLang="cs-CZ" sz="1800" dirty="0"/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1800" u="sng" dirty="0"/>
              <a:t>Potíže zpravidla samy vymizí</a:t>
            </a:r>
            <a:r>
              <a:rPr lang="cs-CZ" altLang="cs-CZ" sz="1800" dirty="0"/>
              <a:t>, doporučuje se klidový režim – ležet, dostatek tekutin, analgetika, kofein (způsobuje vazokonstrikci).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altLang="cs-CZ" sz="1800" dirty="0"/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1800" dirty="0"/>
              <a:t>Případně je možná terapie, která se ale neprovádí na všech pracovištích: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cs-CZ" altLang="cs-CZ" sz="1400" dirty="0"/>
              <a:t>tzv. krevní zátka (</a:t>
            </a:r>
            <a:r>
              <a:rPr lang="cs-CZ" altLang="cs-CZ" sz="1400" i="1" dirty="0" err="1"/>
              <a:t>blood</a:t>
            </a:r>
            <a:r>
              <a:rPr lang="cs-CZ" altLang="cs-CZ" sz="1400" i="1" dirty="0"/>
              <a:t> patch</a:t>
            </a:r>
            <a:r>
              <a:rPr lang="cs-CZ" altLang="cs-CZ" sz="1400" dirty="0"/>
              <a:t>) – vpich autologní (tzn. pacientovy) krve do epidurálního prostoru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cs-CZ" altLang="cs-CZ" sz="1400" dirty="0"/>
              <a:t>kompenzace odebraného </a:t>
            </a:r>
            <a:r>
              <a:rPr lang="cs-CZ" altLang="cs-CZ" sz="1400" dirty="0" err="1"/>
              <a:t>likvoru</a:t>
            </a:r>
            <a:r>
              <a:rPr lang="cs-CZ" altLang="cs-CZ" sz="1400" dirty="0"/>
              <a:t> fyziologickým roztokem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>
            <a:extLst>
              <a:ext uri="{FF2B5EF4-FFF2-40B4-BE49-F238E27FC236}">
                <a16:creationId xmlns:a16="http://schemas.microsoft.com/office/drawing/2014/main" id="{AB200043-B55B-4494-8DE9-B61F84F506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20725"/>
            <a:ext cx="8064500" cy="450850"/>
          </a:xfrm>
        </p:spPr>
        <p:txBody>
          <a:bodyPr/>
          <a:lstStyle/>
          <a:p>
            <a:pPr eaLnBrk="1" hangingPunct="1"/>
            <a:r>
              <a:rPr lang="cs-CZ" altLang="cs-CZ"/>
              <a:t>Sternální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BCCA3C-81C3-423F-A6B2-90BE0F0DC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416050"/>
            <a:ext cx="8064500" cy="4316413"/>
          </a:xfrm>
        </p:spPr>
        <p:txBody>
          <a:bodyPr rtlCol="0">
            <a:normAutofit fontScale="62500" lnSpcReduction="20000"/>
          </a:bodyPr>
          <a:lstStyle/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b="1" dirty="0"/>
              <a:t>Definice</a:t>
            </a:r>
          </a:p>
          <a:p>
            <a:pPr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cs-CZ" dirty="0"/>
              <a:t>Sternální punkce je nabodnutí hrudní kosti. Místem vpichu je nejčastěji hrudní kost ve výši 2. až 3. žebra nebo, zejména u dětí, rukojeť kosti hrudní.</a:t>
            </a:r>
          </a:p>
          <a:p>
            <a:pPr eaLnBrk="1" hangingPunct="1">
              <a:spcBef>
                <a:spcPts val="0"/>
              </a:spcBef>
              <a:buFont typeface="Arial" charset="0"/>
              <a:buChar char="•"/>
              <a:defRPr/>
            </a:pPr>
            <a:endParaRPr lang="cs-CZ" dirty="0"/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b="1" dirty="0"/>
              <a:t>Účel</a:t>
            </a:r>
          </a:p>
          <a:p>
            <a:pPr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cs-CZ" dirty="0"/>
              <a:t>Je většinou pouze diagnostický – zjišťuje se struktura a množství krevních elementů v kostní dřeni (nemoci červené a bílé krevní složky – </a:t>
            </a:r>
            <a:r>
              <a:rPr lang="cs-CZ" dirty="0" err="1"/>
              <a:t>makrocytární</a:t>
            </a:r>
            <a:r>
              <a:rPr lang="cs-CZ" dirty="0"/>
              <a:t> anemie, leukemie, </a:t>
            </a:r>
            <a:r>
              <a:rPr lang="cs-CZ" dirty="0" err="1"/>
              <a:t>pancytopenie</a:t>
            </a:r>
            <a:r>
              <a:rPr lang="cs-CZ" dirty="0"/>
              <a:t>, leukopenie, </a:t>
            </a:r>
            <a:r>
              <a:rPr lang="cs-CZ" dirty="0" err="1"/>
              <a:t>plazmocytom</a:t>
            </a:r>
            <a:r>
              <a:rPr lang="cs-CZ" dirty="0"/>
              <a:t>, dlouhodobá leukocytóza, polékový útlum kostní dřeně, útlum kostní dřeně po radioterapii nebo léčbě cytostatiky).</a:t>
            </a:r>
          </a:p>
          <a:p>
            <a:pPr eaLnBrk="1" hangingPunct="1">
              <a:spcBef>
                <a:spcPts val="0"/>
              </a:spcBef>
              <a:buFont typeface="Arial" charset="0"/>
              <a:buChar char="•"/>
              <a:defRPr/>
            </a:pPr>
            <a:endParaRPr lang="cs-CZ" dirty="0"/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b="1" dirty="0"/>
              <a:t>Poloha nemocného</a:t>
            </a:r>
          </a:p>
          <a:p>
            <a:pPr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cs-CZ" dirty="0"/>
              <a:t>pacient při sternální punkci zaujímá polohu vleže, rovně na zádech na rovné podložce, svlečený do poloviny těla</a:t>
            </a:r>
          </a:p>
          <a:p>
            <a:pPr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cs-CZ" dirty="0"/>
              <a:t>Výkon se provádí ambulantně nebo v rámci vyšetřovacího programu v průběhu hospitalizace.</a:t>
            </a:r>
          </a:p>
          <a:p>
            <a:pPr eaLnBrk="1" hangingPunct="1">
              <a:spcBef>
                <a:spcPts val="0"/>
              </a:spcBef>
              <a:buFont typeface="Arial" charset="0"/>
              <a:buChar char="•"/>
              <a:defRPr/>
            </a:pPr>
            <a:endParaRPr lang="cs-CZ" dirty="0"/>
          </a:p>
          <a:p>
            <a:pPr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cs-CZ" dirty="0"/>
              <a:t>Lopata kosti kyčelní </a:t>
            </a:r>
            <a:r>
              <a:rPr lang="cs-CZ" dirty="0">
                <a:hlinkClick r:id="rId2"/>
              </a:rPr>
              <a:t>https://www.youtube.com/watch?v=QhptSILAkB8</a:t>
            </a:r>
            <a:r>
              <a:rPr lang="cs-CZ" dirty="0"/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59396" name="Picture 5" descr="C:\Users\Miroslav\AppData\Local\Microsoft\Windows\Temporary Internet Files\Content.IE5\V1AYNRC4\MP900431011[1].jpg">
            <a:hlinkClick r:id="rId3"/>
            <a:extLst>
              <a:ext uri="{FF2B5EF4-FFF2-40B4-BE49-F238E27FC236}">
                <a16:creationId xmlns:a16="http://schemas.microsoft.com/office/drawing/2014/main" id="{D24830FE-0F3C-48B7-85B6-C028FA848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49275"/>
            <a:ext cx="5762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>
            <a:extLst>
              <a:ext uri="{FF2B5EF4-FFF2-40B4-BE49-F238E27FC236}">
                <a16:creationId xmlns:a16="http://schemas.microsoft.com/office/drawing/2014/main" id="{DEED0AA3-9AAB-4088-8B80-6776A57B0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20725"/>
            <a:ext cx="8064500" cy="450850"/>
          </a:xfrm>
        </p:spPr>
        <p:txBody>
          <a:bodyPr/>
          <a:lstStyle/>
          <a:p>
            <a:r>
              <a:rPr lang="cs-CZ" altLang="cs-CZ"/>
              <a:t>Video – sternální punkce</a:t>
            </a:r>
          </a:p>
        </p:txBody>
      </p:sp>
      <p:sp>
        <p:nvSpPr>
          <p:cNvPr id="60419" name="Zástupný obsah 2">
            <a:extLst>
              <a:ext uri="{FF2B5EF4-FFF2-40B4-BE49-F238E27FC236}">
                <a16:creationId xmlns:a16="http://schemas.microsoft.com/office/drawing/2014/main" id="{AE0D3B58-D955-410F-AE50-C991F105B9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692275"/>
            <a:ext cx="8064500" cy="4140200"/>
          </a:xfrm>
        </p:spPr>
        <p:txBody>
          <a:bodyPr/>
          <a:lstStyle/>
          <a:p>
            <a:pPr marL="188913" indent="-134938"/>
            <a:r>
              <a:rPr lang="cs-CZ" altLang="cs-CZ"/>
              <a:t>http://video.muni.cz/public/IBA/portal/sternal_punk_w.mp4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18730A52-EEE6-4F13-8A4C-C2CDFC0374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20725"/>
            <a:ext cx="8064500" cy="450850"/>
          </a:xfrm>
        </p:spPr>
        <p:txBody>
          <a:bodyPr/>
          <a:lstStyle/>
          <a:p>
            <a:pPr eaLnBrk="1" hangingPunct="1"/>
            <a:r>
              <a:rPr lang="cs-CZ" altLang="cs-CZ"/>
              <a:t>Postup provedení punkce - obecně</a:t>
            </a: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EAD26A5D-429C-41F2-9348-9635232810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628775"/>
            <a:ext cx="8064500" cy="4508500"/>
          </a:xfrm>
        </p:spPr>
        <p:txBody>
          <a:bodyPr>
            <a:normAutofit fontScale="92500" lnSpcReduction="10000"/>
          </a:bodyPr>
          <a:lstStyle/>
          <a:p>
            <a:pPr marL="188913" indent="-134938" eaLnBrk="1" hangingPunct="1">
              <a:defRPr/>
            </a:pPr>
            <a:r>
              <a:rPr lang="cs-CZ" altLang="cs-CZ" dirty="0"/>
              <a:t>Připravte pacienta</a:t>
            </a:r>
          </a:p>
          <a:p>
            <a:pPr marL="188913" indent="-134938" eaLnBrk="1" hangingPunct="1">
              <a:defRPr/>
            </a:pPr>
            <a:r>
              <a:rPr lang="cs-CZ" altLang="cs-CZ" b="1" dirty="0"/>
              <a:t> </a:t>
            </a:r>
            <a:endParaRPr lang="cs-CZ" altLang="cs-CZ" dirty="0"/>
          </a:p>
          <a:p>
            <a:pPr marL="188913" indent="-134938" eaLnBrk="1" hangingPunct="1">
              <a:defRPr/>
            </a:pPr>
            <a:r>
              <a:rPr lang="cs-CZ" altLang="cs-CZ" dirty="0"/>
              <a:t>Připravte pomůcky </a:t>
            </a:r>
          </a:p>
          <a:p>
            <a:pPr marL="188913" indent="-134938" eaLnBrk="1" hangingPunct="1">
              <a:defRPr/>
            </a:pPr>
            <a:endParaRPr lang="cs-CZ" altLang="cs-CZ" dirty="0"/>
          </a:p>
          <a:p>
            <a:pPr marL="188913" indent="-134938" eaLnBrk="1" hangingPunct="1">
              <a:defRPr/>
            </a:pPr>
            <a:r>
              <a:rPr lang="cs-CZ" altLang="cs-CZ" dirty="0"/>
              <a:t>Zajistěte POLOHU</a:t>
            </a:r>
          </a:p>
          <a:p>
            <a:pPr marL="188913" indent="-134938" eaLnBrk="1" hangingPunct="1">
              <a:defRPr/>
            </a:pPr>
            <a:r>
              <a:rPr lang="cs-CZ" altLang="cs-CZ" dirty="0"/>
              <a:t> </a:t>
            </a:r>
          </a:p>
          <a:p>
            <a:pPr marL="188913" indent="-134938" eaLnBrk="1" hangingPunct="1">
              <a:defRPr/>
            </a:pPr>
            <a:r>
              <a:rPr lang="cs-CZ" altLang="cs-CZ" dirty="0"/>
              <a:t>Ošetřete pacienta po punkci </a:t>
            </a:r>
          </a:p>
          <a:p>
            <a:pPr marL="188913" indent="-134938" eaLnBrk="1" hangingPunct="1">
              <a:defRPr/>
            </a:pPr>
            <a:endParaRPr lang="cs-CZ" altLang="cs-CZ" dirty="0"/>
          </a:p>
          <a:p>
            <a:pPr marL="188913" indent="-134938" eaLnBrk="1" hangingPunct="1">
              <a:defRPr/>
            </a:pPr>
            <a:r>
              <a:rPr lang="cs-CZ" altLang="cs-CZ" dirty="0"/>
              <a:t>Zajistěte odebraný vzorek a dokumentaci</a:t>
            </a:r>
          </a:p>
          <a:p>
            <a:pPr marL="53975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dirty="0"/>
              <a:t> </a:t>
            </a:r>
          </a:p>
          <a:p>
            <a:pPr marL="188913" indent="-134938" eaLnBrk="1" hangingPunct="1">
              <a:defRPr/>
            </a:pPr>
            <a:r>
              <a:rPr lang="cs-CZ" altLang="cs-CZ" dirty="0"/>
              <a:t>Ukliďte pomůcky </a:t>
            </a:r>
          </a:p>
          <a:p>
            <a:pPr marL="188913" indent="-134938" eaLnBrk="1" hangingPunct="1">
              <a:buFontTx/>
              <a:buNone/>
              <a:defRPr/>
            </a:pPr>
            <a:endParaRPr lang="cs-CZ" altLang="cs-CZ" dirty="0"/>
          </a:p>
          <a:p>
            <a:pPr marL="188913" indent="-134938" eaLnBrk="1" hangingPunct="1"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3">
            <a:extLst>
              <a:ext uri="{FF2B5EF4-FFF2-40B4-BE49-F238E27FC236}">
                <a16:creationId xmlns:a16="http://schemas.microsoft.com/office/drawing/2014/main" id="{43E963F7-25EC-42DF-A2B9-77A95C84A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Příprava </a:t>
            </a:r>
          </a:p>
        </p:txBody>
      </p:sp>
      <p:sp>
        <p:nvSpPr>
          <p:cNvPr id="61443" name="Zástupný symbol pro obsah 5">
            <a:extLst>
              <a:ext uri="{FF2B5EF4-FFF2-40B4-BE49-F238E27FC236}">
                <a16:creationId xmlns:a16="http://schemas.microsoft.com/office/drawing/2014/main" id="{F4D14524-A597-4236-9CD9-2622142211E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44488" y="1341438"/>
            <a:ext cx="4227512" cy="5184775"/>
          </a:xfrm>
        </p:spPr>
        <p:txBody>
          <a:bodyPr/>
          <a:lstStyle/>
          <a:p>
            <a:pPr eaLnBrk="1" hangingPunct="1"/>
            <a:r>
              <a:rPr lang="cs-CZ" altLang="cs-CZ" sz="1600" b="1"/>
              <a:t>Pomůcky k výkonu</a:t>
            </a:r>
          </a:p>
          <a:p>
            <a:pPr eaLnBrk="1" hangingPunct="1"/>
            <a:r>
              <a:rPr lang="cs-CZ" altLang="cs-CZ" sz="1600" b="1"/>
              <a:t>Na sterilní  stolek:</a:t>
            </a:r>
            <a:r>
              <a:rPr lang="cs-CZ" altLang="cs-CZ" sz="1600"/>
              <a:t> perforovaná rouška nebo dvě neperforované, sterilní operační plášť, sterilní rukavice pro lékaře a sestru, tampóny, jehla příslušné velikosti k lokální anestezii, 2 kusy 10ml stříkaček, punkční sterilní jehla (skládá se ze tří částí – kanyly, mandrénu a posunovatelného jezdce, který slouží k nastavení požadované délky kanyly)</a:t>
            </a:r>
          </a:p>
          <a:p>
            <a:pPr eaLnBrk="1" hangingPunct="1"/>
            <a:r>
              <a:rPr lang="cs-CZ" altLang="cs-CZ" sz="1600" b="1"/>
              <a:t>na nesterilní stolek:</a:t>
            </a:r>
            <a:r>
              <a:rPr lang="cs-CZ" altLang="cs-CZ" sz="1600"/>
              <a:t> operační čepice, ústenka, dezinfekční roztok, podávkové kleště, lokální anestetikum (Mesocain 1%), 2 emitní misky, kontejner na použité jehly, náplast, odmaštěná podložní sklíčka (4-5 kusů), roztírací sklíčko se zabroušenými hranami, nůžky, sterilní fyziologický roztok, dokumentace, průvodky</a:t>
            </a:r>
          </a:p>
          <a:p>
            <a:pPr eaLnBrk="1" hangingPunct="1"/>
            <a:endParaRPr lang="cs-CZ" altLang="cs-CZ" sz="1600"/>
          </a:p>
        </p:txBody>
      </p:sp>
      <p:sp>
        <p:nvSpPr>
          <p:cNvPr id="61444" name="Zástupný symbol pro obsah 4">
            <a:extLst>
              <a:ext uri="{FF2B5EF4-FFF2-40B4-BE49-F238E27FC236}">
                <a16:creationId xmlns:a16="http://schemas.microsoft.com/office/drawing/2014/main" id="{FC1DD1B0-8BCD-4B51-B591-A013129B832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000625" y="720725"/>
            <a:ext cx="4316413" cy="4525963"/>
          </a:xfrm>
        </p:spPr>
        <p:txBody>
          <a:bodyPr/>
          <a:lstStyle/>
          <a:p>
            <a:pPr eaLnBrk="1" hangingPunct="1"/>
            <a:r>
              <a:rPr lang="cs-CZ" altLang="cs-CZ" sz="1600" b="1"/>
              <a:t>Fyzická příprava</a:t>
            </a:r>
            <a:r>
              <a:rPr lang="cs-CZ" altLang="cs-CZ" sz="1600"/>
              <a:t> </a:t>
            </a:r>
            <a:r>
              <a:rPr lang="cs-CZ" altLang="cs-CZ" sz="1600" b="1"/>
              <a:t>pacienta</a:t>
            </a:r>
          </a:p>
          <a:p>
            <a:pPr eaLnBrk="1" hangingPunct="1"/>
            <a:r>
              <a:rPr lang="cs-CZ" altLang="cs-CZ" sz="1600"/>
              <a:t>zhodnoť celkový stav pacienta</a:t>
            </a:r>
          </a:p>
          <a:p>
            <a:pPr eaLnBrk="1" hangingPunct="1"/>
            <a:r>
              <a:rPr lang="cs-CZ" altLang="cs-CZ" sz="1600"/>
              <a:t>změř pacientovi fyziologické funkce (TK, P)</a:t>
            </a:r>
          </a:p>
          <a:p>
            <a:pPr eaLnBrk="1" hangingPunct="1"/>
            <a:r>
              <a:rPr lang="cs-CZ" altLang="cs-CZ" sz="1600"/>
              <a:t>zabezpeč hygienu místa vpichu</a:t>
            </a:r>
          </a:p>
          <a:p>
            <a:pPr eaLnBrk="1" hangingPunct="1"/>
            <a:r>
              <a:rPr lang="cs-CZ" altLang="cs-CZ" sz="1600"/>
              <a:t>informuj pacienta, aby měl vyprázdněný močový měchýř</a:t>
            </a:r>
          </a:p>
          <a:p>
            <a:pPr eaLnBrk="1" hangingPunct="1"/>
            <a:r>
              <a:rPr lang="cs-CZ" altLang="cs-CZ" sz="1600"/>
              <a:t>zajisti oholení místa vpichu u mužů, pokud je třeba</a:t>
            </a:r>
          </a:p>
          <a:p>
            <a:pPr eaLnBrk="1" hangingPunct="1"/>
            <a:r>
              <a:rPr lang="cs-CZ" altLang="cs-CZ" sz="1600"/>
              <a:t>zajisti pevný základ lůžka a polohu pacienta</a:t>
            </a:r>
          </a:p>
          <a:p>
            <a:pPr eaLnBrk="1" hangingPunct="1"/>
            <a:endParaRPr lang="cs-CZ" altLang="cs-CZ" sz="1600"/>
          </a:p>
        </p:txBody>
      </p:sp>
      <p:pic>
        <p:nvPicPr>
          <p:cNvPr id="61445" name="Picture 2" descr="http://miltusa.com/products/images/Sternal%20Puncture.jpg">
            <a:hlinkClick r:id="rId2"/>
            <a:extLst>
              <a:ext uri="{FF2B5EF4-FFF2-40B4-BE49-F238E27FC236}">
                <a16:creationId xmlns:a16="http://schemas.microsoft.com/office/drawing/2014/main" id="{7A8084B6-96B1-4652-90FB-9290E6C31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4076700"/>
            <a:ext cx="4745037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 descr="http://www.plasil.net/produkty/images/2120.jpg">
            <a:hlinkClick r:id="rId4"/>
            <a:extLst>
              <a:ext uri="{FF2B5EF4-FFF2-40B4-BE49-F238E27FC236}">
                <a16:creationId xmlns:a16="http://schemas.microsoft.com/office/drawing/2014/main" id="{75578783-A5D6-4C77-8BE3-CBBAC1CA7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725"/>
            <a:ext cx="4572000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dpis 4">
            <a:extLst>
              <a:ext uri="{FF2B5EF4-FFF2-40B4-BE49-F238E27FC236}">
                <a16:creationId xmlns:a16="http://schemas.microsoft.com/office/drawing/2014/main" id="{0BA88532-EE57-4D1F-90BE-941A8B2483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20725"/>
            <a:ext cx="8064500" cy="450850"/>
          </a:xfrm>
        </p:spPr>
        <p:txBody>
          <a:bodyPr/>
          <a:lstStyle/>
          <a:p>
            <a:pPr eaLnBrk="1" hangingPunct="1"/>
            <a:r>
              <a:rPr lang="cs-CZ" altLang="cs-CZ"/>
              <a:t>Při vyšetření</a:t>
            </a:r>
          </a:p>
        </p:txBody>
      </p:sp>
      <p:sp>
        <p:nvSpPr>
          <p:cNvPr id="43011" name="Zástupný symbol pro obsah 5">
            <a:extLst>
              <a:ext uri="{FF2B5EF4-FFF2-40B4-BE49-F238E27FC236}">
                <a16:creationId xmlns:a16="http://schemas.microsoft.com/office/drawing/2014/main" id="{F21EF324-694F-4FB3-B584-6F22434EF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1570038"/>
            <a:ext cx="8229600" cy="4854575"/>
          </a:xfrm>
        </p:spPr>
        <p:txBody>
          <a:bodyPr rtlCol="0">
            <a:normAutofit fontScale="85000" lnSpcReduction="10000"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cs-CZ" altLang="cs-CZ" sz="1400" dirty="0"/>
              <a:t>zkontroluj připravené pomůcky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1400" dirty="0"/>
              <a:t>zhodnoť současný stav pacienta, zmírni jeho případné obavy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1400" dirty="0"/>
              <a:t>zajisti vyšetřovací polohu pacienta (vleže na zádech, tvrdá podložka)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1400" dirty="0"/>
              <a:t>dokonale očisti místo vpichu, proveď odmaštění (u mužů vyholení)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1400" dirty="0"/>
              <a:t>proveď dezinfekci kůže (místa vpichu)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1400" dirty="0"/>
              <a:t>zajisti podmínky pro omytí rukou lékaře a oblečení sterilních rukavic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1400" dirty="0"/>
              <a:t>asistuj při provádění lokální anestezie, nasaj anestetikum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1400" dirty="0"/>
              <a:t>asistuj při manipulaci s punkční jehlou (nastavení délky kanyly). Po dosažení vrcholu účinku anestetika (10 minut), </a:t>
            </a:r>
            <a:r>
              <a:rPr lang="cs-CZ" altLang="cs-CZ" sz="1400" dirty="0" err="1"/>
              <a:t>redezinfikuj</a:t>
            </a:r>
            <a:r>
              <a:rPr lang="cs-CZ" altLang="cs-CZ" sz="1400" dirty="0"/>
              <a:t> místo vpichu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1400" dirty="0"/>
              <a:t>asistuj při zavádění punkční jehly (jehla se zavádí buď kolmo, nebo pod úhlem 45 stupňů, po odstranění </a:t>
            </a:r>
            <a:r>
              <a:rPr lang="cs-CZ" altLang="cs-CZ" sz="1400" dirty="0" err="1"/>
              <a:t>mandrénu</a:t>
            </a:r>
            <a:r>
              <a:rPr lang="cs-CZ" altLang="cs-CZ" sz="1400" dirty="0"/>
              <a:t> se na </a:t>
            </a:r>
            <a:r>
              <a:rPr lang="cs-CZ" altLang="cs-CZ" sz="1400" dirty="0" err="1"/>
              <a:t>konus</a:t>
            </a:r>
            <a:r>
              <a:rPr lang="cs-CZ" altLang="cs-CZ" sz="1400" dirty="0"/>
              <a:t> kanyly nasadí 10ml stříkačka)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1400" dirty="0"/>
              <a:t>komunikuj s pacientem a uklidňuj ho při nasávání kostní dřeně (bolestivost)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1400" dirty="0"/>
              <a:t>všímej si celkového stavu (bolest, pocení, slabost)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1400" dirty="0"/>
              <a:t>někdy lékař chce po prvním nasátí kostní dřeně sterilní fyziologický roztok na zředění a znovu pak ještě nasává dřeň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1400" dirty="0"/>
              <a:t>po sundání stříkačky lékař zasune zpět </a:t>
            </a:r>
            <a:r>
              <a:rPr lang="cs-CZ" altLang="cs-CZ" sz="1400" dirty="0" err="1"/>
              <a:t>mandrén</a:t>
            </a:r>
            <a:r>
              <a:rPr lang="cs-CZ" altLang="cs-CZ" sz="1400" dirty="0"/>
              <a:t> a vyjme punkční jehlu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1400" dirty="0"/>
              <a:t>přelep místo vpichu sterilním krytím (tampón a </a:t>
            </a:r>
            <a:r>
              <a:rPr lang="cs-CZ" altLang="cs-CZ" sz="1400" dirty="0" err="1"/>
              <a:t>leukopor</a:t>
            </a:r>
            <a:r>
              <a:rPr lang="cs-CZ" altLang="cs-CZ" sz="1400" dirty="0"/>
              <a:t>)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1400" dirty="0"/>
              <a:t>zajisti provedení  nátěru dřeně na podložní sklíčka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1400" dirty="0"/>
              <a:t>zajisti odeslání materiálu na vyšetření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altLang="cs-CZ" sz="1400" dirty="0"/>
          </a:p>
        </p:txBody>
      </p:sp>
      <p:pic>
        <p:nvPicPr>
          <p:cNvPr id="62468" name="Picture 2" descr="http://www.stefajir.cz/files/SternalniPunkce.jpg">
            <a:hlinkClick r:id="rId2"/>
            <a:extLst>
              <a:ext uri="{FF2B5EF4-FFF2-40B4-BE49-F238E27FC236}">
                <a16:creationId xmlns:a16="http://schemas.microsoft.com/office/drawing/2014/main" id="{CB12DC48-0A3A-4B1B-B5C2-3E51625DC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0"/>
            <a:ext cx="2230437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4" descr="http://ose.zshk.cz/media/F4200.gif">
            <a:hlinkClick r:id="rId4"/>
            <a:extLst>
              <a:ext uri="{FF2B5EF4-FFF2-40B4-BE49-F238E27FC236}">
                <a16:creationId xmlns:a16="http://schemas.microsoft.com/office/drawing/2014/main" id="{D8EA315B-FFBA-435E-B53D-9AADD4A62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229225"/>
            <a:ext cx="210026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>
            <a:extLst>
              <a:ext uri="{FF2B5EF4-FFF2-40B4-BE49-F238E27FC236}">
                <a16:creationId xmlns:a16="http://schemas.microsoft.com/office/drawing/2014/main" id="{9A5DFE2A-A7A8-4499-90C4-13AC483E03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20725"/>
            <a:ext cx="8064500" cy="450850"/>
          </a:xfrm>
        </p:spPr>
        <p:txBody>
          <a:bodyPr/>
          <a:lstStyle/>
          <a:p>
            <a:pPr eaLnBrk="1" hangingPunct="1"/>
            <a:r>
              <a:rPr lang="cs-CZ" altLang="cs-CZ"/>
              <a:t>Po vyšetření</a:t>
            </a:r>
          </a:p>
        </p:txBody>
      </p:sp>
      <p:sp>
        <p:nvSpPr>
          <p:cNvPr id="44035" name="Zástupný symbol pro obsah 2">
            <a:extLst>
              <a:ext uri="{FF2B5EF4-FFF2-40B4-BE49-F238E27FC236}">
                <a16:creationId xmlns:a16="http://schemas.microsoft.com/office/drawing/2014/main" id="{9D53B53F-BE22-41E1-88E5-B26E8443A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 rtlCol="0">
            <a:normAutofit fontScale="92500" lnSpcReduction="10000"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cs-CZ" altLang="cs-CZ" sz="1600" dirty="0"/>
              <a:t>ulož pacienta po vyšetření do polohy vleže a doporuč asi 1-2 hodiny odpočívat v klidu na lůžku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1600" dirty="0"/>
              <a:t>zaznamenávej nepříjemné pocity a stavy pacienta po vyšetření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1600" dirty="0"/>
              <a:t>sleduj fyziologické funkce. Sleduj celkový stav pacienta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1600" dirty="0"/>
              <a:t>pravidelně kontroluj a zaznamenávej jakékoliv změny místa vpichu (krvácení z místa vpichu, tvorba hematomu, citlivost místa vpichu), a to několik dnů po vyšetření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1600" dirty="0"/>
              <a:t>zajisti dezinfekci použitých pomůcek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1600" dirty="0"/>
              <a:t>sleduj bolestivost, dle ordinace aplikuj analgetika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altLang="cs-CZ" sz="1600" dirty="0"/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b="1" dirty="0"/>
              <a:t>Komplikace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1600" dirty="0"/>
              <a:t>alergie na lokální anestetikum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1600" dirty="0"/>
              <a:t>alergie na kožní antiseptikum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1600" dirty="0"/>
              <a:t>krvácení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1600" dirty="0"/>
              <a:t>hematom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1600" dirty="0"/>
              <a:t>zanesení infekce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1600" dirty="0"/>
              <a:t>nabodnutí aortálního oblouku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altLang="cs-CZ" sz="1600" dirty="0"/>
          </a:p>
          <a:p>
            <a:pPr eaLnBrk="1" hangingPunct="1">
              <a:spcBef>
                <a:spcPts val="0"/>
              </a:spcBef>
              <a:defRPr/>
            </a:pPr>
            <a:endParaRPr lang="cs-CZ" altLang="cs-CZ" sz="16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>
            <a:extLst>
              <a:ext uri="{FF2B5EF4-FFF2-40B4-BE49-F238E27FC236}">
                <a16:creationId xmlns:a16="http://schemas.microsoft.com/office/drawing/2014/main" id="{B35D33F2-0AA9-49AB-BF70-F624C50C80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20725"/>
            <a:ext cx="8064500" cy="450850"/>
          </a:xfrm>
        </p:spPr>
        <p:txBody>
          <a:bodyPr/>
          <a:lstStyle/>
          <a:p>
            <a:pPr eaLnBrk="1" hangingPunct="1"/>
            <a:r>
              <a:rPr lang="cs-CZ" altLang="cs-CZ"/>
              <a:t>Punkce VDN</a:t>
            </a:r>
          </a:p>
        </p:txBody>
      </p:sp>
      <p:sp>
        <p:nvSpPr>
          <p:cNvPr id="45059" name="Zástupný symbol pro obsah 2">
            <a:extLst>
              <a:ext uri="{FF2B5EF4-FFF2-40B4-BE49-F238E27FC236}">
                <a16:creationId xmlns:a16="http://schemas.microsoft.com/office/drawing/2014/main" id="{DE2F9BB1-5F45-4C69-B3CD-F5E033E4F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557338"/>
            <a:ext cx="7920038" cy="4319587"/>
          </a:xfrm>
        </p:spPr>
        <p:txBody>
          <a:bodyPr rtlCol="0">
            <a:normAutofit fontScale="85000" lnSpcReduction="10000"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cs-CZ" altLang="cs-CZ" sz="2400" dirty="0"/>
              <a:t>Provádí se na ORL oddělení , nebo na ambulanci, předem RTG či prosvícení,  v lokální anestezii, u dětí do tří let v anestezii celkové.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altLang="cs-CZ" sz="2400" dirty="0"/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400" dirty="0"/>
              <a:t>Př.: </a:t>
            </a:r>
            <a:r>
              <a:rPr lang="cs-CZ" altLang="cs-CZ" sz="2400" b="1" dirty="0"/>
              <a:t>Punkce čelistní dutiny 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altLang="cs-CZ" sz="2400" b="1" dirty="0"/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400" dirty="0"/>
              <a:t>Punkční jehla je zasunuta asi 1 cm za kostěný okraj apertura </a:t>
            </a:r>
            <a:r>
              <a:rPr lang="cs-CZ" altLang="cs-CZ" sz="2400" dirty="0" err="1"/>
              <a:t>piriformis</a:t>
            </a:r>
            <a:r>
              <a:rPr lang="cs-CZ" altLang="cs-CZ" sz="2400" dirty="0"/>
              <a:t>, konec je nasměrován k zevnímu očnímu koutku, následuje perforace kostěnou stěnou tlakem. Punkční jehlou je prováděn výplach fyziologickým roztokem ohřátým na 37 °C a následuje vyprázdnění obsahu čelistní  dutiny.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altLang="cs-CZ" sz="2400" dirty="0"/>
          </a:p>
        </p:txBody>
      </p:sp>
      <p:pic>
        <p:nvPicPr>
          <p:cNvPr id="64516" name="Picture 2" descr="http://www.moje-rodina.cz/files/sinusitis.JPG">
            <a:extLst>
              <a:ext uri="{FF2B5EF4-FFF2-40B4-BE49-F238E27FC236}">
                <a16:creationId xmlns:a16="http://schemas.microsoft.com/office/drawing/2014/main" id="{F919C074-848D-42D7-AD8E-111EC9555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-1508065"/>
            <a:ext cx="15335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4" descr="Punkce čelistní dutiny">
            <a:extLst>
              <a:ext uri="{FF2B5EF4-FFF2-40B4-BE49-F238E27FC236}">
                <a16:creationId xmlns:a16="http://schemas.microsoft.com/office/drawing/2014/main" id="{70431767-FB23-46CB-A4D3-CF89C0CE3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654" y="-2912343"/>
            <a:ext cx="3875088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>
            <a:extLst>
              <a:ext uri="{FF2B5EF4-FFF2-40B4-BE49-F238E27FC236}">
                <a16:creationId xmlns:a16="http://schemas.microsoft.com/office/drawing/2014/main" id="{508D570A-CD04-4EE6-A158-5282C5FB58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20725"/>
            <a:ext cx="8064500" cy="450850"/>
          </a:xfrm>
        </p:spPr>
        <p:txBody>
          <a:bodyPr/>
          <a:lstStyle/>
          <a:p>
            <a:pPr eaLnBrk="1" hangingPunct="1"/>
            <a:r>
              <a:rPr lang="cs-CZ" altLang="cs-CZ"/>
              <a:t>Pomůcky</a:t>
            </a:r>
          </a:p>
        </p:txBody>
      </p:sp>
      <p:sp>
        <p:nvSpPr>
          <p:cNvPr id="66563" name="Zástupný symbol pro obsah 2">
            <a:extLst>
              <a:ext uri="{FF2B5EF4-FFF2-40B4-BE49-F238E27FC236}">
                <a16:creationId xmlns:a16="http://schemas.microsoft.com/office/drawing/2014/main" id="{A52B55F5-80C9-4F7A-840C-7290418C8A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412875"/>
            <a:ext cx="8064500" cy="4140200"/>
          </a:xfrm>
        </p:spPr>
        <p:txBody>
          <a:bodyPr/>
          <a:lstStyle/>
          <a:p>
            <a:pPr marL="188913" indent="-134938" eaLnBrk="1" hangingPunct="1"/>
            <a:r>
              <a:rPr lang="cs-CZ" altLang="cs-CZ" sz="2400"/>
              <a:t>Punkční jehla-sterilní</a:t>
            </a:r>
          </a:p>
          <a:p>
            <a:pPr marL="188913" indent="-134938" eaLnBrk="1" hangingPunct="1"/>
            <a:r>
              <a:rPr lang="cs-CZ" altLang="cs-CZ" sz="2400"/>
              <a:t>20ml injekční stříkačka</a:t>
            </a:r>
          </a:p>
          <a:p>
            <a:pPr marL="188913" indent="-134938" eaLnBrk="1" hangingPunct="1"/>
            <a:r>
              <a:rPr lang="cs-CZ" altLang="cs-CZ" sz="2400"/>
              <a:t>Vatové smotky</a:t>
            </a:r>
          </a:p>
          <a:p>
            <a:pPr marL="188913" indent="-134938" eaLnBrk="1" hangingPunct="1"/>
            <a:r>
              <a:rPr lang="cs-CZ" altLang="cs-CZ" sz="2400"/>
              <a:t>Lokální anestetikum</a:t>
            </a:r>
          </a:p>
          <a:p>
            <a:pPr marL="188913" indent="-134938" eaLnBrk="1" hangingPunct="1"/>
            <a:r>
              <a:rPr lang="cs-CZ" altLang="cs-CZ" sz="2400"/>
              <a:t>Emitní miska </a:t>
            </a:r>
          </a:p>
          <a:p>
            <a:pPr marL="188913" indent="-134938" eaLnBrk="1" hangingPunct="1"/>
            <a:r>
              <a:rPr lang="cs-CZ" altLang="cs-CZ" sz="2400"/>
              <a:t>Buničina</a:t>
            </a:r>
          </a:p>
          <a:p>
            <a:pPr marL="188913" indent="-134938" eaLnBrk="1" hangingPunct="1"/>
            <a:r>
              <a:rPr lang="cs-CZ" altLang="cs-CZ" sz="2400"/>
              <a:t>F1/1roztok ohřátý na teplotu lidského těla k výplachu</a:t>
            </a:r>
          </a:p>
          <a:p>
            <a:pPr marL="188913" indent="-134938" eaLnBrk="1" hangingPunct="1"/>
            <a:r>
              <a:rPr lang="cs-CZ" altLang="cs-CZ" sz="2400"/>
              <a:t>ATB-naředěná dle ordinace lékaře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sah 2">
            <a:extLst>
              <a:ext uri="{FF2B5EF4-FFF2-40B4-BE49-F238E27FC236}">
                <a16:creationId xmlns:a16="http://schemas.microsoft.com/office/drawing/2014/main" id="{EC6481DB-82CA-4024-8A6A-27B86247E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 rtlCol="0">
            <a:noAutofit/>
          </a:bodyPr>
          <a:lstStyle/>
          <a:p>
            <a:pPr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b="1" dirty="0"/>
              <a:t>Poloha pacienta: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dirty="0"/>
              <a:t>Sedí opřen o hlavovou podložku na vyšetřovacím křesle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dirty="0"/>
              <a:t>Jedna sestra asistuje lékaři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dirty="0"/>
              <a:t>Druhá sestra přidržuje hlavu pacienta</a:t>
            </a:r>
          </a:p>
          <a:p>
            <a:pPr marL="5400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cs-CZ" altLang="cs-CZ" dirty="0"/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b="1" dirty="0"/>
              <a:t>Po výkonu: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dirty="0"/>
              <a:t>Poučit o správném smrkání  (</a:t>
            </a:r>
            <a:r>
              <a:rPr lang="pl-PL" altLang="cs-CZ" dirty="0"/>
              <a:t>z jednoho a druhého nosního průduchu samostatně)</a:t>
            </a:r>
            <a:endParaRPr lang="cs-CZ" altLang="cs-CZ" dirty="0"/>
          </a:p>
          <a:p>
            <a:pPr eaLnBrk="1" hangingPunct="1">
              <a:spcBef>
                <a:spcPts val="0"/>
              </a:spcBef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1">
            <a:extLst>
              <a:ext uri="{FF2B5EF4-FFF2-40B4-BE49-F238E27FC236}">
                <a16:creationId xmlns:a16="http://schemas.microsoft.com/office/drawing/2014/main" id="{16F478F4-E417-4448-B77F-56A85EBDE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20725"/>
            <a:ext cx="8064500" cy="450850"/>
          </a:xfrm>
        </p:spPr>
        <p:txBody>
          <a:bodyPr/>
          <a:lstStyle/>
          <a:p>
            <a:pPr eaLnBrk="1" hangingPunct="1"/>
            <a:r>
              <a:rPr lang="cs-CZ" altLang="cs-CZ"/>
              <a:t>Během výkonu</a:t>
            </a:r>
          </a:p>
        </p:txBody>
      </p:sp>
      <p:sp>
        <p:nvSpPr>
          <p:cNvPr id="48131" name="Zástupný symbol pro obsah 2">
            <a:extLst>
              <a:ext uri="{FF2B5EF4-FFF2-40B4-BE49-F238E27FC236}">
                <a16:creationId xmlns:a16="http://schemas.microsoft.com/office/drawing/2014/main" id="{984BAFD3-A50C-4DF0-8795-EE9F051F6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00213"/>
            <a:ext cx="8064500" cy="4140200"/>
          </a:xfrm>
        </p:spPr>
        <p:txBody>
          <a:bodyPr rtlCol="0">
            <a:normAutofit fontScale="77500" lnSpcReduction="20000"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cs-CZ" altLang="cs-CZ" sz="2400" dirty="0"/>
              <a:t>Nejprve lékař do nosu nastříká či vloží na vatových tampóncích roztok, který nos znecitliví.</a:t>
            </a:r>
          </a:p>
          <a:p>
            <a:pPr marL="5400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400" dirty="0"/>
              <a:t>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400" dirty="0"/>
              <a:t>Poté pronikne nástrojem, který připomíná tlustou jehlu, přes tenkou kostěnou stěnu mezi dutinou nosní a čelistní dutinou.</a:t>
            </a:r>
          </a:p>
          <a:p>
            <a:pPr marL="5400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cs-CZ" altLang="cs-CZ" sz="2400" dirty="0"/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400" dirty="0"/>
              <a:t>Čelistní dutinu vypláchne.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altLang="cs-CZ" sz="2400" dirty="0"/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400" dirty="0"/>
              <a:t>Do dutiny někdy vstříkne rovnou i roztok antibiotik.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altLang="cs-CZ" sz="2400" dirty="0"/>
          </a:p>
          <a:p>
            <a:pPr eaLnBrk="1" hangingPunct="1">
              <a:spcBef>
                <a:spcPts val="0"/>
              </a:spcBef>
              <a:defRPr/>
            </a:pPr>
            <a:r>
              <a:rPr lang="pl-PL" altLang="cs-CZ" sz="2400" dirty="0"/>
              <a:t>V některých případech je nutné punkci jednou za dva dny opakovat. </a:t>
            </a:r>
            <a:endParaRPr lang="cs-CZ" altLang="cs-CZ" sz="2400" dirty="0"/>
          </a:p>
        </p:txBody>
      </p:sp>
      <p:pic>
        <p:nvPicPr>
          <p:cNvPr id="48132" name="Picture 2">
            <a:extLst>
              <a:ext uri="{FF2B5EF4-FFF2-40B4-BE49-F238E27FC236}">
                <a16:creationId xmlns:a16="http://schemas.microsoft.com/office/drawing/2014/main" id="{843E8C25-3CDA-4F4F-9924-3CF88F743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3726" y="93390"/>
            <a:ext cx="2050072" cy="1535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>
            <a:extLst>
              <a:ext uri="{FF2B5EF4-FFF2-40B4-BE49-F238E27FC236}">
                <a16:creationId xmlns:a16="http://schemas.microsoft.com/office/drawing/2014/main" id="{893801CC-8E41-4549-B5D4-D702267657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20725"/>
            <a:ext cx="8064500" cy="450850"/>
          </a:xfrm>
        </p:spPr>
        <p:txBody>
          <a:bodyPr/>
          <a:lstStyle/>
          <a:p>
            <a:pPr eaLnBrk="1" hangingPunct="1"/>
            <a:r>
              <a:rPr lang="cs-CZ" altLang="cs-CZ"/>
              <a:t>Kloubní punkce</a:t>
            </a:r>
          </a:p>
        </p:txBody>
      </p:sp>
      <p:sp>
        <p:nvSpPr>
          <p:cNvPr id="69635" name="Zástupný symbol pro obsah 2">
            <a:extLst>
              <a:ext uri="{FF2B5EF4-FFF2-40B4-BE49-F238E27FC236}">
                <a16:creationId xmlns:a16="http://schemas.microsoft.com/office/drawing/2014/main" id="{2E8AA9B9-934A-406A-B81B-1CBC23128A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692275"/>
            <a:ext cx="8064500" cy="4140200"/>
          </a:xfrm>
        </p:spPr>
        <p:txBody>
          <a:bodyPr/>
          <a:lstStyle/>
          <a:p>
            <a:pPr marL="188913" indent="-134938" eaLnBrk="1" hangingPunct="1"/>
            <a:r>
              <a:rPr lang="cs-CZ" altLang="cs-CZ"/>
              <a:t>Je to zpravidla ambulantní výkon, při kterém za sterilních podmínek zavádí lékař punkční jehlu přes kůži, podkoží a kloubní pouzdro do dutiny kloubní a pomocí injekční stříkačky aspiruje obsah ( kloubní mok, hnis, krev, atd.) za účelem terapeutickým ( odstranění výpotku, ztišení bolesti) a diagnostickým.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>
            <a:extLst>
              <a:ext uri="{FF2B5EF4-FFF2-40B4-BE49-F238E27FC236}">
                <a16:creationId xmlns:a16="http://schemas.microsoft.com/office/drawing/2014/main" id="{14A9F373-2F0D-4029-AE57-5989102010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Pomůcky </a:t>
            </a:r>
          </a:p>
        </p:txBody>
      </p:sp>
      <p:sp>
        <p:nvSpPr>
          <p:cNvPr id="70659" name="Zástupný symbol pro obsah 2">
            <a:extLst>
              <a:ext uri="{FF2B5EF4-FFF2-40B4-BE49-F238E27FC236}">
                <a16:creationId xmlns:a16="http://schemas.microsoft.com/office/drawing/2014/main" id="{2CCCB3C2-6DDE-4DAC-A0DD-5FAC80C57A1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400" b="1"/>
              <a:t>Nesterilní</a:t>
            </a:r>
            <a:r>
              <a:rPr lang="cs-CZ" altLang="cs-CZ" sz="2400"/>
              <a:t>:</a:t>
            </a:r>
          </a:p>
          <a:p>
            <a:pPr eaLnBrk="1" hangingPunct="1"/>
            <a:r>
              <a:rPr lang="cs-CZ" altLang="cs-CZ" sz="2400"/>
              <a:t>podložka pod punktovaný kloub ( buničina, perlan)</a:t>
            </a:r>
          </a:p>
          <a:p>
            <a:pPr eaLnBrk="1" hangingPunct="1"/>
            <a:r>
              <a:rPr lang="cs-CZ" altLang="cs-CZ" sz="2400"/>
              <a:t>emitní miska</a:t>
            </a:r>
          </a:p>
          <a:p>
            <a:pPr eaLnBrk="1" hangingPunct="1"/>
            <a:r>
              <a:rPr lang="cs-CZ" altLang="cs-CZ" sz="2400"/>
              <a:t>vyplněná žádanka, štítek</a:t>
            </a:r>
          </a:p>
          <a:p>
            <a:pPr eaLnBrk="1" hangingPunct="1"/>
            <a:r>
              <a:rPr lang="cs-CZ" altLang="cs-CZ" sz="2400"/>
              <a:t>ochranné rukavice</a:t>
            </a:r>
          </a:p>
          <a:p>
            <a:pPr eaLnBrk="1" hangingPunct="1"/>
            <a:r>
              <a:rPr lang="cs-CZ" altLang="cs-CZ" sz="2400"/>
              <a:t>dezinfekce, lokální anestetikum ( Procain, Mesocain)</a:t>
            </a:r>
          </a:p>
          <a:p>
            <a:pPr eaLnBrk="1" hangingPunct="1"/>
            <a:r>
              <a:rPr lang="cs-CZ" altLang="cs-CZ" sz="2400"/>
              <a:t>leukoplast, </a:t>
            </a:r>
          </a:p>
          <a:p>
            <a:pPr eaLnBrk="1" hangingPunct="1"/>
            <a:r>
              <a:rPr lang="cs-CZ" altLang="cs-CZ" sz="2400"/>
              <a:t>elastické obinadlo</a:t>
            </a:r>
          </a:p>
          <a:p>
            <a:pPr eaLnBrk="1" hangingPunct="1"/>
            <a:r>
              <a:rPr lang="cs-CZ" altLang="cs-CZ" sz="2400"/>
              <a:t>nůžky, </a:t>
            </a:r>
            <a:br>
              <a:rPr lang="cs-CZ" altLang="cs-CZ" sz="2400"/>
            </a:br>
            <a:endParaRPr lang="cs-CZ" altLang="cs-CZ" sz="2400"/>
          </a:p>
        </p:txBody>
      </p:sp>
      <p:sp>
        <p:nvSpPr>
          <p:cNvPr id="70660" name="Zástupný symbol pro obsah 3">
            <a:extLst>
              <a:ext uri="{FF2B5EF4-FFF2-40B4-BE49-F238E27FC236}">
                <a16:creationId xmlns:a16="http://schemas.microsoft.com/office/drawing/2014/main" id="{B1B94F2B-566A-4C41-86CB-C6AF4978444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cs-CZ" altLang="cs-CZ" sz="2400" b="1"/>
              <a:t>Sterilní</a:t>
            </a:r>
            <a:r>
              <a:rPr lang="cs-CZ" altLang="cs-CZ" sz="2400"/>
              <a:t>:</a:t>
            </a:r>
          </a:p>
          <a:p>
            <a:pPr eaLnBrk="1" hangingPunct="1"/>
            <a:r>
              <a:rPr lang="cs-CZ" altLang="cs-CZ" sz="2400"/>
              <a:t>sterilní zkumavky, event. sklíčka</a:t>
            </a:r>
          </a:p>
          <a:p>
            <a:pPr eaLnBrk="1" hangingPunct="1"/>
            <a:r>
              <a:rPr lang="cs-CZ" altLang="cs-CZ" sz="2400"/>
              <a:t>sterilní podávky, pinsety, sterilní rouška</a:t>
            </a:r>
          </a:p>
          <a:p>
            <a:pPr eaLnBrk="1" hangingPunct="1"/>
            <a:r>
              <a:rPr lang="cs-CZ" altLang="cs-CZ" sz="2400"/>
              <a:t>čtverečky, tampóny,</a:t>
            </a:r>
          </a:p>
          <a:p>
            <a:pPr eaLnBrk="1" hangingPunct="1"/>
            <a:r>
              <a:rPr lang="cs-CZ" altLang="cs-CZ" sz="2400"/>
              <a:t>injekční stříkačky a jehly</a:t>
            </a:r>
          </a:p>
          <a:p>
            <a:pPr eaLnBrk="1" hangingPunct="1"/>
            <a:endParaRPr lang="cs-CZ" altLang="cs-CZ" sz="2400"/>
          </a:p>
          <a:p>
            <a:pPr eaLnBrk="1" hangingPunct="1"/>
            <a:endParaRPr lang="cs-CZ" altLang="cs-CZ" sz="24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1">
            <a:extLst>
              <a:ext uri="{FF2B5EF4-FFF2-40B4-BE49-F238E27FC236}">
                <a16:creationId xmlns:a16="http://schemas.microsoft.com/office/drawing/2014/main" id="{6B20BCB1-F4CF-45D2-853A-8B35D08E93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20725"/>
            <a:ext cx="8064500" cy="450850"/>
          </a:xfrm>
        </p:spPr>
        <p:txBody>
          <a:bodyPr/>
          <a:lstStyle/>
          <a:p>
            <a:pPr eaLnBrk="1" hangingPunct="1"/>
            <a:r>
              <a:rPr lang="cs-CZ" altLang="cs-CZ"/>
              <a:t>Po výkonu</a:t>
            </a:r>
          </a:p>
        </p:txBody>
      </p:sp>
      <p:sp>
        <p:nvSpPr>
          <p:cNvPr id="71683" name="Zástupný symbol pro obsah 4">
            <a:extLst>
              <a:ext uri="{FF2B5EF4-FFF2-40B4-BE49-F238E27FC236}">
                <a16:creationId xmlns:a16="http://schemas.microsoft.com/office/drawing/2014/main" id="{2513FABF-9172-43A8-9996-056930EBDB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557338"/>
            <a:ext cx="8064500" cy="4140200"/>
          </a:xfrm>
        </p:spPr>
        <p:txBody>
          <a:bodyPr/>
          <a:lstStyle/>
          <a:p>
            <a:pPr marL="188913" indent="-134938" eaLnBrk="1" hangingPunct="1"/>
            <a:r>
              <a:rPr lang="cs-CZ" altLang="cs-CZ"/>
              <a:t>Aseptické ošetření místa vpichu</a:t>
            </a:r>
          </a:p>
          <a:p>
            <a:pPr marL="188913" indent="-134938" eaLnBrk="1" hangingPunct="1"/>
            <a:r>
              <a:rPr lang="cs-CZ" altLang="cs-CZ"/>
              <a:t>Odeslání punktátu na vyšetření (je-li nutné)</a:t>
            </a:r>
          </a:p>
          <a:p>
            <a:pPr marL="188913" indent="-134938" eaLnBrk="1" hangingPunct="1"/>
            <a:r>
              <a:rPr lang="cs-CZ" altLang="cs-CZ"/>
              <a:t>Úklid pomůcek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C33F8E30-F403-4857-9F03-449A61B6BC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20725"/>
            <a:ext cx="8064500" cy="450850"/>
          </a:xfrm>
        </p:spPr>
        <p:txBody>
          <a:bodyPr/>
          <a:lstStyle/>
          <a:p>
            <a:pPr eaLnBrk="1" hangingPunct="1"/>
            <a:r>
              <a:rPr lang="cs-CZ" altLang="cs-CZ"/>
              <a:t>PŘÍPRAVA PACIENTA - obecně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997383-CC8F-40F2-B68B-DEFE10C6A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692275"/>
            <a:ext cx="8064500" cy="41402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b="1" dirty="0"/>
              <a:t>Tělesná</a:t>
            </a:r>
            <a:r>
              <a:rPr lang="cs-CZ" dirty="0"/>
              <a:t>: oholení místa vpichu, celková hygiena, nejíst nepít nekouřit, vyjmout zubní protézu, vyprázdnění/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cs-CZ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dirty="0"/>
              <a:t> </a:t>
            </a:r>
            <a:r>
              <a:rPr lang="cs-CZ" b="1" dirty="0"/>
              <a:t>Psychická:</a:t>
            </a:r>
            <a:r>
              <a:rPr lang="cs-CZ" dirty="0"/>
              <a:t> uklidnit klienta dostatečným a přiměřeným množstvím informací o důvodu, přípravě, průběhu, stavu po výkonu a přínosu vyšetření, s výkonem klient vyjadřuje souhlas (podepsání informovaného souhlasu), informace dostává pacient ústně i písemně (v brožuře, letáku nebo na CD)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cs-CZ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b="1" dirty="0"/>
              <a:t>Medikamentózní: </a:t>
            </a:r>
            <a:r>
              <a:rPr lang="cs-CZ" dirty="0"/>
              <a:t>premedikace, aplikace léků s ohledem na celkové  onemocnění (diabetes </a:t>
            </a:r>
            <a:r>
              <a:rPr lang="cs-CZ" dirty="0" err="1"/>
              <a:t>mellitus</a:t>
            </a:r>
            <a:r>
              <a:rPr lang="cs-CZ" dirty="0"/>
              <a:t>, kardiaci, epileptici,  astmatici, alergici, atd.)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cs-CZ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b="1" dirty="0"/>
              <a:t>Laboratorní: </a:t>
            </a:r>
            <a:r>
              <a:rPr lang="cs-CZ" dirty="0"/>
              <a:t>zajištění vyšetření, která umožní zpětnou kontrolu celkového stavu po punkci, eventuelně předcházejí možným komplikacím (RTG, hemokoagulační vyš, krevní obraz, …).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cs-CZ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b="1" dirty="0"/>
              <a:t>Dokumentace: </a:t>
            </a:r>
            <a:r>
              <a:rPr lang="cs-CZ" dirty="0"/>
              <a:t>zajistit objednání, výsledky  vyšetření s sebou</a:t>
            </a:r>
            <a:r>
              <a:rPr lang="cs-CZ" b="1" dirty="0"/>
              <a:t> </a:t>
            </a:r>
            <a:endParaRPr lang="cs-CZ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>
            <a:extLst>
              <a:ext uri="{FF2B5EF4-FFF2-40B4-BE49-F238E27FC236}">
                <a16:creationId xmlns:a16="http://schemas.microsoft.com/office/drawing/2014/main" id="{8B2EDF80-FA96-40A0-B42D-DF33D23DB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20725"/>
            <a:ext cx="8064500" cy="450850"/>
          </a:xfrm>
        </p:spPr>
        <p:txBody>
          <a:bodyPr/>
          <a:lstStyle/>
          <a:p>
            <a:pPr eaLnBrk="1" hangingPunct="1"/>
            <a:r>
              <a:rPr lang="cs-CZ" altLang="cs-CZ"/>
              <a:t>Jaterní biopsie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701FEF-6C6E-44DB-AB26-33E8E6C19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692275"/>
            <a:ext cx="8064500" cy="4445000"/>
          </a:xfrm>
        </p:spPr>
        <p:txBody>
          <a:bodyPr rtlCol="0">
            <a:normAutofit fontScale="70000" lnSpcReduction="20000"/>
          </a:bodyPr>
          <a:lstStyle/>
          <a:p>
            <a:pPr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cs-CZ" dirty="0"/>
              <a:t>Jaterní biopsie je odběr vzorku jaterní tkáně. Tento odběr se provádí pomocí speciální jehly buď necíleně z pravého jaterního laloku, nebo cíleně, tedy pod kontrolou ultrazvukem.</a:t>
            </a:r>
          </a:p>
          <a:p>
            <a:pPr eaLnBrk="1" hangingPunct="1">
              <a:spcBef>
                <a:spcPts val="0"/>
              </a:spcBef>
              <a:buFont typeface="Arial" charset="0"/>
              <a:buChar char="•"/>
              <a:defRPr/>
            </a:pPr>
            <a:endParaRPr lang="cs-CZ" dirty="0"/>
          </a:p>
          <a:p>
            <a:pPr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cs-CZ" dirty="0"/>
              <a:t>Příprava na vyšetření v průměru 10 – 15 minut, vlastní biopsie – vpich – trvá jen několik sekund.</a:t>
            </a:r>
          </a:p>
          <a:p>
            <a:pPr eaLnBrk="1" hangingPunct="1">
              <a:spcBef>
                <a:spcPts val="0"/>
              </a:spcBef>
              <a:buFont typeface="Arial" charset="0"/>
              <a:buChar char="•"/>
              <a:defRPr/>
            </a:pPr>
            <a:endParaRPr lang="cs-CZ" dirty="0"/>
          </a:p>
          <a:p>
            <a:pPr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cs-CZ" dirty="0"/>
              <a:t>Aby bylo vyšetření pro pacienta bezpečné, je třeba vyloučit stavy, které by mohly výkon zkomplikovat, například poruchu srážlivosti krve.</a:t>
            </a:r>
            <a:br>
              <a:rPr lang="cs-CZ" dirty="0"/>
            </a:br>
            <a:r>
              <a:rPr lang="cs-CZ" dirty="0"/>
              <a:t>Před jaterní biopsií se proto jednoduchým testem z krve ověří parametry krevní srážlivosti a počet krevních destiček. Tato laboratorní vyšetření se provádějí 2 týdny nebo méně před plánovanou biopsií.  </a:t>
            </a:r>
            <a:br>
              <a:rPr lang="cs-CZ" dirty="0"/>
            </a:br>
            <a:endParaRPr lang="cs-CZ" dirty="0"/>
          </a:p>
          <a:p>
            <a:pPr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cs-CZ" dirty="0"/>
              <a:t>Bezprostředně před jaterní biopsií je doporučeno minimálně 8 hodin nejíst a alespoň 4 hodin před tímto výkonem nepít.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72708" name="Film">
            <a:hlinkClick r:id="rId2"/>
            <a:extLst>
              <a:ext uri="{FF2B5EF4-FFF2-40B4-BE49-F238E27FC236}">
                <a16:creationId xmlns:a16="http://schemas.microsoft.com/office/drawing/2014/main" id="{D2573AD5-E905-4699-B023-359D669353D2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131175" y="415925"/>
            <a:ext cx="473075" cy="798513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w 21600"/>
              <a:gd name="T13" fmla="*/ 2147483646 h 21600"/>
              <a:gd name="T14" fmla="*/ 0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>
            <a:extLst>
              <a:ext uri="{FF2B5EF4-FFF2-40B4-BE49-F238E27FC236}">
                <a16:creationId xmlns:a16="http://schemas.microsoft.com/office/drawing/2014/main" id="{7155430C-D524-4A9E-AFDF-EB4BCD448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20725"/>
            <a:ext cx="8064500" cy="450850"/>
          </a:xfrm>
        </p:spPr>
        <p:txBody>
          <a:bodyPr/>
          <a:lstStyle/>
          <a:p>
            <a:r>
              <a:rPr lang="cs-CZ" altLang="cs-CZ"/>
              <a:t>Video – jaterní punkce</a:t>
            </a:r>
          </a:p>
        </p:txBody>
      </p:sp>
      <p:sp>
        <p:nvSpPr>
          <p:cNvPr id="73731" name="Zástupný obsah 2">
            <a:extLst>
              <a:ext uri="{FF2B5EF4-FFF2-40B4-BE49-F238E27FC236}">
                <a16:creationId xmlns:a16="http://schemas.microsoft.com/office/drawing/2014/main" id="{4D3F0718-D528-4011-A5BA-22F56AA9B6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692275"/>
            <a:ext cx="8064500" cy="4140200"/>
          </a:xfrm>
        </p:spPr>
        <p:txBody>
          <a:bodyPr/>
          <a:lstStyle/>
          <a:p>
            <a:pPr marL="188913" indent="-134938"/>
            <a:r>
              <a:rPr lang="cs-CZ" altLang="cs-CZ">
                <a:hlinkClick r:id="rId3"/>
              </a:rPr>
              <a:t>https://www.youtube.com/watch?v=ZpBT9kqW7Ck</a:t>
            </a:r>
            <a:endParaRPr lang="cs-CZ" altLang="cs-CZ"/>
          </a:p>
        </p:txBody>
      </p:sp>
      <p:pic>
        <p:nvPicPr>
          <p:cNvPr id="4" name="Online médium 3" title="Jaterní biopsie | Vyšetřovací metody | Mojemedicina.cz">
            <a:hlinkClick r:id="" action="ppaction://media"/>
            <a:extLst>
              <a:ext uri="{FF2B5EF4-FFF2-40B4-BE49-F238E27FC236}">
                <a16:creationId xmlns:a16="http://schemas.microsoft.com/office/drawing/2014/main" id="{A5A8A7A9-7EE7-46DF-AF86-27848A31848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3850" y="1624013"/>
            <a:ext cx="7564438" cy="4275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adpis 1">
            <a:extLst>
              <a:ext uri="{FF2B5EF4-FFF2-40B4-BE49-F238E27FC236}">
                <a16:creationId xmlns:a16="http://schemas.microsoft.com/office/drawing/2014/main" id="{612A6F88-2EE4-4D9B-B217-C57ABB673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65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/>
              <a:t>Při výkonu</a:t>
            </a:r>
          </a:p>
        </p:txBody>
      </p:sp>
      <p:sp>
        <p:nvSpPr>
          <p:cNvPr id="53251" name="Zástupný symbol pro obsah 2">
            <a:extLst>
              <a:ext uri="{FF2B5EF4-FFF2-40B4-BE49-F238E27FC236}">
                <a16:creationId xmlns:a16="http://schemas.microsoft.com/office/drawing/2014/main" id="{6D865727-B8BA-4591-93A6-2D611BC05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926012"/>
          </a:xfrm>
        </p:spPr>
        <p:txBody>
          <a:bodyPr rtlCol="0">
            <a:normAutofit fontScale="62500" lnSpcReduction="20000"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cs-CZ" altLang="cs-CZ" sz="2400" dirty="0"/>
              <a:t>Vlastní biopsie se provádí vleže v poloze na zádech.</a:t>
            </a:r>
          </a:p>
          <a:p>
            <a:pPr marL="5400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cs-CZ" altLang="cs-CZ" sz="2400" dirty="0"/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400" dirty="0"/>
              <a:t>Nejdříve lékař vybere, pod ultrazvukem zkontroluje a označí nejvhodnější místo pro biopsii.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altLang="cs-CZ" sz="2400" dirty="0"/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400" dirty="0"/>
              <a:t>Po desinfekci vybraného místa vpichu bioptické jehly se před vlastní biopsií provede místní umrtvení podkoží a kůže injekcí. 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altLang="cs-CZ" sz="2400" dirty="0"/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400" dirty="0"/>
              <a:t>Během vlastního odběru jaterní tkáně je potřeba klidně, uvolněně ležet a vyvarovat se všech pohybů. Na pokyn lékaře pak zadržet na několik vteřin dech. 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altLang="cs-CZ" sz="2400" dirty="0"/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400" dirty="0"/>
              <a:t>Při necílené biopsii se jehla rychle zavede a vytáhne spolu s malým vzorkem jaterní tkáně, která je zachycena v dutině jehly. 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altLang="cs-CZ" sz="2400" dirty="0"/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400" dirty="0"/>
              <a:t>Při cílené biopsii je zavedení jehly pomalejší pod kontrolou ultrazvukem. 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altLang="cs-CZ" sz="2400" dirty="0"/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400" dirty="0"/>
              <a:t>V obou případech je po místním znecitlivění zavedení jehly prakticky nebolestivé.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>
            <a:extLst>
              <a:ext uri="{FF2B5EF4-FFF2-40B4-BE49-F238E27FC236}">
                <a16:creationId xmlns:a16="http://schemas.microsoft.com/office/drawing/2014/main" id="{36F789CB-1549-47E4-BFC9-F78B17470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20725"/>
            <a:ext cx="8064500" cy="450850"/>
          </a:xfrm>
        </p:spPr>
        <p:txBody>
          <a:bodyPr/>
          <a:lstStyle/>
          <a:p>
            <a:pPr eaLnBrk="1" hangingPunct="1"/>
            <a:r>
              <a:rPr lang="cs-CZ" altLang="cs-CZ"/>
              <a:t>Po výkonu</a:t>
            </a:r>
          </a:p>
        </p:txBody>
      </p:sp>
      <p:sp>
        <p:nvSpPr>
          <p:cNvPr id="54275" name="Zástupný symbol pro obsah 2">
            <a:extLst>
              <a:ext uri="{FF2B5EF4-FFF2-40B4-BE49-F238E27FC236}">
                <a16:creationId xmlns:a16="http://schemas.microsoft.com/office/drawing/2014/main" id="{A4F86826-FDBD-48F0-82A2-F241DACBC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692275"/>
            <a:ext cx="8064500" cy="4329113"/>
          </a:xfrm>
        </p:spPr>
        <p:txBody>
          <a:bodyPr rtlCol="0">
            <a:normAutofit fontScale="62500" lnSpcReduction="20000"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cs-CZ" altLang="cs-CZ" sz="2400" dirty="0"/>
              <a:t>Po výkonu zůstává pacient ležet 3 hodiny na pravém boku s tlakovou kompresí místa vpichu, v této době se též v pravidelných intervalech kontroluje krevní tlak a stav pacienta.</a:t>
            </a:r>
          </a:p>
          <a:p>
            <a:pPr marL="5400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cs-CZ" altLang="cs-CZ" sz="2400" dirty="0"/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400" dirty="0"/>
              <a:t>Další 3-6 hodin je ještě doporučený klid na lůžku.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altLang="cs-CZ" sz="2400" dirty="0"/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400" dirty="0"/>
              <a:t>Při ambulantním výkonu zůstane pacient ve sledování na  6 - 8 hodin po biopsii, před odchodem domů provedeme kontrolní ultrazvukové vyšetření celého břicha.</a:t>
            </a:r>
          </a:p>
          <a:p>
            <a:pPr marL="5400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cs-CZ" altLang="cs-CZ" sz="2400" dirty="0"/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400" dirty="0"/>
              <a:t>Večer po biopsii doporučujeme klid na lůžku v domácím prostřední. 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altLang="cs-CZ" sz="2400" dirty="0"/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400" dirty="0"/>
              <a:t>Přibližně týden po jaterní biopsii se doporučuje vyvarovat se větší fyzické zátěže, kontaktních sportů, zvedání těžkých předmětů, atd.</a:t>
            </a:r>
            <a:br>
              <a:rPr lang="cs-CZ" altLang="cs-CZ" sz="2400" dirty="0"/>
            </a:br>
            <a:endParaRPr lang="cs-CZ" altLang="cs-CZ" sz="2400" dirty="0"/>
          </a:p>
        </p:txBody>
      </p:sp>
      <p:pic>
        <p:nvPicPr>
          <p:cNvPr id="55300" name="Picture 4" descr="C:\Users\Liana Greiffeneggová\AppData\Local\Microsoft\Windows\Temporary Internet Files\Content.IE5\V2DASDQ5\MP900431011[1].jpg">
            <a:hlinkClick r:id="rId2" action="ppaction://hlinkfile"/>
            <a:extLst>
              <a:ext uri="{FF2B5EF4-FFF2-40B4-BE49-F238E27FC236}">
                <a16:creationId xmlns:a16="http://schemas.microsoft.com/office/drawing/2014/main" id="{CE056F13-1403-41FF-A28E-93D56417D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84368" y="188640"/>
            <a:ext cx="750195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adpis 1">
            <a:extLst>
              <a:ext uri="{FF2B5EF4-FFF2-40B4-BE49-F238E27FC236}">
                <a16:creationId xmlns:a16="http://schemas.microsoft.com/office/drawing/2014/main" id="{F99C3AE7-2A15-4062-8C9E-518B07014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20725"/>
            <a:ext cx="8064500" cy="450850"/>
          </a:xfrm>
        </p:spPr>
        <p:txBody>
          <a:bodyPr/>
          <a:lstStyle/>
          <a:p>
            <a:pPr eaLnBrk="1" hangingPunct="1"/>
            <a:r>
              <a:rPr lang="cs-CZ" altLang="cs-CZ"/>
              <a:t>Video – Biopsie ledviny</a:t>
            </a:r>
          </a:p>
        </p:txBody>
      </p:sp>
      <p:pic>
        <p:nvPicPr>
          <p:cNvPr id="76803" name="Picture 5">
            <a:hlinkClick r:id="rId3"/>
            <a:extLst>
              <a:ext uri="{FF2B5EF4-FFF2-40B4-BE49-F238E27FC236}">
                <a16:creationId xmlns:a16="http://schemas.microsoft.com/office/drawing/2014/main" id="{78D7EA30-E55A-4217-A71A-5573515676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0750" y="1692275"/>
            <a:ext cx="7302500" cy="4140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dpis 1">
            <a:extLst>
              <a:ext uri="{FF2B5EF4-FFF2-40B4-BE49-F238E27FC236}">
                <a16:creationId xmlns:a16="http://schemas.microsoft.com/office/drawing/2014/main" id="{11F86C93-8594-4C4C-8E88-148FB95D2A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20725"/>
            <a:ext cx="8064500" cy="450850"/>
          </a:xfrm>
        </p:spPr>
        <p:txBody>
          <a:bodyPr/>
          <a:lstStyle/>
          <a:p>
            <a:pPr eaLnBrk="1" hangingPunct="1"/>
            <a:r>
              <a:rPr lang="cs-CZ" altLang="cs-CZ"/>
              <a:t>Biopsie prostaty - video</a:t>
            </a:r>
          </a:p>
        </p:txBody>
      </p:sp>
      <p:sp>
        <p:nvSpPr>
          <p:cNvPr id="78851" name="Zástupný obsah 2">
            <a:extLst>
              <a:ext uri="{FF2B5EF4-FFF2-40B4-BE49-F238E27FC236}">
                <a16:creationId xmlns:a16="http://schemas.microsoft.com/office/drawing/2014/main" id="{81BF52B0-49B2-4BB6-8370-2224CA11D4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628775"/>
            <a:ext cx="8064500" cy="4140200"/>
          </a:xfrm>
        </p:spPr>
        <p:txBody>
          <a:bodyPr/>
          <a:lstStyle/>
          <a:p>
            <a:pPr marL="188913" indent="-134938" eaLnBrk="1" hangingPunct="1"/>
            <a:r>
              <a:rPr lang="cs-CZ" altLang="cs-CZ">
                <a:hlinkClick r:id="rId3"/>
              </a:rPr>
              <a:t>https://www.youtube.com/watch?v=xjqMV-Gy9ec</a:t>
            </a:r>
            <a:endParaRPr lang="cs-CZ" altLang="cs-CZ" b="1"/>
          </a:p>
        </p:txBody>
      </p:sp>
      <p:pic>
        <p:nvPicPr>
          <p:cNvPr id="2" name="Online médium 1" title="Biopsie prostaty">
            <a:hlinkClick r:id="" action="ppaction://media"/>
            <a:extLst>
              <a:ext uri="{FF2B5EF4-FFF2-40B4-BE49-F238E27FC236}">
                <a16:creationId xmlns:a16="http://schemas.microsoft.com/office/drawing/2014/main" id="{D7188E86-CC07-483E-A10A-C1AEEA56F4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5288" y="1163638"/>
            <a:ext cx="7129462" cy="534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1A17A394-8A87-450D-A2C5-13439F0FE4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20725"/>
            <a:ext cx="8064500" cy="450850"/>
          </a:xfrm>
        </p:spPr>
        <p:txBody>
          <a:bodyPr/>
          <a:lstStyle/>
          <a:p>
            <a:pPr eaLnBrk="1" hangingPunct="1"/>
            <a:r>
              <a:rPr lang="cs-CZ" altLang="cs-CZ"/>
              <a:t>Psychická příprava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F8D522B9-05EE-4C9F-98CC-880D59B5A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25" y="1484313"/>
            <a:ext cx="8064500" cy="4465637"/>
          </a:xfrm>
        </p:spPr>
        <p:txBody>
          <a:bodyPr rtlCol="0">
            <a:normAutofit fontScale="85000" lnSpcReduction="10000"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cs-CZ" altLang="cs-CZ" sz="1800" dirty="0"/>
              <a:t>vysvětli pacientovi princip, podstatu vyšetření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1800" dirty="0"/>
              <a:t>vysvětli pacientovi význam a nutnost vyšetření, objasni přípravu a průběh vyšetření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1800" dirty="0"/>
              <a:t>seznam pacienta s chováním po vyšetření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1800" dirty="0"/>
              <a:t>získej od pacienta informovaný souhlas s výkonem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1800" dirty="0"/>
              <a:t>zmírňuj obavy pacienta vhodnou komunikací. Zjisti anamnestické údaje týkající se projevů alergie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1800" dirty="0"/>
              <a:t>sděl pacientovi, kdy a kde se bude výkon provádět (na lůžku, na vyšetřovně), kdo bude výkonu přítomen (lékař, sestra). Informuj pacienta, jak dlouho bude výkon trvat (15-20 minut)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1800" dirty="0"/>
              <a:t>upozorni pacienta, co může po dobu punkce očekávat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1800" dirty="0"/>
              <a:t>nepříjemný pocit štípnutí při provádění lokální anestezie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1800" dirty="0"/>
              <a:t>nepříjemný pocit při pronikání jehly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1800" dirty="0"/>
              <a:t>bolestivost při nasávání vzorku (punktátu), doporuč pacientovi přidržet se okrajů lůžka, zabráníme tak nepříjemné obranné reakci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F7863AC9-06E0-48D8-8156-5D31C3310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20725"/>
            <a:ext cx="8064500" cy="450850"/>
          </a:xfrm>
        </p:spPr>
        <p:txBody>
          <a:bodyPr/>
          <a:lstStyle/>
          <a:p>
            <a:pPr eaLnBrk="1" hangingPunct="1"/>
            <a:r>
              <a:rPr lang="cs-CZ" altLang="cs-CZ"/>
              <a:t>Pomůcky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021243-6F8B-4709-9CC0-AC78FE025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692275"/>
            <a:ext cx="8064500" cy="41402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dirty="0"/>
              <a:t>Obecné  pro všechny punkce: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cs-CZ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Pomůcky na holení místa vpichu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Očištění a dezinfekce - alkohol, benzin, </a:t>
            </a:r>
            <a:r>
              <a:rPr lang="cs-CZ" dirty="0" err="1"/>
              <a:t>dez</a:t>
            </a:r>
            <a:r>
              <a:rPr lang="cs-CZ" dirty="0"/>
              <a:t>. roztok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Pomůcky k anestezii – jehla, stříkačka, anestetikum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Zkumavky , nádobky na punktát + žádanky (sběrná nádoba)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Rukavice, sterilní, roušky, pláště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Obvazový materiál, náplast, nůžky, emitní misky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dirty="0"/>
              <a:t>Je možnost  přípravy sterilního balíčku na centrální sterilizaci.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dirty="0"/>
              <a:t> 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B18E0E4E-F4B5-4545-B7BC-380FCE3968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20725"/>
            <a:ext cx="8064500" cy="450850"/>
          </a:xfrm>
        </p:spPr>
        <p:txBody>
          <a:bodyPr/>
          <a:lstStyle/>
          <a:p>
            <a:pPr eaLnBrk="1" hangingPunct="1"/>
            <a:r>
              <a:rPr lang="cs-CZ" altLang="cs-CZ"/>
              <a:t>Punkční jehly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B7A6EE-39C2-4F0B-97C5-8C3F5E2CC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692275"/>
            <a:ext cx="8064500" cy="4140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Lumbální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Sternální – s pohyblivým terčíkem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Hrudní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Břišní – trokar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Jaterní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b="1" dirty="0"/>
              <a:t> </a:t>
            </a:r>
            <a:endParaRPr lang="cs-CZ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b="1" dirty="0"/>
              <a:t>Odebraný materiál (punktát): </a:t>
            </a:r>
            <a:endParaRPr lang="cs-CZ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tkáň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tekutina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030D95E5-218F-400C-99DB-F521839393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20725"/>
            <a:ext cx="8064500" cy="450850"/>
          </a:xfrm>
        </p:spPr>
        <p:txBody>
          <a:bodyPr/>
          <a:lstStyle/>
          <a:p>
            <a:pPr eaLnBrk="1" hangingPunct="1"/>
            <a:r>
              <a:rPr lang="cs-CZ" altLang="cs-CZ"/>
              <a:t>Vyšetření punktátu</a:t>
            </a:r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F7564F5F-AA4E-4B5F-A9E3-38FF070A2A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692275"/>
            <a:ext cx="8064500" cy="4140200"/>
          </a:xfrm>
        </p:spPr>
        <p:txBody>
          <a:bodyPr/>
          <a:lstStyle/>
          <a:p>
            <a:pPr marL="188913" indent="-134938" eaLnBrk="1" hangingPunct="1"/>
            <a:r>
              <a:rPr lang="cs-CZ" altLang="cs-CZ"/>
              <a:t>Makroskopicky </a:t>
            </a:r>
          </a:p>
          <a:p>
            <a:pPr marL="188913" indent="-134938" eaLnBrk="1" hangingPunct="1"/>
            <a:r>
              <a:rPr lang="cs-CZ" altLang="cs-CZ"/>
              <a:t>Biochemicky </a:t>
            </a:r>
          </a:p>
          <a:p>
            <a:pPr marL="188913" indent="-134938" eaLnBrk="1" hangingPunct="1"/>
            <a:r>
              <a:rPr lang="cs-CZ" altLang="cs-CZ"/>
              <a:t>Mikroskopicky </a:t>
            </a:r>
          </a:p>
          <a:p>
            <a:pPr marL="188913" indent="-134938" eaLnBrk="1" hangingPunct="1"/>
            <a:r>
              <a:rPr lang="cs-CZ" altLang="cs-CZ"/>
              <a:t>Bakteriologicky </a:t>
            </a:r>
          </a:p>
          <a:p>
            <a:pPr marL="188913" indent="-134938" eaLnBrk="1" hangingPunct="1"/>
            <a:r>
              <a:rPr lang="cs-CZ" altLang="cs-CZ"/>
              <a:t>Histologicky </a:t>
            </a:r>
          </a:p>
          <a:p>
            <a:pPr marL="188913" indent="-134938" eaLnBrk="1" hangingPunct="1"/>
            <a:r>
              <a:rPr lang="cs-CZ" altLang="cs-CZ"/>
              <a:t>Cytologicky </a:t>
            </a:r>
          </a:p>
          <a:p>
            <a:pPr marL="188913" indent="-134938" eaLnBrk="1" hangingPunct="1"/>
            <a:r>
              <a:rPr lang="cs-CZ" altLang="cs-CZ"/>
              <a:t>Hematologicky</a:t>
            </a:r>
          </a:p>
          <a:p>
            <a:pPr marL="188913" indent="-134938" eaLnBrk="1" hangingPunct="1"/>
            <a:endParaRPr lang="cs-CZ" alt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94EEA1FC-F0E7-4E0A-B47F-AE2894ABED08}" vid="{7A9D376A-24CE-43C6-8B04-4EECE7865B7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UNI MED">
    <a:dk1>
      <a:srgbClr val="000000"/>
    </a:dk1>
    <a:lt1>
      <a:srgbClr val="FFFFFF"/>
    </a:lt1>
    <a:dk2>
      <a:srgbClr val="0000DC"/>
    </a:dk2>
    <a:lt2>
      <a:srgbClr val="FFC000"/>
    </a:lt2>
    <a:accent1>
      <a:srgbClr val="0000DC"/>
    </a:accent1>
    <a:accent2>
      <a:srgbClr val="F01928"/>
    </a:accent2>
    <a:accent3>
      <a:srgbClr val="00AF3F"/>
    </a:accent3>
    <a:accent4>
      <a:srgbClr val="4BC8FF"/>
    </a:accent4>
    <a:accent5>
      <a:srgbClr val="FF7300"/>
    </a:accent5>
    <a:accent6>
      <a:srgbClr val="B9006E"/>
    </a:accent6>
    <a:hlink>
      <a:srgbClr val="0000DC"/>
    </a:hlink>
    <a:folHlink>
      <a:srgbClr val="5AC8A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843D3CC70469419B89B913454724D9" ma:contentTypeVersion="8" ma:contentTypeDescription="Vytvoří nový dokument" ma:contentTypeScope="" ma:versionID="6b6867ad13de3242dc4e381264007367">
  <xsd:schema xmlns:xsd="http://www.w3.org/2001/XMLSchema" xmlns:xs="http://www.w3.org/2001/XMLSchema" xmlns:p="http://schemas.microsoft.com/office/2006/metadata/properties" xmlns:ns2="280dadf9-6233-4831-96e1-a5558bb320fb" targetNamespace="http://schemas.microsoft.com/office/2006/metadata/properties" ma:root="true" ma:fieldsID="9b89424389ff7c90771e13d9b2bd1352" ns2:_="">
    <xsd:import namespace="280dadf9-6233-4831-96e1-a5558bb320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0dadf9-6233-4831-96e1-a5558bb320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AA8B8C-AEF0-4011-89FA-E08289B3C3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4C70F4-51C5-4692-B66C-796B08F88A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0dadf9-6233-4831-96e1-a5558bb320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prezentace-med-cz-v9</Template>
  <TotalTime>337</TotalTime>
  <Words>3722</Words>
  <Application>Microsoft Office PowerPoint</Application>
  <PresentationFormat>Předvádění na obrazovce (4:3)</PresentationFormat>
  <Paragraphs>476</Paragraphs>
  <Slides>56</Slides>
  <Notes>4</Notes>
  <HiddenSlides>0</HiddenSlides>
  <MMClips>2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57" baseType="lpstr">
      <vt:lpstr>Prezentace_MU_CZ</vt:lpstr>
      <vt:lpstr>PUNKCE</vt:lpstr>
      <vt:lpstr>CHARAKTERISTIKA VÝKONU</vt:lpstr>
      <vt:lpstr>Rozdělení punkcí podle místa vpichu</vt:lpstr>
      <vt:lpstr>Postup provedení punkce - obecně</vt:lpstr>
      <vt:lpstr>PŘÍPRAVA PACIENTA - obecně</vt:lpstr>
      <vt:lpstr>Psychická příprava </vt:lpstr>
      <vt:lpstr>Pomůcky</vt:lpstr>
      <vt:lpstr>Punkční jehly</vt:lpstr>
      <vt:lpstr>Vyšetření punktátu</vt:lpstr>
      <vt:lpstr>Rivaltova zkouška </vt:lpstr>
      <vt:lpstr>Zvláštnosti jednotlivých punkcí</vt:lpstr>
      <vt:lpstr>Hrudní</vt:lpstr>
      <vt:lpstr>Pomůcky</vt:lpstr>
      <vt:lpstr>Poloha</vt:lpstr>
      <vt:lpstr>Prezentace aplikace PowerPoint</vt:lpstr>
      <vt:lpstr>Při výkonu</vt:lpstr>
      <vt:lpstr>Po výkonu</vt:lpstr>
      <vt:lpstr>Břišní</vt:lpstr>
      <vt:lpstr>Prezentace aplikace PowerPoint</vt:lpstr>
      <vt:lpstr>Pomůcky</vt:lpstr>
      <vt:lpstr>Postup</vt:lpstr>
      <vt:lpstr>Lumbální punkce</vt:lpstr>
      <vt:lpstr>Video – lumbální punkce</vt:lpstr>
      <vt:lpstr>Prezentace aplikace PowerPoint</vt:lpstr>
      <vt:lpstr>Prezentace aplikace PowerPoint</vt:lpstr>
      <vt:lpstr>Poloha pacienta</vt:lpstr>
      <vt:lpstr>Prezentace aplikace PowerPoint</vt:lpstr>
      <vt:lpstr>Prezentace aplikace PowerPoint</vt:lpstr>
      <vt:lpstr>Před výkonem</vt:lpstr>
      <vt:lpstr>Pomůcky </vt:lpstr>
      <vt:lpstr>Prezentace aplikace PowerPoint</vt:lpstr>
      <vt:lpstr>Prezentace aplikace PowerPoint</vt:lpstr>
      <vt:lpstr>Při výkonu</vt:lpstr>
      <vt:lpstr>Prezentace aplikace PowerPoint</vt:lpstr>
      <vt:lpstr>Po výkonu </vt:lpstr>
      <vt:lpstr>Prezentace aplikace PowerPoint</vt:lpstr>
      <vt:lpstr>Postpunkční syndrom - PDPH</vt:lpstr>
      <vt:lpstr>Sternální</vt:lpstr>
      <vt:lpstr>Video – sternální punkce</vt:lpstr>
      <vt:lpstr>Příprava </vt:lpstr>
      <vt:lpstr>Při vyšetření</vt:lpstr>
      <vt:lpstr>Po vyšetření</vt:lpstr>
      <vt:lpstr>Punkce VDN</vt:lpstr>
      <vt:lpstr>Pomůcky</vt:lpstr>
      <vt:lpstr>Prezentace aplikace PowerPoint</vt:lpstr>
      <vt:lpstr>Během výkonu</vt:lpstr>
      <vt:lpstr>Kloubní punkce</vt:lpstr>
      <vt:lpstr>Pomůcky </vt:lpstr>
      <vt:lpstr>Po výkonu</vt:lpstr>
      <vt:lpstr>Jaterní biopsie</vt:lpstr>
      <vt:lpstr>Video – jaterní punkce</vt:lpstr>
      <vt:lpstr>Při výkonu</vt:lpstr>
      <vt:lpstr>Po výkonu</vt:lpstr>
      <vt:lpstr>Video – Biopsie ledviny</vt:lpstr>
      <vt:lpstr>Biopsie prostaty - video</vt:lpstr>
      <vt:lpstr>Prezentace aplikace PowerPoint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Liana Greiffeneggová</dc:creator>
  <cp:lastModifiedBy>Medulla Oblongata</cp:lastModifiedBy>
  <cp:revision>29</cp:revision>
  <dcterms:created xsi:type="dcterms:W3CDTF">2013-11-29T14:01:59Z</dcterms:created>
  <dcterms:modified xsi:type="dcterms:W3CDTF">2021-01-25T09:47:15Z</dcterms:modified>
</cp:coreProperties>
</file>