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48" r:id="rId4"/>
    <p:sldId id="345" r:id="rId5"/>
    <p:sldId id="350" r:id="rId6"/>
    <p:sldId id="346" r:id="rId7"/>
    <p:sldId id="349" r:id="rId8"/>
    <p:sldId id="347" r:id="rId9"/>
    <p:sldId id="309" r:id="rId10"/>
    <p:sldId id="317" r:id="rId11"/>
    <p:sldId id="31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9" r:id="rId20"/>
    <p:sldId id="330" r:id="rId21"/>
    <p:sldId id="332" r:id="rId22"/>
    <p:sldId id="333" r:id="rId23"/>
    <p:sldId id="331" r:id="rId24"/>
    <p:sldId id="334" r:id="rId25"/>
    <p:sldId id="335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20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08" r:id="rId45"/>
  </p:sldIdLst>
  <p:sldSz cx="12192000" cy="6858000"/>
  <p:notesSz cx="6858000" cy="9144000"/>
  <p:custDataLst>
    <p:tags r:id="rId4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ievalists.net/2015/04/16/the-men-behind-the-metal/medieval-blacksmit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heoldmotor.com/wp-content/uploads/2016/02/1932-Ford-Chasiss-Assembly-Lin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x05Bks2Q3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Člověk je tvor pracující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pic>
        <p:nvPicPr>
          <p:cNvPr id="44034" name="Picture 2" descr="medieval blacksmith - photo by Hans Splinter / Flick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548" y="1417638"/>
            <a:ext cx="8180908" cy="543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Dokáže udělat celý výrobek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Pracuje doma, prodává doma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volný a pracovní čas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domácí a pracovní peníze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pic>
        <p:nvPicPr>
          <p:cNvPr id="60418" name="Picture 2" descr="1932 Ford Chasiss Assembly 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1406978"/>
            <a:ext cx="6950968" cy="545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Deskilizace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dělníků: umí jen jeden krok</a:t>
            </a:r>
          </a:p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Fordizace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výroby: výrobní linka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se přesouvá mimo domov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Rozpad tradičních vazeb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Vykořeněné masy dělníků ve městech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Růst sociálních nerovností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zmena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442" name="Picture 2" descr="http://shhome.wpengine.com/wp-content/uploads/2012/05/Optimized-abb-great-wall-mo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988841"/>
            <a:ext cx="7538183" cy="352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67609" y="1556793"/>
            <a:ext cx="311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https://youtu.be/Ox05Bks2Q3s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pic>
        <p:nvPicPr>
          <p:cNvPr id="63490" name="Picture 2" descr="https://willowhousechronicles.files.wordpress.com/2010/05/fielddutchandnate1.jpg?w=500&amp;h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562122"/>
            <a:ext cx="7992888" cy="532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Zavádění strojů od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~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1850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4 fáze: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Stroje (tkalcovský)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Pára (lokomotiva, továrny)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Elektřina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Roboti, umělá inteligence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technologické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Tlak na vyšší kvalifikaci pracovní síly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„počítač nemůže obsluhovat dělník s obecnou školou“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Vytlačování nejméně kvalifikovaných, jejichž práce je nahraditelná stroji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Proces je (většinou) pomalý, lidé se stačí (většinou) přizpůsobovat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bere nejvíc a proč?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7A3203-AAE5-4DFF-B68A-2D3B46C1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88" y="1366061"/>
            <a:ext cx="7668344" cy="51090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Dokážete si představit celý život bez práce?</a:t>
            </a:r>
          </a:p>
        </p:txBody>
      </p:sp>
    </p:spTree>
    <p:extLst>
      <p:ext uri="{BB962C8B-B14F-4D97-AF65-F5344CB8AC3E}">
        <p14:creationId xmlns:p14="http://schemas.microsoft.com/office/powerpoint/2010/main" val="20567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vs. Proletariát (Karl Marx)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výrobních prostředků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pracovní síly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Vykořisťování, nadhodnota, fetišizace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Zboží má jen hodnotu práce (hodina jako hodina), zbytek mu přisuzujeme společensky</a:t>
            </a:r>
          </a:p>
        </p:txBody>
      </p:sp>
    </p:spTree>
    <p:extLst>
      <p:ext uri="{BB962C8B-B14F-4D97-AF65-F5344CB8AC3E}">
        <p14:creationId xmlns:p14="http://schemas.microsoft.com/office/powerpoint/2010/main" val="218025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</p:txBody>
      </p:sp>
    </p:spTree>
    <p:extLst>
      <p:ext uri="{BB962C8B-B14F-4D97-AF65-F5344CB8AC3E}">
        <p14:creationId xmlns:p14="http://schemas.microsoft.com/office/powerpoint/2010/main" val="44343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Velcí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Malí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Samostatně výdělečně činní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lvl="2"/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Salariát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(placeni za výkon funkce)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(placeni za výkon práce)</a:t>
            </a:r>
          </a:p>
        </p:txBody>
      </p:sp>
    </p:spTree>
    <p:extLst>
      <p:ext uri="{BB962C8B-B14F-4D97-AF65-F5344CB8AC3E}">
        <p14:creationId xmlns:p14="http://schemas.microsoft.com/office/powerpoint/2010/main" val="107500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Veřejná vs. soukromá sféra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Muži vs. ženy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Mladí vs. staří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Vyučení vs. maturanti vs. vysokoškoláci</a:t>
            </a:r>
          </a:p>
        </p:txBody>
      </p:sp>
    </p:spTree>
    <p:extLst>
      <p:ext uri="{BB962C8B-B14F-4D97-AF65-F5344CB8AC3E}">
        <p14:creationId xmlns:p14="http://schemas.microsoft.com/office/powerpoint/2010/main" val="1986355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Vyučený zámečník v nejlepších letech v soukromé sféře 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vs.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Zdravotní sestra s maturitou ve veřejné sféře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„Všechno působí současně“ -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intersekcionalita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Prekarizace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práce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F7A4E2-1D3A-4A8B-BDB1-56A89BC9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32" y="1326074"/>
            <a:ext cx="7596336" cy="52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7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</p:txBody>
      </p:sp>
    </p:spTree>
    <p:extLst>
      <p:ext uri="{BB962C8B-B14F-4D97-AF65-F5344CB8AC3E}">
        <p14:creationId xmlns:p14="http://schemas.microsoft.com/office/powerpoint/2010/main" val="4039197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234397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Taková práce se označuje jako prekérní /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prekarizovaná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. Lidé, kteří ji vykonávají, tvoří třídu zvanou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Guy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Standing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405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</p:txBody>
      </p:sp>
    </p:spTree>
    <p:extLst>
      <p:ext uri="{BB962C8B-B14F-4D97-AF65-F5344CB8AC3E}">
        <p14:creationId xmlns:p14="http://schemas.microsoft.com/office/powerpoint/2010/main" val="2950506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</p:spTree>
    <p:extLst>
      <p:ext uri="{BB962C8B-B14F-4D97-AF65-F5344CB8AC3E}">
        <p14:creationId xmlns:p14="http://schemas.microsoft.com/office/powerpoint/2010/main" val="1604488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</p:txBody>
      </p:sp>
    </p:spTree>
    <p:extLst>
      <p:ext uri="{BB962C8B-B14F-4D97-AF65-F5344CB8AC3E}">
        <p14:creationId xmlns:p14="http://schemas.microsoft.com/office/powerpoint/2010/main" val="2803054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</a:t>
            </a:r>
          </a:p>
        </p:txBody>
      </p:sp>
    </p:spTree>
    <p:extLst>
      <p:ext uri="{BB962C8B-B14F-4D97-AF65-F5344CB8AC3E}">
        <p14:creationId xmlns:p14="http://schemas.microsoft.com/office/powerpoint/2010/main" val="1203415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</p:txBody>
      </p:sp>
    </p:spTree>
    <p:extLst>
      <p:ext uri="{BB962C8B-B14F-4D97-AF65-F5344CB8AC3E}">
        <p14:creationId xmlns:p14="http://schemas.microsoft.com/office/powerpoint/2010/main" val="290114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Lidé s nízkým vzděláním</a:t>
            </a:r>
          </a:p>
        </p:txBody>
      </p:sp>
    </p:spTree>
    <p:extLst>
      <p:ext uri="{BB962C8B-B14F-4D97-AF65-F5344CB8AC3E}">
        <p14:creationId xmlns:p14="http://schemas.microsoft.com/office/powerpoint/2010/main" val="3308290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2BDFC2D-C653-4417-AD81-5C9BAC87E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22" y="1570684"/>
            <a:ext cx="7049756" cy="528731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33E3D8-E7E3-4B00-A783-A7FD66B2E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84" y="1596008"/>
            <a:ext cx="9078220" cy="5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92E97A-34EA-49DA-B1C5-FC7FA17F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417638"/>
            <a:ext cx="5802560" cy="54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1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Kultura uvnitř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Upravuje chování členů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Formuluje vnímání a rozpoznávání významů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„Dává věcem význam“</a:t>
            </a:r>
          </a:p>
        </p:txBody>
      </p:sp>
    </p:spTree>
    <p:extLst>
      <p:ext uri="{BB962C8B-B14F-4D97-AF65-F5344CB8AC3E}">
        <p14:creationId xmlns:p14="http://schemas.microsoft.com/office/powerpoint/2010/main" val="95846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200131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pPr marL="0" indent="0">
              <a:buNone/>
            </a:pPr>
            <a:r>
              <a:rPr lang="cs-CZ" dirty="0"/>
              <a:t>	moderní společnost vznikla (</a:t>
            </a:r>
            <a:r>
              <a:rPr lang="cs-CZ" dirty="0" err="1"/>
              <a:t>mimojiné</a:t>
            </a:r>
            <a:r>
              <a:rPr lang="cs-CZ" dirty="0"/>
              <a:t>) proto, že lidé se začali 	specializovat na určitou činnost</a:t>
            </a:r>
          </a:p>
          <a:p>
            <a:pPr marL="0" indent="0">
              <a:buNone/>
            </a:pPr>
            <a:r>
              <a:rPr lang="cs-CZ" dirty="0"/>
              <a:t>	k zajištění kvalitního života už si tak nevystačili sami s vlastní 	rodinou, potřebovali pomoc jiných</a:t>
            </a:r>
          </a:p>
          <a:p>
            <a:pPr marL="0" indent="0">
              <a:buNone/>
            </a:pPr>
            <a:r>
              <a:rPr lang="cs-CZ" dirty="0"/>
              <a:t>	společenská solidarita – já udělám to a podělím se s tebou, ty 	uděláš něco jiného a taky se se mnou podělíš</a:t>
            </a:r>
          </a:p>
          <a:p>
            <a:pPr marL="0" indent="0">
              <a:buNone/>
            </a:pPr>
            <a:r>
              <a:rPr lang="cs-CZ" dirty="0"/>
              <a:t>	diferenciace, dělba práce</a:t>
            </a:r>
          </a:p>
        </p:txBody>
      </p:sp>
    </p:spTree>
    <p:extLst>
      <p:ext uri="{BB962C8B-B14F-4D97-AF65-F5344CB8AC3E}">
        <p14:creationId xmlns:p14="http://schemas.microsoft.com/office/powerpoint/2010/main" val="1792083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Všechno, co je vidět napovrch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Uniformy, způsob chování, uspořádání kanceláří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778091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Ideály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firemní filozofie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etické normy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1883369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Společenské normy, výchova, nedotknutelnost majetku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osobní práva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rovnost mezi muži a ženami…</a:t>
            </a:r>
          </a:p>
        </p:txBody>
      </p:sp>
    </p:spTree>
    <p:extLst>
      <p:ext uri="{BB962C8B-B14F-4D97-AF65-F5344CB8AC3E}">
        <p14:creationId xmlns:p14="http://schemas.microsoft.com/office/powerpoint/2010/main" val="3540301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</a:t>
            </a:r>
          </a:p>
        </p:txBody>
      </p:sp>
    </p:spTree>
    <p:extLst>
      <p:ext uri="{BB962C8B-B14F-4D97-AF65-F5344CB8AC3E}">
        <p14:creationId xmlns:p14="http://schemas.microsoft.com/office/powerpoint/2010/main" val="1675957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pPr marL="0" indent="0">
              <a:buNone/>
            </a:pPr>
            <a:r>
              <a:rPr lang="cs-CZ" dirty="0"/>
              <a:t>	vyvstává otázka, jakou hodnotu má lidská práce</a:t>
            </a:r>
          </a:p>
          <a:p>
            <a:pPr marL="0" indent="0">
              <a:buNone/>
            </a:pPr>
            <a:r>
              <a:rPr lang="cs-CZ" dirty="0"/>
              <a:t>	hodina práce = hodina práce</a:t>
            </a:r>
          </a:p>
          <a:p>
            <a:pPr marL="0" indent="0">
              <a:buNone/>
            </a:pPr>
            <a:r>
              <a:rPr lang="cs-CZ" dirty="0"/>
              <a:t>	problém odměny (plat) – promítáme náročnost přípravy</a:t>
            </a:r>
          </a:p>
          <a:p>
            <a:pPr marL="0" indent="0">
              <a:buNone/>
            </a:pPr>
            <a:r>
              <a:rPr lang="cs-CZ" dirty="0"/>
              <a:t>	problém ceny (zboží) – zbožní fetišismus, cena zboží je stanovena 	společensky</a:t>
            </a:r>
          </a:p>
        </p:txBody>
      </p:sp>
    </p:spTree>
    <p:extLst>
      <p:ext uri="{BB962C8B-B14F-4D97-AF65-F5344CB8AC3E}">
        <p14:creationId xmlns:p14="http://schemas.microsoft.com/office/powerpoint/2010/main" val="23295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r>
              <a:rPr lang="cs-CZ" dirty="0"/>
              <a:t>Zábava, seberealizace</a:t>
            </a:r>
          </a:p>
        </p:txBody>
      </p:sp>
    </p:spTree>
    <p:extLst>
      <p:ext uri="{BB962C8B-B14F-4D97-AF65-F5344CB8AC3E}">
        <p14:creationId xmlns:p14="http://schemas.microsoft.com/office/powerpoint/2010/main" val="411089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r>
              <a:rPr lang="cs-CZ" dirty="0"/>
              <a:t>Zábava, seberealizace</a:t>
            </a:r>
          </a:p>
          <a:p>
            <a:r>
              <a:rPr lang="cs-CZ" dirty="0"/>
              <a:t>Povolání (od Boha)</a:t>
            </a:r>
          </a:p>
          <a:p>
            <a:pPr marL="0" indent="0">
              <a:buNone/>
            </a:pPr>
            <a:r>
              <a:rPr lang="cs-CZ" dirty="0"/>
              <a:t>	Protestantská etika (Max Weber)</a:t>
            </a:r>
          </a:p>
          <a:p>
            <a:pPr marL="0" indent="0">
              <a:buNone/>
            </a:pPr>
            <a:r>
              <a:rPr lang="cs-CZ" dirty="0"/>
              <a:t>	Úspěch v práci jako důkaz Boží přízně</a:t>
            </a:r>
          </a:p>
          <a:p>
            <a:pPr marL="0" indent="0">
              <a:buNone/>
            </a:pPr>
            <a:r>
              <a:rPr lang="cs-CZ" dirty="0"/>
              <a:t>	Nesnažit se uspět je hřích – mrhání talentem od Boha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66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r>
              <a:rPr lang="cs-CZ" dirty="0"/>
              <a:t>Zábava, seberealizace</a:t>
            </a:r>
          </a:p>
          <a:p>
            <a:r>
              <a:rPr lang="cs-CZ" dirty="0"/>
              <a:t>Povolání (od Boha)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00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a jak pracuje?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3-delba prace[20211027080945937]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916</Words>
  <Application>Microsoft Office PowerPoint</Application>
  <PresentationFormat>Širokoúhlá obrazovka</PresentationFormat>
  <Paragraphs>193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Proč vlastně pracujeme?</vt:lpstr>
      <vt:lpstr>Proč vlastně pracujeme?</vt:lpstr>
      <vt:lpstr>Proč vlastně pracujeme?</vt:lpstr>
      <vt:lpstr>Proč vlastně pracujeme?</vt:lpstr>
      <vt:lpstr>Proč vlastně pracujeme?</vt:lpstr>
      <vt:lpstr>Proč vlastně pracujeme?</vt:lpstr>
      <vt:lpstr>Proč vlastně pracujeme?</vt:lpstr>
      <vt:lpstr>Kdo a jak pracuje?</vt:lpstr>
      <vt:lpstr>Krok 1: řemeslník - umělec</vt:lpstr>
      <vt:lpstr>Krok 1: řemeslník - umělec</vt:lpstr>
      <vt:lpstr>Krok 2: průmyslová výroba</vt:lpstr>
      <vt:lpstr>Krok 2: průmyslová výroba</vt:lpstr>
      <vt:lpstr>Krok 3: technologická zmena</vt:lpstr>
      <vt:lpstr>Krok 3: technologická změna</vt:lpstr>
      <vt:lpstr>Krok 3: technologická změna</vt:lpstr>
      <vt:lpstr>Krok 3: technologická změna</vt:lpstr>
      <vt:lpstr>Důsledky technologické změny</vt:lpstr>
      <vt:lpstr>Kdo bere nejvíc a proč?</vt:lpstr>
      <vt:lpstr>Rozdílnost platů</vt:lpstr>
      <vt:lpstr>Rozdílnost platů</vt:lpstr>
      <vt:lpstr>Rozdílnost platů</vt:lpstr>
      <vt:lpstr>Rozdílnost platů</vt:lpstr>
      <vt:lpstr>Rozdílnost platů</vt:lpstr>
      <vt:lpstr>Prekarizace práce</vt:lpstr>
      <vt:lpstr>Která práce je špatná?</vt:lpstr>
      <vt:lpstr>Která práce je špatná?</vt:lpstr>
      <vt:lpstr>Která práce je špatná?</vt:lpstr>
      <vt:lpstr>Která práce je špatná?</vt:lpstr>
      <vt:lpstr>Prekariát – rizikové skupiny</vt:lpstr>
      <vt:lpstr>Prekariát – rizikové skupiny</vt:lpstr>
      <vt:lpstr>Prekariát – rizikové skupiny</vt:lpstr>
      <vt:lpstr>Prekariát – rizikové skupiny</vt:lpstr>
      <vt:lpstr>Prekariát – rizikové skupiny</vt:lpstr>
      <vt:lpstr>Organizační kultura</vt:lpstr>
      <vt:lpstr>Organizační kultura</vt:lpstr>
      <vt:lpstr>Organizační kultura</vt:lpstr>
      <vt:lpstr>Organizační kultura</vt:lpstr>
      <vt:lpstr>Scheinův model</vt:lpstr>
      <vt:lpstr>Scheinův model</vt:lpstr>
      <vt:lpstr>Scheinův model</vt:lpstr>
      <vt:lpstr>Scheinův model</vt:lpstr>
      <vt:lpstr>Scheinův model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Jiří Šišma</cp:lastModifiedBy>
  <cp:revision>52</cp:revision>
  <dcterms:created xsi:type="dcterms:W3CDTF">2020-08-19T14:50:42Z</dcterms:created>
  <dcterms:modified xsi:type="dcterms:W3CDTF">2021-10-27T06:09:46Z</dcterms:modified>
</cp:coreProperties>
</file>