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ags/tag25.xml" ContentType="application/vnd.openxmlformats-officedocument.presentationml.tags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41"/>
  </p:notesMasterIdLst>
  <p:handoutMasterIdLst>
    <p:handoutMasterId r:id="rId42"/>
  </p:handoutMasterIdLst>
  <p:sldIdLst>
    <p:sldId id="325" r:id="rId2"/>
    <p:sldId id="321" r:id="rId3"/>
    <p:sldId id="292" r:id="rId4"/>
    <p:sldId id="278" r:id="rId5"/>
    <p:sldId id="304" r:id="rId6"/>
    <p:sldId id="316" r:id="rId7"/>
    <p:sldId id="322" r:id="rId8"/>
    <p:sldId id="306" r:id="rId9"/>
    <p:sldId id="307" r:id="rId10"/>
    <p:sldId id="303" r:id="rId11"/>
    <p:sldId id="309" r:id="rId12"/>
    <p:sldId id="308" r:id="rId13"/>
    <p:sldId id="310" r:id="rId14"/>
    <p:sldId id="313" r:id="rId15"/>
    <p:sldId id="311" r:id="rId16"/>
    <p:sldId id="312" r:id="rId17"/>
    <p:sldId id="279" r:id="rId18"/>
    <p:sldId id="314" r:id="rId19"/>
    <p:sldId id="295" r:id="rId20"/>
    <p:sldId id="293" r:id="rId21"/>
    <p:sldId id="315" r:id="rId22"/>
    <p:sldId id="274" r:id="rId23"/>
    <p:sldId id="276" r:id="rId24"/>
    <p:sldId id="280" r:id="rId25"/>
    <p:sldId id="317" r:id="rId26"/>
    <p:sldId id="318" r:id="rId27"/>
    <p:sldId id="319" r:id="rId28"/>
    <p:sldId id="320" r:id="rId29"/>
    <p:sldId id="281" r:id="rId30"/>
    <p:sldId id="323" r:id="rId31"/>
    <p:sldId id="289" r:id="rId32"/>
    <p:sldId id="284" r:id="rId33"/>
    <p:sldId id="324" r:id="rId34"/>
    <p:sldId id="285" r:id="rId35"/>
    <p:sldId id="286" r:id="rId36"/>
    <p:sldId id="287" r:id="rId37"/>
    <p:sldId id="288" r:id="rId38"/>
    <p:sldId id="291" r:id="rId39"/>
    <p:sldId id="294" r:id="rId40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DC"/>
    <a:srgbClr val="F01928"/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6754" autoAdjust="0"/>
  </p:normalViewPr>
  <p:slideViewPr>
    <p:cSldViewPr snapToGrid="0">
      <p:cViewPr varScale="1">
        <p:scale>
          <a:sx n="99" d="100"/>
          <a:sy n="99" d="100"/>
        </p:scale>
        <p:origin x="108" y="348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5" d="100"/>
          <a:sy n="125" d="100"/>
        </p:scale>
        <p:origin x="400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4DA41FE-F2E3-4622-9D35-8ED03FEB4E0E}" type="doc">
      <dgm:prSet loTypeId="urn:microsoft.com/office/officeart/2005/8/layout/venn2" loCatId="relationship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cs-CZ"/>
        </a:p>
      </dgm:t>
    </dgm:pt>
    <dgm:pt modelId="{0B1394EC-33A4-4910-881E-A3757771BABE}">
      <dgm:prSet phldrT="[Text]" custT="1"/>
      <dgm:spPr/>
      <dgm:t>
        <a:bodyPr/>
        <a:lstStyle/>
        <a:p>
          <a:r>
            <a:rPr lang="cs-CZ" sz="2800" b="0" dirty="0"/>
            <a:t>Věda</a:t>
          </a:r>
        </a:p>
      </dgm:t>
    </dgm:pt>
    <dgm:pt modelId="{25FE78AA-038B-4C5E-BB90-9C56BC18079C}" type="parTrans" cxnId="{7DC9E04B-2680-46A6-9C6A-EE251DFFBB54}">
      <dgm:prSet/>
      <dgm:spPr/>
      <dgm:t>
        <a:bodyPr/>
        <a:lstStyle/>
        <a:p>
          <a:endParaRPr lang="cs-CZ" sz="1800" b="0">
            <a:solidFill>
              <a:schemeClr val="tx1"/>
            </a:solidFill>
          </a:endParaRPr>
        </a:p>
      </dgm:t>
    </dgm:pt>
    <dgm:pt modelId="{2105351A-8EA2-45F8-A721-DF201A5297F6}" type="sibTrans" cxnId="{7DC9E04B-2680-46A6-9C6A-EE251DFFBB54}">
      <dgm:prSet/>
      <dgm:spPr/>
      <dgm:t>
        <a:bodyPr/>
        <a:lstStyle/>
        <a:p>
          <a:endParaRPr lang="cs-CZ" sz="1800" b="0">
            <a:solidFill>
              <a:schemeClr val="tx1"/>
            </a:solidFill>
          </a:endParaRPr>
        </a:p>
      </dgm:t>
    </dgm:pt>
    <dgm:pt modelId="{83FD0A46-CF4B-4D43-B311-950D0BDB082B}">
      <dgm:prSet phldrT="[Text]" custT="1"/>
      <dgm:spPr/>
      <dgm:t>
        <a:bodyPr/>
        <a:lstStyle/>
        <a:p>
          <a:r>
            <a:rPr lang="cs-CZ" sz="2800" b="0" dirty="0"/>
            <a:t>Výzkum</a:t>
          </a:r>
        </a:p>
      </dgm:t>
    </dgm:pt>
    <dgm:pt modelId="{3378C18D-6814-4A0A-A241-AD4F4B1504C0}" type="parTrans" cxnId="{B6AA1FDC-38F4-49EA-BE9E-3195F86646D5}">
      <dgm:prSet/>
      <dgm:spPr/>
      <dgm:t>
        <a:bodyPr/>
        <a:lstStyle/>
        <a:p>
          <a:endParaRPr lang="cs-CZ" sz="1800" b="0">
            <a:solidFill>
              <a:schemeClr val="tx1"/>
            </a:solidFill>
          </a:endParaRPr>
        </a:p>
      </dgm:t>
    </dgm:pt>
    <dgm:pt modelId="{CF3C30C6-A9B2-494D-8DD8-F6056B333DF4}" type="sibTrans" cxnId="{B6AA1FDC-38F4-49EA-BE9E-3195F86646D5}">
      <dgm:prSet/>
      <dgm:spPr/>
      <dgm:t>
        <a:bodyPr/>
        <a:lstStyle/>
        <a:p>
          <a:endParaRPr lang="cs-CZ" sz="1800" b="0">
            <a:solidFill>
              <a:schemeClr val="tx1"/>
            </a:solidFill>
          </a:endParaRPr>
        </a:p>
      </dgm:t>
    </dgm:pt>
    <dgm:pt modelId="{34C58A04-F3D0-416C-BB46-DCFCC66BFFCE}">
      <dgm:prSet phldrT="[Text]" custT="1"/>
      <dgm:spPr/>
      <dgm:t>
        <a:bodyPr/>
        <a:lstStyle/>
        <a:p>
          <a:r>
            <a:rPr lang="cs-CZ" sz="2800" b="0" dirty="0"/>
            <a:t>Empirie</a:t>
          </a:r>
        </a:p>
      </dgm:t>
    </dgm:pt>
    <dgm:pt modelId="{0B22D820-44F1-4D33-AEA3-1560D55C9D70}" type="parTrans" cxnId="{7865F3D6-89E8-4AE5-8FC6-F892A98ADFC9}">
      <dgm:prSet/>
      <dgm:spPr/>
      <dgm:t>
        <a:bodyPr/>
        <a:lstStyle/>
        <a:p>
          <a:endParaRPr lang="cs-CZ" sz="1800" b="0">
            <a:solidFill>
              <a:schemeClr val="tx1"/>
            </a:solidFill>
          </a:endParaRPr>
        </a:p>
      </dgm:t>
    </dgm:pt>
    <dgm:pt modelId="{7B02B63C-C8CC-4B5D-AF7E-806E0F2BADE7}" type="sibTrans" cxnId="{7865F3D6-89E8-4AE5-8FC6-F892A98ADFC9}">
      <dgm:prSet/>
      <dgm:spPr/>
      <dgm:t>
        <a:bodyPr/>
        <a:lstStyle/>
        <a:p>
          <a:endParaRPr lang="cs-CZ" sz="1800" b="0">
            <a:solidFill>
              <a:schemeClr val="tx1"/>
            </a:solidFill>
          </a:endParaRPr>
        </a:p>
      </dgm:t>
    </dgm:pt>
    <dgm:pt modelId="{4AA823F4-B4FA-4381-9AC2-9377AD3C1A07}" type="pres">
      <dgm:prSet presAssocID="{24DA41FE-F2E3-4622-9D35-8ED03FEB4E0E}" presName="Name0" presStyleCnt="0">
        <dgm:presLayoutVars>
          <dgm:chMax val="7"/>
          <dgm:resizeHandles val="exact"/>
        </dgm:presLayoutVars>
      </dgm:prSet>
      <dgm:spPr/>
    </dgm:pt>
    <dgm:pt modelId="{E39C3AC7-5D68-4ACF-9BC1-5DF24DD64293}" type="pres">
      <dgm:prSet presAssocID="{24DA41FE-F2E3-4622-9D35-8ED03FEB4E0E}" presName="comp1" presStyleCnt="0"/>
      <dgm:spPr/>
    </dgm:pt>
    <dgm:pt modelId="{84ED781D-09A7-422D-83D2-32126AC310BF}" type="pres">
      <dgm:prSet presAssocID="{24DA41FE-F2E3-4622-9D35-8ED03FEB4E0E}" presName="circle1" presStyleLbl="node1" presStyleIdx="0" presStyleCnt="3" custScaleX="104383"/>
      <dgm:spPr/>
    </dgm:pt>
    <dgm:pt modelId="{E42B2BDC-56BC-4170-A039-B28D211FFF4E}" type="pres">
      <dgm:prSet presAssocID="{24DA41FE-F2E3-4622-9D35-8ED03FEB4E0E}" presName="c1text" presStyleLbl="node1" presStyleIdx="0" presStyleCnt="3">
        <dgm:presLayoutVars>
          <dgm:bulletEnabled val="1"/>
        </dgm:presLayoutVars>
      </dgm:prSet>
      <dgm:spPr/>
    </dgm:pt>
    <dgm:pt modelId="{F0C657B8-2778-4C86-AE40-9305637E087B}" type="pres">
      <dgm:prSet presAssocID="{24DA41FE-F2E3-4622-9D35-8ED03FEB4E0E}" presName="comp2" presStyleCnt="0"/>
      <dgm:spPr/>
    </dgm:pt>
    <dgm:pt modelId="{57164E4D-1551-4D3F-B479-6776E1E9070E}" type="pres">
      <dgm:prSet presAssocID="{24DA41FE-F2E3-4622-9D35-8ED03FEB4E0E}" presName="circle2" presStyleLbl="node1" presStyleIdx="1" presStyleCnt="3"/>
      <dgm:spPr/>
    </dgm:pt>
    <dgm:pt modelId="{04B90C53-8EA7-47CD-83AA-AF9817013029}" type="pres">
      <dgm:prSet presAssocID="{24DA41FE-F2E3-4622-9D35-8ED03FEB4E0E}" presName="c2text" presStyleLbl="node1" presStyleIdx="1" presStyleCnt="3">
        <dgm:presLayoutVars>
          <dgm:bulletEnabled val="1"/>
        </dgm:presLayoutVars>
      </dgm:prSet>
      <dgm:spPr/>
    </dgm:pt>
    <dgm:pt modelId="{56A95082-50DB-40CB-86AD-BFCB19DD1CB7}" type="pres">
      <dgm:prSet presAssocID="{24DA41FE-F2E3-4622-9D35-8ED03FEB4E0E}" presName="comp3" presStyleCnt="0"/>
      <dgm:spPr/>
    </dgm:pt>
    <dgm:pt modelId="{41C5A193-1471-4824-8D1B-B232A2FDCAD6}" type="pres">
      <dgm:prSet presAssocID="{24DA41FE-F2E3-4622-9D35-8ED03FEB4E0E}" presName="circle3" presStyleLbl="node1" presStyleIdx="2" presStyleCnt="3"/>
      <dgm:spPr/>
    </dgm:pt>
    <dgm:pt modelId="{21A9FDB4-E226-4675-8EAA-F5A501F4570D}" type="pres">
      <dgm:prSet presAssocID="{24DA41FE-F2E3-4622-9D35-8ED03FEB4E0E}" presName="c3text" presStyleLbl="node1" presStyleIdx="2" presStyleCnt="3">
        <dgm:presLayoutVars>
          <dgm:bulletEnabled val="1"/>
        </dgm:presLayoutVars>
      </dgm:prSet>
      <dgm:spPr/>
    </dgm:pt>
  </dgm:ptLst>
  <dgm:cxnLst>
    <dgm:cxn modelId="{A93DEA25-A30D-4BF0-A635-DF94C396289A}" type="presOf" srcId="{0B1394EC-33A4-4910-881E-A3757771BABE}" destId="{E42B2BDC-56BC-4170-A039-B28D211FFF4E}" srcOrd="1" destOrd="0" presId="urn:microsoft.com/office/officeart/2005/8/layout/venn2"/>
    <dgm:cxn modelId="{DEAF2440-BC28-4774-BA04-72B622F07DED}" type="presOf" srcId="{34C58A04-F3D0-416C-BB46-DCFCC66BFFCE}" destId="{21A9FDB4-E226-4675-8EAA-F5A501F4570D}" srcOrd="1" destOrd="0" presId="urn:microsoft.com/office/officeart/2005/8/layout/venn2"/>
    <dgm:cxn modelId="{3020AE67-C5C1-4F7A-82D6-564F1156C55F}" type="presOf" srcId="{0B1394EC-33A4-4910-881E-A3757771BABE}" destId="{84ED781D-09A7-422D-83D2-32126AC310BF}" srcOrd="0" destOrd="0" presId="urn:microsoft.com/office/officeart/2005/8/layout/venn2"/>
    <dgm:cxn modelId="{7DC9E04B-2680-46A6-9C6A-EE251DFFBB54}" srcId="{24DA41FE-F2E3-4622-9D35-8ED03FEB4E0E}" destId="{0B1394EC-33A4-4910-881E-A3757771BABE}" srcOrd="0" destOrd="0" parTransId="{25FE78AA-038B-4C5E-BB90-9C56BC18079C}" sibTransId="{2105351A-8EA2-45F8-A721-DF201A5297F6}"/>
    <dgm:cxn modelId="{9CC02787-5528-45B7-BB96-74817914F966}" type="presOf" srcId="{24DA41FE-F2E3-4622-9D35-8ED03FEB4E0E}" destId="{4AA823F4-B4FA-4381-9AC2-9377AD3C1A07}" srcOrd="0" destOrd="0" presId="urn:microsoft.com/office/officeart/2005/8/layout/venn2"/>
    <dgm:cxn modelId="{49924BA2-1E3F-45AD-A270-6A6261A5F4DE}" type="presOf" srcId="{83FD0A46-CF4B-4D43-B311-950D0BDB082B}" destId="{04B90C53-8EA7-47CD-83AA-AF9817013029}" srcOrd="1" destOrd="0" presId="urn:microsoft.com/office/officeart/2005/8/layout/venn2"/>
    <dgm:cxn modelId="{1450BEB5-E042-47EA-88B5-63712B052A42}" type="presOf" srcId="{34C58A04-F3D0-416C-BB46-DCFCC66BFFCE}" destId="{41C5A193-1471-4824-8D1B-B232A2FDCAD6}" srcOrd="0" destOrd="0" presId="urn:microsoft.com/office/officeart/2005/8/layout/venn2"/>
    <dgm:cxn modelId="{7865F3D6-89E8-4AE5-8FC6-F892A98ADFC9}" srcId="{24DA41FE-F2E3-4622-9D35-8ED03FEB4E0E}" destId="{34C58A04-F3D0-416C-BB46-DCFCC66BFFCE}" srcOrd="2" destOrd="0" parTransId="{0B22D820-44F1-4D33-AEA3-1560D55C9D70}" sibTransId="{7B02B63C-C8CC-4B5D-AF7E-806E0F2BADE7}"/>
    <dgm:cxn modelId="{B6AA1FDC-38F4-49EA-BE9E-3195F86646D5}" srcId="{24DA41FE-F2E3-4622-9D35-8ED03FEB4E0E}" destId="{83FD0A46-CF4B-4D43-B311-950D0BDB082B}" srcOrd="1" destOrd="0" parTransId="{3378C18D-6814-4A0A-A241-AD4F4B1504C0}" sibTransId="{CF3C30C6-A9B2-494D-8DD8-F6056B333DF4}"/>
    <dgm:cxn modelId="{0AAC6FF2-093C-41E4-B932-9CC53CBF2779}" type="presOf" srcId="{83FD0A46-CF4B-4D43-B311-950D0BDB082B}" destId="{57164E4D-1551-4D3F-B479-6776E1E9070E}" srcOrd="0" destOrd="0" presId="urn:microsoft.com/office/officeart/2005/8/layout/venn2"/>
    <dgm:cxn modelId="{2E9A3C92-5770-4F31-8735-D4E6BD3B14DA}" type="presParOf" srcId="{4AA823F4-B4FA-4381-9AC2-9377AD3C1A07}" destId="{E39C3AC7-5D68-4ACF-9BC1-5DF24DD64293}" srcOrd="0" destOrd="0" presId="urn:microsoft.com/office/officeart/2005/8/layout/venn2"/>
    <dgm:cxn modelId="{AB12788A-99B8-4EB1-BD59-0B91C327E2C3}" type="presParOf" srcId="{E39C3AC7-5D68-4ACF-9BC1-5DF24DD64293}" destId="{84ED781D-09A7-422D-83D2-32126AC310BF}" srcOrd="0" destOrd="0" presId="urn:microsoft.com/office/officeart/2005/8/layout/venn2"/>
    <dgm:cxn modelId="{7730C429-8340-4908-B576-CA0AD5C19679}" type="presParOf" srcId="{E39C3AC7-5D68-4ACF-9BC1-5DF24DD64293}" destId="{E42B2BDC-56BC-4170-A039-B28D211FFF4E}" srcOrd="1" destOrd="0" presId="urn:microsoft.com/office/officeart/2005/8/layout/venn2"/>
    <dgm:cxn modelId="{27B7D0B6-A36D-4C80-AA8A-8A263A0EB0BB}" type="presParOf" srcId="{4AA823F4-B4FA-4381-9AC2-9377AD3C1A07}" destId="{F0C657B8-2778-4C86-AE40-9305637E087B}" srcOrd="1" destOrd="0" presId="urn:microsoft.com/office/officeart/2005/8/layout/venn2"/>
    <dgm:cxn modelId="{D3C0791C-063E-4056-8526-32811AF5D8B5}" type="presParOf" srcId="{F0C657B8-2778-4C86-AE40-9305637E087B}" destId="{57164E4D-1551-4D3F-B479-6776E1E9070E}" srcOrd="0" destOrd="0" presId="urn:microsoft.com/office/officeart/2005/8/layout/venn2"/>
    <dgm:cxn modelId="{ED25565F-D82B-4D0F-BE26-80A691531620}" type="presParOf" srcId="{F0C657B8-2778-4C86-AE40-9305637E087B}" destId="{04B90C53-8EA7-47CD-83AA-AF9817013029}" srcOrd="1" destOrd="0" presId="urn:microsoft.com/office/officeart/2005/8/layout/venn2"/>
    <dgm:cxn modelId="{001BE4E0-1097-4300-A161-7EFDF3C6AD42}" type="presParOf" srcId="{4AA823F4-B4FA-4381-9AC2-9377AD3C1A07}" destId="{56A95082-50DB-40CB-86AD-BFCB19DD1CB7}" srcOrd="2" destOrd="0" presId="urn:microsoft.com/office/officeart/2005/8/layout/venn2"/>
    <dgm:cxn modelId="{5266E569-B599-48D7-B025-69203CEC5D80}" type="presParOf" srcId="{56A95082-50DB-40CB-86AD-BFCB19DD1CB7}" destId="{41C5A193-1471-4824-8D1B-B232A2FDCAD6}" srcOrd="0" destOrd="0" presId="urn:microsoft.com/office/officeart/2005/8/layout/venn2"/>
    <dgm:cxn modelId="{0DCBE9A5-D319-4E77-BE67-045307BB58D5}" type="presParOf" srcId="{56A95082-50DB-40CB-86AD-BFCB19DD1CB7}" destId="{21A9FDB4-E226-4675-8EAA-F5A501F4570D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C4BA5A0-9F4D-4BE0-9B13-C03BB4B3E33A}" type="doc">
      <dgm:prSet loTypeId="urn:microsoft.com/office/officeart/2005/8/layout/cycle4" loCatId="matrix" qsTypeId="urn:microsoft.com/office/officeart/2005/8/quickstyle/3d2" qsCatId="3D" csTypeId="urn:microsoft.com/office/officeart/2005/8/colors/colorful3" csCatId="colorful" phldr="1"/>
      <dgm:spPr/>
      <dgm:t>
        <a:bodyPr/>
        <a:lstStyle/>
        <a:p>
          <a:endParaRPr lang="cs-CZ"/>
        </a:p>
      </dgm:t>
    </dgm:pt>
    <dgm:pt modelId="{0E1C1BC7-2DEA-4403-AA55-3323DB999509}">
      <dgm:prSet phldrT="[Text]" custT="1"/>
      <dgm:spPr/>
      <dgm:t>
        <a:bodyPr/>
        <a:lstStyle/>
        <a:p>
          <a:r>
            <a:rPr lang="cs-CZ" sz="1700" dirty="0"/>
            <a:t>Přesnost</a:t>
          </a:r>
        </a:p>
      </dgm:t>
    </dgm:pt>
    <dgm:pt modelId="{85EEEFD9-920C-46D5-8E83-F1F4D584A152}" type="parTrans" cxnId="{2BF22B87-9202-4BEA-B99C-DA0203B00868}">
      <dgm:prSet/>
      <dgm:spPr/>
      <dgm:t>
        <a:bodyPr/>
        <a:lstStyle/>
        <a:p>
          <a:endParaRPr lang="cs-CZ" sz="1700"/>
        </a:p>
      </dgm:t>
    </dgm:pt>
    <dgm:pt modelId="{E28F6039-3B92-4C2C-9BF4-2C306346D26C}" type="sibTrans" cxnId="{2BF22B87-9202-4BEA-B99C-DA0203B00868}">
      <dgm:prSet/>
      <dgm:spPr/>
      <dgm:t>
        <a:bodyPr/>
        <a:lstStyle/>
        <a:p>
          <a:endParaRPr lang="cs-CZ" sz="1700"/>
        </a:p>
      </dgm:t>
    </dgm:pt>
    <dgm:pt modelId="{190A4C01-BB75-49D3-91E0-FE4AD5E799DB}">
      <dgm:prSet phldrT="[Text]" custT="1"/>
      <dgm:spPr/>
      <dgm:t>
        <a:bodyPr/>
        <a:lstStyle/>
        <a:p>
          <a:r>
            <a:rPr lang="cs-CZ" sz="1700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Přesná definice jevů a vztahů mezi nimi. </a:t>
          </a:r>
        </a:p>
      </dgm:t>
    </dgm:pt>
    <dgm:pt modelId="{A763E5EE-E7FA-46D1-A95A-DE64E8C41EC0}" type="parTrans" cxnId="{30EA1511-C71E-4200-8153-B026F73EABB1}">
      <dgm:prSet/>
      <dgm:spPr/>
      <dgm:t>
        <a:bodyPr/>
        <a:lstStyle/>
        <a:p>
          <a:endParaRPr lang="cs-CZ" sz="1700"/>
        </a:p>
      </dgm:t>
    </dgm:pt>
    <dgm:pt modelId="{C515DF17-A0AB-4E13-BC8B-7BFDCC80889A}" type="sibTrans" cxnId="{30EA1511-C71E-4200-8153-B026F73EABB1}">
      <dgm:prSet/>
      <dgm:spPr/>
      <dgm:t>
        <a:bodyPr/>
        <a:lstStyle/>
        <a:p>
          <a:endParaRPr lang="cs-CZ" sz="1700"/>
        </a:p>
      </dgm:t>
    </dgm:pt>
    <dgm:pt modelId="{16E5B694-ECE6-4EF9-9B3D-98CB4F0AB7E4}">
      <dgm:prSet phldrT="[Text]" custT="1"/>
      <dgm:spPr/>
      <dgm:t>
        <a:bodyPr/>
        <a:lstStyle/>
        <a:p>
          <a:r>
            <a:rPr lang="cs-CZ" sz="1400" dirty="0"/>
            <a:t>Jednoduchost</a:t>
          </a:r>
        </a:p>
      </dgm:t>
    </dgm:pt>
    <dgm:pt modelId="{D69C49B7-C77B-44BF-A3FB-483B942F0890}" type="parTrans" cxnId="{A33588BC-B43E-4594-B6D3-837A7E66CE7F}">
      <dgm:prSet/>
      <dgm:spPr/>
      <dgm:t>
        <a:bodyPr/>
        <a:lstStyle/>
        <a:p>
          <a:endParaRPr lang="cs-CZ" sz="1700"/>
        </a:p>
      </dgm:t>
    </dgm:pt>
    <dgm:pt modelId="{D45C36C0-C325-4119-97F9-FF50C246D21B}" type="sibTrans" cxnId="{A33588BC-B43E-4594-B6D3-837A7E66CE7F}">
      <dgm:prSet/>
      <dgm:spPr/>
      <dgm:t>
        <a:bodyPr/>
        <a:lstStyle/>
        <a:p>
          <a:endParaRPr lang="cs-CZ" sz="1700"/>
        </a:p>
      </dgm:t>
    </dgm:pt>
    <dgm:pt modelId="{0FC568CF-CCB8-420B-8D8E-95258C122964}">
      <dgm:prSet phldrT="[Text]" custT="1"/>
      <dgm:spPr/>
      <dgm:t>
        <a:bodyPr/>
        <a:lstStyle/>
        <a:p>
          <a:r>
            <a:rPr lang="cs-CZ" sz="1700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Vyjádření jasné, stručné a výstižné, ale ne na úkor přesnosti.</a:t>
          </a:r>
        </a:p>
      </dgm:t>
    </dgm:pt>
    <dgm:pt modelId="{F97F5725-75E0-4E19-8C38-2AB8E0369EB5}" type="parTrans" cxnId="{E6A11462-5F51-4AAE-A04D-3A390B62027D}">
      <dgm:prSet/>
      <dgm:spPr/>
      <dgm:t>
        <a:bodyPr/>
        <a:lstStyle/>
        <a:p>
          <a:endParaRPr lang="cs-CZ" sz="1700"/>
        </a:p>
      </dgm:t>
    </dgm:pt>
    <dgm:pt modelId="{696E7201-667F-4BF6-8C71-94D21EA3D86B}" type="sibTrans" cxnId="{E6A11462-5F51-4AAE-A04D-3A390B62027D}">
      <dgm:prSet/>
      <dgm:spPr/>
      <dgm:t>
        <a:bodyPr/>
        <a:lstStyle/>
        <a:p>
          <a:endParaRPr lang="cs-CZ" sz="1700"/>
        </a:p>
      </dgm:t>
    </dgm:pt>
    <dgm:pt modelId="{831D776F-1C12-4E9D-A9D4-8978C2261685}">
      <dgm:prSet phldrT="[Text]" custT="1"/>
      <dgm:spPr/>
      <dgm:t>
        <a:bodyPr/>
        <a:lstStyle/>
        <a:p>
          <a:r>
            <a:rPr lang="cs-CZ" sz="1700" dirty="0"/>
            <a:t>Ověřitelnost</a:t>
          </a:r>
        </a:p>
      </dgm:t>
    </dgm:pt>
    <dgm:pt modelId="{66285E62-8265-44BE-90BF-9052D46B04F8}" type="parTrans" cxnId="{C5707FA2-ACB1-41E4-944B-4E6756B17C65}">
      <dgm:prSet/>
      <dgm:spPr/>
      <dgm:t>
        <a:bodyPr/>
        <a:lstStyle/>
        <a:p>
          <a:endParaRPr lang="cs-CZ" sz="1700"/>
        </a:p>
      </dgm:t>
    </dgm:pt>
    <dgm:pt modelId="{8B855499-8CBC-40B1-9ED8-C6E2978F04BC}" type="sibTrans" cxnId="{C5707FA2-ACB1-41E4-944B-4E6756B17C65}">
      <dgm:prSet/>
      <dgm:spPr/>
      <dgm:t>
        <a:bodyPr/>
        <a:lstStyle/>
        <a:p>
          <a:endParaRPr lang="cs-CZ" sz="1700"/>
        </a:p>
      </dgm:t>
    </dgm:pt>
    <dgm:pt modelId="{7F90006B-FE3B-48E2-AEC9-4085D9103782}">
      <dgm:prSet phldrT="[Text]" custT="1"/>
      <dgm:spPr/>
      <dgm:t>
        <a:bodyPr/>
        <a:lstStyle/>
        <a:p>
          <a:r>
            <a:rPr lang="cs-CZ" sz="1700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Platnost teorie lze ověřit výzkumem</a:t>
          </a:r>
          <a:r>
            <a:rPr lang="cs-CZ" sz="1700" kern="1200" dirty="0">
              <a:solidFill>
                <a:schemeClr val="tx2"/>
              </a:solidFill>
              <a:latin typeface="+mn-lt"/>
              <a:ea typeface="+mn-ea"/>
              <a:cs typeface="+mn-cs"/>
            </a:rPr>
            <a:t>.</a:t>
          </a:r>
        </a:p>
      </dgm:t>
    </dgm:pt>
    <dgm:pt modelId="{7A327A25-866F-4F51-8C85-B61A8EB246E5}" type="parTrans" cxnId="{53B71477-587F-4820-A74C-0EAFFEB6AFCF}">
      <dgm:prSet/>
      <dgm:spPr/>
      <dgm:t>
        <a:bodyPr/>
        <a:lstStyle/>
        <a:p>
          <a:endParaRPr lang="cs-CZ" sz="1700"/>
        </a:p>
      </dgm:t>
    </dgm:pt>
    <dgm:pt modelId="{52F5AA41-11AB-40C9-8F5F-23D09976B2E7}" type="sibTrans" cxnId="{53B71477-587F-4820-A74C-0EAFFEB6AFCF}">
      <dgm:prSet/>
      <dgm:spPr/>
      <dgm:t>
        <a:bodyPr/>
        <a:lstStyle/>
        <a:p>
          <a:endParaRPr lang="cs-CZ" sz="1700"/>
        </a:p>
      </dgm:t>
    </dgm:pt>
    <dgm:pt modelId="{C7635B31-F7CA-4472-A568-3A3F16D27130}">
      <dgm:prSet phldrT="[Text]" custT="1"/>
      <dgm:spPr/>
      <dgm:t>
        <a:bodyPr/>
        <a:lstStyle/>
        <a:p>
          <a:r>
            <a:rPr lang="cs-CZ" sz="1700" dirty="0"/>
            <a:t>Vnitřní konzistence</a:t>
          </a:r>
        </a:p>
      </dgm:t>
    </dgm:pt>
    <dgm:pt modelId="{4A44BE70-9708-4893-B885-CFE73091E408}" type="parTrans" cxnId="{CB4FB728-7D10-4E63-97DD-559103655761}">
      <dgm:prSet/>
      <dgm:spPr/>
      <dgm:t>
        <a:bodyPr/>
        <a:lstStyle/>
        <a:p>
          <a:endParaRPr lang="cs-CZ" sz="1700"/>
        </a:p>
      </dgm:t>
    </dgm:pt>
    <dgm:pt modelId="{074A54B8-549D-4974-A1B1-72940A10E288}" type="sibTrans" cxnId="{CB4FB728-7D10-4E63-97DD-559103655761}">
      <dgm:prSet/>
      <dgm:spPr/>
      <dgm:t>
        <a:bodyPr/>
        <a:lstStyle/>
        <a:p>
          <a:endParaRPr lang="cs-CZ" sz="1700"/>
        </a:p>
      </dgm:t>
    </dgm:pt>
    <dgm:pt modelId="{CD0DDECD-8F1C-4DDB-B40E-CAE7E7C99784}">
      <dgm:prSet phldrT="[Text]" custT="1"/>
      <dgm:spPr/>
      <dgm:t>
        <a:bodyPr/>
        <a:lstStyle/>
        <a:p>
          <a:r>
            <a:rPr lang="cs-CZ" sz="1700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Výroky a tvrzení v teorii na sebe navazují a neprotiřečí si.</a:t>
          </a:r>
        </a:p>
      </dgm:t>
    </dgm:pt>
    <dgm:pt modelId="{BF002279-36BB-44F0-B327-598E28D0C687}" type="parTrans" cxnId="{0A3422C0-055F-4716-8A6F-257536A55AE2}">
      <dgm:prSet/>
      <dgm:spPr/>
      <dgm:t>
        <a:bodyPr/>
        <a:lstStyle/>
        <a:p>
          <a:endParaRPr lang="cs-CZ" sz="1700"/>
        </a:p>
      </dgm:t>
    </dgm:pt>
    <dgm:pt modelId="{C0941FA8-3776-435F-8865-5DCBA6E8EFCE}" type="sibTrans" cxnId="{0A3422C0-055F-4716-8A6F-257536A55AE2}">
      <dgm:prSet/>
      <dgm:spPr/>
      <dgm:t>
        <a:bodyPr/>
        <a:lstStyle/>
        <a:p>
          <a:endParaRPr lang="cs-CZ" sz="1700"/>
        </a:p>
      </dgm:t>
    </dgm:pt>
    <dgm:pt modelId="{F11D7AFC-CB0A-4FB0-B90B-60C8794871B5}" type="pres">
      <dgm:prSet presAssocID="{4C4BA5A0-9F4D-4BE0-9B13-C03BB4B3E33A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C1089E80-99DF-4647-8132-6DEF12DCC1A2}" type="pres">
      <dgm:prSet presAssocID="{4C4BA5A0-9F4D-4BE0-9B13-C03BB4B3E33A}" presName="children" presStyleCnt="0"/>
      <dgm:spPr/>
    </dgm:pt>
    <dgm:pt modelId="{866C9FF0-F1F0-44EA-AEC4-F4BE52784173}" type="pres">
      <dgm:prSet presAssocID="{4C4BA5A0-9F4D-4BE0-9B13-C03BB4B3E33A}" presName="child1group" presStyleCnt="0"/>
      <dgm:spPr/>
    </dgm:pt>
    <dgm:pt modelId="{C36FFFDC-7950-4716-90BB-E7DA869A17DB}" type="pres">
      <dgm:prSet presAssocID="{4C4BA5A0-9F4D-4BE0-9B13-C03BB4B3E33A}" presName="child1" presStyleLbl="bgAcc1" presStyleIdx="0" presStyleCnt="4" custScaleX="115056" custLinFactNeighborX="-20394" custLinFactNeighborY="975"/>
      <dgm:spPr/>
    </dgm:pt>
    <dgm:pt modelId="{F5235736-E313-4532-86DE-F41859DC1355}" type="pres">
      <dgm:prSet presAssocID="{4C4BA5A0-9F4D-4BE0-9B13-C03BB4B3E33A}" presName="child1Text" presStyleLbl="bgAcc1" presStyleIdx="0" presStyleCnt="4">
        <dgm:presLayoutVars>
          <dgm:bulletEnabled val="1"/>
        </dgm:presLayoutVars>
      </dgm:prSet>
      <dgm:spPr/>
    </dgm:pt>
    <dgm:pt modelId="{10EF099F-57C1-4B45-8DE0-DCDA677E2EEC}" type="pres">
      <dgm:prSet presAssocID="{4C4BA5A0-9F4D-4BE0-9B13-C03BB4B3E33A}" presName="child2group" presStyleCnt="0"/>
      <dgm:spPr/>
    </dgm:pt>
    <dgm:pt modelId="{4A4F5108-B026-470C-A88C-C51629053E59}" type="pres">
      <dgm:prSet presAssocID="{4C4BA5A0-9F4D-4BE0-9B13-C03BB4B3E33A}" presName="child2" presStyleLbl="bgAcc1" presStyleIdx="1" presStyleCnt="4" custScaleX="134765" custLinFactNeighborX="7964" custLinFactNeighborY="975"/>
      <dgm:spPr/>
    </dgm:pt>
    <dgm:pt modelId="{5D143944-B0A0-4681-94E8-815C8BBE1115}" type="pres">
      <dgm:prSet presAssocID="{4C4BA5A0-9F4D-4BE0-9B13-C03BB4B3E33A}" presName="child2Text" presStyleLbl="bgAcc1" presStyleIdx="1" presStyleCnt="4">
        <dgm:presLayoutVars>
          <dgm:bulletEnabled val="1"/>
        </dgm:presLayoutVars>
      </dgm:prSet>
      <dgm:spPr/>
    </dgm:pt>
    <dgm:pt modelId="{4976B892-D305-4436-B863-4C22A1FC1457}" type="pres">
      <dgm:prSet presAssocID="{4C4BA5A0-9F4D-4BE0-9B13-C03BB4B3E33A}" presName="child3group" presStyleCnt="0"/>
      <dgm:spPr/>
    </dgm:pt>
    <dgm:pt modelId="{4BEE7CFC-057F-405D-BEA2-66E45420432F}" type="pres">
      <dgm:prSet presAssocID="{4C4BA5A0-9F4D-4BE0-9B13-C03BB4B3E33A}" presName="child3" presStyleLbl="bgAcc1" presStyleIdx="2" presStyleCnt="4" custScaleX="117554" custLinFactNeighborX="19538" custLinFactNeighborY="2092"/>
      <dgm:spPr/>
    </dgm:pt>
    <dgm:pt modelId="{FEE6811B-0258-466B-8C3E-4D81DB1E0665}" type="pres">
      <dgm:prSet presAssocID="{4C4BA5A0-9F4D-4BE0-9B13-C03BB4B3E33A}" presName="child3Text" presStyleLbl="bgAcc1" presStyleIdx="2" presStyleCnt="4">
        <dgm:presLayoutVars>
          <dgm:bulletEnabled val="1"/>
        </dgm:presLayoutVars>
      </dgm:prSet>
      <dgm:spPr/>
    </dgm:pt>
    <dgm:pt modelId="{731CC923-2AA2-485E-872E-5488BD422B43}" type="pres">
      <dgm:prSet presAssocID="{4C4BA5A0-9F4D-4BE0-9B13-C03BB4B3E33A}" presName="child4group" presStyleCnt="0"/>
      <dgm:spPr/>
    </dgm:pt>
    <dgm:pt modelId="{162BD919-A026-4C6B-ADF5-F8478A652286}" type="pres">
      <dgm:prSet presAssocID="{4C4BA5A0-9F4D-4BE0-9B13-C03BB4B3E33A}" presName="child4" presStyleLbl="bgAcc1" presStyleIdx="3" presStyleCnt="4" custScaleX="121078" custLinFactNeighborX="-20077" custLinFactNeighborY="2092"/>
      <dgm:spPr/>
    </dgm:pt>
    <dgm:pt modelId="{8653B174-4D25-4A49-9122-69186A20FE17}" type="pres">
      <dgm:prSet presAssocID="{4C4BA5A0-9F4D-4BE0-9B13-C03BB4B3E33A}" presName="child4Text" presStyleLbl="bgAcc1" presStyleIdx="3" presStyleCnt="4">
        <dgm:presLayoutVars>
          <dgm:bulletEnabled val="1"/>
        </dgm:presLayoutVars>
      </dgm:prSet>
      <dgm:spPr/>
    </dgm:pt>
    <dgm:pt modelId="{062D1C74-BC70-4F61-BB8E-A5922DB37B25}" type="pres">
      <dgm:prSet presAssocID="{4C4BA5A0-9F4D-4BE0-9B13-C03BB4B3E33A}" presName="childPlaceholder" presStyleCnt="0"/>
      <dgm:spPr/>
    </dgm:pt>
    <dgm:pt modelId="{BCD53BB4-078C-4307-B650-2A494AC360CD}" type="pres">
      <dgm:prSet presAssocID="{4C4BA5A0-9F4D-4BE0-9B13-C03BB4B3E33A}" presName="circle" presStyleCnt="0"/>
      <dgm:spPr/>
    </dgm:pt>
    <dgm:pt modelId="{3054BCE1-9E3F-4801-99AD-AEB4E640465D}" type="pres">
      <dgm:prSet presAssocID="{4C4BA5A0-9F4D-4BE0-9B13-C03BB4B3E33A}" presName="quadrant1" presStyleLbl="node1" presStyleIdx="0" presStyleCnt="4">
        <dgm:presLayoutVars>
          <dgm:chMax val="1"/>
          <dgm:bulletEnabled val="1"/>
        </dgm:presLayoutVars>
      </dgm:prSet>
      <dgm:spPr/>
    </dgm:pt>
    <dgm:pt modelId="{E363AF3D-51D1-48D0-AB80-044FC6637B11}" type="pres">
      <dgm:prSet presAssocID="{4C4BA5A0-9F4D-4BE0-9B13-C03BB4B3E33A}" presName="quadrant2" presStyleLbl="node1" presStyleIdx="1" presStyleCnt="4">
        <dgm:presLayoutVars>
          <dgm:chMax val="1"/>
          <dgm:bulletEnabled val="1"/>
        </dgm:presLayoutVars>
      </dgm:prSet>
      <dgm:spPr/>
    </dgm:pt>
    <dgm:pt modelId="{80C60F23-3E8A-4836-8D06-535ED8674577}" type="pres">
      <dgm:prSet presAssocID="{4C4BA5A0-9F4D-4BE0-9B13-C03BB4B3E33A}" presName="quadrant3" presStyleLbl="node1" presStyleIdx="2" presStyleCnt="4">
        <dgm:presLayoutVars>
          <dgm:chMax val="1"/>
          <dgm:bulletEnabled val="1"/>
        </dgm:presLayoutVars>
      </dgm:prSet>
      <dgm:spPr/>
    </dgm:pt>
    <dgm:pt modelId="{6E3D2A02-0F64-45AC-872B-4EDBAF462FF9}" type="pres">
      <dgm:prSet presAssocID="{4C4BA5A0-9F4D-4BE0-9B13-C03BB4B3E33A}" presName="quadrant4" presStyleLbl="node1" presStyleIdx="3" presStyleCnt="4">
        <dgm:presLayoutVars>
          <dgm:chMax val="1"/>
          <dgm:bulletEnabled val="1"/>
        </dgm:presLayoutVars>
      </dgm:prSet>
      <dgm:spPr/>
    </dgm:pt>
    <dgm:pt modelId="{532D3BF2-341B-4CB0-8E03-700480B815A1}" type="pres">
      <dgm:prSet presAssocID="{4C4BA5A0-9F4D-4BE0-9B13-C03BB4B3E33A}" presName="quadrantPlaceholder" presStyleCnt="0"/>
      <dgm:spPr/>
    </dgm:pt>
    <dgm:pt modelId="{73510905-5E90-4500-835F-9D6A5164B944}" type="pres">
      <dgm:prSet presAssocID="{4C4BA5A0-9F4D-4BE0-9B13-C03BB4B3E33A}" presName="center1" presStyleLbl="fgShp" presStyleIdx="0" presStyleCnt="2"/>
      <dgm:spPr/>
    </dgm:pt>
    <dgm:pt modelId="{D82B101F-1007-455F-A362-280E6B109B59}" type="pres">
      <dgm:prSet presAssocID="{4C4BA5A0-9F4D-4BE0-9B13-C03BB4B3E33A}" presName="center2" presStyleLbl="fgShp" presStyleIdx="1" presStyleCnt="2"/>
      <dgm:spPr/>
    </dgm:pt>
  </dgm:ptLst>
  <dgm:cxnLst>
    <dgm:cxn modelId="{C7D0F206-A1E2-434A-BB0F-6C01CB983E36}" type="presOf" srcId="{16E5B694-ECE6-4EF9-9B3D-98CB4F0AB7E4}" destId="{E363AF3D-51D1-48D0-AB80-044FC6637B11}" srcOrd="0" destOrd="0" presId="urn:microsoft.com/office/officeart/2005/8/layout/cycle4"/>
    <dgm:cxn modelId="{30EA1511-C71E-4200-8153-B026F73EABB1}" srcId="{0E1C1BC7-2DEA-4403-AA55-3323DB999509}" destId="{190A4C01-BB75-49D3-91E0-FE4AD5E799DB}" srcOrd="0" destOrd="0" parTransId="{A763E5EE-E7FA-46D1-A95A-DE64E8C41EC0}" sibTransId="{C515DF17-A0AB-4E13-BC8B-7BFDCC80889A}"/>
    <dgm:cxn modelId="{8BF41218-9BB6-41E5-89A6-BE6B31D07951}" type="presOf" srcId="{190A4C01-BB75-49D3-91E0-FE4AD5E799DB}" destId="{F5235736-E313-4532-86DE-F41859DC1355}" srcOrd="1" destOrd="0" presId="urn:microsoft.com/office/officeart/2005/8/layout/cycle4"/>
    <dgm:cxn modelId="{CB4FB728-7D10-4E63-97DD-559103655761}" srcId="{4C4BA5A0-9F4D-4BE0-9B13-C03BB4B3E33A}" destId="{C7635B31-F7CA-4472-A568-3A3F16D27130}" srcOrd="3" destOrd="0" parTransId="{4A44BE70-9708-4893-B885-CFE73091E408}" sibTransId="{074A54B8-549D-4974-A1B1-72940A10E288}"/>
    <dgm:cxn modelId="{6EE6672F-E994-4765-B425-26C02594254B}" type="presOf" srcId="{CD0DDECD-8F1C-4DDB-B40E-CAE7E7C99784}" destId="{162BD919-A026-4C6B-ADF5-F8478A652286}" srcOrd="0" destOrd="0" presId="urn:microsoft.com/office/officeart/2005/8/layout/cycle4"/>
    <dgm:cxn modelId="{99BE4C37-045A-4BF5-A55D-0F0994AA381E}" type="presOf" srcId="{7F90006B-FE3B-48E2-AEC9-4085D9103782}" destId="{FEE6811B-0258-466B-8C3E-4D81DB1E0665}" srcOrd="1" destOrd="0" presId="urn:microsoft.com/office/officeart/2005/8/layout/cycle4"/>
    <dgm:cxn modelId="{8C20C838-79A1-44C1-8CCC-D8E7713E11EE}" type="presOf" srcId="{0E1C1BC7-2DEA-4403-AA55-3323DB999509}" destId="{3054BCE1-9E3F-4801-99AD-AEB4E640465D}" srcOrd="0" destOrd="0" presId="urn:microsoft.com/office/officeart/2005/8/layout/cycle4"/>
    <dgm:cxn modelId="{2EE2013E-039B-44D2-9B4E-FFBC245229E7}" type="presOf" srcId="{190A4C01-BB75-49D3-91E0-FE4AD5E799DB}" destId="{C36FFFDC-7950-4716-90BB-E7DA869A17DB}" srcOrd="0" destOrd="0" presId="urn:microsoft.com/office/officeart/2005/8/layout/cycle4"/>
    <dgm:cxn modelId="{D514FA5C-B3EC-4F63-BADB-45C178B5934B}" type="presOf" srcId="{CD0DDECD-8F1C-4DDB-B40E-CAE7E7C99784}" destId="{8653B174-4D25-4A49-9122-69186A20FE17}" srcOrd="1" destOrd="0" presId="urn:microsoft.com/office/officeart/2005/8/layout/cycle4"/>
    <dgm:cxn modelId="{E6A11462-5F51-4AAE-A04D-3A390B62027D}" srcId="{16E5B694-ECE6-4EF9-9B3D-98CB4F0AB7E4}" destId="{0FC568CF-CCB8-420B-8D8E-95258C122964}" srcOrd="0" destOrd="0" parTransId="{F97F5725-75E0-4E19-8C38-2AB8E0369EB5}" sibTransId="{696E7201-667F-4BF6-8C71-94D21EA3D86B}"/>
    <dgm:cxn modelId="{125EB66F-9652-44FF-B579-ED8A7D47115A}" type="presOf" srcId="{831D776F-1C12-4E9D-A9D4-8978C2261685}" destId="{80C60F23-3E8A-4836-8D06-535ED8674577}" srcOrd="0" destOrd="0" presId="urn:microsoft.com/office/officeart/2005/8/layout/cycle4"/>
    <dgm:cxn modelId="{53B71477-587F-4820-A74C-0EAFFEB6AFCF}" srcId="{831D776F-1C12-4E9D-A9D4-8978C2261685}" destId="{7F90006B-FE3B-48E2-AEC9-4085D9103782}" srcOrd="0" destOrd="0" parTransId="{7A327A25-866F-4F51-8C85-B61A8EB246E5}" sibTransId="{52F5AA41-11AB-40C9-8F5F-23D09976B2E7}"/>
    <dgm:cxn modelId="{2BF22B87-9202-4BEA-B99C-DA0203B00868}" srcId="{4C4BA5A0-9F4D-4BE0-9B13-C03BB4B3E33A}" destId="{0E1C1BC7-2DEA-4403-AA55-3323DB999509}" srcOrd="0" destOrd="0" parTransId="{85EEEFD9-920C-46D5-8E83-F1F4D584A152}" sibTransId="{E28F6039-3B92-4C2C-9BF4-2C306346D26C}"/>
    <dgm:cxn modelId="{C5707FA2-ACB1-41E4-944B-4E6756B17C65}" srcId="{4C4BA5A0-9F4D-4BE0-9B13-C03BB4B3E33A}" destId="{831D776F-1C12-4E9D-A9D4-8978C2261685}" srcOrd="2" destOrd="0" parTransId="{66285E62-8265-44BE-90BF-9052D46B04F8}" sibTransId="{8B855499-8CBC-40B1-9ED8-C6E2978F04BC}"/>
    <dgm:cxn modelId="{8059B5A5-8BD8-4F83-AF8E-E563D1F4D34D}" type="presOf" srcId="{C7635B31-F7CA-4472-A568-3A3F16D27130}" destId="{6E3D2A02-0F64-45AC-872B-4EDBAF462FF9}" srcOrd="0" destOrd="0" presId="urn:microsoft.com/office/officeart/2005/8/layout/cycle4"/>
    <dgm:cxn modelId="{EEDE03B2-D34A-4D96-A019-4613FCB314A2}" type="presOf" srcId="{0FC568CF-CCB8-420B-8D8E-95258C122964}" destId="{5D143944-B0A0-4681-94E8-815C8BBE1115}" srcOrd="1" destOrd="0" presId="urn:microsoft.com/office/officeart/2005/8/layout/cycle4"/>
    <dgm:cxn modelId="{A33588BC-B43E-4594-B6D3-837A7E66CE7F}" srcId="{4C4BA5A0-9F4D-4BE0-9B13-C03BB4B3E33A}" destId="{16E5B694-ECE6-4EF9-9B3D-98CB4F0AB7E4}" srcOrd="1" destOrd="0" parTransId="{D69C49B7-C77B-44BF-A3FB-483B942F0890}" sibTransId="{D45C36C0-C325-4119-97F9-FF50C246D21B}"/>
    <dgm:cxn modelId="{0A3422C0-055F-4716-8A6F-257536A55AE2}" srcId="{C7635B31-F7CA-4472-A568-3A3F16D27130}" destId="{CD0DDECD-8F1C-4DDB-B40E-CAE7E7C99784}" srcOrd="0" destOrd="0" parTransId="{BF002279-36BB-44F0-B327-598E28D0C687}" sibTransId="{C0941FA8-3776-435F-8865-5DCBA6E8EFCE}"/>
    <dgm:cxn modelId="{511D1ECA-749B-46FD-8F8B-181F4F192FB3}" type="presOf" srcId="{7F90006B-FE3B-48E2-AEC9-4085D9103782}" destId="{4BEE7CFC-057F-405D-BEA2-66E45420432F}" srcOrd="0" destOrd="0" presId="urn:microsoft.com/office/officeart/2005/8/layout/cycle4"/>
    <dgm:cxn modelId="{31067EE6-E5EA-418E-8B11-B00D04C939C1}" type="presOf" srcId="{4C4BA5A0-9F4D-4BE0-9B13-C03BB4B3E33A}" destId="{F11D7AFC-CB0A-4FB0-B90B-60C8794871B5}" srcOrd="0" destOrd="0" presId="urn:microsoft.com/office/officeart/2005/8/layout/cycle4"/>
    <dgm:cxn modelId="{3E90A4EA-5293-415E-A5AF-3B1B49CE2EDC}" type="presOf" srcId="{0FC568CF-CCB8-420B-8D8E-95258C122964}" destId="{4A4F5108-B026-470C-A88C-C51629053E59}" srcOrd="0" destOrd="0" presId="urn:microsoft.com/office/officeart/2005/8/layout/cycle4"/>
    <dgm:cxn modelId="{764C38C4-292A-4EE8-A1BF-C3C4D72AB474}" type="presParOf" srcId="{F11D7AFC-CB0A-4FB0-B90B-60C8794871B5}" destId="{C1089E80-99DF-4647-8132-6DEF12DCC1A2}" srcOrd="0" destOrd="0" presId="urn:microsoft.com/office/officeart/2005/8/layout/cycle4"/>
    <dgm:cxn modelId="{06B597B4-F562-4522-A6AF-BA384538F731}" type="presParOf" srcId="{C1089E80-99DF-4647-8132-6DEF12DCC1A2}" destId="{866C9FF0-F1F0-44EA-AEC4-F4BE52784173}" srcOrd="0" destOrd="0" presId="urn:microsoft.com/office/officeart/2005/8/layout/cycle4"/>
    <dgm:cxn modelId="{826A294B-F700-4A03-A741-4AB5E2596A94}" type="presParOf" srcId="{866C9FF0-F1F0-44EA-AEC4-F4BE52784173}" destId="{C36FFFDC-7950-4716-90BB-E7DA869A17DB}" srcOrd="0" destOrd="0" presId="urn:microsoft.com/office/officeart/2005/8/layout/cycle4"/>
    <dgm:cxn modelId="{F6D10414-EA81-4AE8-BCF7-CDB54CC07A0B}" type="presParOf" srcId="{866C9FF0-F1F0-44EA-AEC4-F4BE52784173}" destId="{F5235736-E313-4532-86DE-F41859DC1355}" srcOrd="1" destOrd="0" presId="urn:microsoft.com/office/officeart/2005/8/layout/cycle4"/>
    <dgm:cxn modelId="{EAB48B7C-8774-44DB-AAED-0BCB9261EBF5}" type="presParOf" srcId="{C1089E80-99DF-4647-8132-6DEF12DCC1A2}" destId="{10EF099F-57C1-4B45-8DE0-DCDA677E2EEC}" srcOrd="1" destOrd="0" presId="urn:microsoft.com/office/officeart/2005/8/layout/cycle4"/>
    <dgm:cxn modelId="{4352B28F-C289-47C1-9699-20A2520AF717}" type="presParOf" srcId="{10EF099F-57C1-4B45-8DE0-DCDA677E2EEC}" destId="{4A4F5108-B026-470C-A88C-C51629053E59}" srcOrd="0" destOrd="0" presId="urn:microsoft.com/office/officeart/2005/8/layout/cycle4"/>
    <dgm:cxn modelId="{8C345BCD-A443-41D0-9493-96451F4D60F5}" type="presParOf" srcId="{10EF099F-57C1-4B45-8DE0-DCDA677E2EEC}" destId="{5D143944-B0A0-4681-94E8-815C8BBE1115}" srcOrd="1" destOrd="0" presId="urn:microsoft.com/office/officeart/2005/8/layout/cycle4"/>
    <dgm:cxn modelId="{B228B3F4-2F2A-4BF6-AB0A-E17C0E18E5F7}" type="presParOf" srcId="{C1089E80-99DF-4647-8132-6DEF12DCC1A2}" destId="{4976B892-D305-4436-B863-4C22A1FC1457}" srcOrd="2" destOrd="0" presId="urn:microsoft.com/office/officeart/2005/8/layout/cycle4"/>
    <dgm:cxn modelId="{FD200CF6-3A8F-43CC-A3CC-0BD871138EED}" type="presParOf" srcId="{4976B892-D305-4436-B863-4C22A1FC1457}" destId="{4BEE7CFC-057F-405D-BEA2-66E45420432F}" srcOrd="0" destOrd="0" presId="urn:microsoft.com/office/officeart/2005/8/layout/cycle4"/>
    <dgm:cxn modelId="{79214DC8-9159-4621-9846-B14DF4736E02}" type="presParOf" srcId="{4976B892-D305-4436-B863-4C22A1FC1457}" destId="{FEE6811B-0258-466B-8C3E-4D81DB1E0665}" srcOrd="1" destOrd="0" presId="urn:microsoft.com/office/officeart/2005/8/layout/cycle4"/>
    <dgm:cxn modelId="{CB21D995-C24C-452F-8A45-5F4AF893FEA3}" type="presParOf" srcId="{C1089E80-99DF-4647-8132-6DEF12DCC1A2}" destId="{731CC923-2AA2-485E-872E-5488BD422B43}" srcOrd="3" destOrd="0" presId="urn:microsoft.com/office/officeart/2005/8/layout/cycle4"/>
    <dgm:cxn modelId="{F4FCA81B-6579-4857-BFD1-4C09BBDE5A83}" type="presParOf" srcId="{731CC923-2AA2-485E-872E-5488BD422B43}" destId="{162BD919-A026-4C6B-ADF5-F8478A652286}" srcOrd="0" destOrd="0" presId="urn:microsoft.com/office/officeart/2005/8/layout/cycle4"/>
    <dgm:cxn modelId="{592B7A7D-A4AC-4B18-9903-08DB146A95A7}" type="presParOf" srcId="{731CC923-2AA2-485E-872E-5488BD422B43}" destId="{8653B174-4D25-4A49-9122-69186A20FE17}" srcOrd="1" destOrd="0" presId="urn:microsoft.com/office/officeart/2005/8/layout/cycle4"/>
    <dgm:cxn modelId="{F206BD79-B8C8-4F87-B955-8F7782058E4C}" type="presParOf" srcId="{C1089E80-99DF-4647-8132-6DEF12DCC1A2}" destId="{062D1C74-BC70-4F61-BB8E-A5922DB37B25}" srcOrd="4" destOrd="0" presId="urn:microsoft.com/office/officeart/2005/8/layout/cycle4"/>
    <dgm:cxn modelId="{850C17E5-EEFD-47BC-AAB7-CC86CED8D55B}" type="presParOf" srcId="{F11D7AFC-CB0A-4FB0-B90B-60C8794871B5}" destId="{BCD53BB4-078C-4307-B650-2A494AC360CD}" srcOrd="1" destOrd="0" presId="urn:microsoft.com/office/officeart/2005/8/layout/cycle4"/>
    <dgm:cxn modelId="{7709E524-155F-48EA-B91F-2BBA07B5869B}" type="presParOf" srcId="{BCD53BB4-078C-4307-B650-2A494AC360CD}" destId="{3054BCE1-9E3F-4801-99AD-AEB4E640465D}" srcOrd="0" destOrd="0" presId="urn:microsoft.com/office/officeart/2005/8/layout/cycle4"/>
    <dgm:cxn modelId="{7A4C0434-E122-4129-9667-CE8D82F62E78}" type="presParOf" srcId="{BCD53BB4-078C-4307-B650-2A494AC360CD}" destId="{E363AF3D-51D1-48D0-AB80-044FC6637B11}" srcOrd="1" destOrd="0" presId="urn:microsoft.com/office/officeart/2005/8/layout/cycle4"/>
    <dgm:cxn modelId="{14572A79-500D-449A-8D7C-4FBB4966376B}" type="presParOf" srcId="{BCD53BB4-078C-4307-B650-2A494AC360CD}" destId="{80C60F23-3E8A-4836-8D06-535ED8674577}" srcOrd="2" destOrd="0" presId="urn:microsoft.com/office/officeart/2005/8/layout/cycle4"/>
    <dgm:cxn modelId="{EBE6F309-C28F-4AF0-A2E6-52F0CC9192FB}" type="presParOf" srcId="{BCD53BB4-078C-4307-B650-2A494AC360CD}" destId="{6E3D2A02-0F64-45AC-872B-4EDBAF462FF9}" srcOrd="3" destOrd="0" presId="urn:microsoft.com/office/officeart/2005/8/layout/cycle4"/>
    <dgm:cxn modelId="{D7DD1F91-63A6-4145-B27A-EF4F37B6C2DF}" type="presParOf" srcId="{BCD53BB4-078C-4307-B650-2A494AC360CD}" destId="{532D3BF2-341B-4CB0-8E03-700480B815A1}" srcOrd="4" destOrd="0" presId="urn:microsoft.com/office/officeart/2005/8/layout/cycle4"/>
    <dgm:cxn modelId="{1E7185C9-31FA-4A44-A475-83A854DEB71E}" type="presParOf" srcId="{F11D7AFC-CB0A-4FB0-B90B-60C8794871B5}" destId="{73510905-5E90-4500-835F-9D6A5164B944}" srcOrd="2" destOrd="0" presId="urn:microsoft.com/office/officeart/2005/8/layout/cycle4"/>
    <dgm:cxn modelId="{1DE76823-7245-43E9-A39C-064857FCC2DD}" type="presParOf" srcId="{F11D7AFC-CB0A-4FB0-B90B-60C8794871B5}" destId="{D82B101F-1007-455F-A362-280E6B109B59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B6EE837-DD5E-432F-8B08-8F68E2FB7C4E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98F06786-CC1B-44BE-A989-1F58A287F951}">
      <dgm:prSet phldrT="[Text]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cs-CZ" dirty="0"/>
            <a:t>Role  </a:t>
          </a:r>
          <a:r>
            <a:rPr lang="cs-CZ" dirty="0">
              <a:solidFill>
                <a:schemeClr val="accent2"/>
              </a:solidFill>
            </a:rPr>
            <a:t>výzkumníka</a:t>
          </a:r>
        </a:p>
      </dgm:t>
    </dgm:pt>
    <dgm:pt modelId="{9D96DEF5-4BEB-4D38-95BA-4C6E0E0130F6}" type="parTrans" cxnId="{1AD31099-84E5-4A96-80A4-A69BD757DB70}">
      <dgm:prSet/>
      <dgm:spPr/>
      <dgm:t>
        <a:bodyPr/>
        <a:lstStyle/>
        <a:p>
          <a:endParaRPr lang="cs-CZ"/>
        </a:p>
      </dgm:t>
    </dgm:pt>
    <dgm:pt modelId="{6FE6937C-AE16-447D-983F-FDDE1CCAFBB6}" type="sibTrans" cxnId="{1AD31099-84E5-4A96-80A4-A69BD757DB70}">
      <dgm:prSet/>
      <dgm:spPr/>
      <dgm:t>
        <a:bodyPr/>
        <a:lstStyle/>
        <a:p>
          <a:endParaRPr lang="cs-CZ"/>
        </a:p>
      </dgm:t>
    </dgm:pt>
    <dgm:pt modelId="{847F1C07-D6D6-4139-98D2-69F91A0BD344}">
      <dgm:prSet phldrT="[Text]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cs-CZ" dirty="0"/>
            <a:t>Role </a:t>
          </a:r>
          <a:r>
            <a:rPr lang="cs-CZ" dirty="0">
              <a:solidFill>
                <a:schemeClr val="accent2"/>
              </a:solidFill>
            </a:rPr>
            <a:t>spotřebitele</a:t>
          </a:r>
          <a:r>
            <a:rPr lang="cs-CZ" dirty="0"/>
            <a:t> výzkumu</a:t>
          </a:r>
        </a:p>
      </dgm:t>
    </dgm:pt>
    <dgm:pt modelId="{EE9B2F6C-3183-49D5-AFD9-082DCEE65025}" type="parTrans" cxnId="{D779818A-1D19-400B-A108-93AF4BEBBEAE}">
      <dgm:prSet/>
      <dgm:spPr/>
      <dgm:t>
        <a:bodyPr/>
        <a:lstStyle/>
        <a:p>
          <a:endParaRPr lang="cs-CZ"/>
        </a:p>
      </dgm:t>
    </dgm:pt>
    <dgm:pt modelId="{93F1399D-53F0-4337-8691-BD6511C564F0}" type="sibTrans" cxnId="{D779818A-1D19-400B-A108-93AF4BEBBEAE}">
      <dgm:prSet/>
      <dgm:spPr/>
      <dgm:t>
        <a:bodyPr/>
        <a:lstStyle/>
        <a:p>
          <a:endParaRPr lang="cs-CZ"/>
        </a:p>
      </dgm:t>
    </dgm:pt>
    <dgm:pt modelId="{623F5367-8A44-4854-80DF-1D8BE01B399B}">
      <dgm:prSet phldrT="[Text]" custT="1"/>
      <dgm:spPr/>
      <dgm:t>
        <a:bodyPr/>
        <a:lstStyle/>
        <a:p>
          <a:pPr>
            <a:buClr>
              <a:srgbClr val="0000DC"/>
            </a:buClr>
            <a:buFontTx/>
            <a:buChar char="-"/>
          </a:pPr>
          <a:r>
            <a:rPr lang="cs-CZ" sz="2000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Studuje výzkumné zprávy.</a:t>
          </a:r>
        </a:p>
      </dgm:t>
    </dgm:pt>
    <dgm:pt modelId="{5B66DF17-7BB4-4306-99FF-C17E19D929FF}" type="parTrans" cxnId="{CF7BB5C9-A706-486A-842E-7F9F62A69AD5}">
      <dgm:prSet/>
      <dgm:spPr/>
      <dgm:t>
        <a:bodyPr/>
        <a:lstStyle/>
        <a:p>
          <a:endParaRPr lang="cs-CZ"/>
        </a:p>
      </dgm:t>
    </dgm:pt>
    <dgm:pt modelId="{FE1B70A7-47C6-438B-9FD4-A77831139E9A}" type="sibTrans" cxnId="{CF7BB5C9-A706-486A-842E-7F9F62A69AD5}">
      <dgm:prSet/>
      <dgm:spPr/>
      <dgm:t>
        <a:bodyPr/>
        <a:lstStyle/>
        <a:p>
          <a:endParaRPr lang="cs-CZ"/>
        </a:p>
      </dgm:t>
    </dgm:pt>
    <dgm:pt modelId="{6A201BC8-271E-41C8-926C-BC16ED1FE8FB}">
      <dgm:prSet phldrT="[Text]" custT="1"/>
      <dgm:spPr/>
      <dgm:t>
        <a:bodyPr/>
        <a:lstStyle/>
        <a:p>
          <a:pPr>
            <a:buClr>
              <a:srgbClr val="0000DC"/>
            </a:buClr>
            <a:buFontTx/>
            <a:buChar char="-"/>
          </a:pPr>
          <a:r>
            <a:rPr lang="cs-CZ" sz="2000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Kriticky hodnotí výsledky výzkumu.</a:t>
          </a:r>
        </a:p>
      </dgm:t>
    </dgm:pt>
    <dgm:pt modelId="{30F27CC4-B718-4D0B-A960-2DD1F08E5ACA}" type="parTrans" cxnId="{4FE37C41-68A4-41EE-849C-E6AEC7711EDB}">
      <dgm:prSet/>
      <dgm:spPr/>
      <dgm:t>
        <a:bodyPr/>
        <a:lstStyle/>
        <a:p>
          <a:endParaRPr lang="cs-CZ"/>
        </a:p>
      </dgm:t>
    </dgm:pt>
    <dgm:pt modelId="{157CAA1A-A666-4282-8713-07CD05030FBB}" type="sibTrans" cxnId="{4FE37C41-68A4-41EE-849C-E6AEC7711EDB}">
      <dgm:prSet/>
      <dgm:spPr/>
      <dgm:t>
        <a:bodyPr/>
        <a:lstStyle/>
        <a:p>
          <a:endParaRPr lang="cs-CZ"/>
        </a:p>
      </dgm:t>
    </dgm:pt>
    <dgm:pt modelId="{677A38D0-ED63-449C-BBE0-029D8BD0E170}">
      <dgm:prSet phldrT="[Text]" custT="1"/>
      <dgm:spPr/>
      <dgm:t>
        <a:bodyPr/>
        <a:lstStyle/>
        <a:p>
          <a:pPr>
            <a:buClr>
              <a:srgbClr val="0000DC"/>
            </a:buClr>
            <a:buFontTx/>
            <a:buChar char="-"/>
          </a:pPr>
          <a:r>
            <a:rPr lang="cs-CZ" sz="2000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Uvážlivě aplikuje nové poznatky v klinické praxi.</a:t>
          </a:r>
        </a:p>
      </dgm:t>
    </dgm:pt>
    <dgm:pt modelId="{E12F8BED-D4D1-4BA1-92FC-C9DD4F06D8AA}" type="parTrans" cxnId="{4CEB7D63-CC1F-4B35-A350-FE52BD702A6B}">
      <dgm:prSet/>
      <dgm:spPr/>
      <dgm:t>
        <a:bodyPr/>
        <a:lstStyle/>
        <a:p>
          <a:endParaRPr lang="cs-CZ"/>
        </a:p>
      </dgm:t>
    </dgm:pt>
    <dgm:pt modelId="{08C70C6E-20C2-49C6-A3E9-E9123B6D6A97}" type="sibTrans" cxnId="{4CEB7D63-CC1F-4B35-A350-FE52BD702A6B}">
      <dgm:prSet/>
      <dgm:spPr/>
      <dgm:t>
        <a:bodyPr/>
        <a:lstStyle/>
        <a:p>
          <a:endParaRPr lang="cs-CZ"/>
        </a:p>
      </dgm:t>
    </dgm:pt>
    <dgm:pt modelId="{3CFC4067-30CF-4C7F-8D2C-E96BF0906128}">
      <dgm:prSet phldrT="[Text]" custT="1"/>
      <dgm:spPr/>
      <dgm:t>
        <a:bodyPr/>
        <a:lstStyle/>
        <a:p>
          <a:pPr>
            <a:buClr>
              <a:srgbClr val="0000DC"/>
            </a:buClr>
            <a:buFontTx/>
            <a:buChar char="-"/>
          </a:pPr>
          <a:r>
            <a:rPr lang="cs-CZ" sz="2000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Vytváří návrhy výzkumných projektů.</a:t>
          </a:r>
        </a:p>
      </dgm:t>
    </dgm:pt>
    <dgm:pt modelId="{B2CB1A4E-FB43-4D82-9C36-4F28E0A058AB}" type="parTrans" cxnId="{4674E0BD-B6F9-4DA5-9F07-B34B63CDC16E}">
      <dgm:prSet/>
      <dgm:spPr/>
      <dgm:t>
        <a:bodyPr/>
        <a:lstStyle/>
        <a:p>
          <a:endParaRPr lang="cs-CZ"/>
        </a:p>
      </dgm:t>
    </dgm:pt>
    <dgm:pt modelId="{C4F91BBF-FDF8-44BA-A035-AEFD4A7977C2}" type="sibTrans" cxnId="{4674E0BD-B6F9-4DA5-9F07-B34B63CDC16E}">
      <dgm:prSet/>
      <dgm:spPr/>
      <dgm:t>
        <a:bodyPr/>
        <a:lstStyle/>
        <a:p>
          <a:endParaRPr lang="cs-CZ"/>
        </a:p>
      </dgm:t>
    </dgm:pt>
    <dgm:pt modelId="{9BD01EC2-DA92-45A5-B1AC-C74CD526368C}">
      <dgm:prSet phldrT="[Text]" custT="1"/>
      <dgm:spPr/>
      <dgm:t>
        <a:bodyPr/>
        <a:lstStyle/>
        <a:p>
          <a:pPr>
            <a:buClr>
              <a:srgbClr val="0000DC"/>
            </a:buClr>
            <a:buFontTx/>
            <a:buChar char="-"/>
          </a:pPr>
          <a:r>
            <a:rPr lang="cs-CZ" sz="2000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Je spoluřešitel/</a:t>
          </a:r>
          <a:r>
            <a:rPr lang="cs-CZ" sz="2000" kern="1200" dirty="0" err="1">
              <a:solidFill>
                <a:schemeClr val="tx1"/>
              </a:solidFill>
              <a:latin typeface="+mn-lt"/>
              <a:ea typeface="+mn-ea"/>
              <a:cs typeface="+mn-cs"/>
            </a:rPr>
            <a:t>ka</a:t>
          </a:r>
          <a:r>
            <a:rPr lang="cs-CZ" sz="2000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 výzkumného záměru.</a:t>
          </a:r>
        </a:p>
      </dgm:t>
    </dgm:pt>
    <dgm:pt modelId="{2CC0B6A9-0FAC-403D-9427-DDD42A9F617E}" type="parTrans" cxnId="{26D9DE3A-2593-44B9-A510-066882B30563}">
      <dgm:prSet/>
      <dgm:spPr/>
      <dgm:t>
        <a:bodyPr/>
        <a:lstStyle/>
        <a:p>
          <a:endParaRPr lang="cs-CZ"/>
        </a:p>
      </dgm:t>
    </dgm:pt>
    <dgm:pt modelId="{0C740EC2-0C8F-43BA-AFA0-8B285E6CA37C}" type="sibTrans" cxnId="{26D9DE3A-2593-44B9-A510-066882B30563}">
      <dgm:prSet/>
      <dgm:spPr/>
      <dgm:t>
        <a:bodyPr/>
        <a:lstStyle/>
        <a:p>
          <a:endParaRPr lang="cs-CZ"/>
        </a:p>
      </dgm:t>
    </dgm:pt>
    <dgm:pt modelId="{DF9B42C7-3C32-43DB-8B04-BD7401E19A89}">
      <dgm:prSet phldrT="[Text]" custT="1"/>
      <dgm:spPr/>
      <dgm:t>
        <a:bodyPr/>
        <a:lstStyle/>
        <a:p>
          <a:pPr>
            <a:buClr>
              <a:srgbClr val="0000DC"/>
            </a:buClr>
            <a:buFontTx/>
            <a:buChar char="-"/>
          </a:pPr>
          <a:r>
            <a:rPr lang="cs-CZ" sz="2000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Pomáhá při sběru výzkumných dat.</a:t>
          </a:r>
        </a:p>
      </dgm:t>
    </dgm:pt>
    <dgm:pt modelId="{66EBE0A3-28EA-4124-B909-82B2E37003EA}" type="parTrans" cxnId="{FBB98DDE-E021-420E-9000-E9EB14A77AB3}">
      <dgm:prSet/>
      <dgm:spPr/>
      <dgm:t>
        <a:bodyPr/>
        <a:lstStyle/>
        <a:p>
          <a:endParaRPr lang="cs-CZ"/>
        </a:p>
      </dgm:t>
    </dgm:pt>
    <dgm:pt modelId="{0CF15E6A-CFBE-4C74-9642-479F7E1D609F}" type="sibTrans" cxnId="{FBB98DDE-E021-420E-9000-E9EB14A77AB3}">
      <dgm:prSet/>
      <dgm:spPr/>
      <dgm:t>
        <a:bodyPr/>
        <a:lstStyle/>
        <a:p>
          <a:endParaRPr lang="cs-CZ"/>
        </a:p>
      </dgm:t>
    </dgm:pt>
    <dgm:pt modelId="{B5736C0F-CAB2-4DFF-8603-24C9C983B8F8}">
      <dgm:prSet phldrT="[Text]" custT="1"/>
      <dgm:spPr/>
      <dgm:t>
        <a:bodyPr/>
        <a:lstStyle/>
        <a:p>
          <a:pPr>
            <a:buClr>
              <a:srgbClr val="0000DC"/>
            </a:buClr>
            <a:buFontTx/>
            <a:buChar char="-"/>
          </a:pPr>
          <a:r>
            <a:rPr lang="cs-CZ" sz="2000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Poskytuje informace o výzkumném záměru jeho účastníkům.</a:t>
          </a:r>
        </a:p>
      </dgm:t>
    </dgm:pt>
    <dgm:pt modelId="{F1E69C3B-D02E-490B-A544-429E5A820E6C}" type="parTrans" cxnId="{A0267B4A-5DF3-49A8-A182-D3F487514130}">
      <dgm:prSet/>
      <dgm:spPr/>
      <dgm:t>
        <a:bodyPr/>
        <a:lstStyle/>
        <a:p>
          <a:endParaRPr lang="cs-CZ"/>
        </a:p>
      </dgm:t>
    </dgm:pt>
    <dgm:pt modelId="{456FB452-ED8A-406F-A71D-CAD9DCC5C65D}" type="sibTrans" cxnId="{A0267B4A-5DF3-49A8-A182-D3F487514130}">
      <dgm:prSet/>
      <dgm:spPr/>
      <dgm:t>
        <a:bodyPr/>
        <a:lstStyle/>
        <a:p>
          <a:endParaRPr lang="cs-CZ"/>
        </a:p>
      </dgm:t>
    </dgm:pt>
    <dgm:pt modelId="{4610E1B6-1D0D-403C-9C61-628104B6B45D}">
      <dgm:prSet phldrT="[Text]" custT="1"/>
      <dgm:spPr/>
      <dgm:t>
        <a:bodyPr/>
        <a:lstStyle/>
        <a:p>
          <a:pPr>
            <a:buClr>
              <a:srgbClr val="0000DC"/>
            </a:buClr>
            <a:buFontTx/>
            <a:buChar char="-"/>
          </a:pPr>
          <a:r>
            <a:rPr lang="cs-CZ" sz="2000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Sleduje efekt aplikace nových poznatků v klinické praxi.</a:t>
          </a:r>
        </a:p>
      </dgm:t>
    </dgm:pt>
    <dgm:pt modelId="{E26FD866-8311-4B7D-A4DC-6DE12E611EFE}" type="parTrans" cxnId="{28F2D613-4C15-4128-A536-7F821F342701}">
      <dgm:prSet/>
      <dgm:spPr/>
      <dgm:t>
        <a:bodyPr/>
        <a:lstStyle/>
        <a:p>
          <a:endParaRPr lang="cs-CZ"/>
        </a:p>
      </dgm:t>
    </dgm:pt>
    <dgm:pt modelId="{D183C6E2-9AFD-441B-93D2-CF616C18884E}" type="sibTrans" cxnId="{28F2D613-4C15-4128-A536-7F821F342701}">
      <dgm:prSet/>
      <dgm:spPr/>
      <dgm:t>
        <a:bodyPr/>
        <a:lstStyle/>
        <a:p>
          <a:endParaRPr lang="cs-CZ"/>
        </a:p>
      </dgm:t>
    </dgm:pt>
    <dgm:pt modelId="{8FCE755A-7AD0-4529-ACD4-E325DBDB7AF3}">
      <dgm:prSet phldrT="[Text]" custT="1"/>
      <dgm:spPr/>
      <dgm:t>
        <a:bodyPr/>
        <a:lstStyle/>
        <a:p>
          <a:pPr>
            <a:buClr>
              <a:srgbClr val="0000DC"/>
            </a:buClr>
            <a:buFontTx/>
            <a:buChar char="-"/>
          </a:pPr>
          <a:r>
            <a:rPr lang="cs-CZ" sz="2000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Provádí výzkum.</a:t>
          </a:r>
        </a:p>
      </dgm:t>
    </dgm:pt>
    <dgm:pt modelId="{3C5F8623-A1D8-4598-B1ED-6E9FD8C9A1C9}" type="parTrans" cxnId="{5B37265A-D383-44C0-AEA0-952AF313EB8C}">
      <dgm:prSet/>
      <dgm:spPr/>
      <dgm:t>
        <a:bodyPr/>
        <a:lstStyle/>
        <a:p>
          <a:endParaRPr lang="cs-CZ"/>
        </a:p>
      </dgm:t>
    </dgm:pt>
    <dgm:pt modelId="{0EB73E23-9AC9-477A-9DBD-EFFA4B0B9D6A}" type="sibTrans" cxnId="{5B37265A-D383-44C0-AEA0-952AF313EB8C}">
      <dgm:prSet/>
      <dgm:spPr/>
      <dgm:t>
        <a:bodyPr/>
        <a:lstStyle/>
        <a:p>
          <a:endParaRPr lang="cs-CZ"/>
        </a:p>
      </dgm:t>
    </dgm:pt>
    <dgm:pt modelId="{AECCD018-BFE6-482A-B1EB-D44BD6C18897}" type="pres">
      <dgm:prSet presAssocID="{BB6EE837-DD5E-432F-8B08-8F68E2FB7C4E}" presName="Name0" presStyleCnt="0">
        <dgm:presLayoutVars>
          <dgm:dir/>
          <dgm:animLvl val="lvl"/>
          <dgm:resizeHandles val="exact"/>
        </dgm:presLayoutVars>
      </dgm:prSet>
      <dgm:spPr/>
    </dgm:pt>
    <dgm:pt modelId="{9607F75A-D994-4E7D-90E7-6FB1B08FC5E1}" type="pres">
      <dgm:prSet presAssocID="{98F06786-CC1B-44BE-A989-1F58A287F951}" presName="composite" presStyleCnt="0"/>
      <dgm:spPr/>
    </dgm:pt>
    <dgm:pt modelId="{BF2DD031-CD07-4AE1-8C76-2E200A26B224}" type="pres">
      <dgm:prSet presAssocID="{98F06786-CC1B-44BE-A989-1F58A287F951}" presName="parTx" presStyleLbl="alignNode1" presStyleIdx="0" presStyleCnt="2" custScaleX="87846" custLinFactNeighborX="5305" custLinFactNeighborY="-6370">
        <dgm:presLayoutVars>
          <dgm:chMax val="0"/>
          <dgm:chPref val="0"/>
          <dgm:bulletEnabled val="1"/>
        </dgm:presLayoutVars>
      </dgm:prSet>
      <dgm:spPr/>
    </dgm:pt>
    <dgm:pt modelId="{FE21C227-1E6A-45FB-8EBD-BB40B307FD3B}" type="pres">
      <dgm:prSet presAssocID="{98F06786-CC1B-44BE-A989-1F58A287F951}" presName="desTx" presStyleLbl="alignAccFollowNode1" presStyleIdx="0" presStyleCnt="2" custScaleX="88367" custLinFactNeighborX="5305" custLinFactNeighborY="-1048">
        <dgm:presLayoutVars>
          <dgm:bulletEnabled val="1"/>
        </dgm:presLayoutVars>
      </dgm:prSet>
      <dgm:spPr/>
    </dgm:pt>
    <dgm:pt modelId="{A72E8413-CDD2-4C5F-8E96-2A1839AF750A}" type="pres">
      <dgm:prSet presAssocID="{6FE6937C-AE16-447D-983F-FDDE1CCAFBB6}" presName="space" presStyleCnt="0"/>
      <dgm:spPr/>
    </dgm:pt>
    <dgm:pt modelId="{0740F2A8-4E4A-4411-8AE8-A35E72E6C2CE}" type="pres">
      <dgm:prSet presAssocID="{847F1C07-D6D6-4139-98D2-69F91A0BD344}" presName="composite" presStyleCnt="0"/>
      <dgm:spPr/>
    </dgm:pt>
    <dgm:pt modelId="{680ED800-108F-49AF-B46A-A3D6AD39A0E9}" type="pres">
      <dgm:prSet presAssocID="{847F1C07-D6D6-4139-98D2-69F91A0BD344}" presName="parTx" presStyleLbl="alignNode1" presStyleIdx="1" presStyleCnt="2" custScaleX="89115" custLinFactNeighborX="-4253" custLinFactNeighborY="-5302">
        <dgm:presLayoutVars>
          <dgm:chMax val="0"/>
          <dgm:chPref val="0"/>
          <dgm:bulletEnabled val="1"/>
        </dgm:presLayoutVars>
      </dgm:prSet>
      <dgm:spPr/>
    </dgm:pt>
    <dgm:pt modelId="{AF69CC72-E40F-4EA3-87C1-0BDD1AB84711}" type="pres">
      <dgm:prSet presAssocID="{847F1C07-D6D6-4139-98D2-69F91A0BD344}" presName="desTx" presStyleLbl="alignAccFollowNode1" presStyleIdx="1" presStyleCnt="2" custScaleX="88945" custLinFactNeighborX="-4347" custLinFactNeighborY="-1048">
        <dgm:presLayoutVars>
          <dgm:bulletEnabled val="1"/>
        </dgm:presLayoutVars>
      </dgm:prSet>
      <dgm:spPr/>
    </dgm:pt>
  </dgm:ptLst>
  <dgm:cxnLst>
    <dgm:cxn modelId="{F8804611-EA0A-4E0F-A0E3-4D2342DF95C3}" type="presOf" srcId="{4610E1B6-1D0D-403C-9C61-628104B6B45D}" destId="{AF69CC72-E40F-4EA3-87C1-0BDD1AB84711}" srcOrd="0" destOrd="3" presId="urn:microsoft.com/office/officeart/2005/8/layout/hList1"/>
    <dgm:cxn modelId="{28F2D613-4C15-4128-A536-7F821F342701}" srcId="{847F1C07-D6D6-4139-98D2-69F91A0BD344}" destId="{4610E1B6-1D0D-403C-9C61-628104B6B45D}" srcOrd="3" destOrd="0" parTransId="{E26FD866-8311-4B7D-A4DC-6DE12E611EFE}" sibTransId="{D183C6E2-9AFD-441B-93D2-CF616C18884E}"/>
    <dgm:cxn modelId="{2EF6AB2E-5BE8-437E-8ED5-BF897046EA46}" type="presOf" srcId="{98F06786-CC1B-44BE-A989-1F58A287F951}" destId="{BF2DD031-CD07-4AE1-8C76-2E200A26B224}" srcOrd="0" destOrd="0" presId="urn:microsoft.com/office/officeart/2005/8/layout/hList1"/>
    <dgm:cxn modelId="{26D9DE3A-2593-44B9-A510-066882B30563}" srcId="{98F06786-CC1B-44BE-A989-1F58A287F951}" destId="{9BD01EC2-DA92-45A5-B1AC-C74CD526368C}" srcOrd="2" destOrd="0" parTransId="{2CC0B6A9-0FAC-403D-9427-DDD42A9F617E}" sibTransId="{0C740EC2-0C8F-43BA-AFA0-8B285E6CA37C}"/>
    <dgm:cxn modelId="{4FE37C41-68A4-41EE-849C-E6AEC7711EDB}" srcId="{847F1C07-D6D6-4139-98D2-69F91A0BD344}" destId="{6A201BC8-271E-41C8-926C-BC16ED1FE8FB}" srcOrd="1" destOrd="0" parTransId="{30F27CC4-B718-4D0B-A960-2DD1F08E5ACA}" sibTransId="{157CAA1A-A666-4282-8713-07CD05030FBB}"/>
    <dgm:cxn modelId="{0BD5C541-B18E-4F16-B4C1-26194B5F6634}" type="presOf" srcId="{623F5367-8A44-4854-80DF-1D8BE01B399B}" destId="{AF69CC72-E40F-4EA3-87C1-0BDD1AB84711}" srcOrd="0" destOrd="0" presId="urn:microsoft.com/office/officeart/2005/8/layout/hList1"/>
    <dgm:cxn modelId="{4CEB7D63-CC1F-4B35-A350-FE52BD702A6B}" srcId="{847F1C07-D6D6-4139-98D2-69F91A0BD344}" destId="{677A38D0-ED63-449C-BBE0-029D8BD0E170}" srcOrd="2" destOrd="0" parTransId="{E12F8BED-D4D1-4BA1-92FC-C9DD4F06D8AA}" sibTransId="{08C70C6E-20C2-49C6-A3E9-E9123B6D6A97}"/>
    <dgm:cxn modelId="{53D92F44-22D3-4FBF-B779-466EF4FDE8C1}" type="presOf" srcId="{DF9B42C7-3C32-43DB-8B04-BD7401E19A89}" destId="{FE21C227-1E6A-45FB-8EBD-BB40B307FD3B}" srcOrd="0" destOrd="3" presId="urn:microsoft.com/office/officeart/2005/8/layout/hList1"/>
    <dgm:cxn modelId="{0FFA4467-ACC0-4B70-9F5F-4951B0B33781}" type="presOf" srcId="{9BD01EC2-DA92-45A5-B1AC-C74CD526368C}" destId="{FE21C227-1E6A-45FB-8EBD-BB40B307FD3B}" srcOrd="0" destOrd="2" presId="urn:microsoft.com/office/officeart/2005/8/layout/hList1"/>
    <dgm:cxn modelId="{A0267B4A-5DF3-49A8-A182-D3F487514130}" srcId="{98F06786-CC1B-44BE-A989-1F58A287F951}" destId="{B5736C0F-CAB2-4DFF-8603-24C9C983B8F8}" srcOrd="4" destOrd="0" parTransId="{F1E69C3B-D02E-490B-A544-429E5A820E6C}" sibTransId="{456FB452-ED8A-406F-A71D-CAD9DCC5C65D}"/>
    <dgm:cxn modelId="{5F366F54-B279-4B0B-91FA-59EB11C75B0A}" type="presOf" srcId="{6A201BC8-271E-41C8-926C-BC16ED1FE8FB}" destId="{AF69CC72-E40F-4EA3-87C1-0BDD1AB84711}" srcOrd="0" destOrd="1" presId="urn:microsoft.com/office/officeart/2005/8/layout/hList1"/>
    <dgm:cxn modelId="{5B37265A-D383-44C0-AEA0-952AF313EB8C}" srcId="{98F06786-CC1B-44BE-A989-1F58A287F951}" destId="{8FCE755A-7AD0-4529-ACD4-E325DBDB7AF3}" srcOrd="1" destOrd="0" parTransId="{3C5F8623-A1D8-4598-B1ED-6E9FD8C9A1C9}" sibTransId="{0EB73E23-9AC9-477A-9DBD-EFFA4B0B9D6A}"/>
    <dgm:cxn modelId="{D779818A-1D19-400B-A108-93AF4BEBBEAE}" srcId="{BB6EE837-DD5E-432F-8B08-8F68E2FB7C4E}" destId="{847F1C07-D6D6-4139-98D2-69F91A0BD344}" srcOrd="1" destOrd="0" parTransId="{EE9B2F6C-3183-49D5-AFD9-082DCEE65025}" sibTransId="{93F1399D-53F0-4337-8691-BD6511C564F0}"/>
    <dgm:cxn modelId="{83271E97-8B1A-4240-BB95-6CBFABC6D6CD}" type="presOf" srcId="{B5736C0F-CAB2-4DFF-8603-24C9C983B8F8}" destId="{FE21C227-1E6A-45FB-8EBD-BB40B307FD3B}" srcOrd="0" destOrd="4" presId="urn:microsoft.com/office/officeart/2005/8/layout/hList1"/>
    <dgm:cxn modelId="{1AD31099-84E5-4A96-80A4-A69BD757DB70}" srcId="{BB6EE837-DD5E-432F-8B08-8F68E2FB7C4E}" destId="{98F06786-CC1B-44BE-A989-1F58A287F951}" srcOrd="0" destOrd="0" parTransId="{9D96DEF5-4BEB-4D38-95BA-4C6E0E0130F6}" sibTransId="{6FE6937C-AE16-447D-983F-FDDE1CCAFBB6}"/>
    <dgm:cxn modelId="{6EA44DB1-F1BC-4598-BFA9-EFF0DF821514}" type="presOf" srcId="{BB6EE837-DD5E-432F-8B08-8F68E2FB7C4E}" destId="{AECCD018-BFE6-482A-B1EB-D44BD6C18897}" srcOrd="0" destOrd="0" presId="urn:microsoft.com/office/officeart/2005/8/layout/hList1"/>
    <dgm:cxn modelId="{2F5B15B2-8B30-484C-8557-FE1AEFF6CD3C}" type="presOf" srcId="{677A38D0-ED63-449C-BBE0-029D8BD0E170}" destId="{AF69CC72-E40F-4EA3-87C1-0BDD1AB84711}" srcOrd="0" destOrd="2" presId="urn:microsoft.com/office/officeart/2005/8/layout/hList1"/>
    <dgm:cxn modelId="{4674E0BD-B6F9-4DA5-9F07-B34B63CDC16E}" srcId="{98F06786-CC1B-44BE-A989-1F58A287F951}" destId="{3CFC4067-30CF-4C7F-8D2C-E96BF0906128}" srcOrd="0" destOrd="0" parTransId="{B2CB1A4E-FB43-4D82-9C36-4F28E0A058AB}" sibTransId="{C4F91BBF-FDF8-44BA-A035-AEFD4A7977C2}"/>
    <dgm:cxn modelId="{CF7BB5C9-A706-486A-842E-7F9F62A69AD5}" srcId="{847F1C07-D6D6-4139-98D2-69F91A0BD344}" destId="{623F5367-8A44-4854-80DF-1D8BE01B399B}" srcOrd="0" destOrd="0" parTransId="{5B66DF17-7BB4-4306-99FF-C17E19D929FF}" sibTransId="{FE1B70A7-47C6-438B-9FD4-A77831139E9A}"/>
    <dgm:cxn modelId="{FC9892DC-511D-4A1E-9D8E-31D99FF37829}" type="presOf" srcId="{8FCE755A-7AD0-4529-ACD4-E325DBDB7AF3}" destId="{FE21C227-1E6A-45FB-8EBD-BB40B307FD3B}" srcOrd="0" destOrd="1" presId="urn:microsoft.com/office/officeart/2005/8/layout/hList1"/>
    <dgm:cxn modelId="{FBB98DDE-E021-420E-9000-E9EB14A77AB3}" srcId="{98F06786-CC1B-44BE-A989-1F58A287F951}" destId="{DF9B42C7-3C32-43DB-8B04-BD7401E19A89}" srcOrd="3" destOrd="0" parTransId="{66EBE0A3-28EA-4124-B909-82B2E37003EA}" sibTransId="{0CF15E6A-CFBE-4C74-9642-479F7E1D609F}"/>
    <dgm:cxn modelId="{4374AFDF-0E53-493E-8484-846CB06298A1}" type="presOf" srcId="{3CFC4067-30CF-4C7F-8D2C-E96BF0906128}" destId="{FE21C227-1E6A-45FB-8EBD-BB40B307FD3B}" srcOrd="0" destOrd="0" presId="urn:microsoft.com/office/officeart/2005/8/layout/hList1"/>
    <dgm:cxn modelId="{598BF0E5-E589-4D1D-B162-F4FB9379C7D5}" type="presOf" srcId="{847F1C07-D6D6-4139-98D2-69F91A0BD344}" destId="{680ED800-108F-49AF-B46A-A3D6AD39A0E9}" srcOrd="0" destOrd="0" presId="urn:microsoft.com/office/officeart/2005/8/layout/hList1"/>
    <dgm:cxn modelId="{CAA39B51-29AF-435B-BB09-FAE98900EC89}" type="presParOf" srcId="{AECCD018-BFE6-482A-B1EB-D44BD6C18897}" destId="{9607F75A-D994-4E7D-90E7-6FB1B08FC5E1}" srcOrd="0" destOrd="0" presId="urn:microsoft.com/office/officeart/2005/8/layout/hList1"/>
    <dgm:cxn modelId="{9F4DCDAB-F618-4BAD-BB3E-71DF0D023FE0}" type="presParOf" srcId="{9607F75A-D994-4E7D-90E7-6FB1B08FC5E1}" destId="{BF2DD031-CD07-4AE1-8C76-2E200A26B224}" srcOrd="0" destOrd="0" presId="urn:microsoft.com/office/officeart/2005/8/layout/hList1"/>
    <dgm:cxn modelId="{717E6A44-F5C5-4E0E-B27C-CA8F16534C0C}" type="presParOf" srcId="{9607F75A-D994-4E7D-90E7-6FB1B08FC5E1}" destId="{FE21C227-1E6A-45FB-8EBD-BB40B307FD3B}" srcOrd="1" destOrd="0" presId="urn:microsoft.com/office/officeart/2005/8/layout/hList1"/>
    <dgm:cxn modelId="{A749C889-DCF5-41D1-B4EB-66C1C25920A0}" type="presParOf" srcId="{AECCD018-BFE6-482A-B1EB-D44BD6C18897}" destId="{A72E8413-CDD2-4C5F-8E96-2A1839AF750A}" srcOrd="1" destOrd="0" presId="urn:microsoft.com/office/officeart/2005/8/layout/hList1"/>
    <dgm:cxn modelId="{E7A31F70-B474-412A-A37D-C692F34683F9}" type="presParOf" srcId="{AECCD018-BFE6-482A-B1EB-D44BD6C18897}" destId="{0740F2A8-4E4A-4411-8AE8-A35E72E6C2CE}" srcOrd="2" destOrd="0" presId="urn:microsoft.com/office/officeart/2005/8/layout/hList1"/>
    <dgm:cxn modelId="{23C1DDD3-F734-4F3A-8B73-E27BD4EB10A6}" type="presParOf" srcId="{0740F2A8-4E4A-4411-8AE8-A35E72E6C2CE}" destId="{680ED800-108F-49AF-B46A-A3D6AD39A0E9}" srcOrd="0" destOrd="0" presId="urn:microsoft.com/office/officeart/2005/8/layout/hList1"/>
    <dgm:cxn modelId="{F6A6547F-E0D1-494F-AF2E-ACC78447C918}" type="presParOf" srcId="{0740F2A8-4E4A-4411-8AE8-A35E72E6C2CE}" destId="{AF69CC72-E40F-4EA3-87C1-0BDD1AB84711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64D7897-6F8A-4662-BA3E-C55A73556E2F}" type="doc">
      <dgm:prSet loTypeId="urn:microsoft.com/office/officeart/2005/8/layout/list1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cs-CZ"/>
        </a:p>
      </dgm:t>
    </dgm:pt>
    <dgm:pt modelId="{72DF2BAC-D975-42EC-9FDA-6DC0171525C8}">
      <dgm:prSet phldrT="[Text]" custT="1"/>
      <dgm:spPr/>
      <dgm:t>
        <a:bodyPr/>
        <a:lstStyle/>
        <a:p>
          <a:r>
            <a:rPr lang="cs-CZ" sz="2400" b="1" dirty="0">
              <a:solidFill>
                <a:schemeClr val="tx2"/>
              </a:solidFill>
            </a:rPr>
            <a:t>Témata týkající se profese</a:t>
          </a:r>
        </a:p>
      </dgm:t>
    </dgm:pt>
    <dgm:pt modelId="{4CCA088B-BBD3-44BD-9E0C-5E31EDBACF86}" type="parTrans" cxnId="{346CB6AC-56BE-4789-B16A-5DA973C0015C}">
      <dgm:prSet/>
      <dgm:spPr/>
      <dgm:t>
        <a:bodyPr/>
        <a:lstStyle/>
        <a:p>
          <a:endParaRPr lang="cs-CZ"/>
        </a:p>
      </dgm:t>
    </dgm:pt>
    <dgm:pt modelId="{25D8DDD4-8C54-4718-A28A-B8170CF1CAF3}" type="sibTrans" cxnId="{346CB6AC-56BE-4789-B16A-5DA973C0015C}">
      <dgm:prSet/>
      <dgm:spPr/>
      <dgm:t>
        <a:bodyPr/>
        <a:lstStyle/>
        <a:p>
          <a:endParaRPr lang="cs-CZ"/>
        </a:p>
      </dgm:t>
    </dgm:pt>
    <dgm:pt modelId="{A9CC6298-E4F4-4D43-9B82-ACB6DD922629}">
      <dgm:prSet phldrT="[Text]" custT="1"/>
      <dgm:spPr/>
      <dgm:t>
        <a:bodyPr/>
        <a:lstStyle/>
        <a:p>
          <a:r>
            <a:rPr lang="cs-CZ" sz="2400" b="1" dirty="0">
              <a:solidFill>
                <a:schemeClr val="tx2"/>
              </a:solidFill>
            </a:rPr>
            <a:t>Téma týkající se příjemce péče</a:t>
          </a:r>
        </a:p>
      </dgm:t>
    </dgm:pt>
    <dgm:pt modelId="{EAE571A7-E182-4E99-AD68-7B7F07E038D5}" type="parTrans" cxnId="{FB5531E3-DD01-473B-9E7B-356D1E5F9FFE}">
      <dgm:prSet/>
      <dgm:spPr/>
      <dgm:t>
        <a:bodyPr/>
        <a:lstStyle/>
        <a:p>
          <a:endParaRPr lang="cs-CZ"/>
        </a:p>
      </dgm:t>
    </dgm:pt>
    <dgm:pt modelId="{8A98681E-5C40-4781-8630-CC337A00903F}" type="sibTrans" cxnId="{FB5531E3-DD01-473B-9E7B-356D1E5F9FFE}">
      <dgm:prSet/>
      <dgm:spPr/>
      <dgm:t>
        <a:bodyPr/>
        <a:lstStyle/>
        <a:p>
          <a:endParaRPr lang="cs-CZ"/>
        </a:p>
      </dgm:t>
    </dgm:pt>
    <dgm:pt modelId="{14EE5A72-01ED-40B6-8DCF-B86AD41DE31B}">
      <dgm:prSet/>
      <dgm:spPr/>
      <dgm:t>
        <a:bodyPr/>
        <a:lstStyle/>
        <a:p>
          <a:r>
            <a:rPr lang="cs-CZ" dirty="0">
              <a:solidFill>
                <a:schemeClr val="tx1">
                  <a:lumMod val="75000"/>
                  <a:lumOff val="25000"/>
                </a:schemeClr>
              </a:solidFill>
            </a:rPr>
            <a:t>Hodnocení kvality a efektivity  péče a vývoj  jejich integrujících metodologií</a:t>
          </a:r>
        </a:p>
      </dgm:t>
    </dgm:pt>
    <dgm:pt modelId="{F35AB274-CAF8-4A0F-9631-64BF7F2D8E77}" type="parTrans" cxnId="{97DD2C1A-2D5F-4792-8F9F-10FEB080818E}">
      <dgm:prSet/>
      <dgm:spPr/>
      <dgm:t>
        <a:bodyPr/>
        <a:lstStyle/>
        <a:p>
          <a:endParaRPr lang="cs-CZ"/>
        </a:p>
      </dgm:t>
    </dgm:pt>
    <dgm:pt modelId="{4F5E915D-8E3F-44CA-880E-855345C38FDB}" type="sibTrans" cxnId="{97DD2C1A-2D5F-4792-8F9F-10FEB080818E}">
      <dgm:prSet/>
      <dgm:spPr/>
      <dgm:t>
        <a:bodyPr/>
        <a:lstStyle/>
        <a:p>
          <a:endParaRPr lang="cs-CZ"/>
        </a:p>
      </dgm:t>
    </dgm:pt>
    <dgm:pt modelId="{FA4B9A3E-57DC-4E03-8659-E5B7ACC3D5CF}">
      <dgm:prSet/>
      <dgm:spPr/>
      <dgm:t>
        <a:bodyPr/>
        <a:lstStyle/>
        <a:p>
          <a:r>
            <a:rPr lang="cs-CZ" altLang="cs-CZ" dirty="0">
              <a:solidFill>
                <a:schemeClr val="tx1">
                  <a:lumMod val="75000"/>
                  <a:lumOff val="25000"/>
                </a:schemeClr>
              </a:solidFill>
            </a:rPr>
            <a:t>Vědecky podložená péče</a:t>
          </a:r>
          <a:endParaRPr lang="cs-CZ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85A2CE4D-494B-475C-8352-BF1D4252952E}" type="parTrans" cxnId="{696EA48B-B23D-471F-BFCD-0FA36CC0171E}">
      <dgm:prSet/>
      <dgm:spPr/>
      <dgm:t>
        <a:bodyPr/>
        <a:lstStyle/>
        <a:p>
          <a:endParaRPr lang="cs-CZ"/>
        </a:p>
      </dgm:t>
    </dgm:pt>
    <dgm:pt modelId="{1AAC2BAF-7549-4C60-9494-7AD955AEDF81}" type="sibTrans" cxnId="{696EA48B-B23D-471F-BFCD-0FA36CC0171E}">
      <dgm:prSet/>
      <dgm:spPr/>
      <dgm:t>
        <a:bodyPr/>
        <a:lstStyle/>
        <a:p>
          <a:endParaRPr lang="cs-CZ"/>
        </a:p>
      </dgm:t>
    </dgm:pt>
    <dgm:pt modelId="{F8F43F4A-275B-4F31-8B4F-A9BD2C2EB715}">
      <dgm:prSet/>
      <dgm:spPr/>
      <dgm:t>
        <a:bodyPr/>
        <a:lstStyle/>
        <a:p>
          <a:r>
            <a:rPr lang="cs-CZ" altLang="cs-CZ" dirty="0">
              <a:solidFill>
                <a:schemeClr val="tx1">
                  <a:lumMod val="75000"/>
                  <a:lumOff val="25000"/>
                </a:schemeClr>
              </a:solidFill>
            </a:rPr>
            <a:t>Ověřování nových technických a měřících  prostředků v ošetřovatelské péči</a:t>
          </a:r>
          <a:endParaRPr lang="cs-CZ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071BD2BB-9C8C-4E01-B12D-5E30AA29000D}" type="parTrans" cxnId="{E6880D7A-40FC-4308-8AE0-8C0826DDE854}">
      <dgm:prSet/>
      <dgm:spPr/>
      <dgm:t>
        <a:bodyPr/>
        <a:lstStyle/>
        <a:p>
          <a:endParaRPr lang="cs-CZ"/>
        </a:p>
      </dgm:t>
    </dgm:pt>
    <dgm:pt modelId="{8D782393-C42C-4A01-8C10-2C69868CBEBC}" type="sibTrans" cxnId="{E6880D7A-40FC-4308-8AE0-8C0826DDE854}">
      <dgm:prSet/>
      <dgm:spPr/>
      <dgm:t>
        <a:bodyPr/>
        <a:lstStyle/>
        <a:p>
          <a:endParaRPr lang="cs-CZ"/>
        </a:p>
      </dgm:t>
    </dgm:pt>
    <dgm:pt modelId="{63259B11-2B68-4D35-A3C2-E521C08D747B}">
      <dgm:prSet/>
      <dgm:spPr/>
      <dgm:t>
        <a:bodyPr/>
        <a:lstStyle/>
        <a:p>
          <a:r>
            <a:rPr lang="cs-CZ" dirty="0">
              <a:solidFill>
                <a:schemeClr val="tx1">
                  <a:lumMod val="75000"/>
                  <a:lumOff val="25000"/>
                </a:schemeClr>
              </a:solidFill>
            </a:rPr>
            <a:t>Spokojenost personálu</a:t>
          </a:r>
        </a:p>
      </dgm:t>
    </dgm:pt>
    <dgm:pt modelId="{19648BA1-FAF5-4A44-A220-0C1901BE701F}" type="parTrans" cxnId="{DCE8DE57-3993-44D1-8648-0D86BF71B320}">
      <dgm:prSet/>
      <dgm:spPr/>
      <dgm:t>
        <a:bodyPr/>
        <a:lstStyle/>
        <a:p>
          <a:endParaRPr lang="cs-CZ"/>
        </a:p>
      </dgm:t>
    </dgm:pt>
    <dgm:pt modelId="{DB02C210-60FE-4BA6-8D80-B0F8F2F9D657}" type="sibTrans" cxnId="{DCE8DE57-3993-44D1-8648-0D86BF71B320}">
      <dgm:prSet/>
      <dgm:spPr/>
      <dgm:t>
        <a:bodyPr/>
        <a:lstStyle/>
        <a:p>
          <a:endParaRPr lang="cs-CZ"/>
        </a:p>
      </dgm:t>
    </dgm:pt>
    <dgm:pt modelId="{A864C67E-6408-4AE8-AE63-F2C8AD7FBB66}">
      <dgm:prSet/>
      <dgm:spPr/>
      <dgm:t>
        <a:bodyPr/>
        <a:lstStyle/>
        <a:p>
          <a:r>
            <a:rPr lang="cs-CZ" dirty="0">
              <a:solidFill>
                <a:schemeClr val="tx1">
                  <a:lumMod val="75000"/>
                  <a:lumOff val="25000"/>
                </a:schemeClr>
              </a:solidFill>
            </a:rPr>
            <a:t>Spokojenost příjemců péče</a:t>
          </a:r>
        </a:p>
      </dgm:t>
    </dgm:pt>
    <dgm:pt modelId="{2757637A-BAF3-424B-B3AF-DF5F5212BEEC}" type="parTrans" cxnId="{42E891A3-6BCC-4468-B5E9-B445C43B32D0}">
      <dgm:prSet/>
      <dgm:spPr/>
      <dgm:t>
        <a:bodyPr/>
        <a:lstStyle/>
        <a:p>
          <a:endParaRPr lang="cs-CZ"/>
        </a:p>
      </dgm:t>
    </dgm:pt>
    <dgm:pt modelId="{C71331B3-306E-4B6E-AB7A-3D70B4BE47D9}" type="sibTrans" cxnId="{42E891A3-6BCC-4468-B5E9-B445C43B32D0}">
      <dgm:prSet/>
      <dgm:spPr/>
      <dgm:t>
        <a:bodyPr/>
        <a:lstStyle/>
        <a:p>
          <a:endParaRPr lang="cs-CZ"/>
        </a:p>
      </dgm:t>
    </dgm:pt>
    <dgm:pt modelId="{ED2A52BF-DE94-4FD2-8A28-31EFB4F8A7F3}">
      <dgm:prSet/>
      <dgm:spPr/>
      <dgm:t>
        <a:bodyPr/>
        <a:lstStyle/>
        <a:p>
          <a:r>
            <a:rPr lang="cs-CZ" altLang="cs-CZ" dirty="0">
              <a:solidFill>
                <a:schemeClr val="tx1">
                  <a:lumMod val="75000"/>
                  <a:lumOff val="25000"/>
                </a:schemeClr>
              </a:solidFill>
            </a:rPr>
            <a:t>Organizace a řízení péče, klasifikace fenoménů</a:t>
          </a:r>
          <a:endParaRPr lang="cs-CZ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3790532B-F04D-410D-AE53-D124685B9325}" type="parTrans" cxnId="{7E4F0C30-6597-4264-B568-6F07EE8C65FC}">
      <dgm:prSet/>
      <dgm:spPr/>
      <dgm:t>
        <a:bodyPr/>
        <a:lstStyle/>
        <a:p>
          <a:endParaRPr lang="cs-CZ"/>
        </a:p>
      </dgm:t>
    </dgm:pt>
    <dgm:pt modelId="{3318D273-6A43-4FDD-AABC-E1FB16780FC9}" type="sibTrans" cxnId="{7E4F0C30-6597-4264-B568-6F07EE8C65FC}">
      <dgm:prSet/>
      <dgm:spPr/>
      <dgm:t>
        <a:bodyPr/>
        <a:lstStyle/>
        <a:p>
          <a:endParaRPr lang="cs-CZ"/>
        </a:p>
      </dgm:t>
    </dgm:pt>
    <dgm:pt modelId="{90E3C369-4EC3-421C-9F3C-D9D4BA01C982}">
      <dgm:prSet/>
      <dgm:spPr/>
      <dgm:t>
        <a:bodyPr/>
        <a:lstStyle/>
        <a:p>
          <a:r>
            <a:rPr lang="cs-CZ" dirty="0">
              <a:solidFill>
                <a:schemeClr val="tx1">
                  <a:lumMod val="75000"/>
                  <a:lumOff val="25000"/>
                </a:schemeClr>
              </a:solidFill>
            </a:rPr>
            <a:t>Analýza pedagogické činnosti, vzdělávání</a:t>
          </a:r>
        </a:p>
      </dgm:t>
    </dgm:pt>
    <dgm:pt modelId="{54AA46C9-B19E-440F-AA05-43F73BDB1F2D}" type="parTrans" cxnId="{17209AD5-E764-4371-8972-F6692C11F0A4}">
      <dgm:prSet/>
      <dgm:spPr/>
      <dgm:t>
        <a:bodyPr/>
        <a:lstStyle/>
        <a:p>
          <a:endParaRPr lang="cs-CZ"/>
        </a:p>
      </dgm:t>
    </dgm:pt>
    <dgm:pt modelId="{168558A9-0FD4-44B5-9224-B2CEF980BBC2}" type="sibTrans" cxnId="{17209AD5-E764-4371-8972-F6692C11F0A4}">
      <dgm:prSet/>
      <dgm:spPr/>
      <dgm:t>
        <a:bodyPr/>
        <a:lstStyle/>
        <a:p>
          <a:endParaRPr lang="cs-CZ"/>
        </a:p>
      </dgm:t>
    </dgm:pt>
    <dgm:pt modelId="{EF198F71-E62C-42D4-BB16-07F5E69D9BE7}">
      <dgm:prSet/>
      <dgm:spPr/>
      <dgm:t>
        <a:bodyPr/>
        <a:lstStyle/>
        <a:p>
          <a:r>
            <a:rPr lang="cs-CZ" dirty="0">
              <a:solidFill>
                <a:schemeClr val="tx1">
                  <a:lumMod val="75000"/>
                  <a:lumOff val="25000"/>
                </a:schemeClr>
              </a:solidFill>
            </a:rPr>
            <a:t>Produktivita</a:t>
          </a:r>
        </a:p>
      </dgm:t>
    </dgm:pt>
    <dgm:pt modelId="{838C8717-360C-4BFC-9914-306A6FE1BE67}" type="sibTrans" cxnId="{442193B9-CA83-4532-9D3F-7DFB7D46C5F0}">
      <dgm:prSet/>
      <dgm:spPr/>
      <dgm:t>
        <a:bodyPr/>
        <a:lstStyle/>
        <a:p>
          <a:endParaRPr lang="cs-CZ"/>
        </a:p>
      </dgm:t>
    </dgm:pt>
    <dgm:pt modelId="{32E78A62-1270-43EE-A3CC-85000CD24B9F}" type="parTrans" cxnId="{442193B9-CA83-4532-9D3F-7DFB7D46C5F0}">
      <dgm:prSet/>
      <dgm:spPr/>
      <dgm:t>
        <a:bodyPr/>
        <a:lstStyle/>
        <a:p>
          <a:endParaRPr lang="cs-CZ"/>
        </a:p>
      </dgm:t>
    </dgm:pt>
    <dgm:pt modelId="{9A842E6A-2C5D-42AE-9505-172A5B74802E}">
      <dgm:prSet/>
      <dgm:spPr/>
      <dgm:t>
        <a:bodyPr/>
        <a:lstStyle/>
        <a:p>
          <a:r>
            <a:rPr lang="cs-CZ" dirty="0">
              <a:solidFill>
                <a:schemeClr val="tx1">
                  <a:lumMod val="75000"/>
                  <a:lumOff val="25000"/>
                </a:schemeClr>
              </a:solidFill>
            </a:rPr>
            <a:t>Redukce omylů a chyb</a:t>
          </a:r>
        </a:p>
      </dgm:t>
    </dgm:pt>
    <dgm:pt modelId="{F4C23B87-F18A-4937-B8CB-3E91E1C47489}" type="sibTrans" cxnId="{E4A768FD-B264-4AFF-8010-9C2816AC4E68}">
      <dgm:prSet/>
      <dgm:spPr/>
      <dgm:t>
        <a:bodyPr/>
        <a:lstStyle/>
        <a:p>
          <a:endParaRPr lang="cs-CZ"/>
        </a:p>
      </dgm:t>
    </dgm:pt>
    <dgm:pt modelId="{48D16E5E-7F1E-4471-9630-53CE96AF2640}" type="parTrans" cxnId="{E4A768FD-B264-4AFF-8010-9C2816AC4E68}">
      <dgm:prSet/>
      <dgm:spPr/>
      <dgm:t>
        <a:bodyPr/>
        <a:lstStyle/>
        <a:p>
          <a:endParaRPr lang="cs-CZ"/>
        </a:p>
      </dgm:t>
    </dgm:pt>
    <dgm:pt modelId="{58D1C173-0E9B-4947-8746-924E2A5DFE69}">
      <dgm:prSet/>
      <dgm:spPr/>
      <dgm:t>
        <a:bodyPr/>
        <a:lstStyle/>
        <a:p>
          <a:r>
            <a:rPr lang="cs-CZ" dirty="0">
              <a:solidFill>
                <a:schemeClr val="tx1">
                  <a:lumMod val="75000"/>
                  <a:lumOff val="25000"/>
                </a:schemeClr>
              </a:solidFill>
            </a:rPr>
            <a:t>Snižování nákladů</a:t>
          </a:r>
        </a:p>
      </dgm:t>
    </dgm:pt>
    <dgm:pt modelId="{1B6722D7-44D3-4765-8BF0-C82E9FD4854E}" type="parTrans" cxnId="{E6AC3AEE-4674-4D6E-8078-AE673E980057}">
      <dgm:prSet/>
      <dgm:spPr/>
      <dgm:t>
        <a:bodyPr/>
        <a:lstStyle/>
        <a:p>
          <a:endParaRPr lang="cs-CZ"/>
        </a:p>
      </dgm:t>
    </dgm:pt>
    <dgm:pt modelId="{A87E50F0-0AE1-48C8-8F37-B4E9CF4B1409}" type="sibTrans" cxnId="{E6AC3AEE-4674-4D6E-8078-AE673E980057}">
      <dgm:prSet/>
      <dgm:spPr/>
      <dgm:t>
        <a:bodyPr/>
        <a:lstStyle/>
        <a:p>
          <a:endParaRPr lang="cs-CZ"/>
        </a:p>
      </dgm:t>
    </dgm:pt>
    <dgm:pt modelId="{396AEEA2-9E8E-41EA-8ADC-A1786F52B075}">
      <dgm:prSet/>
      <dgm:spPr/>
      <dgm:t>
        <a:bodyPr/>
        <a:lstStyle/>
        <a:p>
          <a:r>
            <a:rPr lang="cs-CZ" dirty="0">
              <a:solidFill>
                <a:schemeClr val="tx1">
                  <a:lumMod val="75000"/>
                  <a:lumOff val="25000"/>
                </a:schemeClr>
              </a:solidFill>
            </a:rPr>
            <a:t>Zdravý životní styl</a:t>
          </a:r>
        </a:p>
      </dgm:t>
    </dgm:pt>
    <dgm:pt modelId="{F2CABB1B-FD34-4B7D-8DC6-1F0BFFD0100B}" type="parTrans" cxnId="{6AD2787B-80A8-4457-9CE3-AB70C203963C}">
      <dgm:prSet/>
      <dgm:spPr/>
      <dgm:t>
        <a:bodyPr/>
        <a:lstStyle/>
        <a:p>
          <a:endParaRPr lang="cs-CZ"/>
        </a:p>
      </dgm:t>
    </dgm:pt>
    <dgm:pt modelId="{F537EAA9-5EF0-4DBA-B852-346D33C3EFB0}" type="sibTrans" cxnId="{6AD2787B-80A8-4457-9CE3-AB70C203963C}">
      <dgm:prSet/>
      <dgm:spPr/>
      <dgm:t>
        <a:bodyPr/>
        <a:lstStyle/>
        <a:p>
          <a:endParaRPr lang="cs-CZ"/>
        </a:p>
      </dgm:t>
    </dgm:pt>
    <dgm:pt modelId="{9F616C4F-7932-45E0-BDE3-BA6FB535E706}">
      <dgm:prSet/>
      <dgm:spPr/>
      <dgm:t>
        <a:bodyPr/>
        <a:lstStyle/>
        <a:p>
          <a:r>
            <a:rPr lang="cs-CZ" dirty="0">
              <a:solidFill>
                <a:schemeClr val="tx1">
                  <a:lumMod val="75000"/>
                  <a:lumOff val="25000"/>
                </a:schemeClr>
              </a:solidFill>
            </a:rPr>
            <a:t>Trvalá a efektivní péče o ohrožené skupiny obyvatel</a:t>
          </a:r>
        </a:p>
      </dgm:t>
    </dgm:pt>
    <dgm:pt modelId="{A9F07C2E-ECC7-4EB0-8F40-2FDBD99C2839}" type="parTrans" cxnId="{50748ECC-869E-4645-A963-282206A8269F}">
      <dgm:prSet/>
      <dgm:spPr/>
      <dgm:t>
        <a:bodyPr/>
        <a:lstStyle/>
        <a:p>
          <a:endParaRPr lang="cs-CZ"/>
        </a:p>
      </dgm:t>
    </dgm:pt>
    <dgm:pt modelId="{188B7927-9267-4DC4-B60B-A4A0150B800A}" type="sibTrans" cxnId="{50748ECC-869E-4645-A963-282206A8269F}">
      <dgm:prSet/>
      <dgm:spPr/>
      <dgm:t>
        <a:bodyPr/>
        <a:lstStyle/>
        <a:p>
          <a:endParaRPr lang="cs-CZ"/>
        </a:p>
      </dgm:t>
    </dgm:pt>
    <dgm:pt modelId="{C6469E5B-3C15-42F7-8491-8510812FA6C4}">
      <dgm:prSet/>
      <dgm:spPr/>
      <dgm:t>
        <a:bodyPr/>
        <a:lstStyle/>
        <a:p>
          <a:r>
            <a:rPr lang="cs-CZ" dirty="0">
              <a:solidFill>
                <a:schemeClr val="tx1">
                  <a:lumMod val="75000"/>
                  <a:lumOff val="25000"/>
                </a:schemeClr>
              </a:solidFill>
            </a:rPr>
            <a:t>Paliativní péče</a:t>
          </a:r>
        </a:p>
      </dgm:t>
    </dgm:pt>
    <dgm:pt modelId="{94C864E3-2530-46D1-B9BF-CAEB6A9C5E4E}" type="parTrans" cxnId="{89E57809-ED37-4578-999B-6397991E5DCE}">
      <dgm:prSet/>
      <dgm:spPr/>
      <dgm:t>
        <a:bodyPr/>
        <a:lstStyle/>
        <a:p>
          <a:endParaRPr lang="cs-CZ"/>
        </a:p>
      </dgm:t>
    </dgm:pt>
    <dgm:pt modelId="{311F8ECF-DCA7-48A0-80BF-54D25AE844E2}" type="sibTrans" cxnId="{89E57809-ED37-4578-999B-6397991E5DCE}">
      <dgm:prSet/>
      <dgm:spPr/>
      <dgm:t>
        <a:bodyPr/>
        <a:lstStyle/>
        <a:p>
          <a:endParaRPr lang="cs-CZ"/>
        </a:p>
      </dgm:t>
    </dgm:pt>
    <dgm:pt modelId="{17C2B808-008A-4102-BCBB-4FA303E37E4D}">
      <dgm:prSet/>
      <dgm:spPr/>
      <dgm:t>
        <a:bodyPr/>
        <a:lstStyle/>
        <a:p>
          <a:r>
            <a:rPr lang="cs-CZ" dirty="0">
              <a:solidFill>
                <a:schemeClr val="tx1">
                  <a:lumMod val="75000"/>
                  <a:lumOff val="25000"/>
                </a:schemeClr>
              </a:solidFill>
            </a:rPr>
            <a:t>Kvalita života</a:t>
          </a:r>
        </a:p>
      </dgm:t>
    </dgm:pt>
    <dgm:pt modelId="{322DC94D-783D-4A81-A7FF-577196E3E5B8}" type="parTrans" cxnId="{77FB8BA8-D2AA-4CB9-BAB4-B26963DF2994}">
      <dgm:prSet/>
      <dgm:spPr/>
      <dgm:t>
        <a:bodyPr/>
        <a:lstStyle/>
        <a:p>
          <a:endParaRPr lang="cs-CZ"/>
        </a:p>
      </dgm:t>
    </dgm:pt>
    <dgm:pt modelId="{BD89AA10-7359-4CEC-A68B-D86E407D40AD}" type="sibTrans" cxnId="{77FB8BA8-D2AA-4CB9-BAB4-B26963DF2994}">
      <dgm:prSet/>
      <dgm:spPr/>
      <dgm:t>
        <a:bodyPr/>
        <a:lstStyle/>
        <a:p>
          <a:endParaRPr lang="cs-CZ"/>
        </a:p>
      </dgm:t>
    </dgm:pt>
    <dgm:pt modelId="{EEA8D78A-A809-4AFE-8025-DF340BE8200E}">
      <dgm:prSet/>
      <dgm:spPr/>
      <dgm:t>
        <a:bodyPr/>
        <a:lstStyle/>
        <a:p>
          <a:r>
            <a:rPr lang="cs-CZ" dirty="0">
              <a:solidFill>
                <a:schemeClr val="tx1">
                  <a:lumMod val="75000"/>
                  <a:lumOff val="25000"/>
                </a:schemeClr>
              </a:solidFill>
            </a:rPr>
            <a:t>Role a funkce porodních asistentek/záchranářů – analýza historických i současných faktorů podporující profesní růst</a:t>
          </a:r>
        </a:p>
      </dgm:t>
    </dgm:pt>
    <dgm:pt modelId="{058D308C-59F9-441E-8FF3-96C7E5B76468}" type="parTrans" cxnId="{27428F8C-D830-45EF-ADEB-43730C78FCC9}">
      <dgm:prSet/>
      <dgm:spPr/>
    </dgm:pt>
    <dgm:pt modelId="{C9C5D5ED-8E4D-46A9-BD51-5458CDB8B665}" type="sibTrans" cxnId="{27428F8C-D830-45EF-ADEB-43730C78FCC9}">
      <dgm:prSet/>
      <dgm:spPr/>
    </dgm:pt>
    <dgm:pt modelId="{B9FE44CC-D27D-49B6-AE64-D40AD9E9085F}">
      <dgm:prSet/>
      <dgm:spPr/>
      <dgm:t>
        <a:bodyPr/>
        <a:lstStyle/>
        <a:p>
          <a:r>
            <a:rPr lang="cs-CZ" dirty="0">
              <a:solidFill>
                <a:schemeClr val="tx1">
                  <a:lumMod val="75000"/>
                  <a:lumOff val="25000"/>
                </a:schemeClr>
              </a:solidFill>
            </a:rPr>
            <a:t>Ochrana principů etiky</a:t>
          </a:r>
        </a:p>
      </dgm:t>
    </dgm:pt>
    <dgm:pt modelId="{F8C5DB24-3708-41E0-9B47-E64274B83076}" type="parTrans" cxnId="{E2CDF9AF-5743-4B98-8418-0780AD14177A}">
      <dgm:prSet/>
      <dgm:spPr/>
    </dgm:pt>
    <dgm:pt modelId="{69A9FCC7-7B5D-4DD2-A6C7-96F38D233D78}" type="sibTrans" cxnId="{E2CDF9AF-5743-4B98-8418-0780AD14177A}">
      <dgm:prSet/>
      <dgm:spPr/>
    </dgm:pt>
    <dgm:pt modelId="{B6C5B0F6-9CBA-42E3-9175-A00610706CAF}">
      <dgm:prSet/>
      <dgm:spPr/>
      <dgm:t>
        <a:bodyPr/>
        <a:lstStyle/>
        <a:p>
          <a:r>
            <a:rPr lang="cs-CZ" dirty="0">
              <a:solidFill>
                <a:schemeClr val="tx1">
                  <a:lumMod val="75000"/>
                  <a:lumOff val="25000"/>
                </a:schemeClr>
              </a:solidFill>
            </a:rPr>
            <a:t>Prevence a léčba</a:t>
          </a:r>
        </a:p>
      </dgm:t>
    </dgm:pt>
    <dgm:pt modelId="{DEF5352C-17DA-4905-AC7C-B13932C804A0}" type="parTrans" cxnId="{546EC54B-A9EC-4F54-8FDE-0D401503E094}">
      <dgm:prSet/>
      <dgm:spPr/>
    </dgm:pt>
    <dgm:pt modelId="{B35031C5-E1B4-46EA-8FBA-C74C6E54BBC0}" type="sibTrans" cxnId="{546EC54B-A9EC-4F54-8FDE-0D401503E094}">
      <dgm:prSet/>
      <dgm:spPr/>
    </dgm:pt>
    <dgm:pt modelId="{39753B49-E95A-4D7C-B559-AA52FA814848}" type="pres">
      <dgm:prSet presAssocID="{C64D7897-6F8A-4662-BA3E-C55A73556E2F}" presName="linear" presStyleCnt="0">
        <dgm:presLayoutVars>
          <dgm:dir/>
          <dgm:animLvl val="lvl"/>
          <dgm:resizeHandles val="exact"/>
        </dgm:presLayoutVars>
      </dgm:prSet>
      <dgm:spPr/>
    </dgm:pt>
    <dgm:pt modelId="{142A8477-6000-4452-91B3-C7ABA45CAFCA}" type="pres">
      <dgm:prSet presAssocID="{72DF2BAC-D975-42EC-9FDA-6DC0171525C8}" presName="parentLin" presStyleCnt="0"/>
      <dgm:spPr/>
    </dgm:pt>
    <dgm:pt modelId="{42EF578E-985F-416C-BF86-C5AB553CB0DC}" type="pres">
      <dgm:prSet presAssocID="{72DF2BAC-D975-42EC-9FDA-6DC0171525C8}" presName="parentLeftMargin" presStyleLbl="node1" presStyleIdx="0" presStyleCnt="2"/>
      <dgm:spPr/>
    </dgm:pt>
    <dgm:pt modelId="{46CA2AC6-E152-4809-B59C-AEE3CAC848B8}" type="pres">
      <dgm:prSet presAssocID="{72DF2BAC-D975-42EC-9FDA-6DC0171525C8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DB08749D-6B93-4042-9ABE-D43BDDE1BB37}" type="pres">
      <dgm:prSet presAssocID="{72DF2BAC-D975-42EC-9FDA-6DC0171525C8}" presName="negativeSpace" presStyleCnt="0"/>
      <dgm:spPr/>
    </dgm:pt>
    <dgm:pt modelId="{8D3BB918-87DA-4FB2-96E1-F16AA846F3F5}" type="pres">
      <dgm:prSet presAssocID="{72DF2BAC-D975-42EC-9FDA-6DC0171525C8}" presName="childText" presStyleLbl="conFgAcc1" presStyleIdx="0" presStyleCnt="2">
        <dgm:presLayoutVars>
          <dgm:bulletEnabled val="1"/>
        </dgm:presLayoutVars>
      </dgm:prSet>
      <dgm:spPr/>
    </dgm:pt>
    <dgm:pt modelId="{1BCF79F6-9437-4A25-BCEA-87E0B7B9EC31}" type="pres">
      <dgm:prSet presAssocID="{25D8DDD4-8C54-4718-A28A-B8170CF1CAF3}" presName="spaceBetweenRectangles" presStyleCnt="0"/>
      <dgm:spPr/>
    </dgm:pt>
    <dgm:pt modelId="{EC715823-EB84-4779-B4D8-DA4B0DFA08E8}" type="pres">
      <dgm:prSet presAssocID="{A9CC6298-E4F4-4D43-9B82-ACB6DD922629}" presName="parentLin" presStyleCnt="0"/>
      <dgm:spPr/>
    </dgm:pt>
    <dgm:pt modelId="{3C28A35F-7698-4BFE-8D1D-2D6DCD5B7E4B}" type="pres">
      <dgm:prSet presAssocID="{A9CC6298-E4F4-4D43-9B82-ACB6DD922629}" presName="parentLeftMargin" presStyleLbl="node1" presStyleIdx="0" presStyleCnt="2"/>
      <dgm:spPr/>
    </dgm:pt>
    <dgm:pt modelId="{E7A25FCE-DCBD-42D0-AA77-AE7F8AD2AC4B}" type="pres">
      <dgm:prSet presAssocID="{A9CC6298-E4F4-4D43-9B82-ACB6DD922629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2D9BC163-4C1E-43BE-AE51-CBE77840487E}" type="pres">
      <dgm:prSet presAssocID="{A9CC6298-E4F4-4D43-9B82-ACB6DD922629}" presName="negativeSpace" presStyleCnt="0"/>
      <dgm:spPr/>
    </dgm:pt>
    <dgm:pt modelId="{9AD5E2D8-D62E-415A-B2BA-FCF51B196A24}" type="pres">
      <dgm:prSet presAssocID="{A9CC6298-E4F4-4D43-9B82-ACB6DD922629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BC702C06-E14D-44BB-8D2E-2D8E52A7A39A}" type="presOf" srcId="{63259B11-2B68-4D35-A3C2-E521C08D747B}" destId="{8D3BB918-87DA-4FB2-96E1-F16AA846F3F5}" srcOrd="0" destOrd="6" presId="urn:microsoft.com/office/officeart/2005/8/layout/list1"/>
    <dgm:cxn modelId="{89E57809-ED37-4578-999B-6397991E5DCE}" srcId="{A9CC6298-E4F4-4D43-9B82-ACB6DD922629}" destId="{C6469E5B-3C15-42F7-8491-8510812FA6C4}" srcOrd="4" destOrd="0" parTransId="{94C864E3-2530-46D1-B9BF-CAEB6A9C5E4E}" sibTransId="{311F8ECF-DCA7-48A0-80BF-54D25AE844E2}"/>
    <dgm:cxn modelId="{97DD2C1A-2D5F-4792-8F9F-10FEB080818E}" srcId="{72DF2BAC-D975-42EC-9FDA-6DC0171525C8}" destId="{14EE5A72-01ED-40B6-8DCF-B86AD41DE31B}" srcOrd="1" destOrd="0" parTransId="{F35AB274-CAF8-4A0F-9631-64BF7F2D8E77}" sibTransId="{4F5E915D-8E3F-44CA-880E-855345C38FDB}"/>
    <dgm:cxn modelId="{04BDA61F-F891-4404-BCED-A69D9762A883}" type="presOf" srcId="{A9CC6298-E4F4-4D43-9B82-ACB6DD922629}" destId="{E7A25FCE-DCBD-42D0-AA77-AE7F8AD2AC4B}" srcOrd="1" destOrd="0" presId="urn:microsoft.com/office/officeart/2005/8/layout/list1"/>
    <dgm:cxn modelId="{4C4B5622-E1E6-498E-B325-4BD74F548F79}" type="presOf" srcId="{B6C5B0F6-9CBA-42E3-9175-A00610706CAF}" destId="{9AD5E2D8-D62E-415A-B2BA-FCF51B196A24}" srcOrd="0" destOrd="1" presId="urn:microsoft.com/office/officeart/2005/8/layout/list1"/>
    <dgm:cxn modelId="{881B0C2E-E46E-4342-A228-F740D5ADACCD}" type="presOf" srcId="{14EE5A72-01ED-40B6-8DCF-B86AD41DE31B}" destId="{8D3BB918-87DA-4FB2-96E1-F16AA846F3F5}" srcOrd="0" destOrd="1" presId="urn:microsoft.com/office/officeart/2005/8/layout/list1"/>
    <dgm:cxn modelId="{7E4F0C30-6597-4264-B568-6F07EE8C65FC}" srcId="{72DF2BAC-D975-42EC-9FDA-6DC0171525C8}" destId="{ED2A52BF-DE94-4FD2-8A28-31EFB4F8A7F3}" srcOrd="0" destOrd="0" parTransId="{3790532B-F04D-410D-AE53-D124685B9325}" sibTransId="{3318D273-6A43-4FDD-AABC-E1FB16780FC9}"/>
    <dgm:cxn modelId="{305FFA67-C2AE-4F43-BDED-6E2A1C567C27}" type="presOf" srcId="{72DF2BAC-D975-42EC-9FDA-6DC0171525C8}" destId="{46CA2AC6-E152-4809-B59C-AEE3CAC848B8}" srcOrd="1" destOrd="0" presId="urn:microsoft.com/office/officeart/2005/8/layout/list1"/>
    <dgm:cxn modelId="{5FE82D6A-5CF4-468B-8D07-67B13B62D154}" type="presOf" srcId="{C6469E5B-3C15-42F7-8491-8510812FA6C4}" destId="{9AD5E2D8-D62E-415A-B2BA-FCF51B196A24}" srcOrd="0" destOrd="4" presId="urn:microsoft.com/office/officeart/2005/8/layout/list1"/>
    <dgm:cxn modelId="{546EC54B-A9EC-4F54-8FDE-0D401503E094}" srcId="{A9CC6298-E4F4-4D43-9B82-ACB6DD922629}" destId="{B6C5B0F6-9CBA-42E3-9175-A00610706CAF}" srcOrd="1" destOrd="0" parTransId="{DEF5352C-17DA-4905-AC7C-B13932C804A0}" sibTransId="{B35031C5-E1B4-46EA-8FBA-C74C6E54BBC0}"/>
    <dgm:cxn modelId="{2FA8D56C-0507-4E9B-B2F2-7ABB8A5EA274}" type="presOf" srcId="{F8F43F4A-275B-4F31-8B4F-A9BD2C2EB715}" destId="{8D3BB918-87DA-4FB2-96E1-F16AA846F3F5}" srcOrd="0" destOrd="5" presId="urn:microsoft.com/office/officeart/2005/8/layout/list1"/>
    <dgm:cxn modelId="{0AC92D6F-DC3B-482B-9733-5CD33F639936}" type="presOf" srcId="{90E3C369-4EC3-421C-9F3C-D9D4BA01C982}" destId="{8D3BB918-87DA-4FB2-96E1-F16AA846F3F5}" srcOrd="0" destOrd="7" presId="urn:microsoft.com/office/officeart/2005/8/layout/list1"/>
    <dgm:cxn modelId="{BB2F2051-8074-4AA8-904E-80C164F0152D}" type="presOf" srcId="{72DF2BAC-D975-42EC-9FDA-6DC0171525C8}" destId="{42EF578E-985F-416C-BF86-C5AB553CB0DC}" srcOrd="0" destOrd="0" presId="urn:microsoft.com/office/officeart/2005/8/layout/list1"/>
    <dgm:cxn modelId="{0430A553-519D-4412-9C10-13C935D18286}" type="presOf" srcId="{58D1C173-0E9B-4947-8746-924E2A5DFE69}" destId="{8D3BB918-87DA-4FB2-96E1-F16AA846F3F5}" srcOrd="0" destOrd="2" presId="urn:microsoft.com/office/officeart/2005/8/layout/list1"/>
    <dgm:cxn modelId="{B885DF53-750C-4DEB-A65D-8B12FF721892}" type="presOf" srcId="{9F616C4F-7932-45E0-BDE3-BA6FB535E706}" destId="{9AD5E2D8-D62E-415A-B2BA-FCF51B196A24}" srcOrd="0" destOrd="3" presId="urn:microsoft.com/office/officeart/2005/8/layout/list1"/>
    <dgm:cxn modelId="{DCE8DE57-3993-44D1-8648-0D86BF71B320}" srcId="{72DF2BAC-D975-42EC-9FDA-6DC0171525C8}" destId="{63259B11-2B68-4D35-A3C2-E521C08D747B}" srcOrd="6" destOrd="0" parTransId="{19648BA1-FAF5-4A44-A220-0C1901BE701F}" sibTransId="{DB02C210-60FE-4BA6-8D80-B0F8F2F9D657}"/>
    <dgm:cxn modelId="{E6880D7A-40FC-4308-8AE0-8C0826DDE854}" srcId="{72DF2BAC-D975-42EC-9FDA-6DC0171525C8}" destId="{F8F43F4A-275B-4F31-8B4F-A9BD2C2EB715}" srcOrd="5" destOrd="0" parTransId="{071BD2BB-9C8C-4E01-B12D-5E30AA29000D}" sibTransId="{8D782393-C42C-4A01-8C10-2C69868CBEBC}"/>
    <dgm:cxn modelId="{9831545A-9FF3-40F9-A046-7DC2BF90D39D}" type="presOf" srcId="{9A842E6A-2C5D-42AE-9505-172A5B74802E}" destId="{8D3BB918-87DA-4FB2-96E1-F16AA846F3F5}" srcOrd="0" destOrd="4" presId="urn:microsoft.com/office/officeart/2005/8/layout/list1"/>
    <dgm:cxn modelId="{6AD2787B-80A8-4457-9CE3-AB70C203963C}" srcId="{A9CC6298-E4F4-4D43-9B82-ACB6DD922629}" destId="{396AEEA2-9E8E-41EA-8ADC-A1786F52B075}" srcOrd="2" destOrd="0" parTransId="{F2CABB1B-FD34-4B7D-8DC6-1F0BFFD0100B}" sibTransId="{F537EAA9-5EF0-4DBA-B852-346D33C3EFB0}"/>
    <dgm:cxn modelId="{696EA48B-B23D-471F-BFCD-0FA36CC0171E}" srcId="{A9CC6298-E4F4-4D43-9B82-ACB6DD922629}" destId="{FA4B9A3E-57DC-4E03-8659-E5B7ACC3D5CF}" srcOrd="0" destOrd="0" parTransId="{85A2CE4D-494B-475C-8352-BF1D4252952E}" sibTransId="{1AAC2BAF-7549-4C60-9494-7AD955AEDF81}"/>
    <dgm:cxn modelId="{27428F8C-D830-45EF-ADEB-43730C78FCC9}" srcId="{72DF2BAC-D975-42EC-9FDA-6DC0171525C8}" destId="{EEA8D78A-A809-4AFE-8025-DF340BE8200E}" srcOrd="8" destOrd="0" parTransId="{058D308C-59F9-441E-8FF3-96C7E5B76468}" sibTransId="{C9C5D5ED-8E4D-46A9-BD51-5458CDB8B665}"/>
    <dgm:cxn modelId="{1A514D9B-62A8-4619-8340-58104BAB3F0A}" type="presOf" srcId="{A864C67E-6408-4AE8-AE63-F2C8AD7FBB66}" destId="{9AD5E2D8-D62E-415A-B2BA-FCF51B196A24}" srcOrd="0" destOrd="6" presId="urn:microsoft.com/office/officeart/2005/8/layout/list1"/>
    <dgm:cxn modelId="{42E891A3-6BCC-4468-B5E9-B445C43B32D0}" srcId="{A9CC6298-E4F4-4D43-9B82-ACB6DD922629}" destId="{A864C67E-6408-4AE8-AE63-F2C8AD7FBB66}" srcOrd="6" destOrd="0" parTransId="{2757637A-BAF3-424B-B3AF-DF5F5212BEEC}" sibTransId="{C71331B3-306E-4B6E-AB7A-3D70B4BE47D9}"/>
    <dgm:cxn modelId="{E3C322A8-7187-4594-8756-EC46E1BAC500}" type="presOf" srcId="{396AEEA2-9E8E-41EA-8ADC-A1786F52B075}" destId="{9AD5E2D8-D62E-415A-B2BA-FCF51B196A24}" srcOrd="0" destOrd="2" presId="urn:microsoft.com/office/officeart/2005/8/layout/list1"/>
    <dgm:cxn modelId="{77FB8BA8-D2AA-4CB9-BAB4-B26963DF2994}" srcId="{A9CC6298-E4F4-4D43-9B82-ACB6DD922629}" destId="{17C2B808-008A-4102-BCBB-4FA303E37E4D}" srcOrd="5" destOrd="0" parTransId="{322DC94D-783D-4A81-A7FF-577196E3E5B8}" sibTransId="{BD89AA10-7359-4CEC-A68B-D86E407D40AD}"/>
    <dgm:cxn modelId="{7742FBAB-26AF-4D80-A230-B323D417EE54}" type="presOf" srcId="{A9CC6298-E4F4-4D43-9B82-ACB6DD922629}" destId="{3C28A35F-7698-4BFE-8D1D-2D6DCD5B7E4B}" srcOrd="0" destOrd="0" presId="urn:microsoft.com/office/officeart/2005/8/layout/list1"/>
    <dgm:cxn modelId="{346CB6AC-56BE-4789-B16A-5DA973C0015C}" srcId="{C64D7897-6F8A-4662-BA3E-C55A73556E2F}" destId="{72DF2BAC-D975-42EC-9FDA-6DC0171525C8}" srcOrd="0" destOrd="0" parTransId="{4CCA088B-BBD3-44BD-9E0C-5E31EDBACF86}" sibTransId="{25D8DDD4-8C54-4718-A28A-B8170CF1CAF3}"/>
    <dgm:cxn modelId="{E2CDF9AF-5743-4B98-8418-0780AD14177A}" srcId="{72DF2BAC-D975-42EC-9FDA-6DC0171525C8}" destId="{B9FE44CC-D27D-49B6-AE64-D40AD9E9085F}" srcOrd="9" destOrd="0" parTransId="{F8C5DB24-3708-41E0-9B47-E64274B83076}" sibTransId="{69A9FCC7-7B5D-4DD2-A6C7-96F38D233D78}"/>
    <dgm:cxn modelId="{442193B9-CA83-4532-9D3F-7DFB7D46C5F0}" srcId="{72DF2BAC-D975-42EC-9FDA-6DC0171525C8}" destId="{EF198F71-E62C-42D4-BB16-07F5E69D9BE7}" srcOrd="3" destOrd="0" parTransId="{32E78A62-1270-43EE-A3CC-85000CD24B9F}" sibTransId="{838C8717-360C-4BFC-9914-306A6FE1BE67}"/>
    <dgm:cxn modelId="{9821C8BA-41DC-4DE5-B69F-5923D9A6B9C9}" type="presOf" srcId="{B9FE44CC-D27D-49B6-AE64-D40AD9E9085F}" destId="{8D3BB918-87DA-4FB2-96E1-F16AA846F3F5}" srcOrd="0" destOrd="9" presId="urn:microsoft.com/office/officeart/2005/8/layout/list1"/>
    <dgm:cxn modelId="{DF0B52BD-E9A1-4EC7-AFD7-B79CF6326D31}" type="presOf" srcId="{17C2B808-008A-4102-BCBB-4FA303E37E4D}" destId="{9AD5E2D8-D62E-415A-B2BA-FCF51B196A24}" srcOrd="0" destOrd="5" presId="urn:microsoft.com/office/officeart/2005/8/layout/list1"/>
    <dgm:cxn modelId="{50748ECC-869E-4645-A963-282206A8269F}" srcId="{A9CC6298-E4F4-4D43-9B82-ACB6DD922629}" destId="{9F616C4F-7932-45E0-BDE3-BA6FB535E706}" srcOrd="3" destOrd="0" parTransId="{A9F07C2E-ECC7-4EB0-8F40-2FDBD99C2839}" sibTransId="{188B7927-9267-4DC4-B60B-A4A0150B800A}"/>
    <dgm:cxn modelId="{17209AD5-E764-4371-8972-F6692C11F0A4}" srcId="{72DF2BAC-D975-42EC-9FDA-6DC0171525C8}" destId="{90E3C369-4EC3-421C-9F3C-D9D4BA01C982}" srcOrd="7" destOrd="0" parTransId="{54AA46C9-B19E-440F-AA05-43F73BDB1F2D}" sibTransId="{168558A9-0FD4-44B5-9224-B2CEF980BBC2}"/>
    <dgm:cxn modelId="{DD5F19E0-0EE4-4409-83A0-75DBC7007B29}" type="presOf" srcId="{FA4B9A3E-57DC-4E03-8659-E5B7ACC3D5CF}" destId="{9AD5E2D8-D62E-415A-B2BA-FCF51B196A24}" srcOrd="0" destOrd="0" presId="urn:microsoft.com/office/officeart/2005/8/layout/list1"/>
    <dgm:cxn modelId="{FB5531E3-DD01-473B-9E7B-356D1E5F9FFE}" srcId="{C64D7897-6F8A-4662-BA3E-C55A73556E2F}" destId="{A9CC6298-E4F4-4D43-9B82-ACB6DD922629}" srcOrd="1" destOrd="0" parTransId="{EAE571A7-E182-4E99-AD68-7B7F07E038D5}" sibTransId="{8A98681E-5C40-4781-8630-CC337A00903F}"/>
    <dgm:cxn modelId="{387D8CE5-627A-4782-9908-149A7FADA806}" type="presOf" srcId="{C64D7897-6F8A-4662-BA3E-C55A73556E2F}" destId="{39753B49-E95A-4D7C-B559-AA52FA814848}" srcOrd="0" destOrd="0" presId="urn:microsoft.com/office/officeart/2005/8/layout/list1"/>
    <dgm:cxn modelId="{84450EE7-D0E1-4D21-A8D4-5D63F2BD0427}" type="presOf" srcId="{ED2A52BF-DE94-4FD2-8A28-31EFB4F8A7F3}" destId="{8D3BB918-87DA-4FB2-96E1-F16AA846F3F5}" srcOrd="0" destOrd="0" presId="urn:microsoft.com/office/officeart/2005/8/layout/list1"/>
    <dgm:cxn modelId="{E6AC3AEE-4674-4D6E-8078-AE673E980057}" srcId="{72DF2BAC-D975-42EC-9FDA-6DC0171525C8}" destId="{58D1C173-0E9B-4947-8746-924E2A5DFE69}" srcOrd="2" destOrd="0" parTransId="{1B6722D7-44D3-4765-8BF0-C82E9FD4854E}" sibTransId="{A87E50F0-0AE1-48C8-8F37-B4E9CF4B1409}"/>
    <dgm:cxn modelId="{45598DF1-A4C4-4BED-B861-9A7B051470AD}" type="presOf" srcId="{EF198F71-E62C-42D4-BB16-07F5E69D9BE7}" destId="{8D3BB918-87DA-4FB2-96E1-F16AA846F3F5}" srcOrd="0" destOrd="3" presId="urn:microsoft.com/office/officeart/2005/8/layout/list1"/>
    <dgm:cxn modelId="{82771CFA-5F5B-47C5-80FC-F120FFA05217}" type="presOf" srcId="{EEA8D78A-A809-4AFE-8025-DF340BE8200E}" destId="{8D3BB918-87DA-4FB2-96E1-F16AA846F3F5}" srcOrd="0" destOrd="8" presId="urn:microsoft.com/office/officeart/2005/8/layout/list1"/>
    <dgm:cxn modelId="{E4A768FD-B264-4AFF-8010-9C2816AC4E68}" srcId="{72DF2BAC-D975-42EC-9FDA-6DC0171525C8}" destId="{9A842E6A-2C5D-42AE-9505-172A5B74802E}" srcOrd="4" destOrd="0" parTransId="{48D16E5E-7F1E-4471-9630-53CE96AF2640}" sibTransId="{F4C23B87-F18A-4937-B8CB-3E91E1C47489}"/>
    <dgm:cxn modelId="{252E6A6A-7E59-4EFA-AC03-AF88022FE544}" type="presParOf" srcId="{39753B49-E95A-4D7C-B559-AA52FA814848}" destId="{142A8477-6000-4452-91B3-C7ABA45CAFCA}" srcOrd="0" destOrd="0" presId="urn:microsoft.com/office/officeart/2005/8/layout/list1"/>
    <dgm:cxn modelId="{FB94AA5C-268C-4D78-B5A5-B6B03311A2E6}" type="presParOf" srcId="{142A8477-6000-4452-91B3-C7ABA45CAFCA}" destId="{42EF578E-985F-416C-BF86-C5AB553CB0DC}" srcOrd="0" destOrd="0" presId="urn:microsoft.com/office/officeart/2005/8/layout/list1"/>
    <dgm:cxn modelId="{F1CE118A-D328-40B5-98C7-8CA4CBA216DA}" type="presParOf" srcId="{142A8477-6000-4452-91B3-C7ABA45CAFCA}" destId="{46CA2AC6-E152-4809-B59C-AEE3CAC848B8}" srcOrd="1" destOrd="0" presId="urn:microsoft.com/office/officeart/2005/8/layout/list1"/>
    <dgm:cxn modelId="{72B24F09-D814-4536-839C-71B3E46C1E57}" type="presParOf" srcId="{39753B49-E95A-4D7C-B559-AA52FA814848}" destId="{DB08749D-6B93-4042-9ABE-D43BDDE1BB37}" srcOrd="1" destOrd="0" presId="urn:microsoft.com/office/officeart/2005/8/layout/list1"/>
    <dgm:cxn modelId="{3EAB00F4-54C5-405A-8F2C-BFF2638E6D03}" type="presParOf" srcId="{39753B49-E95A-4D7C-B559-AA52FA814848}" destId="{8D3BB918-87DA-4FB2-96E1-F16AA846F3F5}" srcOrd="2" destOrd="0" presId="urn:microsoft.com/office/officeart/2005/8/layout/list1"/>
    <dgm:cxn modelId="{582C2F54-450E-4A41-A417-89C1DDF3E296}" type="presParOf" srcId="{39753B49-E95A-4D7C-B559-AA52FA814848}" destId="{1BCF79F6-9437-4A25-BCEA-87E0B7B9EC31}" srcOrd="3" destOrd="0" presId="urn:microsoft.com/office/officeart/2005/8/layout/list1"/>
    <dgm:cxn modelId="{697022B6-AD05-4FA5-A97B-758511B4933C}" type="presParOf" srcId="{39753B49-E95A-4D7C-B559-AA52FA814848}" destId="{EC715823-EB84-4779-B4D8-DA4B0DFA08E8}" srcOrd="4" destOrd="0" presId="urn:microsoft.com/office/officeart/2005/8/layout/list1"/>
    <dgm:cxn modelId="{AB473697-3E02-4B9D-8588-E5EE139A0891}" type="presParOf" srcId="{EC715823-EB84-4779-B4D8-DA4B0DFA08E8}" destId="{3C28A35F-7698-4BFE-8D1D-2D6DCD5B7E4B}" srcOrd="0" destOrd="0" presId="urn:microsoft.com/office/officeart/2005/8/layout/list1"/>
    <dgm:cxn modelId="{64E19C80-D188-4309-9A92-26410E13589F}" type="presParOf" srcId="{EC715823-EB84-4779-B4D8-DA4B0DFA08E8}" destId="{E7A25FCE-DCBD-42D0-AA77-AE7F8AD2AC4B}" srcOrd="1" destOrd="0" presId="urn:microsoft.com/office/officeart/2005/8/layout/list1"/>
    <dgm:cxn modelId="{D41B4D00-6EEC-4324-A8C8-BECF6ED5DB7E}" type="presParOf" srcId="{39753B49-E95A-4D7C-B559-AA52FA814848}" destId="{2D9BC163-4C1E-43BE-AE51-CBE77840487E}" srcOrd="5" destOrd="0" presId="urn:microsoft.com/office/officeart/2005/8/layout/list1"/>
    <dgm:cxn modelId="{34C517DD-85F8-4651-922D-19CAD7DF6F55}" type="presParOf" srcId="{39753B49-E95A-4D7C-B559-AA52FA814848}" destId="{9AD5E2D8-D62E-415A-B2BA-FCF51B196A24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EDC1645-6F83-47EB-82DF-407B5B9D1D81}" type="doc">
      <dgm:prSet loTypeId="urn:microsoft.com/office/officeart/2005/8/layout/pList2" loCatId="list" qsTypeId="urn:microsoft.com/office/officeart/2005/8/quickstyle/3d2" qsCatId="3D" csTypeId="urn:microsoft.com/office/officeart/2005/8/colors/colorful3" csCatId="colorful" phldr="1"/>
      <dgm:spPr/>
    </dgm:pt>
    <dgm:pt modelId="{3F3747E3-7EF3-4C23-9E79-307E7D06E105}">
      <dgm:prSet phldrT="[Text]" custT="1"/>
      <dgm:spPr/>
      <dgm:t>
        <a:bodyPr/>
        <a:lstStyle/>
        <a:p>
          <a:r>
            <a:rPr lang="cs-CZ" sz="1600" b="1" dirty="0">
              <a:solidFill>
                <a:schemeClr val="tx1"/>
              </a:solidFill>
            </a:rPr>
            <a:t>SPECIFIKACE OSOBY</a:t>
          </a:r>
        </a:p>
        <a:p>
          <a:r>
            <a:rPr lang="cs-CZ" sz="1600" b="1" dirty="0">
              <a:solidFill>
                <a:schemeClr val="tx1"/>
              </a:solidFill>
            </a:rPr>
            <a:t>Jak se dá popsat skupina jedinců? </a:t>
          </a:r>
        </a:p>
        <a:p>
          <a:r>
            <a:rPr lang="cs-CZ" sz="1600" dirty="0">
              <a:solidFill>
                <a:schemeClr val="tx1"/>
              </a:solidFill>
            </a:rPr>
            <a:t>Čím lépe specifikujeme osobu tím relevantnější výsledek získáme)</a:t>
          </a:r>
        </a:p>
      </dgm:t>
    </dgm:pt>
    <dgm:pt modelId="{330A7ACF-9931-4902-AAAF-D02B435B81E4}" type="parTrans" cxnId="{662607AC-3A6E-47D1-9123-BE597C8E7C54}">
      <dgm:prSet/>
      <dgm:spPr/>
      <dgm:t>
        <a:bodyPr/>
        <a:lstStyle/>
        <a:p>
          <a:endParaRPr lang="cs-CZ"/>
        </a:p>
      </dgm:t>
    </dgm:pt>
    <dgm:pt modelId="{C7D74697-1EF2-435B-BF72-9E3149DA5CB3}" type="sibTrans" cxnId="{662607AC-3A6E-47D1-9123-BE597C8E7C54}">
      <dgm:prSet/>
      <dgm:spPr/>
      <dgm:t>
        <a:bodyPr/>
        <a:lstStyle/>
        <a:p>
          <a:endParaRPr lang="cs-CZ"/>
        </a:p>
      </dgm:t>
    </dgm:pt>
    <dgm:pt modelId="{06FE85E8-2E6A-405D-AFCF-53BB399CF941}">
      <dgm:prSet phldrT="[Text]" custT="1"/>
      <dgm:spPr/>
      <dgm:t>
        <a:bodyPr/>
        <a:lstStyle/>
        <a:p>
          <a:r>
            <a:rPr lang="cs-CZ" sz="1400" b="1" kern="1200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ea typeface="+mn-ea"/>
              <a:cs typeface="+mn-cs"/>
            </a:rPr>
            <a:t>INTERVENCE </a:t>
          </a:r>
          <a:r>
            <a:rPr lang="cs-CZ" sz="1400" b="1" kern="1200" dirty="0">
              <a:solidFill>
                <a:schemeClr val="tx1"/>
              </a:solidFill>
            </a:rPr>
            <a:t>OBLALST</a:t>
          </a:r>
          <a:r>
            <a:rPr lang="cs-CZ" sz="1400" b="1" kern="1200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ea typeface="+mn-ea"/>
              <a:cs typeface="+mn-cs"/>
            </a:rPr>
            <a:t> </a:t>
          </a:r>
          <a:r>
            <a:rPr lang="cs-CZ" sz="1400" b="1" kern="1200" dirty="0">
              <a:solidFill>
                <a:schemeClr val="tx1"/>
              </a:solidFill>
            </a:rPr>
            <a:t>ZÁJMU</a:t>
          </a:r>
        </a:p>
        <a:p>
          <a:r>
            <a:rPr lang="cs-CZ" sz="1400" b="1" kern="1200" dirty="0">
              <a:solidFill>
                <a:schemeClr val="tx1"/>
              </a:solidFill>
            </a:rPr>
            <a:t>Co je možné považovat za hlavní jev/intervenci?</a:t>
          </a:r>
        </a:p>
        <a:p>
          <a:endParaRPr lang="cs-CZ" sz="1400" b="1" kern="1200" spc="50" dirty="0">
            <a:ln w="11430"/>
            <a:solidFill>
              <a:srgbClr val="FF0000"/>
            </a:soli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  <a:latin typeface="+mn-lt"/>
            <a:ea typeface="+mn-ea"/>
            <a:cs typeface="+mn-cs"/>
          </a:endParaRPr>
        </a:p>
        <a:p>
          <a:r>
            <a:rPr lang="cs-CZ" sz="1400" b="1" kern="1200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ea typeface="+mn-ea"/>
              <a:cs typeface="+mn-cs"/>
            </a:rPr>
            <a:t>EXPOZICE</a:t>
          </a:r>
        </a:p>
        <a:p>
          <a:r>
            <a:rPr lang="cs-CZ" sz="1400" kern="1200" dirty="0">
              <a:solidFill>
                <a:schemeClr val="tx1"/>
              </a:solidFill>
            </a:rPr>
            <a:t>Vystavení působení</a:t>
          </a:r>
        </a:p>
      </dgm:t>
    </dgm:pt>
    <dgm:pt modelId="{02D1BC67-FBDF-4082-AEF4-D15F0C833713}" type="parTrans" cxnId="{12E26BDE-FC8A-4397-9623-10299445BE65}">
      <dgm:prSet/>
      <dgm:spPr/>
      <dgm:t>
        <a:bodyPr/>
        <a:lstStyle/>
        <a:p>
          <a:endParaRPr lang="cs-CZ"/>
        </a:p>
      </dgm:t>
    </dgm:pt>
    <dgm:pt modelId="{CF9A273E-3355-46EF-8808-06E6800FEEDF}" type="sibTrans" cxnId="{12E26BDE-FC8A-4397-9623-10299445BE65}">
      <dgm:prSet/>
      <dgm:spPr/>
      <dgm:t>
        <a:bodyPr/>
        <a:lstStyle/>
        <a:p>
          <a:endParaRPr lang="cs-CZ"/>
        </a:p>
      </dgm:t>
    </dgm:pt>
    <dgm:pt modelId="{329E9577-09F1-46F4-A0C5-29173AB4EE96}">
      <dgm:prSet phldrT="[Text]" custT="1"/>
      <dgm:spPr/>
      <dgm:t>
        <a:bodyPr/>
        <a:lstStyle/>
        <a:p>
          <a:r>
            <a:rPr lang="cs-CZ" sz="1600" b="1" dirty="0">
              <a:solidFill>
                <a:schemeClr val="tx1"/>
              </a:solidFill>
            </a:rPr>
            <a:t>Jaké jsou alternativy intervence?</a:t>
          </a:r>
        </a:p>
      </dgm:t>
    </dgm:pt>
    <dgm:pt modelId="{53615392-3056-4A0C-8F03-C85CFACF447E}" type="parTrans" cxnId="{8F5983A3-1099-42CF-A95F-4F07BC8AA77C}">
      <dgm:prSet/>
      <dgm:spPr/>
      <dgm:t>
        <a:bodyPr/>
        <a:lstStyle/>
        <a:p>
          <a:endParaRPr lang="cs-CZ"/>
        </a:p>
      </dgm:t>
    </dgm:pt>
    <dgm:pt modelId="{60B834BC-5D5C-4F98-BA5E-98D9B8B5A375}" type="sibTrans" cxnId="{8F5983A3-1099-42CF-A95F-4F07BC8AA77C}">
      <dgm:prSet/>
      <dgm:spPr/>
      <dgm:t>
        <a:bodyPr/>
        <a:lstStyle/>
        <a:p>
          <a:endParaRPr lang="cs-CZ"/>
        </a:p>
      </dgm:t>
    </dgm:pt>
    <dgm:pt modelId="{56F6CCA7-B5B8-4CDE-9CCF-67BCC3725321}">
      <dgm:prSet custT="1"/>
      <dgm:spPr/>
      <dgm:t>
        <a:bodyPr/>
        <a:lstStyle/>
        <a:p>
          <a:r>
            <a:rPr lang="cs-CZ" sz="1600" b="1" kern="1200" dirty="0">
              <a:solidFill>
                <a:srgbClr val="000000"/>
              </a:solidFill>
              <a:latin typeface="Arial"/>
              <a:ea typeface="+mn-ea"/>
              <a:cs typeface="+mn-cs"/>
            </a:rPr>
            <a:t>Co chci zjistit?</a:t>
          </a:r>
        </a:p>
      </dgm:t>
    </dgm:pt>
    <dgm:pt modelId="{6A9E5A2E-6A58-4B0A-B481-33016B434FAB}" type="parTrans" cxnId="{21919056-09F6-490A-A4F4-1EF8D4B5773F}">
      <dgm:prSet/>
      <dgm:spPr/>
      <dgm:t>
        <a:bodyPr/>
        <a:lstStyle/>
        <a:p>
          <a:endParaRPr lang="cs-CZ"/>
        </a:p>
      </dgm:t>
    </dgm:pt>
    <dgm:pt modelId="{CB8DCF8A-4679-4EC2-BC9C-ACF582B1C14E}" type="sibTrans" cxnId="{21919056-09F6-490A-A4F4-1EF8D4B5773F}">
      <dgm:prSet/>
      <dgm:spPr/>
      <dgm:t>
        <a:bodyPr/>
        <a:lstStyle/>
        <a:p>
          <a:endParaRPr lang="cs-CZ"/>
        </a:p>
      </dgm:t>
    </dgm:pt>
    <dgm:pt modelId="{3389D90E-E5D6-459C-BE89-F8F383C8A2E5}">
      <dgm:prSet custT="1"/>
      <dgm:spPr/>
      <dgm:t>
        <a:bodyPr/>
        <a:lstStyle/>
        <a:p>
          <a:r>
            <a:rPr lang="cs-CZ" sz="1600" b="1" dirty="0">
              <a:solidFill>
                <a:schemeClr val="tx1"/>
              </a:solidFill>
            </a:rPr>
            <a:t>Za jak dlouho?</a:t>
          </a:r>
        </a:p>
        <a:p>
          <a:r>
            <a:rPr lang="cs-CZ" sz="1600" dirty="0">
              <a:solidFill>
                <a:schemeClr val="tx1"/>
              </a:solidFill>
            </a:rPr>
            <a:t>Není povinnou součástí formulace.</a:t>
          </a:r>
        </a:p>
      </dgm:t>
    </dgm:pt>
    <dgm:pt modelId="{EAD56E64-2633-460F-9694-1E7D3D0CDC3A}" type="parTrans" cxnId="{3D9DB57E-561A-4EDA-AE61-77C750C446C4}">
      <dgm:prSet/>
      <dgm:spPr/>
      <dgm:t>
        <a:bodyPr/>
        <a:lstStyle/>
        <a:p>
          <a:endParaRPr lang="cs-CZ"/>
        </a:p>
      </dgm:t>
    </dgm:pt>
    <dgm:pt modelId="{C437FD59-312F-4FA0-BBDF-4099A8ECDED3}" type="sibTrans" cxnId="{3D9DB57E-561A-4EDA-AE61-77C750C446C4}">
      <dgm:prSet/>
      <dgm:spPr/>
      <dgm:t>
        <a:bodyPr/>
        <a:lstStyle/>
        <a:p>
          <a:endParaRPr lang="cs-CZ"/>
        </a:p>
      </dgm:t>
    </dgm:pt>
    <dgm:pt modelId="{306A0260-9169-49B1-86EC-D0C827C50358}">
      <dgm:prSet custT="1"/>
      <dgm:spPr/>
      <dgm:t>
        <a:bodyPr/>
        <a:lstStyle/>
        <a:p>
          <a:r>
            <a:rPr lang="cs-CZ" sz="1300" b="1" dirty="0">
              <a:solidFill>
                <a:schemeClr val="tx1"/>
              </a:solidFill>
            </a:rPr>
            <a:t>Jaké je prostředí?</a:t>
          </a:r>
        </a:p>
        <a:p>
          <a:r>
            <a:rPr lang="cs-CZ" sz="1300" dirty="0">
              <a:solidFill>
                <a:schemeClr val="tx1"/>
              </a:solidFill>
            </a:rPr>
            <a:t>Není povinnou součástí formulace</a:t>
          </a:r>
        </a:p>
        <a:p>
          <a:r>
            <a:rPr lang="cs-CZ" sz="1300" dirty="0">
              <a:solidFill>
                <a:schemeClr val="tx1"/>
              </a:solidFill>
            </a:rPr>
            <a:t>Specifikace prostředí je někdy již součástí specifikace populace. </a:t>
          </a:r>
        </a:p>
        <a:p>
          <a:r>
            <a:rPr lang="cs-CZ" sz="1300" dirty="0">
              <a:solidFill>
                <a:schemeClr val="tx1"/>
              </a:solidFill>
            </a:rPr>
            <a:t>Jindy je její specifikace nezbytná (např. srovnání dvou pracovišť)</a:t>
          </a:r>
        </a:p>
      </dgm:t>
    </dgm:pt>
    <dgm:pt modelId="{AAA64FF3-518B-4B4D-9F16-6F1934BCACAB}" type="parTrans" cxnId="{D8E8C03C-0800-4732-B29F-B5C05BEE2969}">
      <dgm:prSet/>
      <dgm:spPr/>
      <dgm:t>
        <a:bodyPr/>
        <a:lstStyle/>
        <a:p>
          <a:endParaRPr lang="cs-CZ"/>
        </a:p>
      </dgm:t>
    </dgm:pt>
    <dgm:pt modelId="{2D0E1C84-101E-400F-883A-7779F5F9F34E}" type="sibTrans" cxnId="{D8E8C03C-0800-4732-B29F-B5C05BEE2969}">
      <dgm:prSet/>
      <dgm:spPr/>
      <dgm:t>
        <a:bodyPr/>
        <a:lstStyle/>
        <a:p>
          <a:endParaRPr lang="cs-CZ"/>
        </a:p>
      </dgm:t>
    </dgm:pt>
    <dgm:pt modelId="{5FA7B4E3-F5B7-4446-9497-D3D36180E3B5}" type="pres">
      <dgm:prSet presAssocID="{7EDC1645-6F83-47EB-82DF-407B5B9D1D81}" presName="Name0" presStyleCnt="0">
        <dgm:presLayoutVars>
          <dgm:dir/>
          <dgm:resizeHandles val="exact"/>
        </dgm:presLayoutVars>
      </dgm:prSet>
      <dgm:spPr/>
    </dgm:pt>
    <dgm:pt modelId="{D03FC43D-14B8-498D-AC48-4818A381C766}" type="pres">
      <dgm:prSet presAssocID="{7EDC1645-6F83-47EB-82DF-407B5B9D1D81}" presName="bkgdShp" presStyleLbl="alignAccFollowNode1" presStyleIdx="0" presStyleCnt="1"/>
      <dgm:spPr/>
    </dgm:pt>
    <dgm:pt modelId="{8DEB6BDF-381D-4D55-8BB3-A126F072DC5E}" type="pres">
      <dgm:prSet presAssocID="{7EDC1645-6F83-47EB-82DF-407B5B9D1D81}" presName="linComp" presStyleCnt="0"/>
      <dgm:spPr/>
    </dgm:pt>
    <dgm:pt modelId="{B453CFCC-9432-42C1-AE5B-BFA61AC70AD7}" type="pres">
      <dgm:prSet presAssocID="{3F3747E3-7EF3-4C23-9E79-307E7D06E105}" presName="compNode" presStyleCnt="0"/>
      <dgm:spPr/>
    </dgm:pt>
    <dgm:pt modelId="{B531420C-0CFF-4120-A76F-9B0E7046E202}" type="pres">
      <dgm:prSet presAssocID="{3F3747E3-7EF3-4C23-9E79-307E7D06E105}" presName="node" presStyleLbl="node1" presStyleIdx="0" presStyleCnt="6" custScaleX="106386">
        <dgm:presLayoutVars>
          <dgm:bulletEnabled val="1"/>
        </dgm:presLayoutVars>
      </dgm:prSet>
      <dgm:spPr/>
    </dgm:pt>
    <dgm:pt modelId="{70EC679D-4B6D-41EE-B235-E3010DD45752}" type="pres">
      <dgm:prSet presAssocID="{3F3747E3-7EF3-4C23-9E79-307E7D06E105}" presName="invisiNode" presStyleLbl="node1" presStyleIdx="0" presStyleCnt="6"/>
      <dgm:spPr/>
    </dgm:pt>
    <dgm:pt modelId="{DD078273-F6F6-4F17-A937-94B2DE038726}" type="pres">
      <dgm:prSet presAssocID="{3F3747E3-7EF3-4C23-9E79-307E7D06E105}" presName="imagNode" presStyleLbl="fgImgPlace1" presStyleIdx="0" presStyleCnt="6"/>
      <dgm:spPr/>
    </dgm:pt>
    <dgm:pt modelId="{5DEA9835-F81F-4D2D-BD89-EEE7EA78C706}" type="pres">
      <dgm:prSet presAssocID="{C7D74697-1EF2-435B-BF72-9E3149DA5CB3}" presName="sibTrans" presStyleLbl="sibTrans2D1" presStyleIdx="0" presStyleCnt="0"/>
      <dgm:spPr/>
    </dgm:pt>
    <dgm:pt modelId="{B7D7A09F-BFE6-4361-815A-0E8EBB651394}" type="pres">
      <dgm:prSet presAssocID="{06FE85E8-2E6A-405D-AFCF-53BB399CF941}" presName="compNode" presStyleCnt="0"/>
      <dgm:spPr/>
    </dgm:pt>
    <dgm:pt modelId="{F0AC0356-B7E0-4C84-AECE-AEED4C63FB11}" type="pres">
      <dgm:prSet presAssocID="{06FE85E8-2E6A-405D-AFCF-53BB399CF941}" presName="node" presStyleLbl="node1" presStyleIdx="1" presStyleCnt="6" custScaleX="114797">
        <dgm:presLayoutVars>
          <dgm:bulletEnabled val="1"/>
        </dgm:presLayoutVars>
      </dgm:prSet>
      <dgm:spPr/>
    </dgm:pt>
    <dgm:pt modelId="{D2EB28A1-1388-4FA1-BB3E-EB93370D1780}" type="pres">
      <dgm:prSet presAssocID="{06FE85E8-2E6A-405D-AFCF-53BB399CF941}" presName="invisiNode" presStyleLbl="node1" presStyleIdx="1" presStyleCnt="6"/>
      <dgm:spPr/>
    </dgm:pt>
    <dgm:pt modelId="{72868E7D-902C-4738-B123-0B53B9A86A6D}" type="pres">
      <dgm:prSet presAssocID="{06FE85E8-2E6A-405D-AFCF-53BB399CF941}" presName="imagNode" presStyleLbl="fgImgPlace1" presStyleIdx="1" presStyleCnt="6"/>
      <dgm:spPr/>
    </dgm:pt>
    <dgm:pt modelId="{0EF34C02-0EB0-4F54-8117-921879A14641}" type="pres">
      <dgm:prSet presAssocID="{CF9A273E-3355-46EF-8808-06E6800FEEDF}" presName="sibTrans" presStyleLbl="sibTrans2D1" presStyleIdx="0" presStyleCnt="0"/>
      <dgm:spPr/>
    </dgm:pt>
    <dgm:pt modelId="{E67E9C2A-D888-405E-BE31-C58A2C492C07}" type="pres">
      <dgm:prSet presAssocID="{329E9577-09F1-46F4-A0C5-29173AB4EE96}" presName="compNode" presStyleCnt="0"/>
      <dgm:spPr/>
    </dgm:pt>
    <dgm:pt modelId="{70174F66-2775-4E2C-ADCD-00F1E92FADA6}" type="pres">
      <dgm:prSet presAssocID="{329E9577-09F1-46F4-A0C5-29173AB4EE96}" presName="node" presStyleLbl="node1" presStyleIdx="2" presStyleCnt="6" custLinFactNeighborX="-426" custLinFactNeighborY="281">
        <dgm:presLayoutVars>
          <dgm:bulletEnabled val="1"/>
        </dgm:presLayoutVars>
      </dgm:prSet>
      <dgm:spPr/>
    </dgm:pt>
    <dgm:pt modelId="{ED4C4CC8-F524-4213-BF8A-D16B432BE7E1}" type="pres">
      <dgm:prSet presAssocID="{329E9577-09F1-46F4-A0C5-29173AB4EE96}" presName="invisiNode" presStyleLbl="node1" presStyleIdx="2" presStyleCnt="6"/>
      <dgm:spPr/>
    </dgm:pt>
    <dgm:pt modelId="{EDCA81F3-CE70-44C7-8787-4A259D5D2C04}" type="pres">
      <dgm:prSet presAssocID="{329E9577-09F1-46F4-A0C5-29173AB4EE96}" presName="imagNode" presStyleLbl="fgImgPlace1" presStyleIdx="2" presStyleCnt="6"/>
      <dgm:spPr/>
    </dgm:pt>
    <dgm:pt modelId="{5439F0A8-40DB-432D-9910-3A9A86484E05}" type="pres">
      <dgm:prSet presAssocID="{60B834BC-5D5C-4F98-BA5E-98D9B8B5A375}" presName="sibTrans" presStyleLbl="sibTrans2D1" presStyleIdx="0" presStyleCnt="0"/>
      <dgm:spPr/>
    </dgm:pt>
    <dgm:pt modelId="{F7F2CD82-C200-4845-9345-F1F9178984C0}" type="pres">
      <dgm:prSet presAssocID="{56F6CCA7-B5B8-4CDE-9CCF-67BCC3725321}" presName="compNode" presStyleCnt="0"/>
      <dgm:spPr/>
    </dgm:pt>
    <dgm:pt modelId="{FC261070-523C-47E9-97A4-59121859ABCC}" type="pres">
      <dgm:prSet presAssocID="{56F6CCA7-B5B8-4CDE-9CCF-67BCC3725321}" presName="node" presStyleLbl="node1" presStyleIdx="3" presStyleCnt="6">
        <dgm:presLayoutVars>
          <dgm:bulletEnabled val="1"/>
        </dgm:presLayoutVars>
      </dgm:prSet>
      <dgm:spPr/>
    </dgm:pt>
    <dgm:pt modelId="{96C84185-A6AF-4781-9C87-939C6BF85A29}" type="pres">
      <dgm:prSet presAssocID="{56F6CCA7-B5B8-4CDE-9CCF-67BCC3725321}" presName="invisiNode" presStyleLbl="node1" presStyleIdx="3" presStyleCnt="6"/>
      <dgm:spPr/>
    </dgm:pt>
    <dgm:pt modelId="{D35BDA3D-CA76-4512-9A2F-9586AE8630EE}" type="pres">
      <dgm:prSet presAssocID="{56F6CCA7-B5B8-4CDE-9CCF-67BCC3725321}" presName="imagNode" presStyleLbl="fgImgPlace1" presStyleIdx="3" presStyleCnt="6"/>
      <dgm:spPr/>
    </dgm:pt>
    <dgm:pt modelId="{1F465602-674A-4804-BA33-1D2F82F026FB}" type="pres">
      <dgm:prSet presAssocID="{CB8DCF8A-4679-4EC2-BC9C-ACF582B1C14E}" presName="sibTrans" presStyleLbl="sibTrans2D1" presStyleIdx="0" presStyleCnt="0"/>
      <dgm:spPr/>
    </dgm:pt>
    <dgm:pt modelId="{A8834AB3-96F0-46B6-A3D0-9D42D310D3C4}" type="pres">
      <dgm:prSet presAssocID="{3389D90E-E5D6-459C-BE89-F8F383C8A2E5}" presName="compNode" presStyleCnt="0"/>
      <dgm:spPr/>
    </dgm:pt>
    <dgm:pt modelId="{6FE768CA-5687-49E5-B139-3ADFC8F00E6C}" type="pres">
      <dgm:prSet presAssocID="{3389D90E-E5D6-459C-BE89-F8F383C8A2E5}" presName="node" presStyleLbl="node1" presStyleIdx="4" presStyleCnt="6">
        <dgm:presLayoutVars>
          <dgm:bulletEnabled val="1"/>
        </dgm:presLayoutVars>
      </dgm:prSet>
      <dgm:spPr/>
    </dgm:pt>
    <dgm:pt modelId="{0146EFA8-252A-4426-B9EA-3FF6394B182A}" type="pres">
      <dgm:prSet presAssocID="{3389D90E-E5D6-459C-BE89-F8F383C8A2E5}" presName="invisiNode" presStyleLbl="node1" presStyleIdx="4" presStyleCnt="6"/>
      <dgm:spPr/>
    </dgm:pt>
    <dgm:pt modelId="{7A732AC0-42C7-4DAF-BF25-A6FABC95E470}" type="pres">
      <dgm:prSet presAssocID="{3389D90E-E5D6-459C-BE89-F8F383C8A2E5}" presName="imagNode" presStyleLbl="fgImgPlace1" presStyleIdx="4" presStyleCnt="6"/>
      <dgm:spPr/>
    </dgm:pt>
    <dgm:pt modelId="{7438C353-1C62-4F22-8095-2DB1A677F7E2}" type="pres">
      <dgm:prSet presAssocID="{C437FD59-312F-4FA0-BBDF-4099A8ECDED3}" presName="sibTrans" presStyleLbl="sibTrans2D1" presStyleIdx="0" presStyleCnt="0"/>
      <dgm:spPr/>
    </dgm:pt>
    <dgm:pt modelId="{1D7811E6-A97B-4889-B1B0-D457024BAD50}" type="pres">
      <dgm:prSet presAssocID="{306A0260-9169-49B1-86EC-D0C827C50358}" presName="compNode" presStyleCnt="0"/>
      <dgm:spPr/>
    </dgm:pt>
    <dgm:pt modelId="{10906795-A6E6-41DF-8968-1829497B3D2D}" type="pres">
      <dgm:prSet presAssocID="{306A0260-9169-49B1-86EC-D0C827C50358}" presName="node" presStyleLbl="node1" presStyleIdx="5" presStyleCnt="6">
        <dgm:presLayoutVars>
          <dgm:bulletEnabled val="1"/>
        </dgm:presLayoutVars>
      </dgm:prSet>
      <dgm:spPr/>
    </dgm:pt>
    <dgm:pt modelId="{93BB2AF7-6FEF-499F-9342-F0C13FF39A1B}" type="pres">
      <dgm:prSet presAssocID="{306A0260-9169-49B1-86EC-D0C827C50358}" presName="invisiNode" presStyleLbl="node1" presStyleIdx="5" presStyleCnt="6"/>
      <dgm:spPr/>
    </dgm:pt>
    <dgm:pt modelId="{D2F3A1EA-5461-4572-BB7C-1A3E09474838}" type="pres">
      <dgm:prSet presAssocID="{306A0260-9169-49B1-86EC-D0C827C50358}" presName="imagNode" presStyleLbl="fgImgPlace1" presStyleIdx="5" presStyleCnt="6"/>
      <dgm:spPr/>
    </dgm:pt>
  </dgm:ptLst>
  <dgm:cxnLst>
    <dgm:cxn modelId="{D13C390A-CEB1-43A3-881D-E74F222AC1B3}" type="presOf" srcId="{306A0260-9169-49B1-86EC-D0C827C50358}" destId="{10906795-A6E6-41DF-8968-1829497B3D2D}" srcOrd="0" destOrd="0" presId="urn:microsoft.com/office/officeart/2005/8/layout/pList2"/>
    <dgm:cxn modelId="{16AA800B-8CCB-40AE-A4F9-4BEA0E28370A}" type="presOf" srcId="{56F6CCA7-B5B8-4CDE-9CCF-67BCC3725321}" destId="{FC261070-523C-47E9-97A4-59121859ABCC}" srcOrd="0" destOrd="0" presId="urn:microsoft.com/office/officeart/2005/8/layout/pList2"/>
    <dgm:cxn modelId="{5419A130-1A47-4053-B262-E528ABE73117}" type="presOf" srcId="{CF9A273E-3355-46EF-8808-06E6800FEEDF}" destId="{0EF34C02-0EB0-4F54-8117-921879A14641}" srcOrd="0" destOrd="0" presId="urn:microsoft.com/office/officeart/2005/8/layout/pList2"/>
    <dgm:cxn modelId="{D8E8C03C-0800-4732-B29F-B5C05BEE2969}" srcId="{7EDC1645-6F83-47EB-82DF-407B5B9D1D81}" destId="{306A0260-9169-49B1-86EC-D0C827C50358}" srcOrd="5" destOrd="0" parTransId="{AAA64FF3-518B-4B4D-9F16-6F1934BCACAB}" sibTransId="{2D0E1C84-101E-400F-883A-7779F5F9F34E}"/>
    <dgm:cxn modelId="{40C9E73F-A605-46B5-AAF6-B45A8A98553C}" type="presOf" srcId="{CB8DCF8A-4679-4EC2-BC9C-ACF582B1C14E}" destId="{1F465602-674A-4804-BA33-1D2F82F026FB}" srcOrd="0" destOrd="0" presId="urn:microsoft.com/office/officeart/2005/8/layout/pList2"/>
    <dgm:cxn modelId="{84C7DC5F-A6AD-4E67-892E-12AC679C41E3}" type="presOf" srcId="{C7D74697-1EF2-435B-BF72-9E3149DA5CB3}" destId="{5DEA9835-F81F-4D2D-BD89-EEE7EA78C706}" srcOrd="0" destOrd="0" presId="urn:microsoft.com/office/officeart/2005/8/layout/pList2"/>
    <dgm:cxn modelId="{8EBF2F4D-A22D-4690-B69B-36E56DC19F98}" type="presOf" srcId="{3F3747E3-7EF3-4C23-9E79-307E7D06E105}" destId="{B531420C-0CFF-4120-A76F-9B0E7046E202}" srcOrd="0" destOrd="0" presId="urn:microsoft.com/office/officeart/2005/8/layout/pList2"/>
    <dgm:cxn modelId="{FD26916E-46E2-4D0C-B946-DF3CC0FEC958}" type="presOf" srcId="{60B834BC-5D5C-4F98-BA5E-98D9B8B5A375}" destId="{5439F0A8-40DB-432D-9910-3A9A86484E05}" srcOrd="0" destOrd="0" presId="urn:microsoft.com/office/officeart/2005/8/layout/pList2"/>
    <dgm:cxn modelId="{21919056-09F6-490A-A4F4-1EF8D4B5773F}" srcId="{7EDC1645-6F83-47EB-82DF-407B5B9D1D81}" destId="{56F6CCA7-B5B8-4CDE-9CCF-67BCC3725321}" srcOrd="3" destOrd="0" parTransId="{6A9E5A2E-6A58-4B0A-B481-33016B434FAB}" sibTransId="{CB8DCF8A-4679-4EC2-BC9C-ACF582B1C14E}"/>
    <dgm:cxn modelId="{71653F79-BB97-4DDC-BAC7-E1C6C3A1A08A}" type="presOf" srcId="{329E9577-09F1-46F4-A0C5-29173AB4EE96}" destId="{70174F66-2775-4E2C-ADCD-00F1E92FADA6}" srcOrd="0" destOrd="0" presId="urn:microsoft.com/office/officeart/2005/8/layout/pList2"/>
    <dgm:cxn modelId="{3D9DB57E-561A-4EDA-AE61-77C750C446C4}" srcId="{7EDC1645-6F83-47EB-82DF-407B5B9D1D81}" destId="{3389D90E-E5D6-459C-BE89-F8F383C8A2E5}" srcOrd="4" destOrd="0" parTransId="{EAD56E64-2633-460F-9694-1E7D3D0CDC3A}" sibTransId="{C437FD59-312F-4FA0-BBDF-4099A8ECDED3}"/>
    <dgm:cxn modelId="{8F5983A3-1099-42CF-A95F-4F07BC8AA77C}" srcId="{7EDC1645-6F83-47EB-82DF-407B5B9D1D81}" destId="{329E9577-09F1-46F4-A0C5-29173AB4EE96}" srcOrd="2" destOrd="0" parTransId="{53615392-3056-4A0C-8F03-C85CFACF447E}" sibTransId="{60B834BC-5D5C-4F98-BA5E-98D9B8B5A375}"/>
    <dgm:cxn modelId="{662607AC-3A6E-47D1-9123-BE597C8E7C54}" srcId="{7EDC1645-6F83-47EB-82DF-407B5B9D1D81}" destId="{3F3747E3-7EF3-4C23-9E79-307E7D06E105}" srcOrd="0" destOrd="0" parTransId="{330A7ACF-9931-4902-AAAF-D02B435B81E4}" sibTransId="{C7D74697-1EF2-435B-BF72-9E3149DA5CB3}"/>
    <dgm:cxn modelId="{7DF93CBB-1C86-4553-84DD-CCFF72F99DA3}" type="presOf" srcId="{06FE85E8-2E6A-405D-AFCF-53BB399CF941}" destId="{F0AC0356-B7E0-4C84-AECE-AEED4C63FB11}" srcOrd="0" destOrd="0" presId="urn:microsoft.com/office/officeart/2005/8/layout/pList2"/>
    <dgm:cxn modelId="{12E26BDE-FC8A-4397-9623-10299445BE65}" srcId="{7EDC1645-6F83-47EB-82DF-407B5B9D1D81}" destId="{06FE85E8-2E6A-405D-AFCF-53BB399CF941}" srcOrd="1" destOrd="0" parTransId="{02D1BC67-FBDF-4082-AEF4-D15F0C833713}" sibTransId="{CF9A273E-3355-46EF-8808-06E6800FEEDF}"/>
    <dgm:cxn modelId="{FA4348E7-A329-4FF2-B04C-B208D2999C83}" type="presOf" srcId="{C437FD59-312F-4FA0-BBDF-4099A8ECDED3}" destId="{7438C353-1C62-4F22-8095-2DB1A677F7E2}" srcOrd="0" destOrd="0" presId="urn:microsoft.com/office/officeart/2005/8/layout/pList2"/>
    <dgm:cxn modelId="{076C25EE-E452-4FFC-B1D7-05396046CFE1}" type="presOf" srcId="{7EDC1645-6F83-47EB-82DF-407B5B9D1D81}" destId="{5FA7B4E3-F5B7-4446-9497-D3D36180E3B5}" srcOrd="0" destOrd="0" presId="urn:microsoft.com/office/officeart/2005/8/layout/pList2"/>
    <dgm:cxn modelId="{8D9409FD-3285-4B7A-9872-436190FABECC}" type="presOf" srcId="{3389D90E-E5D6-459C-BE89-F8F383C8A2E5}" destId="{6FE768CA-5687-49E5-B139-3ADFC8F00E6C}" srcOrd="0" destOrd="0" presId="urn:microsoft.com/office/officeart/2005/8/layout/pList2"/>
    <dgm:cxn modelId="{C1E9169E-2849-4738-9849-F47E3A57982F}" type="presParOf" srcId="{5FA7B4E3-F5B7-4446-9497-D3D36180E3B5}" destId="{D03FC43D-14B8-498D-AC48-4818A381C766}" srcOrd="0" destOrd="0" presId="urn:microsoft.com/office/officeart/2005/8/layout/pList2"/>
    <dgm:cxn modelId="{20B46AF5-FF68-443C-94C3-BB7FD32EFF67}" type="presParOf" srcId="{5FA7B4E3-F5B7-4446-9497-D3D36180E3B5}" destId="{8DEB6BDF-381D-4D55-8BB3-A126F072DC5E}" srcOrd="1" destOrd="0" presId="urn:microsoft.com/office/officeart/2005/8/layout/pList2"/>
    <dgm:cxn modelId="{5C8D4C35-0D19-4F21-8F53-AA38C36FDC80}" type="presParOf" srcId="{8DEB6BDF-381D-4D55-8BB3-A126F072DC5E}" destId="{B453CFCC-9432-42C1-AE5B-BFA61AC70AD7}" srcOrd="0" destOrd="0" presId="urn:microsoft.com/office/officeart/2005/8/layout/pList2"/>
    <dgm:cxn modelId="{34E3B344-F29D-42F7-BAC4-250E28A566D7}" type="presParOf" srcId="{B453CFCC-9432-42C1-AE5B-BFA61AC70AD7}" destId="{B531420C-0CFF-4120-A76F-9B0E7046E202}" srcOrd="0" destOrd="0" presId="urn:microsoft.com/office/officeart/2005/8/layout/pList2"/>
    <dgm:cxn modelId="{42EF5AA2-14AD-4910-9683-73B2D180C745}" type="presParOf" srcId="{B453CFCC-9432-42C1-AE5B-BFA61AC70AD7}" destId="{70EC679D-4B6D-41EE-B235-E3010DD45752}" srcOrd="1" destOrd="0" presId="urn:microsoft.com/office/officeart/2005/8/layout/pList2"/>
    <dgm:cxn modelId="{10F73544-1592-4726-B960-B6B3BF81DF61}" type="presParOf" srcId="{B453CFCC-9432-42C1-AE5B-BFA61AC70AD7}" destId="{DD078273-F6F6-4F17-A937-94B2DE038726}" srcOrd="2" destOrd="0" presId="urn:microsoft.com/office/officeart/2005/8/layout/pList2"/>
    <dgm:cxn modelId="{A561B353-D002-44B4-B7BD-004A607C1A01}" type="presParOf" srcId="{8DEB6BDF-381D-4D55-8BB3-A126F072DC5E}" destId="{5DEA9835-F81F-4D2D-BD89-EEE7EA78C706}" srcOrd="1" destOrd="0" presId="urn:microsoft.com/office/officeart/2005/8/layout/pList2"/>
    <dgm:cxn modelId="{E73650BE-22CE-46CB-B987-FBEAD464784E}" type="presParOf" srcId="{8DEB6BDF-381D-4D55-8BB3-A126F072DC5E}" destId="{B7D7A09F-BFE6-4361-815A-0E8EBB651394}" srcOrd="2" destOrd="0" presId="urn:microsoft.com/office/officeart/2005/8/layout/pList2"/>
    <dgm:cxn modelId="{1B26D2B3-332B-4867-95AD-8E492A3E9B55}" type="presParOf" srcId="{B7D7A09F-BFE6-4361-815A-0E8EBB651394}" destId="{F0AC0356-B7E0-4C84-AECE-AEED4C63FB11}" srcOrd="0" destOrd="0" presId="urn:microsoft.com/office/officeart/2005/8/layout/pList2"/>
    <dgm:cxn modelId="{534C830B-6D61-49E2-81AF-86C7BF5AA092}" type="presParOf" srcId="{B7D7A09F-BFE6-4361-815A-0E8EBB651394}" destId="{D2EB28A1-1388-4FA1-BB3E-EB93370D1780}" srcOrd="1" destOrd="0" presId="urn:microsoft.com/office/officeart/2005/8/layout/pList2"/>
    <dgm:cxn modelId="{E6D551CF-3798-43DC-923E-506FAFF44BF2}" type="presParOf" srcId="{B7D7A09F-BFE6-4361-815A-0E8EBB651394}" destId="{72868E7D-902C-4738-B123-0B53B9A86A6D}" srcOrd="2" destOrd="0" presId="urn:microsoft.com/office/officeart/2005/8/layout/pList2"/>
    <dgm:cxn modelId="{0B31350E-87DF-41D0-90DF-BE79D0A5DB8E}" type="presParOf" srcId="{8DEB6BDF-381D-4D55-8BB3-A126F072DC5E}" destId="{0EF34C02-0EB0-4F54-8117-921879A14641}" srcOrd="3" destOrd="0" presId="urn:microsoft.com/office/officeart/2005/8/layout/pList2"/>
    <dgm:cxn modelId="{1A45A59C-FB21-4370-8D00-A26FEE528530}" type="presParOf" srcId="{8DEB6BDF-381D-4D55-8BB3-A126F072DC5E}" destId="{E67E9C2A-D888-405E-BE31-C58A2C492C07}" srcOrd="4" destOrd="0" presId="urn:microsoft.com/office/officeart/2005/8/layout/pList2"/>
    <dgm:cxn modelId="{F72EB953-2B18-4580-9C41-376940F3A82B}" type="presParOf" srcId="{E67E9C2A-D888-405E-BE31-C58A2C492C07}" destId="{70174F66-2775-4E2C-ADCD-00F1E92FADA6}" srcOrd="0" destOrd="0" presId="urn:microsoft.com/office/officeart/2005/8/layout/pList2"/>
    <dgm:cxn modelId="{843A0549-C450-4B23-88B0-09F72833835D}" type="presParOf" srcId="{E67E9C2A-D888-405E-BE31-C58A2C492C07}" destId="{ED4C4CC8-F524-4213-BF8A-D16B432BE7E1}" srcOrd="1" destOrd="0" presId="urn:microsoft.com/office/officeart/2005/8/layout/pList2"/>
    <dgm:cxn modelId="{30BDC3A7-3D01-4409-B962-E8F0A33A8ECF}" type="presParOf" srcId="{E67E9C2A-D888-405E-BE31-C58A2C492C07}" destId="{EDCA81F3-CE70-44C7-8787-4A259D5D2C04}" srcOrd="2" destOrd="0" presId="urn:microsoft.com/office/officeart/2005/8/layout/pList2"/>
    <dgm:cxn modelId="{96D0AC30-0179-4EE7-8D4C-4656D5C214EE}" type="presParOf" srcId="{8DEB6BDF-381D-4D55-8BB3-A126F072DC5E}" destId="{5439F0A8-40DB-432D-9910-3A9A86484E05}" srcOrd="5" destOrd="0" presId="urn:microsoft.com/office/officeart/2005/8/layout/pList2"/>
    <dgm:cxn modelId="{30D309BE-0C85-48D1-97BF-839E3481607C}" type="presParOf" srcId="{8DEB6BDF-381D-4D55-8BB3-A126F072DC5E}" destId="{F7F2CD82-C200-4845-9345-F1F9178984C0}" srcOrd="6" destOrd="0" presId="urn:microsoft.com/office/officeart/2005/8/layout/pList2"/>
    <dgm:cxn modelId="{B4B4E48B-BD57-43BC-8305-4ADA430FFE0B}" type="presParOf" srcId="{F7F2CD82-C200-4845-9345-F1F9178984C0}" destId="{FC261070-523C-47E9-97A4-59121859ABCC}" srcOrd="0" destOrd="0" presId="urn:microsoft.com/office/officeart/2005/8/layout/pList2"/>
    <dgm:cxn modelId="{24E11220-E0E5-486C-9412-A2D819DB54E0}" type="presParOf" srcId="{F7F2CD82-C200-4845-9345-F1F9178984C0}" destId="{96C84185-A6AF-4781-9C87-939C6BF85A29}" srcOrd="1" destOrd="0" presId="urn:microsoft.com/office/officeart/2005/8/layout/pList2"/>
    <dgm:cxn modelId="{C1291E16-5E8B-4BFE-BEBB-BE1055C6B604}" type="presParOf" srcId="{F7F2CD82-C200-4845-9345-F1F9178984C0}" destId="{D35BDA3D-CA76-4512-9A2F-9586AE8630EE}" srcOrd="2" destOrd="0" presId="urn:microsoft.com/office/officeart/2005/8/layout/pList2"/>
    <dgm:cxn modelId="{C8665A62-93E8-4433-A5B8-FA23D93DA2C3}" type="presParOf" srcId="{8DEB6BDF-381D-4D55-8BB3-A126F072DC5E}" destId="{1F465602-674A-4804-BA33-1D2F82F026FB}" srcOrd="7" destOrd="0" presId="urn:microsoft.com/office/officeart/2005/8/layout/pList2"/>
    <dgm:cxn modelId="{8EE402C3-380B-4E56-A8B9-0472E4423A00}" type="presParOf" srcId="{8DEB6BDF-381D-4D55-8BB3-A126F072DC5E}" destId="{A8834AB3-96F0-46B6-A3D0-9D42D310D3C4}" srcOrd="8" destOrd="0" presId="urn:microsoft.com/office/officeart/2005/8/layout/pList2"/>
    <dgm:cxn modelId="{64CDE38C-9981-44FA-AE37-9A268E2D5982}" type="presParOf" srcId="{A8834AB3-96F0-46B6-A3D0-9D42D310D3C4}" destId="{6FE768CA-5687-49E5-B139-3ADFC8F00E6C}" srcOrd="0" destOrd="0" presId="urn:microsoft.com/office/officeart/2005/8/layout/pList2"/>
    <dgm:cxn modelId="{640AB6C9-ECEE-4C51-8205-FAE3313A728C}" type="presParOf" srcId="{A8834AB3-96F0-46B6-A3D0-9D42D310D3C4}" destId="{0146EFA8-252A-4426-B9EA-3FF6394B182A}" srcOrd="1" destOrd="0" presId="urn:microsoft.com/office/officeart/2005/8/layout/pList2"/>
    <dgm:cxn modelId="{3FFAA298-D972-475D-991A-37A2CA55EF41}" type="presParOf" srcId="{A8834AB3-96F0-46B6-A3D0-9D42D310D3C4}" destId="{7A732AC0-42C7-4DAF-BF25-A6FABC95E470}" srcOrd="2" destOrd="0" presId="urn:microsoft.com/office/officeart/2005/8/layout/pList2"/>
    <dgm:cxn modelId="{78D0C7E0-5A90-4A91-B4B4-812A7D432DCC}" type="presParOf" srcId="{8DEB6BDF-381D-4D55-8BB3-A126F072DC5E}" destId="{7438C353-1C62-4F22-8095-2DB1A677F7E2}" srcOrd="9" destOrd="0" presId="urn:microsoft.com/office/officeart/2005/8/layout/pList2"/>
    <dgm:cxn modelId="{C5A81E6C-FD50-46EC-A6DA-C593A273C429}" type="presParOf" srcId="{8DEB6BDF-381D-4D55-8BB3-A126F072DC5E}" destId="{1D7811E6-A97B-4889-B1B0-D457024BAD50}" srcOrd="10" destOrd="0" presId="urn:microsoft.com/office/officeart/2005/8/layout/pList2"/>
    <dgm:cxn modelId="{0392777D-DFA4-41DE-A581-49F3EC8ADA90}" type="presParOf" srcId="{1D7811E6-A97B-4889-B1B0-D457024BAD50}" destId="{10906795-A6E6-41DF-8968-1829497B3D2D}" srcOrd="0" destOrd="0" presId="urn:microsoft.com/office/officeart/2005/8/layout/pList2"/>
    <dgm:cxn modelId="{107714A2-AE08-463B-B6F2-86D7B2C19EB2}" type="presParOf" srcId="{1D7811E6-A97B-4889-B1B0-D457024BAD50}" destId="{93BB2AF7-6FEF-499F-9342-F0C13FF39A1B}" srcOrd="1" destOrd="0" presId="urn:microsoft.com/office/officeart/2005/8/layout/pList2"/>
    <dgm:cxn modelId="{14294627-CC5E-4AAE-A5F6-A4F3E4CEC032}" type="presParOf" srcId="{1D7811E6-A97B-4889-B1B0-D457024BAD50}" destId="{D2F3A1EA-5461-4572-BB7C-1A3E09474838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ED781D-09A7-422D-83D2-32126AC310BF}">
      <dsp:nvSpPr>
        <dsp:cNvPr id="0" name=""/>
        <dsp:cNvSpPr/>
      </dsp:nvSpPr>
      <dsp:spPr>
        <a:xfrm>
          <a:off x="251677" y="0"/>
          <a:ext cx="5088589" cy="4874922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b="0" kern="1200" dirty="0"/>
            <a:t>Věda</a:t>
          </a:r>
        </a:p>
      </dsp:txBody>
      <dsp:txXfrm>
        <a:off x="1906740" y="243746"/>
        <a:ext cx="1778462" cy="731238"/>
      </dsp:txXfrm>
    </dsp:sp>
    <dsp:sp modelId="{57164E4D-1551-4D3F-B479-6776E1E9070E}">
      <dsp:nvSpPr>
        <dsp:cNvPr id="0" name=""/>
        <dsp:cNvSpPr/>
      </dsp:nvSpPr>
      <dsp:spPr>
        <a:xfrm>
          <a:off x="967876" y="1218730"/>
          <a:ext cx="3656191" cy="3656191"/>
        </a:xfrm>
        <a:prstGeom prst="ellipse">
          <a:avLst/>
        </a:prstGeom>
        <a:gradFill rotWithShape="0">
          <a:gsLst>
            <a:gs pos="0">
              <a:schemeClr val="accent4">
                <a:hueOff val="-5138238"/>
                <a:satOff val="0"/>
                <a:lumOff val="-7353"/>
                <a:alphaOff val="0"/>
                <a:shade val="51000"/>
                <a:satMod val="130000"/>
              </a:schemeClr>
            </a:gs>
            <a:gs pos="80000">
              <a:schemeClr val="accent4">
                <a:hueOff val="-5138238"/>
                <a:satOff val="0"/>
                <a:lumOff val="-7353"/>
                <a:alphaOff val="0"/>
                <a:shade val="93000"/>
                <a:satMod val="130000"/>
              </a:schemeClr>
            </a:gs>
            <a:gs pos="100000">
              <a:schemeClr val="accent4">
                <a:hueOff val="-5138238"/>
                <a:satOff val="0"/>
                <a:lumOff val="-735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b="0" kern="1200" dirty="0"/>
            <a:t>Výzkum</a:t>
          </a:r>
        </a:p>
      </dsp:txBody>
      <dsp:txXfrm>
        <a:off x="1944079" y="1447242"/>
        <a:ext cx="1703785" cy="685535"/>
      </dsp:txXfrm>
    </dsp:sp>
    <dsp:sp modelId="{41C5A193-1471-4824-8D1B-B232A2FDCAD6}">
      <dsp:nvSpPr>
        <dsp:cNvPr id="0" name=""/>
        <dsp:cNvSpPr/>
      </dsp:nvSpPr>
      <dsp:spPr>
        <a:xfrm>
          <a:off x="1577241" y="2437461"/>
          <a:ext cx="2437461" cy="2437461"/>
        </a:xfrm>
        <a:prstGeom prst="ellipse">
          <a:avLst/>
        </a:prstGeom>
        <a:gradFill rotWithShape="0">
          <a:gsLst>
            <a:gs pos="0">
              <a:schemeClr val="accent4">
                <a:hueOff val="-10276477"/>
                <a:satOff val="0"/>
                <a:lumOff val="-14706"/>
                <a:alphaOff val="0"/>
                <a:shade val="51000"/>
                <a:satMod val="130000"/>
              </a:schemeClr>
            </a:gs>
            <a:gs pos="80000">
              <a:schemeClr val="accent4">
                <a:hueOff val="-10276477"/>
                <a:satOff val="0"/>
                <a:lumOff val="-14706"/>
                <a:alphaOff val="0"/>
                <a:shade val="93000"/>
                <a:satMod val="130000"/>
              </a:schemeClr>
            </a:gs>
            <a:gs pos="100000">
              <a:schemeClr val="accent4">
                <a:hueOff val="-10276477"/>
                <a:satOff val="0"/>
                <a:lumOff val="-1470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b="0" kern="1200" dirty="0"/>
            <a:t>Empirie</a:t>
          </a:r>
        </a:p>
      </dsp:txBody>
      <dsp:txXfrm>
        <a:off x="1934199" y="3046826"/>
        <a:ext cx="1723545" cy="121873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EE7CFC-057F-405D-BEA2-66E45420432F}">
      <dsp:nvSpPr>
        <dsp:cNvPr id="0" name=""/>
        <dsp:cNvSpPr/>
      </dsp:nvSpPr>
      <dsp:spPr>
        <a:xfrm>
          <a:off x="7087340" y="3794132"/>
          <a:ext cx="3240171" cy="178547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2269303"/>
              <a:satOff val="0"/>
              <a:lumOff val="20261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700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Platnost teorie lze ověřit výzkumem</a:t>
          </a:r>
          <a:r>
            <a:rPr lang="cs-CZ" sz="1700" kern="1200" dirty="0">
              <a:solidFill>
                <a:schemeClr val="tx2"/>
              </a:solidFill>
              <a:latin typeface="+mn-lt"/>
              <a:ea typeface="+mn-ea"/>
              <a:cs typeface="+mn-cs"/>
            </a:rPr>
            <a:t>.</a:t>
          </a:r>
        </a:p>
      </dsp:txBody>
      <dsp:txXfrm>
        <a:off x="8098612" y="4279722"/>
        <a:ext cx="2189677" cy="1260663"/>
      </dsp:txXfrm>
    </dsp:sp>
    <dsp:sp modelId="{162BD919-A026-4C6B-ADF5-F8478A652286}">
      <dsp:nvSpPr>
        <dsp:cNvPr id="0" name=""/>
        <dsp:cNvSpPr/>
      </dsp:nvSpPr>
      <dsp:spPr>
        <a:xfrm>
          <a:off x="1449692" y="3794132"/>
          <a:ext cx="3337304" cy="178547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3403954"/>
              <a:satOff val="0"/>
              <a:lumOff val="30392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700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Výroky a tvrzení v teorii na sebe navazují a neprotiřečí si.</a:t>
          </a:r>
        </a:p>
      </dsp:txBody>
      <dsp:txXfrm>
        <a:off x="1488913" y="4279722"/>
        <a:ext cx="2257670" cy="1260663"/>
      </dsp:txXfrm>
    </dsp:sp>
    <dsp:sp modelId="{4A4F5108-B026-470C-A88C-C51629053E59}">
      <dsp:nvSpPr>
        <dsp:cNvPr id="0" name=""/>
        <dsp:cNvSpPr/>
      </dsp:nvSpPr>
      <dsp:spPr>
        <a:xfrm>
          <a:off x="6531127" y="17408"/>
          <a:ext cx="3714562" cy="178547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1134651"/>
              <a:satOff val="0"/>
              <a:lumOff val="10131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700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Vyjádření jasné, stručné a výstižné, ale ne na úkor přesnosti.</a:t>
          </a:r>
        </a:p>
      </dsp:txBody>
      <dsp:txXfrm>
        <a:off x="7684717" y="56629"/>
        <a:ext cx="2521751" cy="1260663"/>
      </dsp:txXfrm>
    </dsp:sp>
    <dsp:sp modelId="{C36FFFDC-7950-4716-90BB-E7DA869A17DB}">
      <dsp:nvSpPr>
        <dsp:cNvPr id="0" name=""/>
        <dsp:cNvSpPr/>
      </dsp:nvSpPr>
      <dsp:spPr>
        <a:xfrm>
          <a:off x="1523947" y="17408"/>
          <a:ext cx="3171318" cy="178547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700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Přesná definice jevů a vztahů mezi nimi. </a:t>
          </a:r>
        </a:p>
      </dsp:txBody>
      <dsp:txXfrm>
        <a:off x="1563168" y="56629"/>
        <a:ext cx="2141480" cy="1260663"/>
      </dsp:txXfrm>
    </dsp:sp>
    <dsp:sp modelId="{3054BCE1-9E3F-4801-99AD-AEB4E640465D}">
      <dsp:nvSpPr>
        <dsp:cNvPr id="0" name=""/>
        <dsp:cNvSpPr/>
      </dsp:nvSpPr>
      <dsp:spPr>
        <a:xfrm>
          <a:off x="3542862" y="318037"/>
          <a:ext cx="2415969" cy="2415969"/>
        </a:xfrm>
        <a:prstGeom prst="pieWedg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 dirty="0"/>
            <a:t>Přesnost</a:t>
          </a:r>
        </a:p>
      </dsp:txBody>
      <dsp:txXfrm>
        <a:off x="4250483" y="1025658"/>
        <a:ext cx="1708348" cy="1708348"/>
      </dsp:txXfrm>
    </dsp:sp>
    <dsp:sp modelId="{E363AF3D-51D1-48D0-AB80-044FC6637B11}">
      <dsp:nvSpPr>
        <dsp:cNvPr id="0" name=""/>
        <dsp:cNvSpPr/>
      </dsp:nvSpPr>
      <dsp:spPr>
        <a:xfrm rot="5400000">
          <a:off x="6070424" y="318037"/>
          <a:ext cx="2415969" cy="2415969"/>
        </a:xfrm>
        <a:prstGeom prst="pieWedge">
          <a:avLst/>
        </a:prstGeom>
        <a:gradFill rotWithShape="0">
          <a:gsLst>
            <a:gs pos="0">
              <a:schemeClr val="accent3">
                <a:hueOff val="1134651"/>
                <a:satOff val="0"/>
                <a:lumOff val="10131"/>
                <a:alphaOff val="0"/>
                <a:shade val="51000"/>
                <a:satMod val="130000"/>
              </a:schemeClr>
            </a:gs>
            <a:gs pos="80000">
              <a:schemeClr val="accent3">
                <a:hueOff val="1134651"/>
                <a:satOff val="0"/>
                <a:lumOff val="10131"/>
                <a:alphaOff val="0"/>
                <a:shade val="93000"/>
                <a:satMod val="130000"/>
              </a:schemeClr>
            </a:gs>
            <a:gs pos="100000">
              <a:schemeClr val="accent3">
                <a:hueOff val="1134651"/>
                <a:satOff val="0"/>
                <a:lumOff val="1013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/>
            <a:t>Jednoduchost</a:t>
          </a:r>
        </a:p>
      </dsp:txBody>
      <dsp:txXfrm rot="-5400000">
        <a:off x="6070424" y="1025658"/>
        <a:ext cx="1708348" cy="1708348"/>
      </dsp:txXfrm>
    </dsp:sp>
    <dsp:sp modelId="{80C60F23-3E8A-4836-8D06-535ED8674577}">
      <dsp:nvSpPr>
        <dsp:cNvPr id="0" name=""/>
        <dsp:cNvSpPr/>
      </dsp:nvSpPr>
      <dsp:spPr>
        <a:xfrm rot="10800000">
          <a:off x="6070424" y="2845599"/>
          <a:ext cx="2415969" cy="2415969"/>
        </a:xfrm>
        <a:prstGeom prst="pieWedge">
          <a:avLst/>
        </a:prstGeom>
        <a:gradFill rotWithShape="0">
          <a:gsLst>
            <a:gs pos="0">
              <a:schemeClr val="accent3">
                <a:hueOff val="2269303"/>
                <a:satOff val="0"/>
                <a:lumOff val="20261"/>
                <a:alphaOff val="0"/>
                <a:shade val="51000"/>
                <a:satMod val="130000"/>
              </a:schemeClr>
            </a:gs>
            <a:gs pos="80000">
              <a:schemeClr val="accent3">
                <a:hueOff val="2269303"/>
                <a:satOff val="0"/>
                <a:lumOff val="20261"/>
                <a:alphaOff val="0"/>
                <a:shade val="93000"/>
                <a:satMod val="130000"/>
              </a:schemeClr>
            </a:gs>
            <a:gs pos="100000">
              <a:schemeClr val="accent3">
                <a:hueOff val="2269303"/>
                <a:satOff val="0"/>
                <a:lumOff val="2026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 dirty="0"/>
            <a:t>Ověřitelnost</a:t>
          </a:r>
        </a:p>
      </dsp:txBody>
      <dsp:txXfrm rot="10800000">
        <a:off x="6070424" y="2845599"/>
        <a:ext cx="1708348" cy="1708348"/>
      </dsp:txXfrm>
    </dsp:sp>
    <dsp:sp modelId="{6E3D2A02-0F64-45AC-872B-4EDBAF462FF9}">
      <dsp:nvSpPr>
        <dsp:cNvPr id="0" name=""/>
        <dsp:cNvSpPr/>
      </dsp:nvSpPr>
      <dsp:spPr>
        <a:xfrm rot="16200000">
          <a:off x="3542862" y="2845599"/>
          <a:ext cx="2415969" cy="2415969"/>
        </a:xfrm>
        <a:prstGeom prst="pieWedge">
          <a:avLst/>
        </a:prstGeom>
        <a:gradFill rotWithShape="0">
          <a:gsLst>
            <a:gs pos="0">
              <a:schemeClr val="accent3">
                <a:hueOff val="3403954"/>
                <a:satOff val="0"/>
                <a:lumOff val="30392"/>
                <a:alphaOff val="0"/>
                <a:shade val="51000"/>
                <a:satMod val="130000"/>
              </a:schemeClr>
            </a:gs>
            <a:gs pos="80000">
              <a:schemeClr val="accent3">
                <a:hueOff val="3403954"/>
                <a:satOff val="0"/>
                <a:lumOff val="30392"/>
                <a:alphaOff val="0"/>
                <a:shade val="93000"/>
                <a:satMod val="130000"/>
              </a:schemeClr>
            </a:gs>
            <a:gs pos="100000">
              <a:schemeClr val="accent3">
                <a:hueOff val="3403954"/>
                <a:satOff val="0"/>
                <a:lumOff val="3039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 dirty="0"/>
            <a:t>Vnitřní konzistence</a:t>
          </a:r>
        </a:p>
      </dsp:txBody>
      <dsp:txXfrm rot="5400000">
        <a:off x="4250483" y="2845599"/>
        <a:ext cx="1708348" cy="1708348"/>
      </dsp:txXfrm>
    </dsp:sp>
    <dsp:sp modelId="{73510905-5E90-4500-835F-9D6A5164B944}">
      <dsp:nvSpPr>
        <dsp:cNvPr id="0" name=""/>
        <dsp:cNvSpPr/>
      </dsp:nvSpPr>
      <dsp:spPr>
        <a:xfrm>
          <a:off x="5597552" y="2287638"/>
          <a:ext cx="834151" cy="725348"/>
        </a:xfrm>
        <a:prstGeom prst="circularArrow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82B101F-1007-455F-A362-280E6B109B59}">
      <dsp:nvSpPr>
        <dsp:cNvPr id="0" name=""/>
        <dsp:cNvSpPr/>
      </dsp:nvSpPr>
      <dsp:spPr>
        <a:xfrm rot="10800000">
          <a:off x="5597552" y="2566619"/>
          <a:ext cx="834151" cy="725348"/>
        </a:xfrm>
        <a:prstGeom prst="circularArrow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2DD031-CD07-4AE1-8C76-2E200A26B224}">
      <dsp:nvSpPr>
        <dsp:cNvPr id="0" name=""/>
        <dsp:cNvSpPr/>
      </dsp:nvSpPr>
      <dsp:spPr>
        <a:xfrm>
          <a:off x="354290" y="200105"/>
          <a:ext cx="5455718" cy="19320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0" tIns="203200" rIns="355600" bIns="20320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5000" kern="1200" dirty="0"/>
            <a:t>Role  </a:t>
          </a:r>
          <a:r>
            <a:rPr lang="cs-CZ" sz="5000" kern="1200" dirty="0">
              <a:solidFill>
                <a:schemeClr val="accent2"/>
              </a:solidFill>
            </a:rPr>
            <a:t>výzkumníka</a:t>
          </a:r>
        </a:p>
      </dsp:txBody>
      <dsp:txXfrm>
        <a:off x="354290" y="200105"/>
        <a:ext cx="5455718" cy="1932087"/>
      </dsp:txXfrm>
    </dsp:sp>
    <dsp:sp modelId="{FE21C227-1E6A-45FB-8EBD-BB40B307FD3B}">
      <dsp:nvSpPr>
        <dsp:cNvPr id="0" name=""/>
        <dsp:cNvSpPr/>
      </dsp:nvSpPr>
      <dsp:spPr>
        <a:xfrm>
          <a:off x="338111" y="2229491"/>
          <a:ext cx="5488075" cy="245951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0000DC"/>
            </a:buClr>
            <a:buFontTx/>
            <a:buChar char="-"/>
          </a:pPr>
          <a:r>
            <a:rPr lang="cs-CZ" sz="2000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Vytváří návrhy výzkumných projektů.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0000DC"/>
            </a:buClr>
            <a:buFontTx/>
            <a:buChar char="-"/>
          </a:pPr>
          <a:r>
            <a:rPr lang="cs-CZ" sz="2000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Provádí výzkum.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0000DC"/>
            </a:buClr>
            <a:buFontTx/>
            <a:buChar char="-"/>
          </a:pPr>
          <a:r>
            <a:rPr lang="cs-CZ" sz="2000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Je spoluřešitel/</a:t>
          </a:r>
          <a:r>
            <a:rPr lang="cs-CZ" sz="2000" kern="1200" dirty="0" err="1">
              <a:solidFill>
                <a:schemeClr val="tx1"/>
              </a:solidFill>
              <a:latin typeface="+mn-lt"/>
              <a:ea typeface="+mn-ea"/>
              <a:cs typeface="+mn-cs"/>
            </a:rPr>
            <a:t>ka</a:t>
          </a:r>
          <a:r>
            <a:rPr lang="cs-CZ" sz="2000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 výzkumného záměru.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0000DC"/>
            </a:buClr>
            <a:buFontTx/>
            <a:buChar char="-"/>
          </a:pPr>
          <a:r>
            <a:rPr lang="cs-CZ" sz="2000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Pomáhá při sběru výzkumných dat.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0000DC"/>
            </a:buClr>
            <a:buFontTx/>
            <a:buChar char="-"/>
          </a:pPr>
          <a:r>
            <a:rPr lang="cs-CZ" sz="2000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Poskytuje informace o výzkumném záměru jeho účastníkům.</a:t>
          </a:r>
        </a:p>
      </dsp:txBody>
      <dsp:txXfrm>
        <a:off x="338111" y="2229491"/>
        <a:ext cx="5488075" cy="2459519"/>
      </dsp:txXfrm>
    </dsp:sp>
    <dsp:sp modelId="{680ED800-108F-49AF-B46A-A3D6AD39A0E9}">
      <dsp:nvSpPr>
        <dsp:cNvPr id="0" name=""/>
        <dsp:cNvSpPr/>
      </dsp:nvSpPr>
      <dsp:spPr>
        <a:xfrm>
          <a:off x="6102059" y="220739"/>
          <a:ext cx="5534530" cy="19320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0" tIns="203200" rIns="355600" bIns="20320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5000" kern="1200" dirty="0"/>
            <a:t>Role </a:t>
          </a:r>
          <a:r>
            <a:rPr lang="cs-CZ" sz="5000" kern="1200" dirty="0">
              <a:solidFill>
                <a:schemeClr val="accent2"/>
              </a:solidFill>
            </a:rPr>
            <a:t>spotřebitele</a:t>
          </a:r>
          <a:r>
            <a:rPr lang="cs-CZ" sz="5000" kern="1200" dirty="0"/>
            <a:t> výzkumu</a:t>
          </a:r>
        </a:p>
      </dsp:txBody>
      <dsp:txXfrm>
        <a:off x="6102059" y="220739"/>
        <a:ext cx="5534530" cy="1932087"/>
      </dsp:txXfrm>
    </dsp:sp>
    <dsp:sp modelId="{AF69CC72-E40F-4EA3-87C1-0BDD1AB84711}">
      <dsp:nvSpPr>
        <dsp:cNvPr id="0" name=""/>
        <dsp:cNvSpPr/>
      </dsp:nvSpPr>
      <dsp:spPr>
        <a:xfrm>
          <a:off x="6101500" y="2229491"/>
          <a:ext cx="5523972" cy="245951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0000DC"/>
            </a:buClr>
            <a:buFontTx/>
            <a:buChar char="-"/>
          </a:pPr>
          <a:r>
            <a:rPr lang="cs-CZ" sz="2000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Studuje výzkumné zprávy.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0000DC"/>
            </a:buClr>
            <a:buFontTx/>
            <a:buChar char="-"/>
          </a:pPr>
          <a:r>
            <a:rPr lang="cs-CZ" sz="2000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Kriticky hodnotí výsledky výzkumu.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0000DC"/>
            </a:buClr>
            <a:buFontTx/>
            <a:buChar char="-"/>
          </a:pPr>
          <a:r>
            <a:rPr lang="cs-CZ" sz="2000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Uvážlivě aplikuje nové poznatky v klinické praxi.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0000DC"/>
            </a:buClr>
            <a:buFontTx/>
            <a:buChar char="-"/>
          </a:pPr>
          <a:r>
            <a:rPr lang="cs-CZ" sz="2000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Sleduje efekt aplikace nových poznatků v klinické praxi.</a:t>
          </a:r>
        </a:p>
      </dsp:txBody>
      <dsp:txXfrm>
        <a:off x="6101500" y="2229491"/>
        <a:ext cx="5523972" cy="245951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3BB918-87DA-4FB2-96E1-F16AA846F3F5}">
      <dsp:nvSpPr>
        <dsp:cNvPr id="0" name=""/>
        <dsp:cNvSpPr/>
      </dsp:nvSpPr>
      <dsp:spPr>
        <a:xfrm>
          <a:off x="0" y="297404"/>
          <a:ext cx="12045882" cy="33201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34894" tIns="354076" rIns="934894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altLang="cs-CZ" sz="1700" kern="1200" dirty="0">
              <a:solidFill>
                <a:schemeClr val="tx1">
                  <a:lumMod val="75000"/>
                  <a:lumOff val="25000"/>
                </a:schemeClr>
              </a:solidFill>
            </a:rPr>
            <a:t>Organizace a řízení péče, klasifikace fenoménů</a:t>
          </a:r>
          <a:endParaRPr lang="cs-CZ" sz="1700" kern="1200" dirty="0">
            <a:solidFill>
              <a:schemeClr val="tx1">
                <a:lumMod val="75000"/>
                <a:lumOff val="25000"/>
              </a:schemeClr>
            </a:solidFill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700" kern="1200" dirty="0">
              <a:solidFill>
                <a:schemeClr val="tx1">
                  <a:lumMod val="75000"/>
                  <a:lumOff val="25000"/>
                </a:schemeClr>
              </a:solidFill>
            </a:rPr>
            <a:t>Hodnocení kvality a efektivity  péče a vývoj  jejich integrujících metodologií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700" kern="1200" dirty="0">
              <a:solidFill>
                <a:schemeClr val="tx1">
                  <a:lumMod val="75000"/>
                  <a:lumOff val="25000"/>
                </a:schemeClr>
              </a:solidFill>
            </a:rPr>
            <a:t>Snižování nákladů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700" kern="1200" dirty="0">
              <a:solidFill>
                <a:schemeClr val="tx1">
                  <a:lumMod val="75000"/>
                  <a:lumOff val="25000"/>
                </a:schemeClr>
              </a:solidFill>
            </a:rPr>
            <a:t>Produktivita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700" kern="1200" dirty="0">
              <a:solidFill>
                <a:schemeClr val="tx1">
                  <a:lumMod val="75000"/>
                  <a:lumOff val="25000"/>
                </a:schemeClr>
              </a:solidFill>
            </a:rPr>
            <a:t>Redukce omylů a chyb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altLang="cs-CZ" sz="1700" kern="1200" dirty="0">
              <a:solidFill>
                <a:schemeClr val="tx1">
                  <a:lumMod val="75000"/>
                  <a:lumOff val="25000"/>
                </a:schemeClr>
              </a:solidFill>
            </a:rPr>
            <a:t>Ověřování nových technických a měřících  prostředků v ošetřovatelské péči</a:t>
          </a:r>
          <a:endParaRPr lang="cs-CZ" sz="1700" kern="1200" dirty="0">
            <a:solidFill>
              <a:schemeClr val="tx1">
                <a:lumMod val="75000"/>
                <a:lumOff val="25000"/>
              </a:schemeClr>
            </a:solidFill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700" kern="1200" dirty="0">
              <a:solidFill>
                <a:schemeClr val="tx1">
                  <a:lumMod val="75000"/>
                  <a:lumOff val="25000"/>
                </a:schemeClr>
              </a:solidFill>
            </a:rPr>
            <a:t>Spokojenost personálu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700" kern="1200" dirty="0">
              <a:solidFill>
                <a:schemeClr val="tx1">
                  <a:lumMod val="75000"/>
                  <a:lumOff val="25000"/>
                </a:schemeClr>
              </a:solidFill>
            </a:rPr>
            <a:t>Analýza pedagogické činnosti, vzdělávání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700" kern="1200" dirty="0">
              <a:solidFill>
                <a:schemeClr val="tx1">
                  <a:lumMod val="75000"/>
                  <a:lumOff val="25000"/>
                </a:schemeClr>
              </a:solidFill>
            </a:rPr>
            <a:t>Role a funkce porodních asistentek/záchranářů – analýza historických i současných faktorů podporující profesní růst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700" kern="1200" dirty="0">
              <a:solidFill>
                <a:schemeClr val="tx1">
                  <a:lumMod val="75000"/>
                  <a:lumOff val="25000"/>
                </a:schemeClr>
              </a:solidFill>
            </a:rPr>
            <a:t>Ochrana principů etiky</a:t>
          </a:r>
        </a:p>
      </dsp:txBody>
      <dsp:txXfrm>
        <a:off x="0" y="297404"/>
        <a:ext cx="12045882" cy="3320100"/>
      </dsp:txXfrm>
    </dsp:sp>
    <dsp:sp modelId="{46CA2AC6-E152-4809-B59C-AEE3CAC848B8}">
      <dsp:nvSpPr>
        <dsp:cNvPr id="0" name=""/>
        <dsp:cNvSpPr/>
      </dsp:nvSpPr>
      <dsp:spPr>
        <a:xfrm>
          <a:off x="602294" y="46484"/>
          <a:ext cx="8432117" cy="5018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8714" tIns="0" rIns="318714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b="1" kern="1200" dirty="0">
              <a:solidFill>
                <a:schemeClr val="tx2"/>
              </a:solidFill>
            </a:rPr>
            <a:t>Témata týkající se profese</a:t>
          </a:r>
        </a:p>
      </dsp:txBody>
      <dsp:txXfrm>
        <a:off x="626792" y="70982"/>
        <a:ext cx="8383121" cy="452844"/>
      </dsp:txXfrm>
    </dsp:sp>
    <dsp:sp modelId="{9AD5E2D8-D62E-415A-B2BA-FCF51B196A24}">
      <dsp:nvSpPr>
        <dsp:cNvPr id="0" name=""/>
        <dsp:cNvSpPr/>
      </dsp:nvSpPr>
      <dsp:spPr>
        <a:xfrm>
          <a:off x="0" y="3960225"/>
          <a:ext cx="12045882" cy="230265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34894" tIns="354076" rIns="934894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altLang="cs-CZ" sz="1700" kern="1200" dirty="0">
              <a:solidFill>
                <a:schemeClr val="tx1">
                  <a:lumMod val="75000"/>
                  <a:lumOff val="25000"/>
                </a:schemeClr>
              </a:solidFill>
            </a:rPr>
            <a:t>Vědecky podložená péče</a:t>
          </a:r>
          <a:endParaRPr lang="cs-CZ" sz="1700" kern="1200" dirty="0">
            <a:solidFill>
              <a:schemeClr val="tx1">
                <a:lumMod val="75000"/>
                <a:lumOff val="25000"/>
              </a:schemeClr>
            </a:solidFill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700" kern="1200" dirty="0">
              <a:solidFill>
                <a:schemeClr val="tx1">
                  <a:lumMod val="75000"/>
                  <a:lumOff val="25000"/>
                </a:schemeClr>
              </a:solidFill>
            </a:rPr>
            <a:t>Prevence a léčba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700" kern="1200" dirty="0">
              <a:solidFill>
                <a:schemeClr val="tx1">
                  <a:lumMod val="75000"/>
                  <a:lumOff val="25000"/>
                </a:schemeClr>
              </a:solidFill>
            </a:rPr>
            <a:t>Zdravý životní styl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700" kern="1200" dirty="0">
              <a:solidFill>
                <a:schemeClr val="tx1">
                  <a:lumMod val="75000"/>
                  <a:lumOff val="25000"/>
                </a:schemeClr>
              </a:solidFill>
            </a:rPr>
            <a:t>Trvalá a efektivní péče o ohrožené skupiny obyvatel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700" kern="1200" dirty="0">
              <a:solidFill>
                <a:schemeClr val="tx1">
                  <a:lumMod val="75000"/>
                  <a:lumOff val="25000"/>
                </a:schemeClr>
              </a:solidFill>
            </a:rPr>
            <a:t>Paliativní péče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700" kern="1200" dirty="0">
              <a:solidFill>
                <a:schemeClr val="tx1">
                  <a:lumMod val="75000"/>
                  <a:lumOff val="25000"/>
                </a:schemeClr>
              </a:solidFill>
            </a:rPr>
            <a:t>Kvalita života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700" kern="1200" dirty="0">
              <a:solidFill>
                <a:schemeClr val="tx1">
                  <a:lumMod val="75000"/>
                  <a:lumOff val="25000"/>
                </a:schemeClr>
              </a:solidFill>
            </a:rPr>
            <a:t>Spokojenost příjemců péče</a:t>
          </a:r>
        </a:p>
      </dsp:txBody>
      <dsp:txXfrm>
        <a:off x="0" y="3960225"/>
        <a:ext cx="12045882" cy="2302650"/>
      </dsp:txXfrm>
    </dsp:sp>
    <dsp:sp modelId="{E7A25FCE-DCBD-42D0-AA77-AE7F8AD2AC4B}">
      <dsp:nvSpPr>
        <dsp:cNvPr id="0" name=""/>
        <dsp:cNvSpPr/>
      </dsp:nvSpPr>
      <dsp:spPr>
        <a:xfrm>
          <a:off x="602294" y="3709305"/>
          <a:ext cx="8432117" cy="5018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8714" tIns="0" rIns="318714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b="1" kern="1200" dirty="0">
              <a:solidFill>
                <a:schemeClr val="tx2"/>
              </a:solidFill>
            </a:rPr>
            <a:t>Téma týkající se příjemce péče</a:t>
          </a:r>
        </a:p>
      </dsp:txBody>
      <dsp:txXfrm>
        <a:off x="626792" y="3733803"/>
        <a:ext cx="8383121" cy="45284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3FC43D-14B8-498D-AC48-4818A381C766}">
      <dsp:nvSpPr>
        <dsp:cNvPr id="0" name=""/>
        <dsp:cNvSpPr/>
      </dsp:nvSpPr>
      <dsp:spPr>
        <a:xfrm>
          <a:off x="0" y="0"/>
          <a:ext cx="12162260" cy="2320736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D078273-F6F6-4F17-A937-94B2DE038726}">
      <dsp:nvSpPr>
        <dsp:cNvPr id="0" name=""/>
        <dsp:cNvSpPr/>
      </dsp:nvSpPr>
      <dsp:spPr>
        <a:xfrm>
          <a:off x="421721" y="309431"/>
          <a:ext cx="1702597" cy="1701873"/>
        </a:xfrm>
        <a:prstGeom prst="roundRect">
          <a:avLst>
            <a:gd name="adj" fmla="val 10000"/>
          </a:avLst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31420C-0CFF-4120-A76F-9B0E7046E202}">
      <dsp:nvSpPr>
        <dsp:cNvPr id="0" name=""/>
        <dsp:cNvSpPr/>
      </dsp:nvSpPr>
      <dsp:spPr>
        <a:xfrm rot="10800000">
          <a:off x="367357" y="2320736"/>
          <a:ext cx="1811325" cy="2836455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1" kern="1200" dirty="0">
              <a:solidFill>
                <a:schemeClr val="tx1"/>
              </a:solidFill>
            </a:rPr>
            <a:t>SPECIFIKACE OSOBY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1" kern="1200" dirty="0">
              <a:solidFill>
                <a:schemeClr val="tx1"/>
              </a:solidFill>
            </a:rPr>
            <a:t>Jak se dá popsat skupina jedinců?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>
              <a:solidFill>
                <a:schemeClr val="tx1"/>
              </a:solidFill>
            </a:rPr>
            <a:t>Čím lépe specifikujeme osobu tím relevantnější výsledek získáme)</a:t>
          </a:r>
        </a:p>
      </dsp:txBody>
      <dsp:txXfrm rot="10800000">
        <a:off x="423061" y="2320736"/>
        <a:ext cx="1699917" cy="2780751"/>
      </dsp:txXfrm>
    </dsp:sp>
    <dsp:sp modelId="{72868E7D-902C-4738-B123-0B53B9A86A6D}">
      <dsp:nvSpPr>
        <dsp:cNvPr id="0" name=""/>
        <dsp:cNvSpPr/>
      </dsp:nvSpPr>
      <dsp:spPr>
        <a:xfrm>
          <a:off x="2474909" y="309431"/>
          <a:ext cx="1702597" cy="1701873"/>
        </a:xfrm>
        <a:prstGeom prst="roundRect">
          <a:avLst>
            <a:gd name="adj" fmla="val 10000"/>
          </a:avLst>
        </a:prstGeom>
        <a:solidFill>
          <a:schemeClr val="accent3">
            <a:tint val="50000"/>
            <a:hueOff val="923777"/>
            <a:satOff val="13708"/>
            <a:lumOff val="1607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AC0356-B7E0-4C84-AECE-AEED4C63FB11}">
      <dsp:nvSpPr>
        <dsp:cNvPr id="0" name=""/>
        <dsp:cNvSpPr/>
      </dsp:nvSpPr>
      <dsp:spPr>
        <a:xfrm rot="10800000">
          <a:off x="2348942" y="2320736"/>
          <a:ext cx="1954530" cy="2836455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3">
                <a:hueOff val="680791"/>
                <a:satOff val="0"/>
                <a:lumOff val="6078"/>
                <a:alphaOff val="0"/>
                <a:shade val="51000"/>
                <a:satMod val="130000"/>
              </a:schemeClr>
            </a:gs>
            <a:gs pos="80000">
              <a:schemeClr val="accent3">
                <a:hueOff val="680791"/>
                <a:satOff val="0"/>
                <a:lumOff val="6078"/>
                <a:alphaOff val="0"/>
                <a:shade val="93000"/>
                <a:satMod val="130000"/>
              </a:schemeClr>
            </a:gs>
            <a:gs pos="100000">
              <a:schemeClr val="accent3">
                <a:hueOff val="680791"/>
                <a:satOff val="0"/>
                <a:lumOff val="607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b="1" kern="1200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ea typeface="+mn-ea"/>
              <a:cs typeface="+mn-cs"/>
            </a:rPr>
            <a:t>INTERVENCE </a:t>
          </a:r>
          <a:r>
            <a:rPr lang="cs-CZ" sz="1400" b="1" kern="1200" dirty="0">
              <a:solidFill>
                <a:schemeClr val="tx1"/>
              </a:solidFill>
            </a:rPr>
            <a:t>OBLALST</a:t>
          </a:r>
          <a:r>
            <a:rPr lang="cs-CZ" sz="1400" b="1" kern="1200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ea typeface="+mn-ea"/>
              <a:cs typeface="+mn-cs"/>
            </a:rPr>
            <a:t> </a:t>
          </a:r>
          <a:r>
            <a:rPr lang="cs-CZ" sz="1400" b="1" kern="1200" dirty="0">
              <a:solidFill>
                <a:schemeClr val="tx1"/>
              </a:solidFill>
            </a:rPr>
            <a:t>ZÁJMU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b="1" kern="1200" dirty="0">
              <a:solidFill>
                <a:schemeClr val="tx1"/>
              </a:solidFill>
            </a:rPr>
            <a:t>Co je možné považovat za hlavní jev/intervenci?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400" b="1" kern="1200" spc="50" dirty="0">
            <a:ln w="11430"/>
            <a:solidFill>
              <a:srgbClr val="FF0000"/>
            </a:soli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  <a:latin typeface="+mn-lt"/>
            <a:ea typeface="+mn-ea"/>
            <a:cs typeface="+mn-cs"/>
          </a:endParaRP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b="1" kern="1200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ea typeface="+mn-ea"/>
              <a:cs typeface="+mn-cs"/>
            </a:rPr>
            <a:t>EXPOZICE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>
              <a:solidFill>
                <a:schemeClr val="tx1"/>
              </a:solidFill>
            </a:rPr>
            <a:t>Vystavení působení</a:t>
          </a:r>
        </a:p>
      </dsp:txBody>
      <dsp:txXfrm rot="10800000">
        <a:off x="2409051" y="2320736"/>
        <a:ext cx="1834312" cy="2776346"/>
      </dsp:txXfrm>
    </dsp:sp>
    <dsp:sp modelId="{EDCA81F3-CE70-44C7-8787-4A259D5D2C04}">
      <dsp:nvSpPr>
        <dsp:cNvPr id="0" name=""/>
        <dsp:cNvSpPr/>
      </dsp:nvSpPr>
      <dsp:spPr>
        <a:xfrm>
          <a:off x="4473733" y="309431"/>
          <a:ext cx="1702597" cy="1701873"/>
        </a:xfrm>
        <a:prstGeom prst="roundRect">
          <a:avLst>
            <a:gd name="adj" fmla="val 10000"/>
          </a:avLst>
        </a:prstGeom>
        <a:solidFill>
          <a:schemeClr val="accent3">
            <a:tint val="50000"/>
            <a:hueOff val="1847555"/>
            <a:satOff val="27416"/>
            <a:lumOff val="3214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174F66-2775-4E2C-ADCD-00F1E92FADA6}">
      <dsp:nvSpPr>
        <dsp:cNvPr id="0" name=""/>
        <dsp:cNvSpPr/>
      </dsp:nvSpPr>
      <dsp:spPr>
        <a:xfrm rot="10800000">
          <a:off x="4466480" y="2320736"/>
          <a:ext cx="1702597" cy="2836455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3">
                <a:hueOff val="1361582"/>
                <a:satOff val="0"/>
                <a:lumOff val="12157"/>
                <a:alphaOff val="0"/>
                <a:shade val="51000"/>
                <a:satMod val="130000"/>
              </a:schemeClr>
            </a:gs>
            <a:gs pos="80000">
              <a:schemeClr val="accent3">
                <a:hueOff val="1361582"/>
                <a:satOff val="0"/>
                <a:lumOff val="12157"/>
                <a:alphaOff val="0"/>
                <a:shade val="93000"/>
                <a:satMod val="130000"/>
              </a:schemeClr>
            </a:gs>
            <a:gs pos="100000">
              <a:schemeClr val="accent3">
                <a:hueOff val="1361582"/>
                <a:satOff val="0"/>
                <a:lumOff val="1215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1" kern="1200" dirty="0">
              <a:solidFill>
                <a:schemeClr val="tx1"/>
              </a:solidFill>
            </a:rPr>
            <a:t>Jaké jsou alternativy intervence?</a:t>
          </a:r>
        </a:p>
      </dsp:txBody>
      <dsp:txXfrm rot="10800000">
        <a:off x="4518841" y="2320736"/>
        <a:ext cx="1597875" cy="2784094"/>
      </dsp:txXfrm>
    </dsp:sp>
    <dsp:sp modelId="{D35BDA3D-CA76-4512-9A2F-9586AE8630EE}">
      <dsp:nvSpPr>
        <dsp:cNvPr id="0" name=""/>
        <dsp:cNvSpPr/>
      </dsp:nvSpPr>
      <dsp:spPr>
        <a:xfrm>
          <a:off x="6346590" y="309431"/>
          <a:ext cx="1702597" cy="1701873"/>
        </a:xfrm>
        <a:prstGeom prst="roundRect">
          <a:avLst>
            <a:gd name="adj" fmla="val 10000"/>
          </a:avLst>
        </a:prstGeom>
        <a:solidFill>
          <a:schemeClr val="accent3">
            <a:tint val="50000"/>
            <a:hueOff val="2771332"/>
            <a:satOff val="41124"/>
            <a:lumOff val="482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261070-523C-47E9-97A4-59121859ABCC}">
      <dsp:nvSpPr>
        <dsp:cNvPr id="0" name=""/>
        <dsp:cNvSpPr/>
      </dsp:nvSpPr>
      <dsp:spPr>
        <a:xfrm rot="10800000">
          <a:off x="6346590" y="2320736"/>
          <a:ext cx="1702597" cy="2836455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3">
                <a:hueOff val="2042373"/>
                <a:satOff val="0"/>
                <a:lumOff val="18235"/>
                <a:alphaOff val="0"/>
                <a:shade val="51000"/>
                <a:satMod val="130000"/>
              </a:schemeClr>
            </a:gs>
            <a:gs pos="80000">
              <a:schemeClr val="accent3">
                <a:hueOff val="2042373"/>
                <a:satOff val="0"/>
                <a:lumOff val="18235"/>
                <a:alphaOff val="0"/>
                <a:shade val="93000"/>
                <a:satMod val="130000"/>
              </a:schemeClr>
            </a:gs>
            <a:gs pos="100000">
              <a:schemeClr val="accent3">
                <a:hueOff val="2042373"/>
                <a:satOff val="0"/>
                <a:lumOff val="1823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1" kern="1200" dirty="0">
              <a:solidFill>
                <a:srgbClr val="000000"/>
              </a:solidFill>
              <a:latin typeface="Arial"/>
              <a:ea typeface="+mn-ea"/>
              <a:cs typeface="+mn-cs"/>
            </a:rPr>
            <a:t>Co chci zjistit?</a:t>
          </a:r>
        </a:p>
      </dsp:txBody>
      <dsp:txXfrm rot="10800000">
        <a:off x="6398951" y="2320736"/>
        <a:ext cx="1597875" cy="2784094"/>
      </dsp:txXfrm>
    </dsp:sp>
    <dsp:sp modelId="{7A732AC0-42C7-4DAF-BF25-A6FABC95E470}">
      <dsp:nvSpPr>
        <dsp:cNvPr id="0" name=""/>
        <dsp:cNvSpPr/>
      </dsp:nvSpPr>
      <dsp:spPr>
        <a:xfrm>
          <a:off x="8219447" y="309431"/>
          <a:ext cx="1702597" cy="1701873"/>
        </a:xfrm>
        <a:prstGeom prst="roundRect">
          <a:avLst>
            <a:gd name="adj" fmla="val 10000"/>
          </a:avLst>
        </a:prstGeom>
        <a:solidFill>
          <a:schemeClr val="accent3">
            <a:tint val="50000"/>
            <a:hueOff val="3695109"/>
            <a:satOff val="54832"/>
            <a:lumOff val="6427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E768CA-5687-49E5-B139-3ADFC8F00E6C}">
      <dsp:nvSpPr>
        <dsp:cNvPr id="0" name=""/>
        <dsp:cNvSpPr/>
      </dsp:nvSpPr>
      <dsp:spPr>
        <a:xfrm rot="10800000">
          <a:off x="8219447" y="2320736"/>
          <a:ext cx="1702597" cy="2836455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3">
                <a:hueOff val="2723164"/>
                <a:satOff val="0"/>
                <a:lumOff val="24314"/>
                <a:alphaOff val="0"/>
                <a:shade val="51000"/>
                <a:satMod val="130000"/>
              </a:schemeClr>
            </a:gs>
            <a:gs pos="80000">
              <a:schemeClr val="accent3">
                <a:hueOff val="2723164"/>
                <a:satOff val="0"/>
                <a:lumOff val="24314"/>
                <a:alphaOff val="0"/>
                <a:shade val="93000"/>
                <a:satMod val="130000"/>
              </a:schemeClr>
            </a:gs>
            <a:gs pos="100000">
              <a:schemeClr val="accent3">
                <a:hueOff val="2723164"/>
                <a:satOff val="0"/>
                <a:lumOff val="2431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1" kern="1200" dirty="0">
              <a:solidFill>
                <a:schemeClr val="tx1"/>
              </a:solidFill>
            </a:rPr>
            <a:t>Za jak dlouho?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>
              <a:solidFill>
                <a:schemeClr val="tx1"/>
              </a:solidFill>
            </a:rPr>
            <a:t>Není povinnou součástí formulace.</a:t>
          </a:r>
        </a:p>
      </dsp:txBody>
      <dsp:txXfrm rot="10800000">
        <a:off x="8271808" y="2320736"/>
        <a:ext cx="1597875" cy="2784094"/>
      </dsp:txXfrm>
    </dsp:sp>
    <dsp:sp modelId="{D2F3A1EA-5461-4572-BB7C-1A3E09474838}">
      <dsp:nvSpPr>
        <dsp:cNvPr id="0" name=""/>
        <dsp:cNvSpPr/>
      </dsp:nvSpPr>
      <dsp:spPr>
        <a:xfrm>
          <a:off x="10092305" y="309431"/>
          <a:ext cx="1702597" cy="1701873"/>
        </a:xfrm>
        <a:prstGeom prst="roundRect">
          <a:avLst>
            <a:gd name="adj" fmla="val 10000"/>
          </a:avLst>
        </a:prstGeom>
        <a:solidFill>
          <a:schemeClr val="accent3">
            <a:tint val="50000"/>
            <a:hueOff val="4618886"/>
            <a:satOff val="68540"/>
            <a:lumOff val="8034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906795-A6E6-41DF-8968-1829497B3D2D}">
      <dsp:nvSpPr>
        <dsp:cNvPr id="0" name=""/>
        <dsp:cNvSpPr/>
      </dsp:nvSpPr>
      <dsp:spPr>
        <a:xfrm rot="10800000">
          <a:off x="10092305" y="2320736"/>
          <a:ext cx="1702597" cy="2836455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3">
                <a:hueOff val="3403954"/>
                <a:satOff val="0"/>
                <a:lumOff val="30392"/>
                <a:alphaOff val="0"/>
                <a:shade val="51000"/>
                <a:satMod val="130000"/>
              </a:schemeClr>
            </a:gs>
            <a:gs pos="80000">
              <a:schemeClr val="accent3">
                <a:hueOff val="3403954"/>
                <a:satOff val="0"/>
                <a:lumOff val="30392"/>
                <a:alphaOff val="0"/>
                <a:shade val="93000"/>
                <a:satMod val="130000"/>
              </a:schemeClr>
            </a:gs>
            <a:gs pos="100000">
              <a:schemeClr val="accent3">
                <a:hueOff val="3403954"/>
                <a:satOff val="0"/>
                <a:lumOff val="3039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t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b="1" kern="1200" dirty="0">
              <a:solidFill>
                <a:schemeClr val="tx1"/>
              </a:solidFill>
            </a:rPr>
            <a:t>Jaké je prostředí?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kern="1200" dirty="0">
              <a:solidFill>
                <a:schemeClr val="tx1"/>
              </a:solidFill>
            </a:rPr>
            <a:t>Není povinnou součástí formulace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kern="1200" dirty="0">
              <a:solidFill>
                <a:schemeClr val="tx1"/>
              </a:solidFill>
            </a:rPr>
            <a:t>Specifikace prostředí je někdy již součástí specifikace populace. 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kern="1200" dirty="0">
              <a:solidFill>
                <a:schemeClr val="tx1"/>
              </a:solidFill>
            </a:rPr>
            <a:t>Jindy je její specifikace nezbytná (např. srovnání dvou pracovišť)</a:t>
          </a:r>
        </a:p>
      </dsp:txBody>
      <dsp:txXfrm rot="10800000">
        <a:off x="10144666" y="2320736"/>
        <a:ext cx="1597875" cy="27840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000" y="414000"/>
            <a:ext cx="1546943" cy="1067390"/>
          </a:xfrm>
          <a:prstGeom prst="rect">
            <a:avLst/>
          </a:prstGeom>
        </p:spPr>
      </p:pic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997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Lékařská fakulta Masarykovy univerzity, Ústav zdravotnických věd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6251278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Lékařská fakulta Masarykovy univerzity, Ústav zdravotnických věd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nímek s obrázkem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12192000" cy="584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1277" y="6048047"/>
            <a:ext cx="865419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8545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ředělový snímek MUNI MED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cký objekt 5">
            <a:extLst>
              <a:ext uri="{FF2B5EF4-FFF2-40B4-BE49-F238E27FC236}">
                <a16:creationId xmlns:a16="http://schemas.microsoft.com/office/drawing/2014/main" id="{D6FB5EA9-F874-4F06-97A8-C555AC1A0C3A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42872" y="2010475"/>
            <a:ext cx="4106255" cy="283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ředělový snímek MUN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2">
            <a:extLst>
              <a:ext uri="{FF2B5EF4-FFF2-40B4-BE49-F238E27FC236}">
                <a16:creationId xmlns:a16="http://schemas.microsoft.com/office/drawing/2014/main" id="{92B68BC3-67A3-A244-8F7B-2ACD0926D39D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36670" y="1950397"/>
            <a:ext cx="8718659" cy="2957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D8B8E-0111-4137-937E-571EF26587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48639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– červený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5019" y="414000"/>
            <a:ext cx="1544906" cy="1067390"/>
          </a:xfrm>
          <a:prstGeom prst="rect">
            <a:avLst/>
          </a:prstGeom>
        </p:spPr>
      </p:pic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Lékařská fakulta Masarykovy univerzity, Ústav zdravotnických věd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9027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1695074"/>
            <a:ext cx="5218413" cy="3896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Lékařská fakulta Masarykovy univerzity, Ústav zdravotnických věd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9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2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67024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440000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Lékařská fakulta Masarykovy univerzity, Ústav zdravotnických věd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19999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8160001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a tex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Lékařská fakulta Masarykovy univerzity, Ústav zdravotnických věd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6272212" y="692150"/>
            <a:ext cx="5200987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9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692150"/>
            <a:ext cx="5218413" cy="4899635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0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11738376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158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Lékařská fakulta Masarykovy univerzity, Ústav zdravotnických věd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 dirty="0"/>
              <a:t>Upravte styly předlohy textu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90" r:id="rId2"/>
    <p:sldLayoutId id="2147483684" r:id="rId3"/>
    <p:sldLayoutId id="2147483685" r:id="rId4"/>
    <p:sldLayoutId id="2147483688" r:id="rId5"/>
    <p:sldLayoutId id="2147483674" r:id="rId6"/>
    <p:sldLayoutId id="2147483673" r:id="rId7"/>
    <p:sldLayoutId id="2147483676" r:id="rId8"/>
    <p:sldLayoutId id="2147483675" r:id="rId9"/>
    <p:sldLayoutId id="2147483677" r:id="rId10"/>
    <p:sldLayoutId id="2147483686" r:id="rId11"/>
    <p:sldLayoutId id="2147483691" r:id="rId12"/>
    <p:sldLayoutId id="2147483692" r:id="rId13"/>
    <p:sldLayoutId id="2147483693" r:id="rId14"/>
    <p:sldLayoutId id="2147483694" r:id="rId15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7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049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1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2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2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2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4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5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old.fzv.upol.cz/fileadmin/user_upload/FZV/DSP_Osetrovatelstvi/Skripta/Kapitoly_z_vyzkumu_v_osetrovatelstvi.pdf" TargetMode="External"/><Relationship Id="rId2" Type="http://schemas.openxmlformats.org/officeDocument/2006/relationships/hyperlink" Target="http://knihovna.upol.cz/lf" TargetMode="Externa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www.google.cz/search?q=Testov%C3%A9+krit%C3%A9rium&amp;ie=utf-8&amp;oe=utf-8&amp;client=firefox-b-ab&amp;gfe_rd=cr&amp;dcr=0&amp;ei=GEe6WeTHCKGE8QfBkYXoCQ" TargetMode="External"/><Relationship Id="rId4" Type="http://schemas.openxmlformats.org/officeDocument/2006/relationships/hyperlink" Target="http://www.e-metodologia.fedu.uniba.sk/index.php/o-ucebnici/ako-citovat.php" TargetMode="Externa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VĚDA A LIDSKÉ POZNÁNÍ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40000" y="3751875"/>
            <a:ext cx="7357091" cy="2083659"/>
          </a:xfrm>
        </p:spPr>
        <p:txBody>
          <a:bodyPr vert="horz" lIns="0" tIns="0" rIns="0" bIns="0" rtlCol="0">
            <a:noAutofit/>
          </a:bodyPr>
          <a:lstStyle/>
          <a:p>
            <a:pPr marL="252000" indent="-180000">
              <a:lnSpc>
                <a:spcPct val="150000"/>
              </a:lnSpc>
              <a:buFont typeface="Arial" panose="020B0604020202020204" pitchFamily="34" charset="0"/>
              <a:buChar char="̶"/>
            </a:pPr>
            <a:r>
              <a:rPr lang="cs-CZ" sz="2800" dirty="0">
                <a:latin typeface="+mn-lt"/>
                <a:ea typeface="+mn-ea"/>
                <a:cs typeface="+mn-cs"/>
              </a:rPr>
              <a:t>Empirie</a:t>
            </a:r>
          </a:p>
          <a:p>
            <a:pPr marL="252000" indent="-180000">
              <a:lnSpc>
                <a:spcPct val="150000"/>
              </a:lnSpc>
              <a:buFont typeface="Arial" panose="020B0604020202020204" pitchFamily="34" charset="0"/>
              <a:buChar char="̶"/>
            </a:pPr>
            <a:r>
              <a:rPr lang="cs-CZ" sz="2800" dirty="0">
                <a:latin typeface="+mn-lt"/>
                <a:ea typeface="+mn-ea"/>
                <a:cs typeface="+mn-cs"/>
              </a:rPr>
              <a:t>Výzkum</a:t>
            </a:r>
          </a:p>
          <a:p>
            <a:pPr marL="252000" indent="-180000">
              <a:lnSpc>
                <a:spcPct val="150000"/>
              </a:lnSpc>
              <a:buFont typeface="Arial" panose="020B0604020202020204" pitchFamily="34" charset="0"/>
              <a:buChar char="̶"/>
            </a:pPr>
            <a:r>
              <a:rPr lang="cs-CZ" sz="2800" dirty="0">
                <a:latin typeface="+mn-lt"/>
                <a:ea typeface="+mn-ea"/>
                <a:cs typeface="+mn-cs"/>
              </a:rPr>
              <a:t>Věda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FC58C579-BD5D-4A3C-AA95-E8605C5FBC0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3C8CB797-F26D-4BD5-A376-95C9929A443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</a:t>
            </a:fld>
            <a:endParaRPr lang="cs-CZ" altLang="cs-CZ" dirty="0"/>
          </a:p>
        </p:txBody>
      </p:sp>
      <p:sp>
        <p:nvSpPr>
          <p:cNvPr id="6" name="Podnadpis 2">
            <a:extLst>
              <a:ext uri="{FF2B5EF4-FFF2-40B4-BE49-F238E27FC236}">
                <a16:creationId xmlns:a16="http://schemas.microsoft.com/office/drawing/2014/main" id="{6B5B7A04-68D0-4C98-AC83-BE50B8421A65}"/>
              </a:ext>
            </a:extLst>
          </p:cNvPr>
          <p:cNvSpPr txBox="1">
            <a:spLocks/>
          </p:cNvSpPr>
          <p:nvPr/>
        </p:nvSpPr>
        <p:spPr>
          <a:xfrm>
            <a:off x="7122969" y="6106628"/>
            <a:ext cx="5170550" cy="494744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800" b="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600" b="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600" b="0">
                <a:solidFill>
                  <a:schemeClr val="tx1"/>
                </a:solidFill>
                <a:latin typeface="+mn-lt"/>
              </a:defRPr>
            </a:lvl5pPr>
            <a:lvl6pPr marL="22860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None/>
              <a:defRPr sz="1600">
                <a:solidFill>
                  <a:schemeClr val="tx1"/>
                </a:solidFill>
                <a:latin typeface="+mn-lt"/>
              </a:defRPr>
            </a:lvl6pPr>
            <a:lvl7pPr marL="2743200" indent="0" algn="ctr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3200400" indent="0" algn="ctr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  <a:latin typeface="+mn-lt"/>
              </a:defRPr>
            </a:lvl8pPr>
            <a:lvl9pPr marL="3657600" indent="0" algn="ctr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cs-CZ" kern="0"/>
              <a:t>Mgr. Alena Pospíšilová, Ph.D.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695797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7D0E2EAB-ACBA-44EF-A7E1-4028CF6EF3E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588" t="29840" r="51285" b="37400"/>
          <a:stretch/>
        </p:blipFill>
        <p:spPr>
          <a:xfrm>
            <a:off x="2660073" y="1328598"/>
            <a:ext cx="6966065" cy="4899402"/>
          </a:xfrm>
          <a:prstGeom prst="rect">
            <a:avLst/>
          </a:prstGeom>
        </p:spPr>
      </p:pic>
      <p:sp>
        <p:nvSpPr>
          <p:cNvPr id="6" name="Obdélník 5">
            <a:extLst>
              <a:ext uri="{FF2B5EF4-FFF2-40B4-BE49-F238E27FC236}">
                <a16:creationId xmlns:a16="http://schemas.microsoft.com/office/drawing/2014/main" id="{82DABF3F-55B4-4A47-9557-26E56E57DBEA}"/>
              </a:ext>
            </a:extLst>
          </p:cNvPr>
          <p:cNvSpPr/>
          <p:nvPr/>
        </p:nvSpPr>
        <p:spPr>
          <a:xfrm>
            <a:off x="4810957" y="2274838"/>
            <a:ext cx="266429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Empirie vnitřní - </a:t>
            </a:r>
            <a:r>
              <a:rPr lang="cs-CZ" dirty="0"/>
              <a:t>empirická zkušenost týkající se procesů v jedinci (uvnitř jedince).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98644469-BFB2-44B7-B861-112E9C83E4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2620" y="0"/>
            <a:ext cx="8208912" cy="5688632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cs-CZ" sz="23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Empirie vnější </a:t>
            </a:r>
            <a:r>
              <a:rPr lang="cs-CZ" sz="23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– </a:t>
            </a:r>
            <a:r>
              <a:rPr lang="cs-CZ" dirty="0"/>
              <a:t>empirická zkušenost týkající se procesů a předmětu mimo jedince (v okolí).</a:t>
            </a:r>
          </a:p>
          <a:p>
            <a:endParaRPr lang="cs-CZ" sz="230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  <a:p>
            <a:endParaRPr lang="cs-CZ" dirty="0"/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0A4B3C67-1452-4B5D-8DB8-015629C9C57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EBFC17C-2A5E-47CF-8432-EE40FC2A1E4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548889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14000" y="2731265"/>
            <a:ext cx="11539702" cy="876458"/>
          </a:xfrm>
        </p:spPr>
        <p:txBody>
          <a:bodyPr>
            <a:normAutofit/>
          </a:bodyPr>
          <a:lstStyle/>
          <a:p>
            <a:r>
              <a:rPr lang="cs-CZ" dirty="0"/>
              <a:t>Věda a vědecká teorie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B27FADBB-5FDF-41D7-BDDC-8C03ED90C90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7BDD505-65BF-4053-9FF2-5D5010966AA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11</a:t>
            </a:fld>
            <a:endParaRPr lang="cs-CZ" alt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875304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9629" y="180954"/>
            <a:ext cx="7024744" cy="782960"/>
          </a:xfrm>
        </p:spPr>
        <p:txBody>
          <a:bodyPr/>
          <a:lstStyle/>
          <a:p>
            <a:r>
              <a:rPr lang="cs-CZ" dirty="0"/>
              <a:t>Definice vědy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9629" y="677280"/>
            <a:ext cx="12042371" cy="5256584"/>
          </a:xfrm>
        </p:spPr>
        <p:txBody>
          <a:bodyPr>
            <a:normAutofit fontScale="85000" lnSpcReduction="10000"/>
          </a:bodyPr>
          <a:lstStyle/>
          <a:p>
            <a:endParaRPr lang="cs-CZ" dirty="0"/>
          </a:p>
          <a:p>
            <a:r>
              <a:rPr lang="cs-CZ" dirty="0"/>
              <a:t>Věda je organizovaný (systematický a metodologický) způsob získávání poznání.</a:t>
            </a:r>
          </a:p>
          <a:p>
            <a:endParaRPr lang="cs-CZ" dirty="0"/>
          </a:p>
          <a:p>
            <a:r>
              <a:rPr lang="cs-CZ" dirty="0"/>
              <a:t>Cílem vědy je vytvoření systému poznatků v němž podstatnou roli hraje formulace vědeckých zákonů jejich výklad </a:t>
            </a:r>
            <a:r>
              <a:rPr lang="cs-CZ" dirty="0">
                <a:highlight>
                  <a:srgbClr val="00FFFF"/>
                </a:highlight>
              </a:rPr>
              <a:t>= vědecká teorie</a:t>
            </a:r>
            <a:r>
              <a:rPr lang="cs-CZ" dirty="0"/>
              <a:t>.</a:t>
            </a:r>
          </a:p>
          <a:p>
            <a:endParaRPr lang="cs-CZ" dirty="0"/>
          </a:p>
          <a:p>
            <a:r>
              <a:rPr lang="cs-CZ" dirty="0"/>
              <a:t>Výsledný produkt vědeckého bádání podléhá verifikaci.</a:t>
            </a:r>
          </a:p>
          <a:p>
            <a:endParaRPr lang="cs-CZ" dirty="0"/>
          </a:p>
          <a:p>
            <a:pPr marL="68580" indent="0" algn="ctr">
              <a:buNone/>
            </a:pPr>
            <a:endParaRPr lang="cs-CZ" dirty="0"/>
          </a:p>
          <a:p>
            <a:pPr marL="68580" indent="0" algn="ctr">
              <a:buNone/>
            </a:pPr>
            <a:r>
              <a:rPr lang="cs-CZ" dirty="0"/>
              <a:t> </a:t>
            </a:r>
          </a:p>
        </p:txBody>
      </p:sp>
      <p:sp>
        <p:nvSpPr>
          <p:cNvPr id="4" name="Oválný bublinový popisek 3"/>
          <p:cNvSpPr/>
          <p:nvPr/>
        </p:nvSpPr>
        <p:spPr>
          <a:xfrm>
            <a:off x="413999" y="4386624"/>
            <a:ext cx="11628371" cy="1547240"/>
          </a:xfrm>
          <a:prstGeom prst="wedgeEllipseCallout">
            <a:avLst>
              <a:gd name="adj1" fmla="val 28979"/>
              <a:gd name="adj2" fmla="val -8502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Věda „produkuje“ </a:t>
            </a:r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empirické poznání</a:t>
            </a:r>
            <a:r>
              <a:rPr lang="cs-CZ" dirty="0"/>
              <a:t>.</a:t>
            </a:r>
          </a:p>
          <a:p>
            <a:pPr algn="ctr"/>
            <a:r>
              <a:rPr lang="cs-CZ" dirty="0"/>
              <a:t>Empirické poznáni je nejvyšším stupněm lidského poznání.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89416FA-AC6C-45CE-BC75-1D8BEB79839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B1ADB16-6AC2-464B-A427-1B55B69D39C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245923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aoblený obdélník 3"/>
          <p:cNvSpPr/>
          <p:nvPr/>
        </p:nvSpPr>
        <p:spPr>
          <a:xfrm>
            <a:off x="0" y="1320129"/>
            <a:ext cx="12191999" cy="1152128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>
                <a:solidFill>
                  <a:schemeClr val="bg1"/>
                </a:solidFill>
              </a:rPr>
              <a:t>Teorie</a:t>
            </a:r>
          </a:p>
          <a:p>
            <a:pPr algn="ctr"/>
            <a:r>
              <a:rPr lang="cs-CZ" sz="2000" dirty="0">
                <a:solidFill>
                  <a:schemeClr val="bg1"/>
                </a:solidFill>
              </a:rPr>
              <a:t>Soubor tvrzení o předmětu jevu, které považujeme za pravdivá na základě empirického poznávání nebo pokusu (to znamená na základě výzkumu).</a:t>
            </a:r>
          </a:p>
        </p:txBody>
      </p:sp>
      <p:sp>
        <p:nvSpPr>
          <p:cNvPr id="6" name="Zaoblený obdélník 5"/>
          <p:cNvSpPr/>
          <p:nvPr/>
        </p:nvSpPr>
        <p:spPr>
          <a:xfrm>
            <a:off x="-1" y="2780928"/>
            <a:ext cx="12191999" cy="115212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cs-CZ" sz="2000" dirty="0">
                <a:solidFill>
                  <a:schemeClr val="tx2"/>
                </a:solidFill>
              </a:rPr>
              <a:t>1. Představuje systematický pohled na jev.</a:t>
            </a:r>
          </a:p>
          <a:p>
            <a:r>
              <a:rPr lang="cs-CZ" sz="2000" dirty="0">
                <a:solidFill>
                  <a:schemeClr val="tx2"/>
                </a:solidFill>
              </a:rPr>
              <a:t>2. Snaha o obecné vysvětlení přirozených jevů.</a:t>
            </a:r>
          </a:p>
          <a:p>
            <a:r>
              <a:rPr lang="cs-CZ" sz="2000" dirty="0">
                <a:solidFill>
                  <a:schemeClr val="tx2"/>
                </a:solidFill>
              </a:rPr>
              <a:t>3. Snaha o vysvětlení vztahu mezi jevy (co, s čím souvisí a jak).</a:t>
            </a:r>
          </a:p>
        </p:txBody>
      </p:sp>
      <p:sp>
        <p:nvSpPr>
          <p:cNvPr id="7" name="Zaoblený obdélník 6"/>
          <p:cNvSpPr/>
          <p:nvPr/>
        </p:nvSpPr>
        <p:spPr>
          <a:xfrm>
            <a:off x="0" y="4808298"/>
            <a:ext cx="12192001" cy="1419701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68580" algn="ctr"/>
            <a:r>
              <a:rPr lang="cs-CZ" sz="22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Cílem je:</a:t>
            </a:r>
          </a:p>
          <a:p>
            <a:pPr marL="68580"/>
            <a:r>
              <a:rPr lang="cs-CZ" sz="2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1.  Vysvětlit a předpovědět jevy a vztahy mezi nimi.</a:t>
            </a:r>
          </a:p>
          <a:p>
            <a:pPr marL="68580"/>
            <a:r>
              <a:rPr lang="cs-CZ" sz="2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2. Ověřit pravdivost/</a:t>
            </a:r>
            <a:r>
              <a:rPr lang="cs-CZ" sz="2200" dirty="0">
                <a:solidFill>
                  <a:schemeClr val="tx1"/>
                </a:solidFill>
              </a:rPr>
              <a:t>nepravdivost</a:t>
            </a:r>
            <a:r>
              <a:rPr lang="cs-CZ" sz="2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vytyčené teorie.</a:t>
            </a:r>
          </a:p>
          <a:p>
            <a:pPr marL="68580"/>
            <a:r>
              <a:rPr lang="cs-CZ" sz="2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3. Rozvinout teorii. </a:t>
            </a:r>
          </a:p>
        </p:txBody>
      </p:sp>
      <p:sp>
        <p:nvSpPr>
          <p:cNvPr id="8" name="Šipka dolů 7"/>
          <p:cNvSpPr/>
          <p:nvPr/>
        </p:nvSpPr>
        <p:spPr>
          <a:xfrm>
            <a:off x="5802543" y="2472256"/>
            <a:ext cx="576064" cy="596703"/>
          </a:xfrm>
          <a:prstGeom prst="downArrow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Šipka dolů 8"/>
          <p:cNvSpPr/>
          <p:nvPr/>
        </p:nvSpPr>
        <p:spPr>
          <a:xfrm>
            <a:off x="5802543" y="3912597"/>
            <a:ext cx="576064" cy="864096"/>
          </a:xfrm>
          <a:prstGeom prst="downArrow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Řečová bublina: obdélníkový bublinový popisek se zakulacenými rohy 1">
            <a:extLst>
              <a:ext uri="{FF2B5EF4-FFF2-40B4-BE49-F238E27FC236}">
                <a16:creationId xmlns:a16="http://schemas.microsoft.com/office/drawing/2014/main" id="{E39B7E90-3604-4E2B-802C-D4B1BB16537E}"/>
              </a:ext>
            </a:extLst>
          </p:cNvPr>
          <p:cNvSpPr/>
          <p:nvPr/>
        </p:nvSpPr>
        <p:spPr>
          <a:xfrm>
            <a:off x="0" y="0"/>
            <a:ext cx="12192000" cy="811448"/>
          </a:xfrm>
          <a:prstGeom prst="wedgeRoundRectCallout">
            <a:avLst>
              <a:gd name="adj1" fmla="val -23791"/>
              <a:gd name="adj2" fmla="val 10489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Na základě výzkumného bádání (tedy empirického poznání) vyslovím vědeckou teorii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A410F57B-322B-4EC8-8DB3-268FCF3AA3A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FCA22ECA-189E-4971-BC0F-323903744AE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13</a:t>
            </a:fld>
            <a:endParaRPr lang="cs-CZ" alt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783374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2744" y="4913"/>
            <a:ext cx="8208912" cy="782960"/>
          </a:xfrm>
        </p:spPr>
        <p:txBody>
          <a:bodyPr>
            <a:normAutofit/>
          </a:bodyPr>
          <a:lstStyle/>
          <a:p>
            <a:r>
              <a:rPr lang="cs-CZ" sz="3200" dirty="0"/>
              <a:t>Předpoklady kvalitní vědecké teorie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037891903"/>
              </p:ext>
            </p:extLst>
          </p:nvPr>
        </p:nvGraphicFramePr>
        <p:xfrm>
          <a:off x="162744" y="648393"/>
          <a:ext cx="12029256" cy="55796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191A33F-C7CF-4F59-ADA7-40E41CA5A75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CD312E3-F28A-46FD-97B7-F94E1E25E9F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14</a:t>
            </a:fld>
            <a:endParaRPr lang="cs-CZ" alt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265846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4153" y="156363"/>
            <a:ext cx="8208912" cy="576064"/>
          </a:xfrm>
        </p:spPr>
        <p:txBody>
          <a:bodyPr>
            <a:noAutofit/>
          </a:bodyPr>
          <a:lstStyle/>
          <a:p>
            <a:r>
              <a:rPr lang="cs-CZ" sz="3200" dirty="0"/>
              <a:t>Vztah empirie a teorie – výzkumný cyklus</a:t>
            </a:r>
          </a:p>
        </p:txBody>
      </p:sp>
      <p:sp>
        <p:nvSpPr>
          <p:cNvPr id="4" name="Zaoblený obdélník 3"/>
          <p:cNvSpPr/>
          <p:nvPr/>
        </p:nvSpPr>
        <p:spPr>
          <a:xfrm>
            <a:off x="17609" y="1749417"/>
            <a:ext cx="3800474" cy="207105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Empirií</a:t>
            </a:r>
          </a:p>
          <a:p>
            <a:pPr algn="ctr"/>
            <a:r>
              <a:rPr lang="cs-CZ" dirty="0"/>
              <a:t>Získám</a:t>
            </a:r>
          </a:p>
          <a:p>
            <a:pPr algn="ctr"/>
            <a:r>
              <a:rPr lang="cs-CZ" dirty="0"/>
              <a:t>Informace/data</a:t>
            </a:r>
          </a:p>
          <a:p>
            <a:pPr algn="ctr"/>
            <a:endParaRPr lang="cs-CZ" dirty="0"/>
          </a:p>
        </p:txBody>
      </p:sp>
      <p:sp>
        <p:nvSpPr>
          <p:cNvPr id="5" name="Zaoblený obdélník 4"/>
          <p:cNvSpPr/>
          <p:nvPr/>
        </p:nvSpPr>
        <p:spPr>
          <a:xfrm>
            <a:off x="4286419" y="2086188"/>
            <a:ext cx="3791295" cy="207105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Informace/data</a:t>
            </a:r>
          </a:p>
          <a:p>
            <a:pPr algn="ctr"/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Analyzuji, pokud to lze, matematické/statistické ověření</a:t>
            </a:r>
          </a:p>
        </p:txBody>
      </p:sp>
      <p:sp>
        <p:nvSpPr>
          <p:cNvPr id="6" name="Zaoblený obdélník 5"/>
          <p:cNvSpPr/>
          <p:nvPr/>
        </p:nvSpPr>
        <p:spPr>
          <a:xfrm>
            <a:off x="8413065" y="2770690"/>
            <a:ext cx="3791295" cy="210968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Vysvětlení jevů a vztahů mezi nimi (hledání souvislosti ve získaných datech</a:t>
            </a:r>
          </a:p>
        </p:txBody>
      </p:sp>
      <p:sp>
        <p:nvSpPr>
          <p:cNvPr id="7" name="Šipka doprava 6"/>
          <p:cNvSpPr/>
          <p:nvPr/>
        </p:nvSpPr>
        <p:spPr>
          <a:xfrm>
            <a:off x="3837325" y="2005819"/>
            <a:ext cx="463614" cy="576064"/>
          </a:xfrm>
          <a:prstGeom prst="rightArrow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Šipka doprava 7"/>
          <p:cNvSpPr/>
          <p:nvPr/>
        </p:nvSpPr>
        <p:spPr>
          <a:xfrm>
            <a:off x="8011637" y="3729604"/>
            <a:ext cx="504056" cy="576064"/>
          </a:xfrm>
          <a:prstGeom prst="rightArrow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Šipka doprava 8"/>
          <p:cNvSpPr/>
          <p:nvPr/>
        </p:nvSpPr>
        <p:spPr>
          <a:xfrm rot="5400000">
            <a:off x="11001533" y="4528868"/>
            <a:ext cx="648072" cy="576064"/>
          </a:xfrm>
          <a:prstGeom prst="rightArrow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Zaoblený obdélník 9"/>
          <p:cNvSpPr/>
          <p:nvPr/>
        </p:nvSpPr>
        <p:spPr>
          <a:xfrm>
            <a:off x="9867271" y="5173313"/>
            <a:ext cx="2304256" cy="77951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Vyslovení teorie</a:t>
            </a:r>
            <a:endParaRPr lang="cs-CZ" dirty="0"/>
          </a:p>
        </p:txBody>
      </p:sp>
      <p:sp>
        <p:nvSpPr>
          <p:cNvPr id="11" name="Šipka doprava 10"/>
          <p:cNvSpPr/>
          <p:nvPr/>
        </p:nvSpPr>
        <p:spPr>
          <a:xfrm>
            <a:off x="38082" y="824330"/>
            <a:ext cx="12153918" cy="576064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Indukce</a:t>
            </a:r>
          </a:p>
        </p:txBody>
      </p:sp>
      <p:sp>
        <p:nvSpPr>
          <p:cNvPr id="13" name="Šipka ohnutá nahoru 12"/>
          <p:cNvSpPr/>
          <p:nvPr/>
        </p:nvSpPr>
        <p:spPr>
          <a:xfrm flipH="1">
            <a:off x="1612668" y="4120468"/>
            <a:ext cx="7649223" cy="1052845"/>
          </a:xfrm>
          <a:prstGeom prst="bentUpArrow">
            <a:avLst>
              <a:gd name="adj1" fmla="val 25000"/>
              <a:gd name="adj2" fmla="val 18836"/>
              <a:gd name="adj3" fmla="val 25000"/>
            </a:avLst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Ověření platnosti teorie</a:t>
            </a:r>
          </a:p>
        </p:txBody>
      </p:sp>
      <p:sp>
        <p:nvSpPr>
          <p:cNvPr id="15" name="Šipka doleva 14"/>
          <p:cNvSpPr/>
          <p:nvPr/>
        </p:nvSpPr>
        <p:spPr>
          <a:xfrm>
            <a:off x="0" y="5466254"/>
            <a:ext cx="9867271" cy="576064"/>
          </a:xfrm>
          <a:prstGeom prst="lef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Dedukce</a:t>
            </a:r>
          </a:p>
        </p:txBody>
      </p:sp>
      <p:sp>
        <p:nvSpPr>
          <p:cNvPr id="16" name="Šipka ohnutá nahoru 15"/>
          <p:cNvSpPr/>
          <p:nvPr/>
        </p:nvSpPr>
        <p:spPr>
          <a:xfrm flipV="1">
            <a:off x="3951067" y="1534474"/>
            <a:ext cx="4964128" cy="1236216"/>
          </a:xfrm>
          <a:prstGeom prst="bentUpArrow">
            <a:avLst>
              <a:gd name="adj1" fmla="val 25000"/>
              <a:gd name="adj2" fmla="val 24375"/>
              <a:gd name="adj3" fmla="val 25000"/>
            </a:avLst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 dirty="0"/>
          </a:p>
        </p:txBody>
      </p:sp>
      <p:sp>
        <p:nvSpPr>
          <p:cNvPr id="17" name="TextovéPole 16"/>
          <p:cNvSpPr txBox="1"/>
          <p:nvPr/>
        </p:nvSpPr>
        <p:spPr>
          <a:xfrm>
            <a:off x="7618068" y="410868"/>
            <a:ext cx="25942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chemeClr val="lt1"/>
                </a:solidFill>
              </a:rPr>
              <a:t>Tvorba teorie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65B8D5A-978E-49D5-9E36-D908096EF74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12" name="Zástupný symbol pro číslo snímku 11">
            <a:extLst>
              <a:ext uri="{FF2B5EF4-FFF2-40B4-BE49-F238E27FC236}">
                <a16:creationId xmlns:a16="http://schemas.microsoft.com/office/drawing/2014/main" id="{507C3AB0-28F7-48D2-B157-3ABFE93DF40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15</a:t>
            </a:fld>
            <a:endParaRPr lang="cs-CZ" alt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280308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7328" y="105639"/>
            <a:ext cx="8208912" cy="792088"/>
          </a:xfrm>
        </p:spPr>
        <p:txBody>
          <a:bodyPr>
            <a:normAutofit/>
          </a:bodyPr>
          <a:lstStyle/>
          <a:p>
            <a:r>
              <a:rPr lang="cs-CZ" dirty="0"/>
              <a:t>Tvorba a ověřování teorie</a:t>
            </a:r>
          </a:p>
        </p:txBody>
      </p:sp>
      <p:sp>
        <p:nvSpPr>
          <p:cNvPr id="5" name="Zaoblený obdélník 4"/>
          <p:cNvSpPr/>
          <p:nvPr/>
        </p:nvSpPr>
        <p:spPr>
          <a:xfrm>
            <a:off x="232756" y="549891"/>
            <a:ext cx="5881246" cy="5903445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Indukce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Konkrétní data </a:t>
            </a:r>
            <a:r>
              <a:rPr lang="cs-CZ" dirty="0">
                <a:sym typeface="Symbol"/>
              </a:rPr>
              <a:t></a:t>
            </a:r>
            <a:r>
              <a:rPr lang="cs-CZ" dirty="0"/>
              <a:t> zevšeobecnění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FF0000"/>
                </a:solidFill>
              </a:rPr>
              <a:t>Teorie není většinou absolutní, ale je pouze pravděpodobná  - </a:t>
            </a:r>
            <a:r>
              <a:rPr lang="cs-CZ" dirty="0"/>
              <a:t>ojediněle lze sledovat všechny proměnné </a:t>
            </a:r>
            <a:r>
              <a:rPr lang="cs-CZ" dirty="0">
                <a:sym typeface="Symbol"/>
              </a:rPr>
              <a:t> neúplná indukce</a:t>
            </a:r>
            <a:r>
              <a:rPr lang="cs-CZ" dirty="0"/>
              <a:t>  </a:t>
            </a:r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</p:txBody>
      </p:sp>
      <p:sp>
        <p:nvSpPr>
          <p:cNvPr id="6" name="Ovál 5"/>
          <p:cNvSpPr/>
          <p:nvPr/>
        </p:nvSpPr>
        <p:spPr>
          <a:xfrm>
            <a:off x="1183915" y="2856755"/>
            <a:ext cx="3978928" cy="2406609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2"/>
                </a:solidFill>
              </a:rPr>
              <a:t>Všechna data/proměnné</a:t>
            </a:r>
          </a:p>
          <a:p>
            <a:pPr algn="ctr"/>
            <a:endParaRPr lang="cs-CZ" sz="1400" dirty="0"/>
          </a:p>
          <a:p>
            <a:pPr algn="ctr"/>
            <a:endParaRPr lang="cs-CZ" sz="1400" dirty="0"/>
          </a:p>
          <a:p>
            <a:pPr algn="ctr"/>
            <a:endParaRPr lang="cs-CZ" sz="1400" dirty="0"/>
          </a:p>
          <a:p>
            <a:pPr algn="ctr"/>
            <a:endParaRPr lang="cs-CZ" sz="1400" dirty="0"/>
          </a:p>
        </p:txBody>
      </p:sp>
      <p:sp>
        <p:nvSpPr>
          <p:cNvPr id="7" name="Ovál 6"/>
          <p:cNvSpPr/>
          <p:nvPr/>
        </p:nvSpPr>
        <p:spPr>
          <a:xfrm>
            <a:off x="1798152" y="4135966"/>
            <a:ext cx="2593570" cy="781397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500" dirty="0"/>
              <a:t>Pozorovaná data/proměnné</a:t>
            </a:r>
          </a:p>
        </p:txBody>
      </p:sp>
      <p:sp>
        <p:nvSpPr>
          <p:cNvPr id="8" name="Zaoblený obdélníkový popisek 7"/>
          <p:cNvSpPr/>
          <p:nvPr/>
        </p:nvSpPr>
        <p:spPr>
          <a:xfrm>
            <a:off x="796884" y="5571013"/>
            <a:ext cx="4962796" cy="737095"/>
          </a:xfrm>
          <a:prstGeom prst="wedgeRoundRectCallout">
            <a:avLst>
              <a:gd name="adj1" fmla="val 16141"/>
              <a:gd name="adj2" fmla="val -194848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400" dirty="0">
                <a:solidFill>
                  <a:schemeClr val="tx2"/>
                </a:solidFill>
              </a:rPr>
              <a:t>Riziko odlišnosti od pozorovaného, se kterým teorie nepočítá.</a:t>
            </a:r>
          </a:p>
        </p:txBody>
      </p:sp>
      <p:sp>
        <p:nvSpPr>
          <p:cNvPr id="11" name="Zaoblený obdélník 10"/>
          <p:cNvSpPr/>
          <p:nvPr/>
        </p:nvSpPr>
        <p:spPr>
          <a:xfrm>
            <a:off x="6379163" y="549891"/>
            <a:ext cx="5765509" cy="5930109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Dedukce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Z teorie/premise jsou vyvozeny konkrétní závěry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Teorie je rozložena na dílčí data/proměnné a pomocí jejich ověření lze zjistit platnost teorie</a:t>
            </a:r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</p:txBody>
      </p:sp>
      <p:sp>
        <p:nvSpPr>
          <p:cNvPr id="12" name="Ovál 11"/>
          <p:cNvSpPr/>
          <p:nvPr/>
        </p:nvSpPr>
        <p:spPr>
          <a:xfrm>
            <a:off x="7567295" y="2793076"/>
            <a:ext cx="3754640" cy="2424596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2"/>
                </a:solidFill>
              </a:rPr>
              <a:t>Všechna data/proměnné</a:t>
            </a:r>
          </a:p>
          <a:p>
            <a:pPr algn="ctr"/>
            <a:endParaRPr lang="cs-CZ" sz="1400" dirty="0"/>
          </a:p>
          <a:p>
            <a:pPr algn="ctr"/>
            <a:endParaRPr lang="cs-CZ" sz="1400" dirty="0"/>
          </a:p>
          <a:p>
            <a:pPr algn="ctr"/>
            <a:endParaRPr lang="cs-CZ" sz="1400" dirty="0"/>
          </a:p>
          <a:p>
            <a:pPr algn="ctr"/>
            <a:endParaRPr lang="cs-CZ" sz="1400" dirty="0"/>
          </a:p>
        </p:txBody>
      </p:sp>
      <p:sp>
        <p:nvSpPr>
          <p:cNvPr id="14" name="Zaoblený obdélníkový popisek 13"/>
          <p:cNvSpPr/>
          <p:nvPr/>
        </p:nvSpPr>
        <p:spPr>
          <a:xfrm>
            <a:off x="6678130" y="5514952"/>
            <a:ext cx="5149035" cy="792088"/>
          </a:xfrm>
          <a:prstGeom prst="wedgeRoundRectCallout">
            <a:avLst>
              <a:gd name="adj1" fmla="val 7482"/>
              <a:gd name="adj2" fmla="val -115605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400" dirty="0">
                <a:solidFill>
                  <a:schemeClr val="tx2"/>
                </a:solidFill>
              </a:rPr>
              <a:t>Hledám odlišnost pozorovaného od teorie, za účelem ověření platnosti teorie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CE33A5F3-5A40-47D7-A6E0-772C8B33D85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66000" y="6480000"/>
            <a:ext cx="7920000" cy="252000"/>
          </a:xfrm>
        </p:spPr>
        <p:txBody>
          <a:bodyPr/>
          <a:lstStyle/>
          <a:p>
            <a:r>
              <a:rPr lang="cs-CZ" dirty="0"/>
              <a:t>Lékařská fakulta Masarykovy univerzity, Ústav zdravotnických věd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4F693A23-6B82-4B3C-A8AB-F0C5C863A52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453336"/>
            <a:ext cx="252000" cy="252000"/>
          </a:xfrm>
        </p:spPr>
        <p:txBody>
          <a:bodyPr/>
          <a:lstStyle/>
          <a:p>
            <a:fld id="{0970407D-EE58-4A0B-824B-1D3AE42DD9CF}" type="slidenum">
              <a:rPr lang="cs-CZ" altLang="cs-CZ" smtClean="0"/>
              <a:pPr/>
              <a:t>16</a:t>
            </a:fld>
            <a:endParaRPr lang="cs-CZ" altLang="cs-CZ" dirty="0"/>
          </a:p>
        </p:txBody>
      </p:sp>
      <p:sp>
        <p:nvSpPr>
          <p:cNvPr id="15" name="Ovál 14">
            <a:extLst>
              <a:ext uri="{FF2B5EF4-FFF2-40B4-BE49-F238E27FC236}">
                <a16:creationId xmlns:a16="http://schemas.microsoft.com/office/drawing/2014/main" id="{FC99A181-3877-4C03-9CDB-65174FFF64BA}"/>
              </a:ext>
            </a:extLst>
          </p:cNvPr>
          <p:cNvSpPr/>
          <p:nvPr/>
        </p:nvSpPr>
        <p:spPr>
          <a:xfrm>
            <a:off x="8147830" y="3980276"/>
            <a:ext cx="2593570" cy="791229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500" dirty="0"/>
              <a:t>Pozorovaná data/proměnné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708167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VÝZKUM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DE5A2F7A-C99C-4E1A-AA2C-78A50CAF677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BD8ED410-DD35-4775-909E-FB925141AD2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17</a:t>
            </a:fld>
            <a:endParaRPr lang="cs-CZ" alt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767172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14000" y="305964"/>
            <a:ext cx="8208912" cy="936104"/>
          </a:xfrm>
        </p:spPr>
        <p:txBody>
          <a:bodyPr>
            <a:normAutofit/>
          </a:bodyPr>
          <a:lstStyle/>
          <a:p>
            <a:r>
              <a:rPr lang="cs-CZ" dirty="0"/>
              <a:t>Výzkum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64370" y="762259"/>
            <a:ext cx="11257070" cy="4320480"/>
          </a:xfrm>
        </p:spPr>
        <p:txBody>
          <a:bodyPr>
            <a:normAutofit/>
          </a:bodyPr>
          <a:lstStyle/>
          <a:p>
            <a:r>
              <a:rPr lang="cs-CZ" dirty="0"/>
              <a:t>Intelektuální proces</a:t>
            </a:r>
          </a:p>
          <a:p>
            <a:r>
              <a:rPr lang="cs-CZ" dirty="0"/>
              <a:t>Systematický proces bádání</a:t>
            </a:r>
          </a:p>
          <a:p>
            <a:pPr lvl="2"/>
            <a:r>
              <a:rPr lang="cs-CZ" sz="2000" dirty="0"/>
              <a:t>Aktivní a vytrvalý děj</a:t>
            </a:r>
          </a:p>
          <a:p>
            <a:pPr lvl="2"/>
            <a:r>
              <a:rPr lang="cs-CZ" sz="2000" dirty="0"/>
              <a:t>Využívá vědeckých metod</a:t>
            </a:r>
          </a:p>
          <a:p>
            <a:r>
              <a:rPr lang="cs-CZ" dirty="0"/>
              <a:t>Základním cílem výzkumu je fakta</a:t>
            </a:r>
          </a:p>
          <a:p>
            <a:pPr lvl="2"/>
            <a:r>
              <a:rPr lang="cs-CZ" sz="2000" dirty="0"/>
              <a:t>Objevit</a:t>
            </a:r>
          </a:p>
          <a:p>
            <a:pPr lvl="2"/>
            <a:r>
              <a:rPr lang="cs-CZ" sz="2000" dirty="0"/>
              <a:t>Interpretovat</a:t>
            </a:r>
          </a:p>
          <a:p>
            <a:pPr lvl="2"/>
            <a:r>
              <a:rPr lang="cs-CZ" sz="2000" dirty="0"/>
              <a:t>Porozumět</a:t>
            </a:r>
          </a:p>
          <a:p>
            <a:pPr lvl="2"/>
            <a:r>
              <a:rPr lang="cs-CZ" sz="2000" dirty="0"/>
              <a:t>Vysvětlit</a:t>
            </a:r>
          </a:p>
          <a:p>
            <a:pPr marL="685800" lvl="2"/>
            <a:endParaRPr lang="cs-CZ" dirty="0"/>
          </a:p>
        </p:txBody>
      </p:sp>
      <p:sp>
        <p:nvSpPr>
          <p:cNvPr id="5" name="Zaoblený obdélníkový popisek 4"/>
          <p:cNvSpPr/>
          <p:nvPr/>
        </p:nvSpPr>
        <p:spPr>
          <a:xfrm>
            <a:off x="6096000" y="152636"/>
            <a:ext cx="6096000" cy="2341182"/>
          </a:xfrm>
          <a:prstGeom prst="wedgeRoundRectCallout">
            <a:avLst>
              <a:gd name="adj1" fmla="val -103611"/>
              <a:gd name="adj2" fmla="val -51178"/>
              <a:gd name="adj3" fmla="val 16667"/>
            </a:avLst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„Výzkum je systematické, řízené, empirické a kritické zkoumání hypotetických tvrzení o předpokládaných vztazích mezi přirozenými jevy. „</a:t>
            </a:r>
          </a:p>
          <a:p>
            <a:pPr algn="r"/>
            <a:endParaRPr lang="cs-CZ" i="1" dirty="0"/>
          </a:p>
          <a:p>
            <a:pPr algn="r"/>
            <a:r>
              <a:rPr lang="cs-CZ" i="1" dirty="0" err="1"/>
              <a:t>Kerlinger</a:t>
            </a:r>
            <a:r>
              <a:rPr lang="cs-CZ" i="1" dirty="0"/>
              <a:t> (r. 1973)</a:t>
            </a:r>
          </a:p>
        </p:txBody>
      </p:sp>
      <p:sp>
        <p:nvSpPr>
          <p:cNvPr id="4" name="Obdélník 3"/>
          <p:cNvSpPr/>
          <p:nvPr/>
        </p:nvSpPr>
        <p:spPr>
          <a:xfrm>
            <a:off x="0" y="4526081"/>
            <a:ext cx="12192000" cy="1569660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68580" algn="ctr"/>
            <a:r>
              <a:rPr lang="cs-CZ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Podpora výzkumu je projevem vzdělanosti a kulturní úrovně státu.</a:t>
            </a:r>
          </a:p>
          <a:p>
            <a:pPr marL="68580" algn="ctr"/>
            <a:r>
              <a:rPr lang="cs-CZ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Rada vlády pro výzkum a vývoj vytváří a koriguje legislativní a finanční pomníky pro rozvoj výzkumu.</a:t>
            </a:r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175CF800-661B-493E-9D54-C9B81855055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90F61F27-9468-430F-8B40-DABFC923F81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18</a:t>
            </a:fld>
            <a:endParaRPr lang="cs-CZ" altLang="cs-CZ" dirty="0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D3FA25B9-0ACB-4CDB-974D-2C6E1A68C3C9}"/>
              </a:ext>
            </a:extLst>
          </p:cNvPr>
          <p:cNvSpPr/>
          <p:nvPr/>
        </p:nvSpPr>
        <p:spPr>
          <a:xfrm>
            <a:off x="3702240" y="3070046"/>
            <a:ext cx="493776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/>
            <a:r>
              <a:rPr lang="cs-CZ" sz="2000" dirty="0"/>
              <a:t>Verifikovat</a:t>
            </a:r>
          </a:p>
          <a:p>
            <a:pPr lvl="2"/>
            <a:r>
              <a:rPr lang="cs-CZ" sz="2000" dirty="0"/>
              <a:t>Předpovídat</a:t>
            </a:r>
          </a:p>
          <a:p>
            <a:pPr lvl="2"/>
            <a:r>
              <a:rPr lang="cs-CZ" sz="2000" dirty="0"/>
              <a:t>Kategorizovat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074087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9246" y="166512"/>
            <a:ext cx="7024744" cy="782960"/>
          </a:xfrm>
        </p:spPr>
        <p:txBody>
          <a:bodyPr/>
          <a:lstStyle/>
          <a:p>
            <a:r>
              <a:rPr lang="cs-CZ" dirty="0"/>
              <a:t>Výzkumné myšlení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29245" y="1102431"/>
            <a:ext cx="9496646" cy="4649976"/>
          </a:xfrm>
        </p:spPr>
        <p:txBody>
          <a:bodyPr>
            <a:normAutofit/>
          </a:bodyPr>
          <a:lstStyle/>
          <a:p>
            <a:endParaRPr lang="cs-CZ" dirty="0"/>
          </a:p>
          <a:p>
            <a:r>
              <a:rPr lang="cs-CZ" dirty="0"/>
              <a:t>Zkoumavý kritický přístup k vlastní práci.</a:t>
            </a:r>
          </a:p>
          <a:p>
            <a:r>
              <a:rPr lang="cs-CZ" dirty="0"/>
              <a:t>Schopnost rozlišit význam výzkumu pro určitý obor.</a:t>
            </a:r>
          </a:p>
          <a:p>
            <a:r>
              <a:rPr lang="cs-CZ" dirty="0"/>
              <a:t>Schopnost a touha participovat na výzkumu.</a:t>
            </a:r>
          </a:p>
          <a:p>
            <a:r>
              <a:rPr lang="cs-CZ" dirty="0"/>
              <a:t>Schopnost a touha aplikovat výsledky výzkumu.</a:t>
            </a:r>
          </a:p>
          <a:p>
            <a:r>
              <a:rPr lang="cs-CZ" dirty="0"/>
              <a:t>Schopnost a touha hodnotit význam a zaměření výzkumu</a:t>
            </a:r>
          </a:p>
        </p:txBody>
      </p:sp>
      <p:pic>
        <p:nvPicPr>
          <p:cNvPr id="6" name="Picture 4" descr="Výsledek obrázku pro obrázek moze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3369" y="0"/>
            <a:ext cx="2938631" cy="2204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1DDEA29A-984B-4BCF-81E6-6476135EEDD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6A060C19-5D81-4542-ACB1-4547FBAD63F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19</a:t>
            </a:fld>
            <a:endParaRPr lang="cs-CZ" alt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929591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ED963D-11A2-4EA4-A75A-66D1FADBD8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222" y="76662"/>
            <a:ext cx="7024744" cy="1143000"/>
          </a:xfrm>
        </p:spPr>
        <p:txBody>
          <a:bodyPr/>
          <a:lstStyle/>
          <a:p>
            <a:r>
              <a:rPr lang="cs-CZ" dirty="0"/>
              <a:t>Rozvrhové informace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FE1D13F7-CF93-4563-9E16-1DB83E934BF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22B82412-D355-486D-8706-58A27B29557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9BB7F106-D0A1-4668-8EB7-FB0E8EE1771B}"/>
              </a:ext>
            </a:extLst>
          </p:cNvPr>
          <p:cNvSpPr txBox="1"/>
          <p:nvPr/>
        </p:nvSpPr>
        <p:spPr>
          <a:xfrm>
            <a:off x="69110" y="1219662"/>
            <a:ext cx="1205377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Pondělí: 9:00 – 11:30 LF MU UZV Kamenice 3, učebna 309</a:t>
            </a:r>
          </a:p>
          <a:p>
            <a:r>
              <a:rPr lang="cs-CZ" dirty="0"/>
              <a:t>Období: 13. 9. -15. 11. 2021</a:t>
            </a:r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V termínu: 25. 10 a 1. 11. 2021 zajišťuje výuku PhDr. Radka Wilhelmová, Ph.D.</a:t>
            </a:r>
          </a:p>
          <a:p>
            <a:r>
              <a:rPr lang="cs-CZ" dirty="0"/>
              <a:t>Místo konání: KOM 343, čas: 7:00 – 9:30</a:t>
            </a:r>
          </a:p>
          <a:p>
            <a:endParaRPr lang="cs-CZ" dirty="0"/>
          </a:p>
          <a:p>
            <a:r>
              <a:rPr lang="cs-CZ" dirty="0"/>
              <a:t>V termínu: 8. 11 a 15. 11. 2021 proběhnou prezentace studentů zaměřené na představení bakalářských prací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339255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3003" y="50785"/>
            <a:ext cx="7298575" cy="782960"/>
          </a:xfrm>
        </p:spPr>
        <p:txBody>
          <a:bodyPr/>
          <a:lstStyle/>
          <a:p>
            <a:r>
              <a:rPr lang="cs-CZ" dirty="0"/>
              <a:t>Účel výzkumu</a:t>
            </a:r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60756395"/>
              </p:ext>
            </p:extLst>
          </p:nvPr>
        </p:nvGraphicFramePr>
        <p:xfrm>
          <a:off x="0" y="631767"/>
          <a:ext cx="12192001" cy="61754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58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195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265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3099">
                <a:tc>
                  <a:txBody>
                    <a:bodyPr/>
                    <a:lstStyle/>
                    <a:p>
                      <a:r>
                        <a:rPr lang="cs-CZ" sz="1600" dirty="0">
                          <a:solidFill>
                            <a:schemeClr val="bg1"/>
                          </a:solidFill>
                        </a:rPr>
                        <a:t>Účel výzkumu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>
                          <a:solidFill>
                            <a:schemeClr val="bg1"/>
                          </a:solidFill>
                        </a:rPr>
                        <a:t>Kvantitativní výzkum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>
                          <a:solidFill>
                            <a:schemeClr val="bg1"/>
                          </a:solidFill>
                        </a:rPr>
                        <a:t>Kvalitativní výzkum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5112"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>
                          <a:solidFill>
                            <a:srgbClr val="0000DC"/>
                          </a:solidFill>
                        </a:rPr>
                        <a:t>Identifikace</a:t>
                      </a:r>
                    </a:p>
                    <a:p>
                      <a:pPr algn="ctr"/>
                      <a:r>
                        <a:rPr lang="cs-CZ" sz="16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určení neznámých jevů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Co je zkoumaný jev?</a:t>
                      </a:r>
                    </a:p>
                    <a:p>
                      <a:r>
                        <a:rPr lang="cs-CZ" sz="16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Jak se nazývá?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5112">
                <a:tc>
                  <a:txBody>
                    <a:bodyPr/>
                    <a:lstStyle/>
                    <a:p>
                      <a:pPr algn="ctr"/>
                      <a:r>
                        <a:rPr lang="cs-CZ" sz="1600" b="1" kern="1200" dirty="0">
                          <a:solidFill>
                            <a:srgbClr val="0000DC"/>
                          </a:solidFill>
                          <a:latin typeface="+mn-lt"/>
                          <a:ea typeface="+mn-ea"/>
                          <a:cs typeface="+mn-cs"/>
                        </a:rPr>
                        <a:t>Deskripce</a:t>
                      </a:r>
                    </a:p>
                    <a:p>
                      <a:pPr algn="ctr"/>
                      <a:r>
                        <a:rPr lang="cs-CZ" sz="16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Popis charakteristik jevu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Jaká je prevalence jevu?</a:t>
                      </a:r>
                    </a:p>
                    <a:p>
                      <a:r>
                        <a:rPr lang="cs-CZ" sz="16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Jaké jsou charakteristiky jevu?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Jaké jsou dimenze jevu?</a:t>
                      </a:r>
                    </a:p>
                    <a:p>
                      <a:r>
                        <a:rPr lang="cs-CZ" sz="16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Co je na jevu důležité?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88365">
                <a:tc>
                  <a:txBody>
                    <a:bodyPr/>
                    <a:lstStyle/>
                    <a:p>
                      <a:pPr algn="ctr"/>
                      <a:r>
                        <a:rPr lang="cs-CZ" sz="1600" b="1" kern="1200" dirty="0">
                          <a:solidFill>
                            <a:srgbClr val="0000DC"/>
                          </a:solidFill>
                          <a:latin typeface="+mn-lt"/>
                          <a:ea typeface="+mn-ea"/>
                          <a:cs typeface="+mn-cs"/>
                        </a:rPr>
                        <a:t>Explorace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Výzkum podstaty jevu</a:t>
                      </a:r>
                    </a:p>
                    <a:p>
                      <a:pPr algn="ctr"/>
                      <a:endParaRPr lang="cs-CZ" sz="1600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Které faktory s jevem souvisí?</a:t>
                      </a:r>
                    </a:p>
                    <a:p>
                      <a:r>
                        <a:rPr lang="cs-CZ" sz="16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Jaký má jev původ?</a:t>
                      </a:r>
                    </a:p>
                    <a:p>
                      <a:r>
                        <a:rPr lang="cs-CZ" sz="16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Z čeho jev vychází?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Jaká je podstata jevu?</a:t>
                      </a:r>
                    </a:p>
                    <a:p>
                      <a:r>
                        <a:rPr lang="cs-CZ" sz="16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Co se skutečně děje?</a:t>
                      </a:r>
                    </a:p>
                    <a:p>
                      <a:r>
                        <a:rPr lang="cs-CZ" sz="16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Jaký je proces vývoje jevu?</a:t>
                      </a:r>
                    </a:p>
                    <a:p>
                      <a:r>
                        <a:rPr lang="cs-CZ" sz="16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Jaké jsou zkušenosti s jevem?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88365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cs-CZ" sz="1600" b="1" kern="1200" dirty="0">
                          <a:solidFill>
                            <a:srgbClr val="0000DC"/>
                          </a:solidFill>
                          <a:latin typeface="+mn-lt"/>
                          <a:ea typeface="+mn-ea"/>
                          <a:cs typeface="+mn-cs"/>
                        </a:rPr>
                        <a:t>Explanace</a:t>
                      </a:r>
                    </a:p>
                    <a:p>
                      <a:pPr algn="ctr"/>
                      <a:r>
                        <a:rPr lang="cs-CZ" sz="16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Vysvětlení jevu – vznik teorie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Co bylo příčinou jevu?</a:t>
                      </a:r>
                    </a:p>
                    <a:p>
                      <a:r>
                        <a:rPr lang="cs-CZ" sz="16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Vysvětluje jev</a:t>
                      </a:r>
                      <a:r>
                        <a:rPr lang="cs-CZ" sz="1600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 stávající teorie?</a:t>
                      </a:r>
                      <a:endParaRPr lang="cs-CZ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Jak jev funguje?</a:t>
                      </a:r>
                    </a:p>
                    <a:p>
                      <a:r>
                        <a:rPr lang="cs-CZ" sz="16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Proč jev existuje?</a:t>
                      </a:r>
                    </a:p>
                    <a:p>
                      <a:r>
                        <a:rPr lang="cs-CZ" sz="16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Jaký má jev význam?</a:t>
                      </a:r>
                    </a:p>
                    <a:p>
                      <a:r>
                        <a:rPr lang="cs-CZ" sz="16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Jak a proč se jev objevil?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16739">
                <a:tc>
                  <a:txBody>
                    <a:bodyPr/>
                    <a:lstStyle/>
                    <a:p>
                      <a:pPr algn="ctr"/>
                      <a:r>
                        <a:rPr lang="cs-CZ" sz="1600" b="1" kern="1200" dirty="0">
                          <a:solidFill>
                            <a:srgbClr val="0000DC"/>
                          </a:solidFill>
                          <a:latin typeface="+mn-lt"/>
                          <a:ea typeface="+mn-ea"/>
                          <a:cs typeface="+mn-cs"/>
                        </a:rPr>
                        <a:t>Predikce</a:t>
                      </a:r>
                    </a:p>
                    <a:p>
                      <a:pPr algn="ctr"/>
                      <a:r>
                        <a:rPr lang="cs-CZ" sz="16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Předvídání průběhu jevu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Co se stane pokud se změní</a:t>
                      </a:r>
                      <a:r>
                        <a:rPr lang="cs-CZ" sz="1600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 jev nebo nastane intervence?</a:t>
                      </a:r>
                    </a:p>
                    <a:p>
                      <a:r>
                        <a:rPr lang="cs-CZ" sz="1600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Pokud </a:t>
                      </a:r>
                      <a:r>
                        <a:rPr lang="cs-CZ" sz="1600" baseline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bude jev </a:t>
                      </a:r>
                      <a:r>
                        <a:rPr lang="cs-CZ" sz="1600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x nastane jev y?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16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6276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cs-CZ" sz="1600" b="1" kern="1200" dirty="0">
                          <a:solidFill>
                            <a:srgbClr val="0000DC"/>
                          </a:solidFill>
                          <a:latin typeface="+mn-lt"/>
                          <a:ea typeface="+mn-ea"/>
                          <a:cs typeface="+mn-cs"/>
                        </a:rPr>
                        <a:t>Kontrola</a:t>
                      </a:r>
                    </a:p>
                    <a:p>
                      <a:pPr algn="ctr"/>
                      <a:r>
                        <a:rPr lang="cs-CZ" sz="16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Řízení jevu pomocí intervencí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Jak můžeme ovlivňovat výskyt jevu?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0868337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35560" y="189416"/>
            <a:ext cx="8208912" cy="792088"/>
          </a:xfrm>
        </p:spPr>
        <p:txBody>
          <a:bodyPr>
            <a:normAutofit/>
          </a:bodyPr>
          <a:lstStyle/>
          <a:p>
            <a:r>
              <a:rPr lang="cs-CZ" dirty="0"/>
              <a:t>Druhy výzkumu – dle zaměření</a:t>
            </a:r>
          </a:p>
        </p:txBody>
      </p:sp>
      <p:sp>
        <p:nvSpPr>
          <p:cNvPr id="5" name="Zaoblený obdélník 4"/>
          <p:cNvSpPr/>
          <p:nvPr/>
        </p:nvSpPr>
        <p:spPr>
          <a:xfrm>
            <a:off x="414000" y="822054"/>
            <a:ext cx="5645996" cy="4085127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/>
              <a:t>Základní výzkum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/>
              <a:t>Slouží k shromažďování informací za účelem formulace nebo dalšího rozvoje teorie.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/>
              <a:t>Slouží k rozvoji poznatkové základny dané disciplíny a k jejímu pochopení.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/>
              <a:t>Jeho prioritním úkolem není rychlé vyřešení daného problému.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/>
              <a:t>Aplikace výsledků v praxi je v dlouhodobém horizontu.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000" dirty="0"/>
          </a:p>
          <a:p>
            <a:pPr algn="ctr"/>
            <a:endParaRPr lang="cs-CZ" sz="2000" dirty="0"/>
          </a:p>
        </p:txBody>
      </p:sp>
      <p:sp>
        <p:nvSpPr>
          <p:cNvPr id="11" name="Zaoblený obdélník 10"/>
          <p:cNvSpPr/>
          <p:nvPr/>
        </p:nvSpPr>
        <p:spPr>
          <a:xfrm>
            <a:off x="6320397" y="850255"/>
            <a:ext cx="5645995" cy="401632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/>
              <a:t>Aplikovaný výzkum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/>
              <a:t>Hledání řešení bezprostředního problému.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/>
              <a:t>Aplikace výsledku v klinické praxi - krátkodobý horizont.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/>
              <a:t>Využití teoretických výsledků (získaných prostřednictvím základního výzkumu) v podmínkách konkrétní praxe.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000" dirty="0"/>
          </a:p>
          <a:p>
            <a:pPr algn="ctr"/>
            <a:endParaRPr lang="cs-CZ" sz="2000" dirty="0"/>
          </a:p>
          <a:p>
            <a:pPr algn="ctr"/>
            <a:endParaRPr lang="cs-CZ" sz="2000" dirty="0"/>
          </a:p>
          <a:p>
            <a:pPr algn="ctr"/>
            <a:endParaRPr lang="cs-CZ" sz="2000" dirty="0"/>
          </a:p>
          <a:p>
            <a:pPr algn="ctr"/>
            <a:endParaRPr lang="cs-CZ" sz="2000" dirty="0"/>
          </a:p>
          <a:p>
            <a:pPr algn="ctr"/>
            <a:endParaRPr lang="cs-CZ" sz="2000" dirty="0"/>
          </a:p>
        </p:txBody>
      </p:sp>
      <p:sp>
        <p:nvSpPr>
          <p:cNvPr id="3" name="Zaoblený obdélník 2"/>
          <p:cNvSpPr/>
          <p:nvPr/>
        </p:nvSpPr>
        <p:spPr>
          <a:xfrm>
            <a:off x="1688826" y="3995888"/>
            <a:ext cx="3096344" cy="911293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cs-CZ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Rozvoj teorie</a:t>
            </a:r>
          </a:p>
        </p:txBody>
      </p:sp>
      <p:sp>
        <p:nvSpPr>
          <p:cNvPr id="15" name="Zaoblený obdélník 14"/>
          <p:cNvSpPr/>
          <p:nvPr/>
        </p:nvSpPr>
        <p:spPr>
          <a:xfrm>
            <a:off x="7721334" y="3981425"/>
            <a:ext cx="3096345" cy="88515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cs-CZ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Řešení problémů</a:t>
            </a:r>
          </a:p>
        </p:txBody>
      </p:sp>
      <p:sp>
        <p:nvSpPr>
          <p:cNvPr id="9" name="Zahnutá šipka nahoru 8"/>
          <p:cNvSpPr/>
          <p:nvPr/>
        </p:nvSpPr>
        <p:spPr>
          <a:xfrm>
            <a:off x="4785170" y="4371930"/>
            <a:ext cx="3096344" cy="792088"/>
          </a:xfrm>
          <a:prstGeom prst="curvedUpArrow">
            <a:avLst>
              <a:gd name="adj1" fmla="val 25000"/>
              <a:gd name="adj2" fmla="val 50000"/>
              <a:gd name="adj3" fmla="val 0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5238209" y="4341748"/>
            <a:ext cx="2164375" cy="4616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cs-CZ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Provázanost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9AF3E71F-089A-4369-8745-24DD75ECD0A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7959702-FDD1-4DFD-A380-3ABE1C075E5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21</a:t>
            </a:fld>
            <a:endParaRPr lang="cs-CZ" altLang="cs-CZ" dirty="0"/>
          </a:p>
        </p:txBody>
      </p:sp>
      <p:sp>
        <p:nvSpPr>
          <p:cNvPr id="12" name="Zaoblený obdélník 15">
            <a:extLst>
              <a:ext uri="{FF2B5EF4-FFF2-40B4-BE49-F238E27FC236}">
                <a16:creationId xmlns:a16="http://schemas.microsoft.com/office/drawing/2014/main" id="{125C087F-2697-4C47-9BD5-174205904EAF}"/>
              </a:ext>
            </a:extLst>
          </p:cNvPr>
          <p:cNvSpPr/>
          <p:nvPr/>
        </p:nvSpPr>
        <p:spPr>
          <a:xfrm>
            <a:off x="488832" y="5292652"/>
            <a:ext cx="10403679" cy="90872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cs-CZ" sz="1600" dirty="0"/>
          </a:p>
          <a:p>
            <a:pPr algn="ctr"/>
            <a:endParaRPr lang="cs-CZ" dirty="0"/>
          </a:p>
          <a:p>
            <a:pPr algn="ctr"/>
            <a:r>
              <a:rPr lang="cs-CZ" b="1" dirty="0"/>
              <a:t>Metodologický výzkum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/>
              <a:t>Vyvíjí nové metody vědecké práce.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/>
              <a:t>Ověřuje stávající metody vědecké práce.</a:t>
            </a:r>
          </a:p>
          <a:p>
            <a:pPr algn="ctr"/>
            <a:endParaRPr lang="cs-CZ" dirty="0"/>
          </a:p>
          <a:p>
            <a:pPr algn="ctr"/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971462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1343" y="257719"/>
            <a:ext cx="8208912" cy="792088"/>
          </a:xfrm>
        </p:spPr>
        <p:txBody>
          <a:bodyPr>
            <a:normAutofit/>
          </a:bodyPr>
          <a:lstStyle/>
          <a:p>
            <a:r>
              <a:rPr lang="cs-CZ" sz="3200" dirty="0"/>
              <a:t>Druhy výzkumu – dle rozsahu zaměření</a:t>
            </a:r>
          </a:p>
        </p:txBody>
      </p:sp>
      <p:sp>
        <p:nvSpPr>
          <p:cNvPr id="5" name="Zaoblený obdélník 4"/>
          <p:cNvSpPr/>
          <p:nvPr/>
        </p:nvSpPr>
        <p:spPr>
          <a:xfrm>
            <a:off x="191343" y="1263801"/>
            <a:ext cx="5577690" cy="4205974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Komplexní výzkum</a:t>
            </a:r>
          </a:p>
          <a:p>
            <a:r>
              <a:rPr lang="cs-CZ" dirty="0"/>
              <a:t>Zkoumá všechny stránky a znaky jevu.</a:t>
            </a:r>
          </a:p>
        </p:txBody>
      </p:sp>
      <p:sp>
        <p:nvSpPr>
          <p:cNvPr id="11" name="Zaoblený obdélník 10"/>
          <p:cNvSpPr/>
          <p:nvPr/>
        </p:nvSpPr>
        <p:spPr>
          <a:xfrm>
            <a:off x="6422967" y="1263801"/>
            <a:ext cx="5577690" cy="107098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Parciální nebo částečný výzkum</a:t>
            </a:r>
          </a:p>
          <a:p>
            <a:r>
              <a:rPr lang="cs-CZ" dirty="0"/>
              <a:t>Zkoumá jen některé stránky a znaky jevu.</a:t>
            </a:r>
          </a:p>
        </p:txBody>
      </p:sp>
      <p:sp>
        <p:nvSpPr>
          <p:cNvPr id="16" name="Zaoblený obdélník 15"/>
          <p:cNvSpPr/>
          <p:nvPr/>
        </p:nvSpPr>
        <p:spPr>
          <a:xfrm>
            <a:off x="6422967" y="3621899"/>
            <a:ext cx="5577690" cy="184787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 dirty="0"/>
          </a:p>
          <a:p>
            <a:pPr algn="ctr"/>
            <a:r>
              <a:rPr lang="cs-CZ" b="1" dirty="0"/>
              <a:t>Monografický výzkum</a:t>
            </a:r>
          </a:p>
          <a:p>
            <a:pPr algn="ctr"/>
            <a:r>
              <a:rPr lang="cs-CZ" dirty="0"/>
              <a:t>Zkoumá všechny stránky a znaky jevu ovšem v omezeném prostoru (např. jedna nemocnice)</a:t>
            </a:r>
          </a:p>
          <a:p>
            <a:pPr algn="ctr"/>
            <a:endParaRPr lang="cs-CZ" b="1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FB8DD6A7-82C3-4B42-B56C-DEF5E0F53DE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058E9D75-5544-4F85-83C4-6C92071C4CD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22</a:t>
            </a:fld>
            <a:endParaRPr lang="cs-CZ" alt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811103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14000" y="378000"/>
            <a:ext cx="7024744" cy="782960"/>
          </a:xfrm>
        </p:spPr>
        <p:txBody>
          <a:bodyPr/>
          <a:lstStyle/>
          <a:p>
            <a:r>
              <a:rPr lang="cs-CZ" dirty="0"/>
              <a:t>Omezení výzkumu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14000" y="1811572"/>
            <a:ext cx="10458585" cy="288032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endParaRPr lang="cs-CZ" dirty="0"/>
          </a:p>
          <a:p>
            <a:r>
              <a:rPr lang="cs-CZ" dirty="0"/>
              <a:t>Neexistuje dokonalý výzkum.</a:t>
            </a:r>
          </a:p>
          <a:p>
            <a:r>
              <a:rPr lang="cs-CZ" dirty="0"/>
              <a:t>Každý výzkumný problém může být řešen různými výzkumnými postupy.</a:t>
            </a:r>
          </a:p>
          <a:p>
            <a:r>
              <a:rPr lang="cs-CZ" dirty="0"/>
              <a:t>Výběr postupu je ovlivňován finančními možnostmi a časovou náročností.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3A2EBAF6-6BCA-4734-A91D-EB2CC2151B3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BDC04E6C-4DB5-4728-A764-3625F0DABAC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23</a:t>
            </a:fld>
            <a:endParaRPr lang="cs-CZ" alt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869757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Výzkum v </a:t>
            </a:r>
            <a:r>
              <a:rPr lang="cs-CZ" dirty="0" err="1"/>
              <a:t>prorodní</a:t>
            </a:r>
            <a:r>
              <a:rPr lang="cs-CZ" dirty="0"/>
              <a:t> asistenci a urgentní terénní péči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31DBFA11-FE51-4A7B-BEF4-C3821BAE66F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FFB71D2B-C677-4FC3-93BB-30E261DEF63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24</a:t>
            </a:fld>
            <a:endParaRPr lang="cs-CZ" alt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612116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0000" y="378000"/>
            <a:ext cx="7024744" cy="782960"/>
          </a:xfrm>
        </p:spPr>
        <p:txBody>
          <a:bodyPr/>
          <a:lstStyle/>
          <a:p>
            <a:r>
              <a:rPr lang="cs-CZ" dirty="0"/>
              <a:t>Výzkum v …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14000" y="931025"/>
            <a:ext cx="11606204" cy="5594319"/>
          </a:xfrm>
        </p:spPr>
        <p:txBody>
          <a:bodyPr>
            <a:normAutofit/>
          </a:bodyPr>
          <a:lstStyle/>
          <a:p>
            <a:pPr marL="68580" lvl="2" algn="ctr">
              <a:lnSpc>
                <a:spcPct val="170000"/>
              </a:lnSpc>
            </a:pPr>
            <a:r>
              <a:rPr lang="cs-CZ" sz="2400" dirty="0"/>
              <a:t>Teoretická základna každého vědní disciplíny  rozšiřuje a aktualizuje výzkumem.</a:t>
            </a:r>
          </a:p>
          <a:p>
            <a:pPr marL="68580" lvl="2" algn="ctr">
              <a:lnSpc>
                <a:spcPct val="170000"/>
              </a:lnSpc>
            </a:pPr>
            <a:endParaRPr lang="cs-CZ" sz="2400" dirty="0"/>
          </a:p>
          <a:p>
            <a:pPr marL="68580" lvl="2" algn="ctr">
              <a:lnSpc>
                <a:spcPct val="170000"/>
              </a:lnSpc>
            </a:pPr>
            <a:endParaRPr lang="cs-CZ" sz="2400" dirty="0"/>
          </a:p>
          <a:p>
            <a:pPr marL="68580" lvl="2" algn="ctr">
              <a:lnSpc>
                <a:spcPct val="170000"/>
              </a:lnSpc>
            </a:pPr>
            <a:endParaRPr lang="cs-CZ" sz="2400" dirty="0"/>
          </a:p>
          <a:p>
            <a:pPr marL="68580" lvl="2" algn="ctr">
              <a:lnSpc>
                <a:spcPct val="170000"/>
              </a:lnSpc>
            </a:pPr>
            <a:endParaRPr lang="cs-CZ" sz="2400" dirty="0"/>
          </a:p>
          <a:p>
            <a:pPr marL="68580" lvl="2" algn="ctr">
              <a:lnSpc>
                <a:spcPct val="170000"/>
              </a:lnSpc>
            </a:pPr>
            <a:endParaRPr lang="cs-CZ" sz="2400" dirty="0"/>
          </a:p>
          <a:p>
            <a:pPr marL="68580" lvl="2" algn="ctr">
              <a:lnSpc>
                <a:spcPct val="170000"/>
              </a:lnSpc>
            </a:pPr>
            <a:endParaRPr lang="cs-CZ" sz="2400" dirty="0"/>
          </a:p>
          <a:p>
            <a:pPr marL="68580" lvl="2" algn="ctr">
              <a:lnSpc>
                <a:spcPct val="170000"/>
              </a:lnSpc>
            </a:pPr>
            <a:endParaRPr lang="cs-CZ" sz="2400" dirty="0"/>
          </a:p>
          <a:p>
            <a:pPr marL="68580" lvl="2" algn="ctr">
              <a:lnSpc>
                <a:spcPct val="170000"/>
              </a:lnSpc>
            </a:pPr>
            <a:endParaRPr lang="cs-CZ" sz="2400" dirty="0"/>
          </a:p>
          <a:p>
            <a:pPr marL="68580" lvl="2" algn="ctr">
              <a:lnSpc>
                <a:spcPct val="170000"/>
              </a:lnSpc>
            </a:pPr>
            <a:endParaRPr lang="cs-CZ" sz="2400" dirty="0"/>
          </a:p>
          <a:p>
            <a:pPr marL="68580" lvl="2" algn="ctr">
              <a:lnSpc>
                <a:spcPct val="170000"/>
              </a:lnSpc>
            </a:pPr>
            <a:endParaRPr lang="cs-CZ" sz="2400" dirty="0"/>
          </a:p>
          <a:p>
            <a:pPr marL="68580" lvl="2" algn="ctr">
              <a:lnSpc>
                <a:spcPct val="170000"/>
              </a:lnSpc>
            </a:pPr>
            <a:endParaRPr lang="cs-CZ" sz="240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  <a:p>
            <a:pPr marL="68580" lvl="2" algn="ctr">
              <a:lnSpc>
                <a:spcPct val="170000"/>
              </a:lnSpc>
            </a:pPr>
            <a:endParaRPr lang="cs-CZ" sz="240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666000" y="1506487"/>
            <a:ext cx="4647145" cy="378052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68580" lvl="2" algn="ctr">
              <a:lnSpc>
                <a:spcPct val="150000"/>
              </a:lnSpc>
            </a:pPr>
            <a:r>
              <a:rPr lang="cs-CZ" sz="1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Výzkum v </a:t>
            </a:r>
            <a:r>
              <a:rPr lang="cs-CZ" sz="18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PORODNÍ ASISTENCI </a:t>
            </a:r>
            <a:r>
              <a:rPr lang="cs-CZ" sz="1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je systematický proces využívající EMPIRICKÉ metody pro poskytnutí důvěryhodných důkazů, které formulují nové poznatky, nebo ověřují již stávající poznatky, přímo nebo nepřímo ovlivňující </a:t>
            </a:r>
            <a:r>
              <a:rPr lang="cs-CZ" sz="18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PORODNÍ ASISTENCI</a:t>
            </a:r>
            <a:r>
              <a:rPr lang="cs-CZ" sz="1800" b="1" cap="all" dirty="0">
                <a:ln w="0"/>
                <a:solidFill>
                  <a:srgbClr val="0000DC"/>
                </a:solidFill>
                <a:effectLst>
                  <a:reflection blurRad="12700" stA="50000" endPos="50000" dist="5000" dir="5400000" sy="-100000" rotWithShape="0"/>
                </a:effectLst>
              </a:rPr>
              <a:t>.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0DB4DBF-5B09-4276-9EF4-BC397422313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5FE49D0-0253-435D-9FD3-7A9308813B2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25</a:t>
            </a:fld>
            <a:endParaRPr lang="cs-CZ" altLang="cs-CZ" dirty="0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853F49BC-1DCC-49E2-8317-717BB4ED943C}"/>
              </a:ext>
            </a:extLst>
          </p:cNvPr>
          <p:cNvSpPr/>
          <p:nvPr/>
        </p:nvSpPr>
        <p:spPr>
          <a:xfrm>
            <a:off x="6949693" y="1506487"/>
            <a:ext cx="4647145" cy="378052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68580" lvl="2" algn="ctr">
              <a:lnSpc>
                <a:spcPct val="150000"/>
              </a:lnSpc>
            </a:pPr>
            <a:r>
              <a:rPr lang="cs-CZ" sz="1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Výzkum v </a:t>
            </a:r>
            <a:r>
              <a:rPr lang="cs-CZ" sz="18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TERÁNÍ URGENTNÍ PÉČI </a:t>
            </a:r>
            <a:r>
              <a:rPr lang="cs-CZ" sz="1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je systematický proces využívající EMPIRICKÉ metody pro poskytnutí důvěryhodných důkazů, které formulují nové poznatky, nebo ověřují již stávající poznatky, přímo nebo nepřímo ovlivňující </a:t>
            </a:r>
            <a:r>
              <a:rPr lang="cs-CZ" sz="18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TERÉNNÍ URGENTNÍ PÉČI</a:t>
            </a:r>
            <a:r>
              <a:rPr lang="cs-CZ" sz="1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.</a:t>
            </a:r>
            <a:endParaRPr lang="cs-CZ" sz="1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959900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41992" y="210311"/>
            <a:ext cx="10002480" cy="782960"/>
          </a:xfrm>
        </p:spPr>
        <p:txBody>
          <a:bodyPr>
            <a:noAutofit/>
          </a:bodyPr>
          <a:lstStyle/>
          <a:p>
            <a:r>
              <a:rPr lang="cs-CZ" sz="3300" dirty="0"/>
              <a:t>Co je a co není výzkum v…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5968" y="630000"/>
            <a:ext cx="12066032" cy="5694071"/>
          </a:xfrm>
        </p:spPr>
        <p:txBody>
          <a:bodyPr vert="horz" lIns="0" tIns="0" rIns="0" bIns="0" rtlCol="0">
            <a:normAutofit/>
          </a:bodyPr>
          <a:lstStyle/>
          <a:p>
            <a:pPr marL="522900" lvl="2" indent="-342900">
              <a:lnSpc>
                <a:spcPct val="150000"/>
              </a:lnSpc>
              <a:buClr>
                <a:srgbClr val="0000DC"/>
              </a:buClr>
              <a:buFont typeface="Arial" panose="020B0604020202020204" pitchFamily="34" charset="0"/>
              <a:buChar char="-"/>
            </a:pPr>
            <a:r>
              <a:rPr lang="cs-CZ" sz="2400" dirty="0"/>
              <a:t>Výstupy výzkumu by měly hrát zásadní roli při rozhodování o ………... péči.</a:t>
            </a:r>
          </a:p>
          <a:p>
            <a:pPr marL="522900" lvl="2" indent="-342900">
              <a:lnSpc>
                <a:spcPct val="150000"/>
              </a:lnSpc>
              <a:buClr>
                <a:srgbClr val="0000DC"/>
              </a:buClr>
              <a:buFont typeface="Arial" panose="020B0604020202020204" pitchFamily="34" charset="0"/>
              <a:buChar char="-"/>
            </a:pPr>
            <a:r>
              <a:rPr lang="cs-CZ" sz="2400" dirty="0"/>
              <a:t>Výstup výzkumu musí ovlivňovat péči o zdraví jednotlivce/skupiny, nebo přispívat k rozvoji teoretických poznatků v ….. </a:t>
            </a:r>
          </a:p>
          <a:p>
            <a:pPr marL="180000" lvl="2">
              <a:lnSpc>
                <a:spcPct val="150000"/>
              </a:lnSpc>
              <a:buClr>
                <a:srgbClr val="0000DC"/>
              </a:buClr>
            </a:pPr>
            <a:r>
              <a:rPr lang="cs-CZ" sz="2400" dirty="0">
                <a:solidFill>
                  <a:srgbClr val="0000DC"/>
                </a:solidFill>
              </a:rPr>
              <a:t>Výsledky by měly tvořit základnu pro tvorbu:</a:t>
            </a:r>
          </a:p>
          <a:p>
            <a:pPr marL="522900" lvl="2" indent="-342900">
              <a:lnSpc>
                <a:spcPct val="150000"/>
              </a:lnSpc>
              <a:buClr>
                <a:srgbClr val="0000DC"/>
              </a:buClr>
              <a:buFont typeface="Arial" panose="020B0604020202020204" pitchFamily="34" charset="0"/>
              <a:buChar char="-"/>
            </a:pPr>
            <a:r>
              <a:rPr lang="cs-CZ" sz="2400" dirty="0"/>
              <a:t>Standardů péče</a:t>
            </a:r>
          </a:p>
          <a:p>
            <a:pPr marL="522900" lvl="2" indent="-342900">
              <a:lnSpc>
                <a:spcPct val="150000"/>
              </a:lnSpc>
              <a:buClr>
                <a:srgbClr val="0000DC"/>
              </a:buClr>
              <a:buFont typeface="Arial" panose="020B0604020202020204" pitchFamily="34" charset="0"/>
              <a:buChar char="-"/>
            </a:pPr>
            <a:r>
              <a:rPr lang="cs-CZ" sz="2400" dirty="0"/>
              <a:t>Protokolů ošetřovatelských postupů a intervencí</a:t>
            </a:r>
          </a:p>
          <a:p>
            <a:pPr marL="522900" lvl="2" indent="-342900">
              <a:lnSpc>
                <a:spcPct val="150000"/>
              </a:lnSpc>
              <a:buClr>
                <a:srgbClr val="0000DC"/>
              </a:buClr>
              <a:buFont typeface="Arial" panose="020B0604020202020204" pitchFamily="34" charset="0"/>
              <a:buChar char="-"/>
            </a:pPr>
            <a:r>
              <a:rPr lang="cs-CZ" sz="2400" dirty="0"/>
              <a:t>Klinických doporučení</a:t>
            </a:r>
          </a:p>
          <a:p>
            <a:pPr marL="294300" lvl="5" indent="-342900">
              <a:lnSpc>
                <a:spcPct val="150000"/>
              </a:lnSpc>
              <a:buClr>
                <a:srgbClr val="0000DC"/>
              </a:buClr>
              <a:buFont typeface="Arial" panose="020B0604020202020204" pitchFamily="34" charset="0"/>
              <a:buChar char="-"/>
            </a:pPr>
            <a:endParaRPr lang="cs-CZ" sz="2400" dirty="0"/>
          </a:p>
        </p:txBody>
      </p:sp>
      <p:sp>
        <p:nvSpPr>
          <p:cNvPr id="4" name="Rámeček 3"/>
          <p:cNvSpPr/>
          <p:nvPr/>
        </p:nvSpPr>
        <p:spPr>
          <a:xfrm>
            <a:off x="170996" y="5001232"/>
            <a:ext cx="12066032" cy="1070840"/>
          </a:xfrm>
          <a:prstGeom prst="fram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296964" y="5182709"/>
            <a:ext cx="11724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dirty="0">
                <a:solidFill>
                  <a:schemeClr val="tx2"/>
                </a:solidFill>
              </a:rPr>
              <a:t>Nejsložitější je odlišit, zda se zaměření výzkumu týká opravdu dané disciplíny, nebo jiného příbuzného oboru např. medicíny.</a:t>
            </a:r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ACF18AF-E36D-45D1-9C49-9B28C00F9D9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05B09A9-3668-453E-BE65-B9B0E8EA82C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26</a:t>
            </a:fld>
            <a:endParaRPr lang="cs-CZ" alt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858178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14000" y="249248"/>
            <a:ext cx="8784976" cy="648073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altLang="cs-CZ" sz="3600"/>
              <a:t>Role </a:t>
            </a:r>
            <a:r>
              <a:rPr lang="cs-CZ" altLang="cs-CZ" sz="3600" dirty="0"/>
              <a:t>ve výzkumu</a:t>
            </a:r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8537977"/>
              </p:ext>
            </p:extLst>
          </p:nvPr>
        </p:nvGraphicFramePr>
        <p:xfrm>
          <a:off x="282633" y="897322"/>
          <a:ext cx="11909367" cy="50379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F30070B-171A-4715-AEC5-D2ECE6D6245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1CBB636-1291-47DE-ABB4-16308EC670D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27</a:t>
            </a:fld>
            <a:endParaRPr lang="cs-CZ" alt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4931561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6118" y="35792"/>
            <a:ext cx="8208912" cy="638944"/>
          </a:xfrm>
        </p:spPr>
        <p:txBody>
          <a:bodyPr>
            <a:normAutofit/>
          </a:bodyPr>
          <a:lstStyle/>
          <a:p>
            <a:r>
              <a:rPr lang="cs-CZ" dirty="0"/>
              <a:t>Témata výzkumu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788251832"/>
              </p:ext>
            </p:extLst>
          </p:nvPr>
        </p:nvGraphicFramePr>
        <p:xfrm>
          <a:off x="146118" y="548640"/>
          <a:ext cx="12045882" cy="6309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4022693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1391" y="2568664"/>
            <a:ext cx="4344544" cy="1702160"/>
          </a:xfrm>
        </p:spPr>
        <p:txBody>
          <a:bodyPr>
            <a:normAutofit/>
          </a:bodyPr>
          <a:lstStyle/>
          <a:p>
            <a:pPr algn="ctr"/>
            <a:r>
              <a:rPr lang="cs-CZ" sz="3600" dirty="0"/>
              <a:t>PRAXE ZALOŽENÁ NA DŮKAZECH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6096000" y="1655589"/>
            <a:ext cx="6024609" cy="304698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cs-CZ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</a:t>
            </a:r>
            <a:r>
              <a:rPr lang="cs-CZ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vidence </a:t>
            </a:r>
            <a:r>
              <a:rPr lang="cs-CZ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</a:t>
            </a:r>
            <a:r>
              <a:rPr lang="cs-CZ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ased</a:t>
            </a:r>
            <a:r>
              <a:rPr lang="cs-CZ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cs-CZ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</a:t>
            </a:r>
            <a:r>
              <a:rPr lang="cs-CZ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edicine</a:t>
            </a:r>
            <a:r>
              <a:rPr lang="cs-CZ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(EBM)</a:t>
            </a:r>
          </a:p>
          <a:p>
            <a:r>
              <a:rPr lang="cs-CZ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Medicína založená na </a:t>
            </a:r>
            <a:r>
              <a:rPr lang="cs-CZ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důkazec</a:t>
            </a:r>
            <a:endParaRPr lang="cs-CZ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cs-CZ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r>
              <a:rPr lang="cs-CZ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</a:t>
            </a:r>
            <a:r>
              <a:rPr lang="cs-CZ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vidence </a:t>
            </a:r>
            <a:r>
              <a:rPr lang="cs-CZ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</a:t>
            </a:r>
            <a:r>
              <a:rPr lang="cs-CZ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ased</a:t>
            </a:r>
            <a:r>
              <a:rPr lang="cs-CZ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cs-CZ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</a:t>
            </a:r>
            <a:r>
              <a:rPr lang="cs-CZ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ractice</a:t>
            </a:r>
            <a:r>
              <a:rPr lang="cs-CZ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(EBP)</a:t>
            </a:r>
          </a:p>
          <a:p>
            <a:r>
              <a:rPr lang="cs-CZ" dirty="0">
                <a:solidFill>
                  <a:srgbClr val="424242"/>
                </a:solidFill>
              </a:rPr>
              <a:t>Praxe založená na důkazech</a:t>
            </a:r>
          </a:p>
          <a:p>
            <a:endParaRPr lang="cs-CZ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r>
              <a:rPr lang="cs-CZ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</a:t>
            </a:r>
            <a:r>
              <a:rPr lang="cs-CZ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vidence </a:t>
            </a:r>
            <a:r>
              <a:rPr lang="cs-CZ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</a:t>
            </a:r>
            <a:r>
              <a:rPr lang="cs-CZ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ased</a:t>
            </a:r>
            <a:r>
              <a:rPr lang="cs-CZ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cs-CZ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</a:t>
            </a:r>
            <a:r>
              <a:rPr lang="cs-CZ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ursing</a:t>
            </a:r>
            <a:r>
              <a:rPr lang="cs-CZ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(EBN)</a:t>
            </a:r>
          </a:p>
          <a:p>
            <a:r>
              <a:rPr lang="cs-CZ" dirty="0">
                <a:solidFill>
                  <a:srgbClr val="424242"/>
                </a:solidFill>
              </a:rPr>
              <a:t>Ošetřovatelská praxe založená na důkazech</a:t>
            </a:r>
          </a:p>
        </p:txBody>
      </p:sp>
      <p:pic>
        <p:nvPicPr>
          <p:cNvPr id="5" name="Obrázek 4"/>
          <p:cNvPicPr/>
          <p:nvPr/>
        </p:nvPicPr>
        <p:blipFill rotWithShape="1">
          <a:blip r:embed="rId2"/>
          <a:srcRect l="10590" t="28024" r="53971" b="17885"/>
          <a:stretch/>
        </p:blipFill>
        <p:spPr bwMode="auto">
          <a:xfrm>
            <a:off x="1706880" y="121758"/>
            <a:ext cx="3713018" cy="237633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50" name="Picture 2" descr="Související obrázek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17" r="11222"/>
          <a:stretch/>
        </p:blipFill>
        <p:spPr bwMode="auto">
          <a:xfrm>
            <a:off x="8640000" y="4827841"/>
            <a:ext cx="3493382" cy="2023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Výsledek obrázku pro obrázek evidence based practi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2" y="4130288"/>
            <a:ext cx="3831738" cy="2395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4D1F84C7-EF20-4DE9-8A71-02DA66E31F3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93000" y="6525949"/>
            <a:ext cx="7920000" cy="252000"/>
          </a:xfrm>
        </p:spPr>
        <p:txBody>
          <a:bodyPr/>
          <a:lstStyle/>
          <a:p>
            <a:r>
              <a:rPr lang="cs-CZ" dirty="0"/>
              <a:t>Lékařská fakulta Masarykovy univerzity, Ústav zdravotnických věd</a:t>
            </a: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48955A9-D21F-4635-A35D-516F5D94641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01500" y="6525949"/>
            <a:ext cx="252000" cy="252000"/>
          </a:xfrm>
        </p:spPr>
        <p:txBody>
          <a:bodyPr/>
          <a:lstStyle/>
          <a:p>
            <a:fld id="{0DE708CC-0C3F-4567-9698-B54C0F35BD31}" type="slidenum">
              <a:rPr lang="cs-CZ" altLang="cs-CZ" smtClean="0"/>
              <a:pPr/>
              <a:t>29</a:t>
            </a:fld>
            <a:endParaRPr lang="cs-CZ" altLang="cs-CZ" dirty="0"/>
          </a:p>
        </p:txBody>
      </p:sp>
      <p:sp>
        <p:nvSpPr>
          <p:cNvPr id="8" name="Šipka: doprava 7">
            <a:extLst>
              <a:ext uri="{FF2B5EF4-FFF2-40B4-BE49-F238E27FC236}">
                <a16:creationId xmlns:a16="http://schemas.microsoft.com/office/drawing/2014/main" id="{13500EED-0365-4BAF-9A5D-C49CB55BD72D}"/>
              </a:ext>
            </a:extLst>
          </p:cNvPr>
          <p:cNvSpPr/>
          <p:nvPr/>
        </p:nvSpPr>
        <p:spPr bwMode="auto">
          <a:xfrm rot="19908865">
            <a:off x="4426080" y="2336817"/>
            <a:ext cx="1607334" cy="446477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0" name="Šipka: doprava 9">
            <a:extLst>
              <a:ext uri="{FF2B5EF4-FFF2-40B4-BE49-F238E27FC236}">
                <a16:creationId xmlns:a16="http://schemas.microsoft.com/office/drawing/2014/main" id="{2A5CEDE3-8C9F-4116-8E1F-07630EE06E4D}"/>
              </a:ext>
            </a:extLst>
          </p:cNvPr>
          <p:cNvSpPr/>
          <p:nvPr/>
        </p:nvSpPr>
        <p:spPr bwMode="auto">
          <a:xfrm>
            <a:off x="4525626" y="2949450"/>
            <a:ext cx="1607334" cy="446477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1" name="Šipka: doprava 10">
            <a:extLst>
              <a:ext uri="{FF2B5EF4-FFF2-40B4-BE49-F238E27FC236}">
                <a16:creationId xmlns:a16="http://schemas.microsoft.com/office/drawing/2014/main" id="{F53FCFB0-CE31-4B79-929B-080037A780EE}"/>
              </a:ext>
            </a:extLst>
          </p:cNvPr>
          <p:cNvSpPr/>
          <p:nvPr/>
        </p:nvSpPr>
        <p:spPr bwMode="auto">
          <a:xfrm rot="1793220">
            <a:off x="4379426" y="3577758"/>
            <a:ext cx="1607334" cy="446477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69551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6255" y="378000"/>
            <a:ext cx="7024744" cy="638944"/>
          </a:xfrm>
        </p:spPr>
        <p:txBody>
          <a:bodyPr>
            <a:normAutofit/>
          </a:bodyPr>
          <a:lstStyle/>
          <a:p>
            <a:r>
              <a:rPr lang="cs-CZ" dirty="0"/>
              <a:t>Požadavky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66255" y="914400"/>
            <a:ext cx="11820698" cy="5295438"/>
          </a:xfrm>
        </p:spPr>
        <p:txBody>
          <a:bodyPr>
            <a:normAutofit/>
          </a:bodyPr>
          <a:lstStyle/>
          <a:p>
            <a:r>
              <a:rPr lang="cs-CZ" sz="2400" kern="1200" dirty="0">
                <a:latin typeface="Tahoma" pitchFamily="34" charset="0"/>
              </a:rPr>
              <a:t>Aktivní účast v průběhu výuky</a:t>
            </a:r>
          </a:p>
          <a:p>
            <a:r>
              <a:rPr lang="cs-CZ" sz="2400" kern="1200" dirty="0">
                <a:latin typeface="Tahoma" pitchFamily="34" charset="0"/>
              </a:rPr>
              <a:t>Demonstrace schopnosti koncipovat výzkumný nástroj</a:t>
            </a:r>
          </a:p>
          <a:p>
            <a:r>
              <a:rPr lang="cs-CZ" sz="2400" kern="1200" dirty="0">
                <a:latin typeface="Tahoma" pitchFamily="34" charset="0"/>
              </a:rPr>
              <a:t>Demonstrace schopnosti deskriptivní analýzy dat</a:t>
            </a:r>
          </a:p>
          <a:p>
            <a:r>
              <a:rPr lang="cs-CZ" sz="2400" kern="1200" dirty="0">
                <a:solidFill>
                  <a:schemeClr val="tx2"/>
                </a:solidFill>
                <a:latin typeface="Tahoma" pitchFamily="34" charset="0"/>
              </a:rPr>
              <a:t>Prezentace výzkumného záměru plánované bakalářské práce</a:t>
            </a:r>
          </a:p>
          <a:p>
            <a:pPr marL="72000" indent="0">
              <a:buNone/>
            </a:pPr>
            <a:endParaRPr lang="cs-CZ" sz="2400" kern="1200" dirty="0">
              <a:latin typeface="Tahoma" pitchFamily="34" charset="0"/>
            </a:endParaRPr>
          </a:p>
          <a:p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84C38F53-4D0B-468B-A35C-AD333F85F8D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5D3E254D-3AEC-496F-93EB-559836B8D10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7213454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497EF7D-6E76-4505-A90C-8F5C6F47C97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23F5CB7-E60B-4915-8497-6CFF3BF7D76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30</a:t>
            </a:fld>
            <a:endParaRPr lang="cs-CZ" alt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3442F00-D1EA-4404-9FDA-521754215E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2946" y="865473"/>
            <a:ext cx="6099054" cy="5127053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>
              <a:buFont typeface="Arial" panose="020B0604020202020204" pitchFamily="34" charset="0"/>
              <a:buChar char="-"/>
            </a:pPr>
            <a:r>
              <a:rPr lang="cs-CZ" dirty="0"/>
              <a:t>slouží k racionální aplikaci výsledků výzkumu do praxe.</a:t>
            </a:r>
          </a:p>
          <a:p>
            <a:pPr>
              <a:buFont typeface="Arial" panose="020B0604020202020204" pitchFamily="34" charset="0"/>
              <a:buChar char="-"/>
            </a:pPr>
            <a:r>
              <a:rPr lang="cs-CZ" dirty="0"/>
              <a:t>Prioritně je tedy určen pro spotřebitele výzkumu.</a:t>
            </a:r>
          </a:p>
          <a:p>
            <a:pPr>
              <a:buFont typeface="Arial" panose="020B0604020202020204" pitchFamily="34" charset="0"/>
              <a:buChar char="-"/>
            </a:pPr>
            <a:r>
              <a:rPr lang="cs-CZ" dirty="0"/>
              <a:t>Jeho jednotlivé kroky mohou být inspirací při tvorbě výzkumného záměru.</a:t>
            </a:r>
          </a:p>
        </p:txBody>
      </p:sp>
      <p:sp>
        <p:nvSpPr>
          <p:cNvPr id="6" name="Zástupný symbol pro obsah 4">
            <a:extLst>
              <a:ext uri="{FF2B5EF4-FFF2-40B4-BE49-F238E27FC236}">
                <a16:creationId xmlns:a16="http://schemas.microsoft.com/office/drawing/2014/main" id="{63690F4F-E12F-4542-AC6E-0F5877FF748E}"/>
              </a:ext>
            </a:extLst>
          </p:cNvPr>
          <p:cNvSpPr txBox="1">
            <a:spLocks/>
          </p:cNvSpPr>
          <p:nvPr/>
        </p:nvSpPr>
        <p:spPr>
          <a:xfrm>
            <a:off x="414000" y="983210"/>
            <a:ext cx="5678946" cy="512705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indent="-180000" algn="l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586350" indent="-514350">
              <a:buFont typeface="+mj-lt"/>
              <a:buAutoNum type="arabicPeriod"/>
            </a:pPr>
            <a:r>
              <a:rPr lang="cs-CZ" kern="0" dirty="0"/>
              <a:t>Posouzení situace</a:t>
            </a:r>
          </a:p>
          <a:p>
            <a:pPr marL="586350" indent="-514350">
              <a:buFont typeface="+mj-lt"/>
              <a:buAutoNum type="arabicPeriod"/>
            </a:pPr>
            <a:r>
              <a:rPr lang="cs-CZ" kern="0" dirty="0"/>
              <a:t>Formulace klinické otázky</a:t>
            </a:r>
          </a:p>
          <a:p>
            <a:pPr marL="586350" indent="-514350">
              <a:buFont typeface="+mj-lt"/>
              <a:buAutoNum type="arabicPeriod"/>
            </a:pPr>
            <a:r>
              <a:rPr lang="cs-CZ" kern="0" dirty="0"/>
              <a:t>Hledání nejlepších důkazů</a:t>
            </a:r>
          </a:p>
          <a:p>
            <a:pPr marL="586350" indent="-514350">
              <a:buFont typeface="+mj-lt"/>
              <a:buAutoNum type="arabicPeriod"/>
            </a:pPr>
            <a:r>
              <a:rPr lang="cs-CZ" kern="0" dirty="0"/>
              <a:t>Kritické posouzení dohledaných důkazů</a:t>
            </a:r>
          </a:p>
          <a:p>
            <a:pPr marL="586350" indent="-514350">
              <a:buFont typeface="+mj-lt"/>
              <a:buAutoNum type="arabicPeriod"/>
            </a:pPr>
            <a:r>
              <a:rPr lang="cs-CZ" kern="0" dirty="0"/>
              <a:t>Aplikace do praxe</a:t>
            </a:r>
          </a:p>
          <a:p>
            <a:pPr marL="586350" indent="-514350">
              <a:buFont typeface="+mj-lt"/>
              <a:buAutoNum type="arabicPeriod"/>
            </a:pPr>
            <a:r>
              <a:rPr lang="cs-CZ" kern="0" dirty="0"/>
              <a:t>Hodnocení</a:t>
            </a:r>
          </a:p>
        </p:txBody>
      </p:sp>
      <p:sp>
        <p:nvSpPr>
          <p:cNvPr id="7" name="Nadpis 1">
            <a:extLst>
              <a:ext uri="{FF2B5EF4-FFF2-40B4-BE49-F238E27FC236}">
                <a16:creationId xmlns:a16="http://schemas.microsoft.com/office/drawing/2014/main" id="{57586DBB-5ABC-4ED3-A199-65012911F78F}"/>
              </a:ext>
            </a:extLst>
          </p:cNvPr>
          <p:cNvSpPr txBox="1">
            <a:spLocks/>
          </p:cNvSpPr>
          <p:nvPr/>
        </p:nvSpPr>
        <p:spPr>
          <a:xfrm>
            <a:off x="221020" y="106103"/>
            <a:ext cx="11970980" cy="674474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r>
              <a:rPr lang="cs-CZ" kern="0"/>
              <a:t>PRAXE ZALOŽENÁ NA DŮKAZECH</a:t>
            </a:r>
            <a:endParaRPr lang="cs-CZ" kern="0" dirty="0"/>
          </a:p>
        </p:txBody>
      </p:sp>
    </p:spTree>
    <p:extLst>
      <p:ext uri="{BB962C8B-B14F-4D97-AF65-F5344CB8AC3E}">
        <p14:creationId xmlns:p14="http://schemas.microsoft.com/office/powerpoint/2010/main" val="190738932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31088" y="238520"/>
            <a:ext cx="8208912" cy="782960"/>
          </a:xfr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cs-CZ" sz="3200" dirty="0"/>
              <a:t>1 krok: posouzení situace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2044" y="1196752"/>
            <a:ext cx="11999956" cy="5031248"/>
          </a:xfrm>
        </p:spPr>
        <p:txBody>
          <a:bodyPr>
            <a:noAutofit/>
          </a:bodyPr>
          <a:lstStyle/>
          <a:p>
            <a:pPr marL="68580" indent="0" algn="ctr">
              <a:buNone/>
            </a:pPr>
            <a:r>
              <a:rPr lang="cs-CZ" i="1" dirty="0"/>
              <a:t>Posouzení konkrétní klinické situace. Snaha o maximální benefity pro všechny zúčastněné strany.</a:t>
            </a:r>
          </a:p>
          <a:p>
            <a:pPr marL="68580" indent="0">
              <a:buNone/>
            </a:pPr>
            <a:endParaRPr lang="cs-CZ" dirty="0"/>
          </a:p>
          <a:p>
            <a:pPr marL="68580" indent="0">
              <a:buNone/>
            </a:pPr>
            <a:r>
              <a:rPr lang="cs-CZ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Posouzení zohledňuje:</a:t>
            </a:r>
          </a:p>
          <a:p>
            <a:r>
              <a:rPr lang="cs-CZ" dirty="0"/>
              <a:t>Pacienta</a:t>
            </a:r>
          </a:p>
          <a:p>
            <a:r>
              <a:rPr lang="cs-CZ" dirty="0"/>
              <a:t>Zdravotníky</a:t>
            </a:r>
          </a:p>
          <a:p>
            <a:r>
              <a:rPr lang="cs-CZ" dirty="0"/>
              <a:t>Zdravotnický systém</a:t>
            </a:r>
          </a:p>
          <a:p>
            <a:pPr marL="68580" indent="0">
              <a:buNone/>
            </a:pPr>
            <a:endParaRPr lang="cs-CZ" dirty="0"/>
          </a:p>
        </p:txBody>
      </p:sp>
      <p:sp>
        <p:nvSpPr>
          <p:cNvPr id="10" name="Obdélník 9"/>
          <p:cNvSpPr/>
          <p:nvPr/>
        </p:nvSpPr>
        <p:spPr>
          <a:xfrm>
            <a:off x="6240017" y="3059669"/>
            <a:ext cx="1847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cs-CZ" dirty="0"/>
          </a:p>
        </p:txBody>
      </p:sp>
      <p:sp>
        <p:nvSpPr>
          <p:cNvPr id="9" name="Rámeček 8"/>
          <p:cNvSpPr/>
          <p:nvPr/>
        </p:nvSpPr>
        <p:spPr>
          <a:xfrm>
            <a:off x="192044" y="232058"/>
            <a:ext cx="11807912" cy="1008112"/>
          </a:xfrm>
          <a:prstGeom prst="fram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03EBA95A-C1F6-4ED8-BB6D-8FDFD483D18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FB4BF2F8-8F51-41C3-9BBB-17CAA266CFB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31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18812197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9034" y="262813"/>
            <a:ext cx="8208912" cy="782960"/>
          </a:xfrm>
        </p:spPr>
        <p:txBody>
          <a:bodyPr>
            <a:normAutofit/>
          </a:bodyPr>
          <a:lstStyle/>
          <a:p>
            <a:r>
              <a:rPr lang="cs-CZ" dirty="0"/>
              <a:t>2 krok: formulace klinické otázky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9336" y="829749"/>
            <a:ext cx="8208912" cy="432048"/>
          </a:xfrm>
        </p:spPr>
        <p:txBody>
          <a:bodyPr>
            <a:normAutofit fontScale="70000" lnSpcReduction="2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68580" indent="0">
              <a:buNone/>
            </a:pPr>
            <a:r>
              <a:rPr lang="cs-CZ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Standardizovaný formát klinické otázky PICO(TS) a PECO(TS) 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431079821"/>
              </p:ext>
            </p:extLst>
          </p:nvPr>
        </p:nvGraphicFramePr>
        <p:xfrm>
          <a:off x="59278" y="1437995"/>
          <a:ext cx="12162260" cy="51571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ovéPole 4"/>
          <p:cNvSpPr txBox="1"/>
          <p:nvPr/>
        </p:nvSpPr>
        <p:spPr>
          <a:xfrm>
            <a:off x="260733" y="2185165"/>
            <a:ext cx="1903679" cy="55399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cs-CZ" sz="16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</a:t>
            </a:r>
          </a:p>
          <a:p>
            <a:pPr algn="ctr"/>
            <a:r>
              <a:rPr lang="cs-CZ" sz="1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POPULACE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2569722" y="1767007"/>
            <a:ext cx="1523702" cy="166199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cs-CZ" sz="16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 </a:t>
            </a:r>
          </a:p>
          <a:p>
            <a:pPr algn="ctr"/>
            <a:r>
              <a:rPr lang="cs-CZ" sz="1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INTERVENCE</a:t>
            </a:r>
          </a:p>
          <a:p>
            <a:pPr algn="ctr"/>
            <a:endParaRPr lang="cs-CZ" sz="1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cs-CZ" sz="1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cs-CZ" sz="16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</a:t>
            </a:r>
          </a:p>
          <a:p>
            <a:pPr algn="ctr"/>
            <a:r>
              <a:rPr lang="cs-CZ" sz="1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EXPOZICE</a:t>
            </a:r>
          </a:p>
          <a:p>
            <a:pPr algn="ctr"/>
            <a:endParaRPr lang="cs-CZ" sz="1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4498735" y="2031277"/>
            <a:ext cx="1607952" cy="86177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cs-CZ" sz="16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</a:t>
            </a:r>
          </a:p>
          <a:p>
            <a:pPr algn="ctr"/>
            <a:r>
              <a:rPr lang="cs-CZ" sz="1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SROVNÁNÍ</a:t>
            </a:r>
          </a:p>
          <a:p>
            <a:pPr algn="ctr"/>
            <a:r>
              <a:rPr lang="cs-CZ" sz="1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(COMPARSION)</a:t>
            </a:r>
          </a:p>
          <a:p>
            <a:pPr algn="ctr"/>
            <a:endParaRPr lang="cs-CZ" sz="1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6261828" y="2036308"/>
            <a:ext cx="1815407" cy="7232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cs-CZ" sz="16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</a:t>
            </a:r>
          </a:p>
          <a:p>
            <a:pPr algn="ctr"/>
            <a:r>
              <a:rPr lang="cs-CZ" sz="1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VÝSLEDEK</a:t>
            </a:r>
          </a:p>
          <a:p>
            <a:pPr algn="ctr"/>
            <a:r>
              <a:rPr lang="cs-CZ" sz="11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(OUTCOMES)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8232376" y="2036308"/>
            <a:ext cx="1815407" cy="86177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cs-CZ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</a:t>
            </a:r>
          </a:p>
          <a:p>
            <a:pPr algn="ctr"/>
            <a:r>
              <a:rPr lang="cs-CZ" sz="1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ČAS</a:t>
            </a:r>
          </a:p>
          <a:p>
            <a:pPr algn="ctr"/>
            <a:r>
              <a:rPr lang="cs-CZ" sz="1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(TIME)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10054825" y="2031277"/>
            <a:ext cx="1815407" cy="8463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cs-CZ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</a:t>
            </a:r>
          </a:p>
          <a:p>
            <a:pPr algn="ctr"/>
            <a:r>
              <a:rPr lang="cs-CZ" sz="1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PROSTŘEDÍ</a:t>
            </a:r>
          </a:p>
          <a:p>
            <a:pPr algn="ctr"/>
            <a:r>
              <a:rPr lang="cs-CZ" sz="11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(SERRING)</a:t>
            </a:r>
          </a:p>
        </p:txBody>
      </p:sp>
      <p:sp>
        <p:nvSpPr>
          <p:cNvPr id="11" name="Zástupný symbol pro zápatí 10">
            <a:extLst>
              <a:ext uri="{FF2B5EF4-FFF2-40B4-BE49-F238E27FC236}">
                <a16:creationId xmlns:a16="http://schemas.microsoft.com/office/drawing/2014/main" id="{4CCE5AF3-8CDC-416B-8D12-6E5D1711820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86502" y="6595187"/>
            <a:ext cx="7920000" cy="252000"/>
          </a:xfrm>
        </p:spPr>
        <p:txBody>
          <a:bodyPr/>
          <a:lstStyle/>
          <a:p>
            <a:r>
              <a:rPr lang="cs-CZ" dirty="0"/>
              <a:t>Lékařská fakulta Masarykovy univerzity, Ústav zdravotnických věd</a:t>
            </a:r>
          </a:p>
        </p:txBody>
      </p:sp>
      <p:sp>
        <p:nvSpPr>
          <p:cNvPr id="12" name="Zástupný symbol pro číslo snímku 11">
            <a:extLst>
              <a:ext uri="{FF2B5EF4-FFF2-40B4-BE49-F238E27FC236}">
                <a16:creationId xmlns:a16="http://schemas.microsoft.com/office/drawing/2014/main" id="{304504E4-BFC1-4CF3-8B33-3BFDDE00208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296890" y="6595187"/>
            <a:ext cx="252000" cy="252000"/>
          </a:xfrm>
        </p:spPr>
        <p:txBody>
          <a:bodyPr/>
          <a:lstStyle/>
          <a:p>
            <a:fld id="{0970407D-EE58-4A0B-824B-1D3AE42DD9CF}" type="slidenum">
              <a:rPr lang="cs-CZ" altLang="cs-CZ" smtClean="0"/>
              <a:pPr/>
              <a:t>32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22024040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4FD90DF-17F6-46AE-A1F0-041269FDE73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3E6BC2C-0146-431F-9F71-9C4F6E9A628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33</a:t>
            </a:fld>
            <a:endParaRPr lang="cs-CZ" altLang="cs-CZ" dirty="0"/>
          </a:p>
        </p:txBody>
      </p:sp>
      <p:graphicFrame>
        <p:nvGraphicFramePr>
          <p:cNvPr id="6" name="Tabulka 5">
            <a:extLst>
              <a:ext uri="{FF2B5EF4-FFF2-40B4-BE49-F238E27FC236}">
                <a16:creationId xmlns:a16="http://schemas.microsoft.com/office/drawing/2014/main" id="{9A0615C4-AC71-4DB3-979F-828FDF444A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125111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2986">
                  <a:extLst>
                    <a:ext uri="{9D8B030D-6E8A-4147-A177-3AD203B41FA5}">
                      <a16:colId xmlns:a16="http://schemas.microsoft.com/office/drawing/2014/main" val="3466780775"/>
                    </a:ext>
                  </a:extLst>
                </a:gridCol>
                <a:gridCol w="1480214">
                  <a:extLst>
                    <a:ext uri="{9D8B030D-6E8A-4147-A177-3AD203B41FA5}">
                      <a16:colId xmlns:a16="http://schemas.microsoft.com/office/drawing/2014/main" val="934080519"/>
                    </a:ext>
                  </a:extLst>
                </a:gridCol>
                <a:gridCol w="2380891">
                  <a:extLst>
                    <a:ext uri="{9D8B030D-6E8A-4147-A177-3AD203B41FA5}">
                      <a16:colId xmlns:a16="http://schemas.microsoft.com/office/drawing/2014/main" val="3816514976"/>
                    </a:ext>
                  </a:extLst>
                </a:gridCol>
                <a:gridCol w="3571335">
                  <a:extLst>
                    <a:ext uri="{9D8B030D-6E8A-4147-A177-3AD203B41FA5}">
                      <a16:colId xmlns:a16="http://schemas.microsoft.com/office/drawing/2014/main" val="1258746255"/>
                    </a:ext>
                  </a:extLst>
                </a:gridCol>
                <a:gridCol w="3496574">
                  <a:extLst>
                    <a:ext uri="{9D8B030D-6E8A-4147-A177-3AD203B41FA5}">
                      <a16:colId xmlns:a16="http://schemas.microsoft.com/office/drawing/2014/main" val="2980844940"/>
                    </a:ext>
                  </a:extLst>
                </a:gridCol>
              </a:tblGrid>
              <a:tr h="363245">
                <a:tc gridSpan="5">
                  <a:txBody>
                    <a:bodyPr/>
                    <a:lstStyle/>
                    <a:p>
                      <a:pPr algn="ctr"/>
                      <a:r>
                        <a:rPr lang="cs-CZ" sz="1700" dirty="0"/>
                        <a:t>Typy klinických otázek - struktura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1546043"/>
                  </a:ext>
                </a:extLst>
              </a:tr>
              <a:tr h="709168">
                <a:tc>
                  <a:txBody>
                    <a:bodyPr/>
                    <a:lstStyle/>
                    <a:p>
                      <a:r>
                        <a:rPr lang="cs-CZ" sz="1700" dirty="0">
                          <a:solidFill>
                            <a:srgbClr val="FF0000"/>
                          </a:solidFill>
                        </a:rPr>
                        <a:t>P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700" dirty="0"/>
                        <a:t>Populace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700" dirty="0">
                          <a:solidFill>
                            <a:srgbClr val="FF0000"/>
                          </a:solidFill>
                        </a:rPr>
                        <a:t>I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700" dirty="0"/>
                        <a:t>Intervence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700" dirty="0">
                          <a:solidFill>
                            <a:srgbClr val="FF0000"/>
                          </a:solidFill>
                        </a:rPr>
                        <a:t>C</a:t>
                      </a:r>
                    </a:p>
                    <a:p>
                      <a:r>
                        <a:rPr lang="cs-CZ" sz="1700" dirty="0"/>
                        <a:t>Srovnání (</a:t>
                      </a:r>
                      <a:r>
                        <a:rPr lang="cs-CZ" sz="1700" dirty="0" err="1"/>
                        <a:t>comparsion</a:t>
                      </a:r>
                      <a:r>
                        <a:rPr lang="cs-CZ" sz="17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700" dirty="0">
                          <a:solidFill>
                            <a:srgbClr val="FF0000"/>
                          </a:solidFill>
                        </a:rPr>
                        <a:t>O</a:t>
                      </a:r>
                    </a:p>
                    <a:p>
                      <a:r>
                        <a:rPr lang="cs-CZ" sz="1700" dirty="0"/>
                        <a:t>Očekávaný výsledek (</a:t>
                      </a:r>
                      <a:r>
                        <a:rPr lang="cs-CZ" sz="1700" dirty="0" err="1"/>
                        <a:t>outcomes</a:t>
                      </a:r>
                      <a:r>
                        <a:rPr lang="cs-CZ" sz="17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700" dirty="0"/>
                        <a:t>Klasický formát </a:t>
                      </a:r>
                    </a:p>
                    <a:p>
                      <a:r>
                        <a:rPr lang="cs-CZ" sz="1700" dirty="0">
                          <a:solidFill>
                            <a:schemeClr val="tx2"/>
                          </a:solidFill>
                        </a:rPr>
                        <a:t>kvantitativní výzkum</a:t>
                      </a:r>
                      <a:endParaRPr lang="cs-CZ" sz="17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9379492"/>
                  </a:ext>
                </a:extLst>
              </a:tr>
              <a:tr h="709168">
                <a:tc>
                  <a:txBody>
                    <a:bodyPr/>
                    <a:lstStyle/>
                    <a:p>
                      <a:r>
                        <a:rPr lang="cs-CZ" sz="1700" dirty="0">
                          <a:solidFill>
                            <a:srgbClr val="FF0000"/>
                          </a:solidFill>
                        </a:rPr>
                        <a:t>P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700" dirty="0"/>
                        <a:t>Populace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700" dirty="0">
                          <a:solidFill>
                            <a:srgbClr val="FF0000"/>
                          </a:solidFill>
                        </a:rPr>
                        <a:t>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700" dirty="0"/>
                        <a:t>Expozice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700" dirty="0">
                          <a:solidFill>
                            <a:srgbClr val="FF0000"/>
                          </a:solidFill>
                        </a:rPr>
                        <a:t>C</a:t>
                      </a:r>
                    </a:p>
                    <a:p>
                      <a:r>
                        <a:rPr lang="cs-CZ" sz="1700" dirty="0"/>
                        <a:t>Srovnání (</a:t>
                      </a:r>
                      <a:r>
                        <a:rPr lang="cs-CZ" sz="1700" dirty="0" err="1"/>
                        <a:t>comparsion</a:t>
                      </a:r>
                      <a:r>
                        <a:rPr lang="cs-CZ" sz="17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700" dirty="0">
                          <a:solidFill>
                            <a:srgbClr val="FF0000"/>
                          </a:solidFill>
                        </a:rPr>
                        <a:t>O</a:t>
                      </a:r>
                    </a:p>
                    <a:p>
                      <a:r>
                        <a:rPr lang="cs-CZ" sz="1700" dirty="0"/>
                        <a:t>Očekávaný výsledek (</a:t>
                      </a:r>
                      <a:r>
                        <a:rPr lang="cs-CZ" sz="1700" dirty="0" err="1"/>
                        <a:t>outcomes</a:t>
                      </a:r>
                      <a:r>
                        <a:rPr lang="cs-CZ" sz="17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700" dirty="0"/>
                        <a:t>Klasický formát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700" dirty="0">
                          <a:solidFill>
                            <a:schemeClr val="tx2"/>
                          </a:solidFill>
                        </a:rPr>
                        <a:t>kvantitativní výzkum</a:t>
                      </a:r>
                      <a:endParaRPr lang="cs-CZ" sz="17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1676443"/>
                  </a:ext>
                </a:extLst>
              </a:tr>
              <a:tr h="709168">
                <a:tc>
                  <a:txBody>
                    <a:bodyPr/>
                    <a:lstStyle/>
                    <a:p>
                      <a:r>
                        <a:rPr lang="cs-CZ" sz="1700" dirty="0">
                          <a:solidFill>
                            <a:srgbClr val="FF0000"/>
                          </a:solidFill>
                        </a:rPr>
                        <a:t>P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700" dirty="0"/>
                        <a:t>Populace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700" dirty="0">
                          <a:solidFill>
                            <a:srgbClr val="FF0000"/>
                          </a:solidFill>
                        </a:rPr>
                        <a:t>I</a:t>
                      </a:r>
                    </a:p>
                    <a:p>
                      <a:r>
                        <a:rPr lang="cs-CZ" sz="17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Indexový test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700" dirty="0">
                          <a:solidFill>
                            <a:srgbClr val="FF0000"/>
                          </a:solidFill>
                        </a:rPr>
                        <a:t>R</a:t>
                      </a:r>
                    </a:p>
                    <a:p>
                      <a:r>
                        <a:rPr lang="cs-CZ" sz="17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Referenční test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700" dirty="0">
                          <a:solidFill>
                            <a:srgbClr val="FF0000"/>
                          </a:solidFill>
                        </a:rPr>
                        <a:t>D</a:t>
                      </a:r>
                    </a:p>
                    <a:p>
                      <a:r>
                        <a:rPr lang="cs-CZ" sz="1700" dirty="0"/>
                        <a:t>Diagnóza zájmu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700" dirty="0"/>
                        <a:t>Přesnost diagnostického testu</a:t>
                      </a:r>
                    </a:p>
                    <a:p>
                      <a:r>
                        <a:rPr lang="cs-CZ" sz="1700" dirty="0">
                          <a:solidFill>
                            <a:schemeClr val="tx2"/>
                          </a:solidFill>
                        </a:rPr>
                        <a:t>kvantitativní výzkum</a:t>
                      </a:r>
                      <a:endParaRPr lang="cs-CZ" sz="17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995355"/>
                  </a:ext>
                </a:extLst>
              </a:tr>
              <a:tr h="1168700">
                <a:tc>
                  <a:txBody>
                    <a:bodyPr/>
                    <a:lstStyle/>
                    <a:p>
                      <a:r>
                        <a:rPr lang="cs-CZ" sz="1700" dirty="0">
                          <a:solidFill>
                            <a:srgbClr val="FF0000"/>
                          </a:solidFill>
                        </a:rPr>
                        <a:t>P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700" dirty="0"/>
                        <a:t>Populace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700" dirty="0">
                          <a:solidFill>
                            <a:srgbClr val="FF0000"/>
                          </a:solidFill>
                        </a:rPr>
                        <a:t>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700" dirty="0"/>
                        <a:t>Expozice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700" dirty="0">
                          <a:solidFill>
                            <a:srgbClr val="FF0000"/>
                          </a:solidFill>
                        </a:rPr>
                        <a:t>O</a:t>
                      </a:r>
                    </a:p>
                    <a:p>
                      <a:r>
                        <a:rPr lang="cs-CZ" sz="1700" dirty="0"/>
                        <a:t>Očekávaný výsledek (</a:t>
                      </a:r>
                      <a:r>
                        <a:rPr lang="cs-CZ" sz="1700" dirty="0" err="1"/>
                        <a:t>outcomes</a:t>
                      </a:r>
                      <a:r>
                        <a:rPr lang="cs-CZ" sz="1700" dirty="0"/>
                        <a:t>)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cs-CZ" sz="1700" dirty="0"/>
                        <a:t>Popisuje vliv vystavení nezávislé proměnné na výskyt závislé proměnné – </a:t>
                      </a:r>
                      <a:r>
                        <a:rPr lang="cs-CZ" sz="1700" dirty="0" err="1"/>
                        <a:t>outcmes</a:t>
                      </a:r>
                      <a:endParaRPr lang="cs-CZ" sz="1700" dirty="0"/>
                    </a:p>
                    <a:p>
                      <a:r>
                        <a:rPr lang="cs-CZ" sz="1700" dirty="0">
                          <a:solidFill>
                            <a:schemeClr val="tx2"/>
                          </a:solidFill>
                        </a:rPr>
                        <a:t>kvantitativní výzkum</a:t>
                      </a:r>
                    </a:p>
                    <a:p>
                      <a:r>
                        <a:rPr lang="cs-CZ" sz="1700" kern="1200" dirty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Jak vliv má krevní skupina pacienta na výskyt TEN?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sz="1800" kern="1200" dirty="0">
                        <a:solidFill>
                          <a:srgbClr val="00B0F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0413963"/>
                  </a:ext>
                </a:extLst>
              </a:tr>
              <a:tr h="1492880">
                <a:tc>
                  <a:txBody>
                    <a:bodyPr/>
                    <a:lstStyle/>
                    <a:p>
                      <a:r>
                        <a:rPr lang="cs-CZ" sz="1700" dirty="0">
                          <a:solidFill>
                            <a:srgbClr val="FF0000"/>
                          </a:solidFill>
                        </a:rPr>
                        <a:t>P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700" dirty="0"/>
                        <a:t>Populace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700" dirty="0">
                          <a:solidFill>
                            <a:srgbClr val="FF0000"/>
                          </a:solidFill>
                        </a:rPr>
                        <a:t>I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700" dirty="0"/>
                        <a:t>Fenomén zájmu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700" dirty="0"/>
                        <a:t>(</a:t>
                      </a:r>
                      <a:r>
                        <a:rPr lang="cs-CZ" sz="1700" dirty="0" err="1"/>
                        <a:t>phenomena</a:t>
                      </a:r>
                      <a:r>
                        <a:rPr lang="cs-CZ" sz="1700" dirty="0"/>
                        <a:t> </a:t>
                      </a:r>
                      <a:r>
                        <a:rPr lang="cs-CZ" sz="1700" dirty="0" err="1"/>
                        <a:t>of</a:t>
                      </a:r>
                      <a:r>
                        <a:rPr lang="cs-CZ" sz="1700" dirty="0"/>
                        <a:t> </a:t>
                      </a:r>
                      <a:r>
                        <a:rPr lang="cs-CZ" sz="1700" dirty="0" err="1"/>
                        <a:t>Interest</a:t>
                      </a:r>
                      <a:r>
                        <a:rPr lang="cs-CZ" sz="17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7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Co</a:t>
                      </a:r>
                      <a:br>
                        <a:rPr lang="cs-CZ" sz="17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cs-CZ" sz="17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Kontext</a:t>
                      </a:r>
                    </a:p>
                    <a:p>
                      <a:r>
                        <a:rPr lang="cs-CZ" sz="17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cs-CZ" sz="17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context</a:t>
                      </a:r>
                      <a:r>
                        <a:rPr lang="cs-CZ" sz="17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700" dirty="0"/>
                        <a:t>Popisuje aspekty fenoménu zájmu v určitém kontextu (</a:t>
                      </a:r>
                      <a:r>
                        <a:rPr lang="cs-CZ" sz="17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např. specifikace geografická, genderová)</a:t>
                      </a:r>
                      <a:endParaRPr lang="cs-CZ" sz="1700" dirty="0"/>
                    </a:p>
                    <a:p>
                      <a:r>
                        <a:rPr lang="cs-CZ" sz="1700" dirty="0">
                          <a:solidFill>
                            <a:srgbClr val="0000DC"/>
                          </a:solidFill>
                        </a:rPr>
                        <a:t>kvalitativní výzkum</a:t>
                      </a:r>
                      <a:endParaRPr lang="cs-CZ" sz="17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cs-CZ" sz="1700" dirty="0">
                          <a:solidFill>
                            <a:srgbClr val="00B0F0"/>
                          </a:solidFill>
                        </a:rPr>
                        <a:t>Jak se žena v produktivním věku vyrovnává s indikovaným potratem?</a:t>
                      </a:r>
                      <a:br>
                        <a:rPr lang="cs-CZ" sz="1700" dirty="0">
                          <a:solidFill>
                            <a:srgbClr val="00B0F0"/>
                          </a:solidFill>
                        </a:rPr>
                      </a:br>
                      <a:r>
                        <a:rPr lang="cs-CZ" sz="1700" dirty="0">
                          <a:solidFill>
                            <a:srgbClr val="00B0F0"/>
                          </a:solidFill>
                        </a:rPr>
                        <a:t>Jaké jsou pocity záchranářů po provedení neúspěšné KPR u dítěte?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>
                        <a:solidFill>
                          <a:srgbClr val="00B0F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1092035"/>
                  </a:ext>
                </a:extLst>
              </a:tr>
              <a:tr h="170567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700" kern="1200" dirty="0">
                          <a:solidFill>
                            <a:srgbClr val="F01928"/>
                          </a:solidFill>
                          <a:latin typeface="+mn-lt"/>
                          <a:ea typeface="+mn-ea"/>
                          <a:cs typeface="+mn-cs"/>
                        </a:rPr>
                        <a:t>Po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7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Populace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700" kern="1200" dirty="0">
                          <a:solidFill>
                            <a:srgbClr val="F01928"/>
                          </a:solidFill>
                          <a:latin typeface="+mn-lt"/>
                          <a:ea typeface="+mn-ea"/>
                          <a:cs typeface="+mn-cs"/>
                        </a:rPr>
                        <a:t>Co</a:t>
                      </a:r>
                    </a:p>
                    <a:p>
                      <a:r>
                        <a:rPr lang="cs-CZ" sz="17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Koncept</a:t>
                      </a:r>
                    </a:p>
                    <a:p>
                      <a:r>
                        <a:rPr lang="cs-CZ" sz="17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cs-CZ" sz="17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concept</a:t>
                      </a:r>
                      <a:r>
                        <a:rPr lang="cs-CZ" sz="17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700" kern="1200" dirty="0">
                          <a:solidFill>
                            <a:srgbClr val="F01928"/>
                          </a:solidFill>
                          <a:latin typeface="+mn-lt"/>
                          <a:ea typeface="+mn-ea"/>
                          <a:cs typeface="+mn-cs"/>
                        </a:rPr>
                        <a:t>Co</a:t>
                      </a:r>
                    </a:p>
                    <a:p>
                      <a:r>
                        <a:rPr lang="cs-CZ" sz="17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Kontext</a:t>
                      </a:r>
                    </a:p>
                    <a:p>
                      <a:r>
                        <a:rPr lang="cs-CZ" sz="17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cs-CZ" sz="17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context</a:t>
                      </a:r>
                      <a:r>
                        <a:rPr lang="cs-CZ" sz="17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endParaRPr lang="cs-CZ" sz="17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cs-CZ" sz="1700" dirty="0"/>
                        <a:t>SCOPINGOVÁ otázka</a:t>
                      </a:r>
                    </a:p>
                    <a:p>
                      <a:r>
                        <a:rPr lang="cs-CZ" sz="1700" dirty="0"/>
                        <a:t>V případě popisu nově vznikajícího nebo nekoherentního vědeckého důkazu. Mají širší oblast zájmu (koncept)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700" dirty="0">
                          <a:solidFill>
                            <a:schemeClr val="tx2"/>
                          </a:solidFill>
                        </a:rPr>
                        <a:t>kvantitativní výzkum, </a:t>
                      </a:r>
                      <a:r>
                        <a:rPr lang="cs-CZ" sz="1700" dirty="0">
                          <a:solidFill>
                            <a:srgbClr val="0000DC"/>
                          </a:solidFill>
                        </a:rPr>
                        <a:t>kvalitativní výzkum</a:t>
                      </a:r>
                      <a:endParaRPr lang="cs-CZ" sz="17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700" kern="1200" dirty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Jaký je efekt vakcinace proti SARS-CoV-2 u zdravých jedinců v produktivním věku?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sz="1800" kern="1200" dirty="0">
                        <a:solidFill>
                          <a:srgbClr val="00B0F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99287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44928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6131" y="222724"/>
            <a:ext cx="8208912" cy="782960"/>
          </a:xfrm>
        </p:spPr>
        <p:txBody>
          <a:bodyPr>
            <a:normAutofit/>
          </a:bodyPr>
          <a:lstStyle/>
          <a:p>
            <a:r>
              <a:rPr lang="cs-CZ" dirty="0"/>
              <a:t>3 krok: hledání nejlepších důkazů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38323" y="764772"/>
            <a:ext cx="10585095" cy="5672646"/>
          </a:xfrm>
        </p:spPr>
        <p:txBody>
          <a:bodyPr vert="horz" lIns="91440" tIns="45720" rIns="91440" bIns="45720" rtlCol="0">
            <a:normAutofit/>
          </a:bodyPr>
          <a:lstStyle/>
          <a:p>
            <a:pPr marL="72000" indent="0">
              <a:buNone/>
            </a:pPr>
            <a:r>
              <a:rPr lang="cs-CZ" sz="2400" dirty="0">
                <a:solidFill>
                  <a:srgbClr val="0000DC"/>
                </a:solidFill>
              </a:rPr>
              <a:t>Volba vyhledávače</a:t>
            </a:r>
          </a:p>
          <a:p>
            <a:pPr lvl="1"/>
            <a:r>
              <a:rPr lang="cs-CZ" sz="2400" dirty="0"/>
              <a:t>Google, SCOPUS, Web </a:t>
            </a:r>
            <a:r>
              <a:rPr lang="cs-CZ" sz="2400" dirty="0" err="1"/>
              <a:t>of</a:t>
            </a:r>
            <a:r>
              <a:rPr lang="cs-CZ" sz="2400" dirty="0"/>
              <a:t> Science, </a:t>
            </a:r>
            <a:r>
              <a:rPr lang="cs-CZ" sz="2400" dirty="0" err="1"/>
              <a:t>Medline</a:t>
            </a:r>
            <a:r>
              <a:rPr lang="cs-CZ" sz="2400" dirty="0"/>
              <a:t>, CINAHL…</a:t>
            </a:r>
          </a:p>
          <a:p>
            <a:pPr lvl="1"/>
            <a:r>
              <a:rPr lang="cs-CZ" sz="2400" dirty="0"/>
              <a:t>Využití vyhledávače v KUK</a:t>
            </a:r>
          </a:p>
          <a:p>
            <a:pPr lvl="1"/>
            <a:endParaRPr lang="cs-CZ" sz="2400" dirty="0"/>
          </a:p>
          <a:p>
            <a:pPr marL="72000" indent="0">
              <a:buNone/>
            </a:pPr>
            <a:r>
              <a:rPr lang="cs-CZ" sz="2400" dirty="0">
                <a:solidFill>
                  <a:srgbClr val="0000DC"/>
                </a:solidFill>
              </a:rPr>
              <a:t>Stanovení klíčových slov na základě formulace klinické otázky PICO(T)</a:t>
            </a:r>
          </a:p>
          <a:p>
            <a:pPr lvl="1"/>
            <a:r>
              <a:rPr lang="cs-CZ" sz="2400" dirty="0"/>
              <a:t>Anglicky</a:t>
            </a:r>
          </a:p>
          <a:p>
            <a:pPr lvl="1"/>
            <a:r>
              <a:rPr lang="cs-CZ" sz="2400" dirty="0"/>
              <a:t>Česky</a:t>
            </a:r>
          </a:p>
          <a:p>
            <a:pPr lvl="1"/>
            <a:endParaRPr lang="cs-CZ" sz="2400" dirty="0"/>
          </a:p>
          <a:p>
            <a:pPr marL="68580" indent="0">
              <a:buNone/>
            </a:pPr>
            <a:r>
              <a:rPr lang="cs-CZ" sz="2400" dirty="0">
                <a:solidFill>
                  <a:srgbClr val="0000DC"/>
                </a:solidFill>
              </a:rPr>
              <a:t>Stanovení limitů vyhledávání</a:t>
            </a:r>
          </a:p>
          <a:p>
            <a:pPr>
              <a:lnSpc>
                <a:spcPct val="100000"/>
              </a:lnSpc>
            </a:pPr>
            <a:r>
              <a:rPr lang="cs-CZ" sz="2400" dirty="0"/>
              <a:t>Rok vydání</a:t>
            </a:r>
          </a:p>
          <a:p>
            <a:pPr>
              <a:lnSpc>
                <a:spcPct val="100000"/>
              </a:lnSpc>
            </a:pPr>
            <a:r>
              <a:rPr lang="cs-CZ" sz="2400" dirty="0"/>
              <a:t>Jazyk</a:t>
            </a:r>
          </a:p>
          <a:p>
            <a:pPr>
              <a:lnSpc>
                <a:spcPct val="100000"/>
              </a:lnSpc>
            </a:pPr>
            <a:r>
              <a:rPr lang="cs-CZ" sz="2400" dirty="0"/>
              <a:t>Strukturovaný abstrakt nebo full text …</a:t>
            </a:r>
          </a:p>
          <a:p>
            <a:pPr marL="324000" lvl="1" indent="0">
              <a:buNone/>
            </a:pPr>
            <a:endParaRPr lang="cs-CZ" sz="2400" dirty="0"/>
          </a:p>
          <a:p>
            <a:pPr marL="324000" lvl="1" indent="0">
              <a:buNone/>
            </a:pPr>
            <a:endParaRPr lang="cs-CZ" sz="2400" dirty="0"/>
          </a:p>
          <a:p>
            <a:pPr lvl="1"/>
            <a:endParaRPr lang="cs-CZ" sz="2400" dirty="0"/>
          </a:p>
          <a:p>
            <a:pPr lvl="1"/>
            <a:endParaRPr lang="cs-CZ" sz="2400" dirty="0"/>
          </a:p>
          <a:p>
            <a:pPr lvl="1"/>
            <a:endParaRPr lang="cs-CZ" sz="2400" dirty="0"/>
          </a:p>
          <a:p>
            <a:pPr lvl="1"/>
            <a:endParaRPr lang="cs-CZ" sz="2400" dirty="0"/>
          </a:p>
          <a:p>
            <a:pPr lvl="1"/>
            <a:endParaRPr lang="cs-CZ" sz="2400" dirty="0"/>
          </a:p>
          <a:p>
            <a:pPr lvl="1"/>
            <a:endParaRPr lang="cs-CZ" sz="2400" dirty="0"/>
          </a:p>
          <a:p>
            <a:pPr lvl="1"/>
            <a:endParaRPr lang="cs-CZ" sz="2400" dirty="0"/>
          </a:p>
          <a:p>
            <a:pPr lvl="1"/>
            <a:endParaRPr lang="cs-CZ" sz="2400" dirty="0"/>
          </a:p>
          <a:p>
            <a:pPr lvl="1"/>
            <a:endParaRPr lang="cs-CZ" sz="24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9116069" y="1536108"/>
            <a:ext cx="3075931" cy="269315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27432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</a:defRPr>
            </a:lvl1pPr>
            <a:lvl2pPr marL="640080" lvl="1" indent="-27432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</a:defRPr>
            </a:lvl2pPr>
            <a:lvl3pPr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>
                <a:solidFill>
                  <a:schemeClr val="tx2"/>
                </a:solidFill>
              </a:defRPr>
            </a:lvl3pPr>
            <a:lvl4pPr marL="1124712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>
                <a:solidFill>
                  <a:schemeClr val="tx2"/>
                </a:solidFill>
              </a:defRPr>
            </a:lvl4pPr>
            <a:lvl5pPr marL="132588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baseline="0">
                <a:solidFill>
                  <a:schemeClr val="tx2"/>
                </a:solidFill>
              </a:defRPr>
            </a:lvl5pPr>
            <a:lvl6pPr marL="1517904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>
                <a:solidFill>
                  <a:schemeClr val="tx2"/>
                </a:solidFill>
              </a:defRPr>
            </a:lvl6pPr>
            <a:lvl7pPr marL="1719072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>
                <a:solidFill>
                  <a:schemeClr val="tx2"/>
                </a:solidFill>
              </a:defRPr>
            </a:lvl7pPr>
            <a:lvl8pPr marL="192024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>
                <a:solidFill>
                  <a:schemeClr val="tx2"/>
                </a:solidFill>
              </a:defRPr>
            </a:lvl8pPr>
            <a:lvl9pPr marL="2121408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>
                <a:solidFill>
                  <a:schemeClr val="tx2"/>
                </a:solidFill>
              </a:defRPr>
            </a:lvl9pPr>
          </a:lstStyle>
          <a:p>
            <a:pPr marL="68580" indent="0">
              <a:buNone/>
            </a:pPr>
            <a:endParaRPr lang="cs-CZ" dirty="0"/>
          </a:p>
        </p:txBody>
      </p:sp>
      <p:pic>
        <p:nvPicPr>
          <p:cNvPr id="3074" name="Picture 2" descr="Výsledek obrázku pro obrázek evidence based practic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75" t="7262" r="24549" b="16349"/>
          <a:stretch/>
        </p:blipFill>
        <p:spPr bwMode="auto">
          <a:xfrm>
            <a:off x="8977745" y="0"/>
            <a:ext cx="3208557" cy="2130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Zástupný symbol pro zápatí 8">
            <a:extLst>
              <a:ext uri="{FF2B5EF4-FFF2-40B4-BE49-F238E27FC236}">
                <a16:creationId xmlns:a16="http://schemas.microsoft.com/office/drawing/2014/main" id="{D4BFC9B1-CE86-4D8C-91B4-92773DB3BEC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10" name="Zástupný symbol pro číslo snímku 9">
            <a:extLst>
              <a:ext uri="{FF2B5EF4-FFF2-40B4-BE49-F238E27FC236}">
                <a16:creationId xmlns:a16="http://schemas.microsoft.com/office/drawing/2014/main" id="{203DBD97-7441-492C-AB32-5DC2B4E0F4F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34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19778481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45871" y="152565"/>
            <a:ext cx="8208912" cy="782960"/>
          </a:xfrm>
        </p:spPr>
        <p:txBody>
          <a:bodyPr>
            <a:normAutofit/>
          </a:bodyPr>
          <a:lstStyle/>
          <a:p>
            <a:r>
              <a:rPr lang="cs-CZ" dirty="0"/>
              <a:t>4 krok: kritické posouzení důkazů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96458" y="1514641"/>
            <a:ext cx="8208912" cy="5328592"/>
          </a:xfrm>
        </p:spPr>
        <p:txBody>
          <a:bodyPr>
            <a:normAutofit/>
          </a:bodyPr>
          <a:lstStyle/>
          <a:p>
            <a:r>
              <a:rPr lang="cs-CZ" sz="2400" dirty="0"/>
              <a:t>Ideální stav: více  posuzovatelů vybírá dle předem stanovených parametrů, které informace jsou validní  a relevantní</a:t>
            </a:r>
          </a:p>
          <a:p>
            <a:r>
              <a:rPr lang="cs-CZ" sz="2400" dirty="0"/>
              <a:t>Zdroje informací, které vyberou všichni se uplatní k tvorbě výstupu </a:t>
            </a:r>
          </a:p>
          <a:p>
            <a:pPr lvl="1"/>
            <a:endParaRPr lang="cs-CZ" sz="2400" dirty="0"/>
          </a:p>
          <a:p>
            <a:pPr lvl="1"/>
            <a:endParaRPr lang="cs-CZ" sz="2400" dirty="0"/>
          </a:p>
          <a:p>
            <a:pPr lvl="1"/>
            <a:endParaRPr lang="cs-CZ" sz="2400" dirty="0"/>
          </a:p>
          <a:p>
            <a:pPr marL="365760" lvl="1" indent="0">
              <a:buNone/>
            </a:pPr>
            <a:r>
              <a:rPr lang="cs-CZ" sz="2400" dirty="0"/>
              <a:t>  </a:t>
            </a:r>
          </a:p>
          <a:p>
            <a:pPr marL="68580" indent="0">
              <a:buNone/>
            </a:pPr>
            <a:endParaRPr lang="cs-CZ" sz="2400" dirty="0"/>
          </a:p>
        </p:txBody>
      </p:sp>
      <p:pic>
        <p:nvPicPr>
          <p:cNvPr id="8" name="Obrázek 7"/>
          <p:cNvPicPr/>
          <p:nvPr/>
        </p:nvPicPr>
        <p:blipFill rotWithShape="1">
          <a:blip r:embed="rId2"/>
          <a:srcRect l="17719" t="12057" r="16497" b="6480"/>
          <a:stretch/>
        </p:blipFill>
        <p:spPr bwMode="auto">
          <a:xfrm>
            <a:off x="3558239" y="2492711"/>
            <a:ext cx="4896544" cy="36004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Obdélník 9"/>
          <p:cNvSpPr/>
          <p:nvPr/>
        </p:nvSpPr>
        <p:spPr>
          <a:xfrm>
            <a:off x="6240017" y="3059669"/>
            <a:ext cx="1847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cs-CZ" dirty="0"/>
          </a:p>
        </p:txBody>
      </p:sp>
      <p:sp>
        <p:nvSpPr>
          <p:cNvPr id="11" name="Zaoblený obdélníkový popisek 10"/>
          <p:cNvSpPr/>
          <p:nvPr/>
        </p:nvSpPr>
        <p:spPr>
          <a:xfrm>
            <a:off x="60781" y="4305994"/>
            <a:ext cx="3746448" cy="1342890"/>
          </a:xfrm>
          <a:prstGeom prst="wedgeRoundRectCallout">
            <a:avLst>
              <a:gd name="adj1" fmla="val 81964"/>
              <a:gd name="adj2" fmla="val -73451"/>
              <a:gd name="adj3" fmla="val 16667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>
                <a:solidFill>
                  <a:schemeClr val="tx2"/>
                </a:solidFill>
              </a:rPr>
              <a:t>Hayesova</a:t>
            </a:r>
            <a:r>
              <a:rPr lang="cs-CZ" dirty="0">
                <a:solidFill>
                  <a:schemeClr val="tx2"/>
                </a:solidFill>
              </a:rPr>
              <a:t> pyramida evidence důkazů</a:t>
            </a:r>
          </a:p>
          <a:p>
            <a:pPr algn="ctr"/>
            <a:r>
              <a:rPr lang="cs-CZ" sz="1200" dirty="0">
                <a:solidFill>
                  <a:schemeClr val="tx2"/>
                </a:solidFill>
              </a:rPr>
              <a:t>(Čím výš, tím větší váha důkazu)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8259340" y="2054509"/>
            <a:ext cx="3932660" cy="399145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27432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>
                <a:solidFill>
                  <a:schemeClr val="tx2"/>
                </a:solidFill>
              </a:defRPr>
            </a:lvl1pPr>
            <a:lvl2pPr marL="640080" lvl="1" indent="-27432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>
                <a:solidFill>
                  <a:schemeClr val="tx2"/>
                </a:solidFill>
              </a:defRPr>
            </a:lvl2pPr>
            <a:lvl3pPr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>
                <a:solidFill>
                  <a:schemeClr val="tx2"/>
                </a:solidFill>
              </a:defRPr>
            </a:lvl3pPr>
            <a:lvl4pPr marL="1124712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>
                <a:solidFill>
                  <a:schemeClr val="tx2"/>
                </a:solidFill>
              </a:defRPr>
            </a:lvl4pPr>
            <a:lvl5pPr marL="132588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baseline="0">
                <a:solidFill>
                  <a:schemeClr val="tx2"/>
                </a:solidFill>
              </a:defRPr>
            </a:lvl5pPr>
            <a:lvl6pPr marL="1517904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>
                <a:solidFill>
                  <a:schemeClr val="tx2"/>
                </a:solidFill>
              </a:defRPr>
            </a:lvl6pPr>
            <a:lvl7pPr marL="1719072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>
                <a:solidFill>
                  <a:schemeClr val="tx2"/>
                </a:solidFill>
              </a:defRPr>
            </a:lvl7pPr>
            <a:lvl8pPr marL="192024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>
                <a:solidFill>
                  <a:schemeClr val="tx2"/>
                </a:solidFill>
              </a:defRPr>
            </a:lvl8pPr>
            <a:lvl9pPr marL="2121408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>
                <a:solidFill>
                  <a:schemeClr val="tx2"/>
                </a:solidFill>
              </a:defRPr>
            </a:lvl9pPr>
          </a:lstStyle>
          <a:p>
            <a:pPr marL="68580" indent="0">
              <a:buNone/>
            </a:pPr>
            <a:r>
              <a:rPr lang="cs-CZ" dirty="0">
                <a:solidFill>
                  <a:schemeClr val="accent1"/>
                </a:solidFill>
                <a:latin typeface="+mn-lt"/>
                <a:ea typeface="+mj-ea"/>
                <a:cs typeface="+mj-cs"/>
              </a:rPr>
              <a:t>Posuzované parametry</a:t>
            </a:r>
          </a:p>
          <a:p>
            <a:pPr>
              <a:buFont typeface="Arial" panose="020B0604020202020204" pitchFamily="34" charset="0"/>
              <a:buChar char="-"/>
            </a:pPr>
            <a:r>
              <a:rPr lang="cs-CZ" dirty="0">
                <a:solidFill>
                  <a:schemeClr val="tx1"/>
                </a:solidFill>
                <a:latin typeface="+mn-lt"/>
              </a:rPr>
              <a:t>Relevantnost uvedených zdrojů</a:t>
            </a:r>
          </a:p>
          <a:p>
            <a:pPr>
              <a:buFont typeface="Arial" panose="020B0604020202020204" pitchFamily="34" charset="0"/>
              <a:buChar char="-"/>
            </a:pPr>
            <a:r>
              <a:rPr lang="cs-CZ" dirty="0">
                <a:solidFill>
                  <a:schemeClr val="tx1"/>
                </a:solidFill>
                <a:latin typeface="+mn-lt"/>
              </a:rPr>
              <a:t>Rok výzkumu</a:t>
            </a:r>
          </a:p>
          <a:p>
            <a:pPr>
              <a:buFont typeface="Arial" panose="020B0604020202020204" pitchFamily="34" charset="0"/>
              <a:buChar char="-"/>
            </a:pPr>
            <a:r>
              <a:rPr lang="cs-CZ" dirty="0">
                <a:solidFill>
                  <a:schemeClr val="tx1"/>
                </a:solidFill>
                <a:latin typeface="+mn-lt"/>
              </a:rPr>
              <a:t>Metodologie</a:t>
            </a:r>
          </a:p>
          <a:p>
            <a:pPr>
              <a:buFont typeface="Arial" panose="020B0604020202020204" pitchFamily="34" charset="0"/>
              <a:buChar char="-"/>
            </a:pPr>
            <a:r>
              <a:rPr lang="cs-CZ" dirty="0">
                <a:solidFill>
                  <a:schemeClr val="tx1"/>
                </a:solidFill>
                <a:latin typeface="+mn-lt"/>
              </a:rPr>
              <a:t>Charakteristika cílového souboru</a:t>
            </a:r>
          </a:p>
          <a:p>
            <a:pPr>
              <a:buFont typeface="Arial" panose="020B0604020202020204" pitchFamily="34" charset="0"/>
              <a:buChar char="-"/>
            </a:pPr>
            <a:r>
              <a:rPr lang="cs-CZ" dirty="0">
                <a:solidFill>
                  <a:schemeClr val="tx1"/>
                </a:solidFill>
                <a:latin typeface="+mn-lt"/>
              </a:rPr>
              <a:t>Sběr dat a jejich analýza</a:t>
            </a:r>
          </a:p>
          <a:p>
            <a:pPr>
              <a:buFont typeface="Arial" panose="020B0604020202020204" pitchFamily="34" charset="0"/>
              <a:buChar char="-"/>
            </a:pPr>
            <a:r>
              <a:rPr lang="cs-CZ" dirty="0">
                <a:solidFill>
                  <a:schemeClr val="tx1"/>
                </a:solidFill>
                <a:latin typeface="+mn-lt"/>
              </a:rPr>
              <a:t>Závěry a interpretace</a:t>
            </a:r>
          </a:p>
          <a:p>
            <a:endParaRPr lang="cs-CZ" dirty="0">
              <a:latin typeface="+mn-lt"/>
            </a:endParaRPr>
          </a:p>
        </p:txBody>
      </p:sp>
      <p:sp>
        <p:nvSpPr>
          <p:cNvPr id="9" name="Rámeček 8"/>
          <p:cNvSpPr/>
          <p:nvPr/>
        </p:nvSpPr>
        <p:spPr>
          <a:xfrm>
            <a:off x="269818" y="731681"/>
            <a:ext cx="11676311" cy="648072"/>
          </a:xfrm>
          <a:prstGeom prst="fram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B4E7D172-6209-4B94-8827-65EE6469B1E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7808E3D-9D5A-43D6-88EA-5E0E1C9EEE5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35</a:t>
            </a:fld>
            <a:endParaRPr lang="cs-CZ" altLang="cs-CZ" dirty="0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FE189C2A-532B-42F9-A55B-2D095EC47666}"/>
              </a:ext>
            </a:extLst>
          </p:cNvPr>
          <p:cNvSpPr/>
          <p:nvPr/>
        </p:nvSpPr>
        <p:spPr>
          <a:xfrm>
            <a:off x="60781" y="736049"/>
            <a:ext cx="844458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" indent="0" algn="ctr">
              <a:buNone/>
            </a:pPr>
            <a:r>
              <a:rPr lang="cs-CZ" i="1" dirty="0"/>
              <a:t>Rozhodování o síle (validitě a reliabilitě) důkazů.</a:t>
            </a:r>
          </a:p>
        </p:txBody>
      </p:sp>
    </p:spTree>
    <p:extLst>
      <p:ext uri="{BB962C8B-B14F-4D97-AF65-F5344CB8AC3E}">
        <p14:creationId xmlns:p14="http://schemas.microsoft.com/office/powerpoint/2010/main" val="37921632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2745" y="157200"/>
            <a:ext cx="8208912" cy="782960"/>
          </a:xfr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cs-CZ" sz="3200" dirty="0"/>
              <a:t>5 krok: aplikace důkazů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31088" y="1061916"/>
            <a:ext cx="11760912" cy="2304256"/>
          </a:xfrm>
        </p:spPr>
        <p:txBody>
          <a:bodyPr>
            <a:noAutofit/>
          </a:bodyPr>
          <a:lstStyle/>
          <a:p>
            <a:pPr marL="68580" indent="0" algn="ctr">
              <a:buNone/>
            </a:pPr>
            <a:r>
              <a:rPr lang="cs-CZ" sz="2400" i="1" dirty="0"/>
              <a:t>Aplikace důkazů v konkrétním klinickém prostředí.</a:t>
            </a:r>
            <a:endParaRPr lang="cs-CZ" sz="2400" dirty="0"/>
          </a:p>
          <a:p>
            <a:pPr marL="68580" indent="0">
              <a:buNone/>
            </a:pPr>
            <a:r>
              <a:rPr lang="cs-CZ" sz="24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Aplikace zohledňuje:</a:t>
            </a:r>
          </a:p>
          <a:p>
            <a:r>
              <a:rPr lang="cs-CZ" sz="2400" dirty="0"/>
              <a:t>Klinické prostředí </a:t>
            </a:r>
          </a:p>
          <a:p>
            <a:r>
              <a:rPr lang="cs-CZ" sz="2400" dirty="0"/>
              <a:t>Preference pacienta a jeho blízkých</a:t>
            </a:r>
          </a:p>
          <a:p>
            <a:r>
              <a:rPr lang="cs-CZ" sz="2400" dirty="0"/>
              <a:t>Klinické zkušenosti</a:t>
            </a:r>
          </a:p>
          <a:p>
            <a:pPr marL="68580" indent="0">
              <a:buNone/>
            </a:pPr>
            <a:endParaRPr lang="cs-CZ" sz="2400" dirty="0"/>
          </a:p>
        </p:txBody>
      </p:sp>
      <p:sp>
        <p:nvSpPr>
          <p:cNvPr id="10" name="Obdélník 9"/>
          <p:cNvSpPr/>
          <p:nvPr/>
        </p:nvSpPr>
        <p:spPr>
          <a:xfrm>
            <a:off x="6240017" y="3059669"/>
            <a:ext cx="1847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cs-CZ" dirty="0"/>
          </a:p>
        </p:txBody>
      </p:sp>
      <p:sp>
        <p:nvSpPr>
          <p:cNvPr id="9" name="Rámeček 8"/>
          <p:cNvSpPr/>
          <p:nvPr/>
        </p:nvSpPr>
        <p:spPr>
          <a:xfrm>
            <a:off x="412348" y="953239"/>
            <a:ext cx="11607856" cy="648072"/>
          </a:xfrm>
          <a:prstGeom prst="fram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12" name="Nadpis 1"/>
          <p:cNvSpPr txBox="1">
            <a:spLocks/>
          </p:cNvSpPr>
          <p:nvPr/>
        </p:nvSpPr>
        <p:spPr>
          <a:xfrm>
            <a:off x="162745" y="3964485"/>
            <a:ext cx="8208912" cy="78296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cs-CZ" sz="3200" dirty="0"/>
          </a:p>
          <a:p>
            <a:r>
              <a:rPr lang="cs-CZ" sz="3200" dirty="0"/>
              <a:t>6 krok: zhodnocení</a:t>
            </a:r>
          </a:p>
        </p:txBody>
      </p:sp>
      <p:sp>
        <p:nvSpPr>
          <p:cNvPr id="13" name="Zástupný symbol pro obsah 2"/>
          <p:cNvSpPr txBox="1">
            <a:spLocks/>
          </p:cNvSpPr>
          <p:nvPr/>
        </p:nvSpPr>
        <p:spPr>
          <a:xfrm>
            <a:off x="540000" y="4848840"/>
            <a:ext cx="10212619" cy="61337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68580" indent="0" algn="ctr" eaLnBrk="1" hangingPunct="1"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 i="1">
                <a:latin typeface="+mn-lt"/>
              </a:defRPr>
            </a:lvl1pPr>
            <a:lvl2pPr marL="504000" indent="-180000" eaLnBrk="1" hangingPunct="1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latin typeface="+mn-lt"/>
              </a:defRPr>
            </a:lvl2pPr>
            <a:lvl3pPr indent="0" eaLnBrk="1" hangingPunct="1">
              <a:lnSpc>
                <a:spcPts val="1800"/>
              </a:lnSpc>
              <a:spcBef>
                <a:spcPts val="0"/>
              </a:spcBef>
              <a:buClr>
                <a:schemeClr val="folHlink"/>
              </a:buClr>
              <a:buSzPct val="80000"/>
              <a:buFontTx/>
              <a:buNone/>
              <a:defRPr sz="1500" b="0">
                <a:latin typeface="+mn-lt"/>
              </a:defRPr>
            </a:lvl3pPr>
            <a:lvl4pPr indent="0" eaLnBrk="1" hangingPunct="1">
              <a:lnSpc>
                <a:spcPts val="1800"/>
              </a:lnSpc>
              <a:spcBef>
                <a:spcPts val="0"/>
              </a:spcBef>
              <a:buClr>
                <a:schemeClr val="accent2"/>
              </a:buClr>
              <a:buSzPct val="90000"/>
              <a:buFontTx/>
              <a:buNone/>
              <a:defRPr sz="1500" b="0">
                <a:latin typeface="+mn-lt"/>
              </a:defRPr>
            </a:lvl4pPr>
            <a:lvl5pPr indent="0" eaLnBrk="1" hangingPunct="1">
              <a:lnSpc>
                <a:spcPts val="18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500" b="0">
                <a:latin typeface="+mn-lt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latin typeface="+mn-lt"/>
              </a:defRPr>
            </a:lvl6pPr>
            <a:lvl7pPr indent="0" fontAlgn="base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latin typeface="+mn-lt"/>
              </a:defRPr>
            </a:lvl7pPr>
            <a:lvl8pPr indent="0" fontAlgn="base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latin typeface="+mn-lt"/>
              </a:defRPr>
            </a:lvl8pPr>
            <a:lvl9pPr indent="0" fontAlgn="base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latin typeface="+mn-lt"/>
              </a:defRPr>
            </a:lvl9pPr>
          </a:lstStyle>
          <a:p>
            <a:r>
              <a:rPr lang="cs-CZ" dirty="0"/>
              <a:t>Hodnocení efektivnosti a účinnost aplikace důkazu v klinické praxi.</a:t>
            </a:r>
          </a:p>
          <a:p>
            <a:endParaRPr lang="cs-CZ" dirty="0"/>
          </a:p>
        </p:txBody>
      </p:sp>
      <p:sp>
        <p:nvSpPr>
          <p:cNvPr id="14" name="Rámeček 13"/>
          <p:cNvSpPr/>
          <p:nvPr/>
        </p:nvSpPr>
        <p:spPr>
          <a:xfrm>
            <a:off x="527424" y="4839650"/>
            <a:ext cx="10212619" cy="648072"/>
          </a:xfrm>
          <a:prstGeom prst="fram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47FD1D48-48A2-4B12-BCC2-76581904952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C01B5822-B475-40A2-BC54-BAA9F92960A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36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70468735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14000" y="256477"/>
            <a:ext cx="8208912" cy="782960"/>
          </a:xfrm>
        </p:spPr>
        <p:txBody>
          <a:bodyPr>
            <a:normAutofit fontScale="90000"/>
          </a:bodyPr>
          <a:lstStyle/>
          <a:p>
            <a:r>
              <a:rPr lang="cs-CZ" dirty="0">
                <a:solidFill>
                  <a:srgbClr val="FF0000"/>
                </a:solidFill>
              </a:rPr>
              <a:t>K</a:t>
            </a:r>
            <a:r>
              <a:rPr lang="cs-CZ" dirty="0"/>
              <a:t>linické </a:t>
            </a:r>
            <a:r>
              <a:rPr lang="cs-CZ" dirty="0">
                <a:solidFill>
                  <a:srgbClr val="FF0000"/>
                </a:solidFill>
              </a:rPr>
              <a:t>d</a:t>
            </a:r>
            <a:r>
              <a:rPr lang="cs-CZ" dirty="0"/>
              <a:t>oporučené </a:t>
            </a:r>
            <a:r>
              <a:rPr lang="cs-CZ" dirty="0">
                <a:solidFill>
                  <a:srgbClr val="FF0000"/>
                </a:solidFill>
              </a:rPr>
              <a:t>p</a:t>
            </a:r>
            <a:r>
              <a:rPr lang="cs-CZ" dirty="0"/>
              <a:t>ostupy = KDP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95748" y="1039437"/>
            <a:ext cx="11774332" cy="4845974"/>
          </a:xfrm>
        </p:spPr>
        <p:txBody>
          <a:bodyPr>
            <a:normAutofit/>
          </a:bodyPr>
          <a:lstStyle/>
          <a:p>
            <a:r>
              <a:rPr lang="cs-CZ" dirty="0"/>
              <a:t>Systematicky vytvářená stanoviska usnadňující rozhodnutí o vhodné a přiměřené zdravotní péči v určité klinické situaci.</a:t>
            </a:r>
          </a:p>
          <a:p>
            <a:endParaRPr lang="cs-CZ" dirty="0"/>
          </a:p>
          <a:p>
            <a:r>
              <a:rPr lang="cs-CZ" dirty="0"/>
              <a:t>Formulace na základě poznatků definovaných  prostřednictvím EBM, EBP, EBN.</a:t>
            </a:r>
          </a:p>
          <a:p>
            <a:endParaRPr lang="cs-CZ" dirty="0"/>
          </a:p>
          <a:p>
            <a:r>
              <a:rPr lang="cs-CZ" dirty="0"/>
              <a:t>Kvalita KDP je závislá na postupu procesu EBM, EBP, EBN. 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4100F8D0-C82A-4AF2-8760-BB6D29F1CB0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25FBA432-4142-4950-AE4D-E8872B90B52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37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95014826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31088" y="171841"/>
            <a:ext cx="8208912" cy="648072"/>
          </a:xfrm>
        </p:spPr>
        <p:txBody>
          <a:bodyPr>
            <a:normAutofit/>
          </a:bodyPr>
          <a:lstStyle/>
          <a:p>
            <a:r>
              <a:rPr lang="cs-CZ" dirty="0"/>
              <a:t>Zdroje</a:t>
            </a:r>
          </a:p>
        </p:txBody>
      </p:sp>
      <p:sp>
        <p:nvSpPr>
          <p:cNvPr id="4" name="Obdélník 3"/>
          <p:cNvSpPr/>
          <p:nvPr/>
        </p:nvSpPr>
        <p:spPr>
          <a:xfrm>
            <a:off x="414000" y="742051"/>
            <a:ext cx="10236912" cy="46812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BÁRTLOVÁ S., SADÍLEK P., TÓTHOVÁ V. Výzkum v ošetřovatelství. Brno, Národní centrum ošetřovatelství a nelékařských zdravotnických oborů, 2008. ISBN 978-80-7013-467-2.</a:t>
            </a:r>
          </a:p>
          <a:p>
            <a:r>
              <a:rPr lang="cs-CZ" alt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BRABCOVÁ, J a kol. Skoč! Aneb reálný život, Plzeň: </a:t>
            </a:r>
            <a:r>
              <a:rPr lang="cs-CZ" altLang="cs-CZ"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Grafia</a:t>
            </a:r>
            <a:r>
              <a:rPr lang="cs-CZ" alt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2005, ISBN 80 -902340-7-9</a:t>
            </a:r>
          </a:p>
          <a:p>
            <a:pPr>
              <a:lnSpc>
                <a:spcPct val="90000"/>
              </a:lnSpc>
            </a:pPr>
            <a:r>
              <a:rPr lang="cs-CZ" altLang="cs-CZ" sz="1400" dirty="0">
                <a:solidFill>
                  <a:schemeClr val="tx1">
                    <a:lumMod val="85000"/>
                    <a:lumOff val="15000"/>
                  </a:schemeClr>
                </a:solidFill>
                <a:hlinkClick r:id="rId2"/>
              </a:rPr>
              <a:t>http://knihovna.upol.cz/lf</a:t>
            </a:r>
            <a:r>
              <a:rPr lang="cs-CZ" alt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(vzdělávání, DSP).</a:t>
            </a:r>
          </a:p>
          <a:p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DISMAN, M. Jak se vyrábí sociologická znalost. Karolinum, Praha 1993, 2005.</a:t>
            </a:r>
          </a:p>
          <a:p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FARKAŠOVÁ, D. A kol. Výzkum v </a:t>
            </a:r>
            <a:r>
              <a:rPr lang="cs-CZ"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ošetrovatelstve</a:t>
            </a:r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 Martin: </a:t>
            </a:r>
            <a:r>
              <a:rPr lang="cs-CZ"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Osveta</a:t>
            </a:r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2006.</a:t>
            </a:r>
          </a:p>
          <a:p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ISBN 80-80632-286.</a:t>
            </a:r>
          </a:p>
          <a:p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HENDL, J. Kvantitativní výzkum: základní metody a aplikace. Praha: Portál, 2005. ISBN 80-7367-040-2.</a:t>
            </a:r>
          </a:p>
          <a:p>
            <a:r>
              <a:rPr lang="cs-CZ" alt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HUŠÁK, V. Jak napsat publikaci? Jak připravit prezentaci?, Olomouc: LF UP 2007, ISBN 978-80-44-1736-3.</a:t>
            </a:r>
            <a:endParaRPr lang="cs-CZ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CHRÁSKA, M. </a:t>
            </a:r>
            <a:r>
              <a:rPr lang="cs-CZ" sz="14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Metody pedagogického výzkumu: základy kvantitativního výzkumu</a:t>
            </a:r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 Praha: </a:t>
            </a:r>
            <a:r>
              <a:rPr lang="cs-CZ"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Grada</a:t>
            </a:r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cs-CZ"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Publishing</a:t>
            </a:r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2007. ISBN 978-80-247-1369-4.</a:t>
            </a:r>
          </a:p>
          <a:p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KUTNOHORSKÁ, J. Výzkum v ošetřovatelství. Praha: </a:t>
            </a:r>
            <a:r>
              <a:rPr lang="cs-CZ"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Grada</a:t>
            </a:r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2009. ISBN </a:t>
            </a:r>
          </a:p>
          <a:p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978-80-247-2713-4.</a:t>
            </a:r>
          </a:p>
          <a:p>
            <a:pPr>
              <a:lnSpc>
                <a:spcPct val="90000"/>
              </a:lnSpc>
            </a:pPr>
            <a:r>
              <a:rPr lang="cs-CZ" alt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MAZALOVÁ, L. </a:t>
            </a:r>
            <a:r>
              <a:rPr lang="cs-CZ" altLang="cs-CZ" sz="14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Kapitoly z výzkumu v ošetřovatelství</a:t>
            </a:r>
            <a:r>
              <a:rPr lang="cs-CZ" alt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Olomouc: Fakulta zdravotních věd 2016. Dostupné: </a:t>
            </a:r>
            <a:r>
              <a:rPr lang="cs-CZ" altLang="cs-CZ" sz="1400" dirty="0">
                <a:solidFill>
                  <a:schemeClr val="tx1">
                    <a:lumMod val="85000"/>
                    <a:lumOff val="15000"/>
                  </a:schemeClr>
                </a:solidFill>
                <a:hlinkClick r:id="rId3"/>
              </a:rPr>
              <a:t>http://old.fzv.upol.cz/fileadmin/user_upload/FZV/DSP_Osetrovatelstvi/Skripta/Kapitoly_z_vyzkumu_v_osetrovatelstvi.pdf</a:t>
            </a:r>
            <a:endParaRPr lang="cs-CZ" altLang="cs-CZ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PLEVOVÁ I, et al. Ošetřovatelství. I Praha: </a:t>
            </a:r>
            <a:r>
              <a:rPr lang="cs-CZ"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Grada</a:t>
            </a:r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2011. ISBN 9788024735573.</a:t>
            </a:r>
          </a:p>
          <a:p>
            <a:pPr>
              <a:lnSpc>
                <a:spcPct val="90000"/>
              </a:lnSpc>
            </a:pPr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PUNCH, K. </a:t>
            </a:r>
            <a:r>
              <a:rPr lang="cs-CZ" sz="14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Úspěšný návrh výzkumu</a:t>
            </a:r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 </a:t>
            </a:r>
            <a:r>
              <a:rPr lang="cs-CZ"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Translated</a:t>
            </a:r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by Jan </a:t>
            </a:r>
            <a:r>
              <a:rPr lang="cs-CZ"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Hendl</a:t>
            </a:r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 Vyd. 1. Praha: Portál, 2008. 230 s. ISBN 9788073674687.</a:t>
            </a:r>
            <a:endParaRPr lang="cs-CZ" altLang="cs-CZ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lnSpc>
                <a:spcPct val="90000"/>
              </a:lnSpc>
            </a:pPr>
            <a:r>
              <a:rPr lang="cs-CZ" alt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ŽIAKOVÁ, K et al. </a:t>
            </a:r>
            <a:r>
              <a:rPr lang="cs-CZ" altLang="cs-CZ" sz="1400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Ošetrovateľstvo</a:t>
            </a:r>
            <a:r>
              <a:rPr lang="cs-CZ" altLang="cs-CZ" sz="14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cs-CZ" altLang="cs-CZ" sz="1400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teóra</a:t>
            </a:r>
            <a:r>
              <a:rPr lang="cs-CZ" altLang="cs-CZ" sz="14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a </a:t>
            </a:r>
            <a:r>
              <a:rPr lang="cs-CZ" altLang="cs-CZ" sz="1400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vedecký</a:t>
            </a:r>
            <a:r>
              <a:rPr lang="cs-CZ" altLang="cs-CZ" sz="14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výzkum</a:t>
            </a:r>
            <a:r>
              <a:rPr lang="cs-CZ" alt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Martin: </a:t>
            </a:r>
            <a:r>
              <a:rPr lang="cs-CZ" altLang="cs-CZ"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Osveta</a:t>
            </a:r>
            <a:r>
              <a:rPr lang="cs-CZ" alt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2003, ISBN 80-8063-131-X</a:t>
            </a:r>
          </a:p>
          <a:p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  <a:hlinkClick r:id="rId4"/>
              </a:rPr>
              <a:t>http://www.e-metodologia.fedu.uniba.sk/index.php/o-ucebnici/ako-citovat.php</a:t>
            </a:r>
            <a:endParaRPr lang="cs-CZ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  <a:hlinkClick r:id="rId5"/>
              </a:rPr>
              <a:t>https://www.google.cz/search?q=Testov%C3%A9+krit%C3%A9rium&amp;ie=utf-8&amp;oe=utf-8&amp;client=firefox-b-ab&amp;gfe_rd=cr&amp;dcr=0&amp;ei=GEe6WeTHCKGE8QfBkYXoCQ</a:t>
            </a:r>
            <a:endParaRPr lang="cs-CZ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http://home.ef.jcu.cz/~birom/stat/cviceni/09/p_value.pdf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C768A959-26A2-4666-A934-81095E0B33F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020D3A30-1E05-41C7-8251-08AF9A92410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38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49813545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Děkuji za pozornost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EC116398-3F45-4A53-A93E-C66D7641694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B3262234-CFD6-4DE9-AF42-EE097E652B8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39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5729225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VĚDA A LIDSKÉ POZNÁNÍ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40000" y="3751875"/>
            <a:ext cx="7357091" cy="2083659"/>
          </a:xfrm>
        </p:spPr>
        <p:txBody>
          <a:bodyPr vert="horz" lIns="0" tIns="0" rIns="0" bIns="0" rtlCol="0">
            <a:noAutofit/>
          </a:bodyPr>
          <a:lstStyle/>
          <a:p>
            <a:pPr marL="252000" indent="-180000">
              <a:lnSpc>
                <a:spcPct val="150000"/>
              </a:lnSpc>
              <a:buFont typeface="Arial" panose="020B0604020202020204" pitchFamily="34" charset="0"/>
              <a:buChar char="̶"/>
            </a:pPr>
            <a:r>
              <a:rPr lang="cs-CZ" sz="2800" dirty="0">
                <a:latin typeface="+mn-lt"/>
                <a:ea typeface="+mn-ea"/>
                <a:cs typeface="+mn-cs"/>
              </a:rPr>
              <a:t>Empirie</a:t>
            </a:r>
          </a:p>
          <a:p>
            <a:pPr marL="252000" indent="-180000">
              <a:lnSpc>
                <a:spcPct val="150000"/>
              </a:lnSpc>
              <a:buFont typeface="Arial" panose="020B0604020202020204" pitchFamily="34" charset="0"/>
              <a:buChar char="̶"/>
            </a:pPr>
            <a:r>
              <a:rPr lang="cs-CZ" sz="2800" dirty="0">
                <a:latin typeface="+mn-lt"/>
                <a:ea typeface="+mn-ea"/>
                <a:cs typeface="+mn-cs"/>
              </a:rPr>
              <a:t>Výzkum</a:t>
            </a:r>
          </a:p>
          <a:p>
            <a:pPr marL="252000" indent="-180000">
              <a:lnSpc>
                <a:spcPct val="150000"/>
              </a:lnSpc>
              <a:buFont typeface="Arial" panose="020B0604020202020204" pitchFamily="34" charset="0"/>
              <a:buChar char="̶"/>
            </a:pPr>
            <a:r>
              <a:rPr lang="cs-CZ" sz="2800" dirty="0">
                <a:latin typeface="+mn-lt"/>
                <a:ea typeface="+mn-ea"/>
                <a:cs typeface="+mn-cs"/>
              </a:rPr>
              <a:t>Věda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FC58C579-BD5D-4A3C-AA95-E8605C5FBC0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3C8CB797-F26D-4BD5-A376-95C9929A443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4</a:t>
            </a:fld>
            <a:endParaRPr lang="cs-CZ" alt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925120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13999" y="1410099"/>
            <a:ext cx="9129011" cy="5134697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Empirie</a:t>
            </a:r>
            <a:br>
              <a:rPr lang="cs-CZ" dirty="0">
                <a:solidFill>
                  <a:schemeClr val="tx1"/>
                </a:solidFill>
              </a:rPr>
            </a:br>
            <a:br>
              <a:rPr lang="cs-CZ" dirty="0">
                <a:solidFill>
                  <a:schemeClr val="tx1"/>
                </a:solidFill>
              </a:rPr>
            </a:br>
            <a:br>
              <a:rPr lang="cs-CZ" dirty="0">
                <a:solidFill>
                  <a:schemeClr val="tx1"/>
                </a:solidFill>
              </a:rPr>
            </a:br>
            <a:r>
              <a:rPr lang="cs-CZ" dirty="0">
                <a:solidFill>
                  <a:schemeClr val="tx1"/>
                </a:solidFill>
              </a:rPr>
              <a:t>Výzkum</a:t>
            </a:r>
            <a:br>
              <a:rPr lang="cs-CZ" dirty="0">
                <a:solidFill>
                  <a:schemeClr val="tx1"/>
                </a:solidFill>
              </a:rPr>
            </a:br>
            <a:br>
              <a:rPr lang="cs-CZ" dirty="0">
                <a:solidFill>
                  <a:schemeClr val="tx1"/>
                </a:solidFill>
              </a:rPr>
            </a:br>
            <a:br>
              <a:rPr lang="cs-CZ" dirty="0">
                <a:solidFill>
                  <a:schemeClr val="tx1"/>
                </a:solidFill>
              </a:rPr>
            </a:br>
            <a:r>
              <a:rPr lang="cs-CZ" dirty="0">
                <a:solidFill>
                  <a:schemeClr val="tx1"/>
                </a:solidFill>
              </a:rPr>
              <a:t>Věda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B1C9821F-B0B8-40F1-95DF-F14FC7D6C97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F951CB75-59D6-4B4D-85F3-76B703D755E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id="{130D96A4-278F-4099-9329-DA6F3A5BAAD4}"/>
              </a:ext>
            </a:extLst>
          </p:cNvPr>
          <p:cNvSpPr txBox="1">
            <a:spLocks/>
          </p:cNvSpPr>
          <p:nvPr/>
        </p:nvSpPr>
        <p:spPr>
          <a:xfrm>
            <a:off x="413999" y="313204"/>
            <a:ext cx="11361600" cy="117158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r>
              <a:rPr lang="cs-CZ" kern="0" dirty="0"/>
              <a:t>Vyhledejte definice těchto pojmů a zamyslete se nad tím jak tyto pojmy spolu souvisí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254256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0AC1588-AC48-474A-B7E2-BAE69D063CDC}"/>
              </a:ext>
            </a:extLst>
          </p:cNvPr>
          <p:cNvSpPr txBox="1">
            <a:spLocks/>
          </p:cNvSpPr>
          <p:nvPr/>
        </p:nvSpPr>
        <p:spPr>
          <a:xfrm>
            <a:off x="191344" y="257558"/>
            <a:ext cx="8208912" cy="78296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cs-CZ" sz="3600" dirty="0"/>
              <a:t>Definice empirie &amp; vědy &amp; výzkum </a:t>
            </a:r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FD3AD16F-3FBF-4726-89E8-AEE26B560C3D}"/>
              </a:ext>
            </a:extLst>
          </p:cNvPr>
          <p:cNvSpPr/>
          <p:nvPr/>
        </p:nvSpPr>
        <p:spPr>
          <a:xfrm>
            <a:off x="1271464" y="1070030"/>
            <a:ext cx="5328592" cy="144655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cs-CZ" sz="40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Věda</a:t>
            </a:r>
            <a:r>
              <a:rPr lang="cs-CZ" dirty="0"/>
              <a:t> je organizovaný (systematický a metodologický) způsob získávání poznání.</a:t>
            </a: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F7469631-C808-4C1C-9373-F0002E307E95}"/>
              </a:ext>
            </a:extLst>
          </p:cNvPr>
          <p:cNvSpPr/>
          <p:nvPr/>
        </p:nvSpPr>
        <p:spPr>
          <a:xfrm>
            <a:off x="112333" y="4412118"/>
            <a:ext cx="4896544" cy="181588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cs-CZ" sz="40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Empirie</a:t>
            </a:r>
            <a:r>
              <a:rPr lang="cs-CZ" dirty="0"/>
              <a:t> je cílený a řízený způsob získávání informaci za využití metody pozorování nebo pokusu</a:t>
            </a: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C782C1D9-4CD7-4112-A9CA-37E02900D7C6}"/>
              </a:ext>
            </a:extLst>
          </p:cNvPr>
          <p:cNvSpPr/>
          <p:nvPr/>
        </p:nvSpPr>
        <p:spPr>
          <a:xfrm>
            <a:off x="540000" y="2566724"/>
            <a:ext cx="5731388" cy="181588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cs-CZ" sz="40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Výzkum </a:t>
            </a:r>
            <a:r>
              <a:rPr lang="cs-CZ" dirty="0"/>
              <a:t>je systematické, řízené, empirické a kritické zkoumání hypotetických tvrzení o předpokládaných vztazích mezi přirozenými jevy.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FC6C4C68-68C6-4870-94A0-EAEE040A839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35544210"/>
              </p:ext>
            </p:extLst>
          </p:nvPr>
        </p:nvGraphicFramePr>
        <p:xfrm>
          <a:off x="6600056" y="966255"/>
          <a:ext cx="5591944" cy="48749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Zástupný symbol pro zápatí 6">
            <a:extLst>
              <a:ext uri="{FF2B5EF4-FFF2-40B4-BE49-F238E27FC236}">
                <a16:creationId xmlns:a16="http://schemas.microsoft.com/office/drawing/2014/main" id="{8B124D2C-6CE0-4AC2-A156-6DA096D318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</a:p>
        </p:txBody>
      </p:sp>
      <p:sp>
        <p:nvSpPr>
          <p:cNvPr id="8" name="Zástupný symbol pro číslo snímku 7">
            <a:extLst>
              <a:ext uri="{FF2B5EF4-FFF2-40B4-BE49-F238E27FC236}">
                <a16:creationId xmlns:a16="http://schemas.microsoft.com/office/drawing/2014/main" id="{A4FBD1E2-721B-4878-805C-42E8F3A2D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D8B8E-0111-4137-937E-571EF265879B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106411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0D7BE0B2-2484-4692-BAFD-A0FDE9F1D51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8C1122A-4EB4-4241-B562-DC6E634BA8E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53B3E2C-3FF3-4D19-9A31-B615A7F5EF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Empirie</a:t>
            </a:r>
          </a:p>
        </p:txBody>
      </p:sp>
      <p:sp>
        <p:nvSpPr>
          <p:cNvPr id="6" name="Podnadpis 5">
            <a:extLst>
              <a:ext uri="{FF2B5EF4-FFF2-40B4-BE49-F238E27FC236}">
                <a16:creationId xmlns:a16="http://schemas.microsoft.com/office/drawing/2014/main" id="{36A42702-D614-4230-96C1-A14BA78EE3A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044054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75544" y="211037"/>
            <a:ext cx="8208912" cy="936104"/>
          </a:xfrm>
        </p:spPr>
        <p:txBody>
          <a:bodyPr>
            <a:normAutofit/>
          </a:bodyPr>
          <a:lstStyle/>
          <a:p>
            <a:r>
              <a:rPr lang="cs-CZ" dirty="0"/>
              <a:t>Zdroje lidského poznání</a:t>
            </a:r>
            <a:endParaRPr lang="cs-CZ" sz="2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66008" y="922327"/>
            <a:ext cx="11454938" cy="5256584"/>
          </a:xfrm>
        </p:spPr>
        <p:txBody>
          <a:bodyPr vert="horz" lIns="91440" tIns="45720" rIns="91440" bIns="45720" rtlCol="0">
            <a:noAutofit/>
          </a:bodyPr>
          <a:lstStyle/>
          <a:p>
            <a:pPr indent="-270000"/>
            <a:r>
              <a:rPr lang="cs-CZ" sz="23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Metoda tradice </a:t>
            </a:r>
            <a:r>
              <a:rPr lang="cs-CZ" sz="2300" dirty="0"/>
              <a:t>- existence všeobecné základy akceptovaných pravd, které znaly již předchozí generace.</a:t>
            </a:r>
          </a:p>
          <a:p>
            <a:pPr indent="-270000"/>
            <a:r>
              <a:rPr lang="cs-CZ" sz="23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Metoda autority </a:t>
            </a:r>
            <a:r>
              <a:rPr lang="cs-CZ" sz="2300" dirty="0"/>
              <a:t>– považujeme za pravdu to, co nám řekl někdo, koho považujeme za autoritu.</a:t>
            </a:r>
          </a:p>
          <a:p>
            <a:pPr indent="-270000"/>
            <a:r>
              <a:rPr lang="cs-CZ" sz="2300" dirty="0">
                <a:solidFill>
                  <a:schemeClr val="accent1"/>
                </a:solidFill>
              </a:rPr>
              <a:t>Metoda pokusů a omylů (vlastní zkušenosti) </a:t>
            </a:r>
            <a:r>
              <a:rPr lang="cs-CZ" sz="2300" dirty="0"/>
              <a:t>- zkoumání všech alternativ, dokud nenajdeme dopověď na nové otázky.</a:t>
            </a:r>
          </a:p>
          <a:p>
            <a:pPr indent="-270000"/>
            <a:endParaRPr lang="cs-CZ" sz="2300" dirty="0"/>
          </a:p>
          <a:p>
            <a:pPr indent="-270000"/>
            <a:r>
              <a:rPr lang="cs-CZ" sz="23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Metoda vědeckého přístupu = empirické poznání </a:t>
            </a:r>
            <a:r>
              <a:rPr lang="cs-CZ" sz="2300" dirty="0"/>
              <a:t>- nejvyšší forma lidského poznání. Za použití vědeckého přístupu dospíváme k objektivním poznáním.</a:t>
            </a:r>
          </a:p>
          <a:p>
            <a:pPr indent="-270000"/>
            <a:endParaRPr lang="cs-CZ" sz="2300" dirty="0"/>
          </a:p>
        </p:txBody>
      </p:sp>
      <p:sp>
        <p:nvSpPr>
          <p:cNvPr id="4" name="Ovál 3">
            <a:extLst>
              <a:ext uri="{FF2B5EF4-FFF2-40B4-BE49-F238E27FC236}">
                <a16:creationId xmlns:a16="http://schemas.microsoft.com/office/drawing/2014/main" id="{BB562F84-C0C3-46D9-8B13-0F122BD79B0D}"/>
              </a:ext>
            </a:extLst>
          </p:cNvPr>
          <p:cNvSpPr/>
          <p:nvPr/>
        </p:nvSpPr>
        <p:spPr>
          <a:xfrm>
            <a:off x="0" y="4286635"/>
            <a:ext cx="11823469" cy="189227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4EF8F37-C1EB-4932-96D5-54E86F3451E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6A27403-5D1E-419D-AA9D-5ABD186D1DC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7" name="Šipka: dolů 6">
            <a:extLst>
              <a:ext uri="{FF2B5EF4-FFF2-40B4-BE49-F238E27FC236}">
                <a16:creationId xmlns:a16="http://schemas.microsoft.com/office/drawing/2014/main" id="{7068496D-8EF0-4CAB-9299-B46C91A702F7}"/>
              </a:ext>
            </a:extLst>
          </p:cNvPr>
          <p:cNvSpPr/>
          <p:nvPr/>
        </p:nvSpPr>
        <p:spPr bwMode="auto">
          <a:xfrm>
            <a:off x="11720946" y="922327"/>
            <a:ext cx="471054" cy="4780204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961286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7950" y="106231"/>
            <a:ext cx="7024744" cy="782960"/>
          </a:xfrm>
        </p:spPr>
        <p:txBody>
          <a:bodyPr/>
          <a:lstStyle/>
          <a:p>
            <a:r>
              <a:rPr lang="cs-CZ" dirty="0"/>
              <a:t>Empirie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34935" y="1703094"/>
            <a:ext cx="11922129" cy="4650906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Empirie konstruktivní	</a:t>
            </a:r>
            <a:r>
              <a:rPr lang="cs-CZ" dirty="0"/>
              <a:t>– </a:t>
            </a:r>
            <a:r>
              <a:rPr lang="cs-CZ" dirty="0">
                <a:highlight>
                  <a:srgbClr val="00FFFF"/>
                </a:highlight>
              </a:rPr>
              <a:t>tvorba</a:t>
            </a:r>
            <a:r>
              <a:rPr lang="cs-CZ" dirty="0"/>
              <a:t> nového názoru, postoje.</a:t>
            </a:r>
          </a:p>
          <a:p>
            <a:endParaRPr lang="cs-CZ" dirty="0"/>
          </a:p>
          <a:p>
            <a:r>
              <a:rPr lang="cs-CZ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Empirie ověřující	</a:t>
            </a:r>
            <a:r>
              <a:rPr lang="cs-CZ" dirty="0"/>
              <a:t>– </a:t>
            </a:r>
            <a:r>
              <a:rPr lang="cs-CZ" dirty="0">
                <a:highlight>
                  <a:srgbClr val="00FFFF"/>
                </a:highlight>
              </a:rPr>
              <a:t>potvrzení</a:t>
            </a:r>
            <a:r>
              <a:rPr lang="cs-CZ" dirty="0"/>
              <a:t> již zjištěného názoru, postoje.</a:t>
            </a:r>
          </a:p>
          <a:p>
            <a:endParaRPr lang="cs-CZ" dirty="0"/>
          </a:p>
          <a:p>
            <a:r>
              <a:rPr lang="cs-CZ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Empirie korektivní	</a:t>
            </a:r>
            <a:r>
              <a:rPr lang="cs-CZ" dirty="0"/>
              <a:t>– </a:t>
            </a:r>
            <a:r>
              <a:rPr lang="cs-CZ" dirty="0">
                <a:highlight>
                  <a:srgbClr val="00FFFF"/>
                </a:highlight>
              </a:rPr>
              <a:t>úprava/změna </a:t>
            </a:r>
            <a:r>
              <a:rPr lang="cs-CZ" dirty="0"/>
              <a:t>stávajícího názoru, postoje.</a:t>
            </a:r>
          </a:p>
          <a:p>
            <a:endParaRPr lang="cs-CZ" dirty="0"/>
          </a:p>
          <a:p>
            <a:r>
              <a:rPr lang="cs-CZ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Empirie falzifikační 	</a:t>
            </a:r>
            <a:r>
              <a:rPr lang="cs-CZ" dirty="0"/>
              <a:t>– </a:t>
            </a:r>
            <a:r>
              <a:rPr lang="cs-CZ" dirty="0">
                <a:highlight>
                  <a:srgbClr val="00FFFF"/>
                </a:highlight>
              </a:rPr>
              <a:t>vyvrácení</a:t>
            </a:r>
            <a:r>
              <a:rPr lang="cs-CZ" dirty="0"/>
              <a:t> stávajícího názoru, postoje. </a:t>
            </a:r>
          </a:p>
          <a:p>
            <a:endParaRPr lang="cs-CZ" dirty="0"/>
          </a:p>
          <a:p>
            <a:pPr marL="72000" indent="0">
              <a:buNone/>
            </a:pPr>
            <a:endParaRPr lang="cs-CZ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  <a:p>
            <a:endParaRPr lang="cs-CZ" dirty="0"/>
          </a:p>
        </p:txBody>
      </p:sp>
      <p:sp>
        <p:nvSpPr>
          <p:cNvPr id="6" name="Bublinový popisek: se šipkou dolů 5">
            <a:extLst>
              <a:ext uri="{FF2B5EF4-FFF2-40B4-BE49-F238E27FC236}">
                <a16:creationId xmlns:a16="http://schemas.microsoft.com/office/drawing/2014/main" id="{58A5CC28-2933-4B5B-B8C7-5342F6575462}"/>
              </a:ext>
            </a:extLst>
          </p:cNvPr>
          <p:cNvSpPr/>
          <p:nvPr/>
        </p:nvSpPr>
        <p:spPr>
          <a:xfrm>
            <a:off x="0" y="732248"/>
            <a:ext cx="12192000" cy="1419877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Cílený a řízený způsob získávání informaci může být prováděn za účelem: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FCDDE951-5EF0-4578-82FF-CF649158956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/>
          <a:p>
            <a:r>
              <a:rPr lang="cs-CZ" dirty="0"/>
              <a:t>Lékařská fakulta Masarykovy univerzity, Ústav zdravotnických věd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4D9B50B8-C7F6-4280-B5FD-1D3444068CB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0207021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30"/>
  <p:tag name="ARS_SLIDE_PARTICIPANTNUM" val="30"/>
  <p:tag name="ARS_SLIDE_SUBMITNUM" val="0"/>
  <p:tag name="ARS_SLIDE_CORRECTNUM" val="0"/>
  <p:tag name="ARS_SLIDE_VOTEMEAN" val="0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30"/>
  <p:tag name="ARS_SLIDE_PARTICIPANTNUM" val="30"/>
  <p:tag name="ARS_SLIDE_SUBMITNUM" val="0"/>
  <p:tag name="ARS_SLIDE_CORRECTNUM" val="0"/>
  <p:tag name="ARS_SLIDE_VOTEMEAN" val="0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30"/>
  <p:tag name="ARS_SLIDE_PARTICIPANTNUM" val="30"/>
  <p:tag name="ARS_SLIDE_SUBMITNUM" val="0"/>
  <p:tag name="ARS_SLIDE_CORRECTNUM" val="0"/>
  <p:tag name="ARS_SLIDE_VOTEMEAN" val="0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30"/>
  <p:tag name="ARS_SLIDE_PARTICIPANTNUM" val="30"/>
  <p:tag name="ARS_SLIDE_SUBMITNUM" val="0"/>
  <p:tag name="ARS_SLIDE_CORRECTNUM" val="0"/>
  <p:tag name="ARS_SLIDE_VOTEMEAN" val="0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30"/>
  <p:tag name="ARS_SLIDE_PARTICIPANTNUM" val="30"/>
  <p:tag name="ARS_SLIDE_SUBMITNUM" val="0"/>
  <p:tag name="ARS_SLIDE_CORRECTNUM" val="0"/>
  <p:tag name="ARS_SLIDE_VOTEMEAN" val="0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30"/>
  <p:tag name="ARS_SLIDE_PARTICIPANTNUM" val="30"/>
  <p:tag name="ARS_SLIDE_SUBMITNUM" val="0"/>
  <p:tag name="ARS_SLIDE_CORRECTNUM" val="0"/>
  <p:tag name="ARS_SLIDE_VOTEMEAN" val="0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30"/>
  <p:tag name="ARS_SLIDE_PARTICIPANTNUM" val="30"/>
  <p:tag name="ARS_SLIDE_SUBMITNUM" val="0"/>
  <p:tag name="ARS_SLIDE_CORRECTNUM" val="0"/>
  <p:tag name="ARS_SLIDE_VOTEMEAN" val="0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30"/>
  <p:tag name="ARS_SLIDE_PARTICIPANTNUM" val="30"/>
  <p:tag name="ARS_SLIDE_SUBMITNUM" val="0"/>
  <p:tag name="ARS_SLIDE_CORRECTNUM" val="0"/>
  <p:tag name="ARS_SLIDE_VOTEMEAN" val="0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30"/>
  <p:tag name="ARS_SLIDE_PARTICIPANTNUM" val="30"/>
  <p:tag name="ARS_SLIDE_SUBMITNUM" val="0"/>
  <p:tag name="ARS_SLIDE_CORRECTNUM" val="0"/>
  <p:tag name="ARS_SLIDE_VOTEMEAN" val="0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30"/>
  <p:tag name="ARS_SLIDE_PARTICIPANTNUM" val="30"/>
  <p:tag name="ARS_SLIDE_SUBMITNUM" val="0"/>
  <p:tag name="ARS_SLIDE_CORRECTNUM" val="0"/>
  <p:tag name="ARS_SLIDE_VOTEMEAN" val="0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30"/>
  <p:tag name="ARS_SLIDE_PARTICIPANTNUM" val="30"/>
  <p:tag name="ARS_SLIDE_SUBMITNUM" val="0"/>
  <p:tag name="ARS_SLIDE_CORRECTNUM" val="0"/>
  <p:tag name="ARS_SLIDE_VOTEMEAN" val="0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30"/>
  <p:tag name="ARS_SLIDE_PARTICIPANTNUM" val="30"/>
  <p:tag name="ARS_SLIDE_SUBMITNUM" val="0"/>
  <p:tag name="ARS_SLIDE_CORRECTNUM" val="0"/>
  <p:tag name="ARS_SLIDE_VOTEMEAN" val="0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30"/>
  <p:tag name="ARS_SLIDE_PARTICIPANTNUM" val="3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e-MED-CZ-v6.potx" id="{97EFCD77-9C4E-4C7F-B5A1-8993D087E5E5}" vid="{FF9757C8-6D5C-48A5-8A1A-93F5EE3A3CAC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Prezentace-MED-CZ-v6</Template>
  <TotalTime>354</TotalTime>
  <Words>2858</Words>
  <Application>Microsoft Office PowerPoint</Application>
  <PresentationFormat>Širokoúhlá obrazovka</PresentationFormat>
  <Paragraphs>557</Paragraphs>
  <Slides>39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39</vt:i4>
      </vt:variant>
    </vt:vector>
  </HeadingPairs>
  <TitlesOfParts>
    <vt:vector size="45" baseType="lpstr">
      <vt:lpstr>Arial</vt:lpstr>
      <vt:lpstr>Symbol</vt:lpstr>
      <vt:lpstr>Tahoma</vt:lpstr>
      <vt:lpstr>Wingdings</vt:lpstr>
      <vt:lpstr>Wingdings 2</vt:lpstr>
      <vt:lpstr>Prezentace_MU_CZ</vt:lpstr>
      <vt:lpstr>VĚDA A LIDSKÉ POZNÁNÍ</vt:lpstr>
      <vt:lpstr>Rozvrhové informace</vt:lpstr>
      <vt:lpstr>Požadavky</vt:lpstr>
      <vt:lpstr>VĚDA A LIDSKÉ POZNÁNÍ</vt:lpstr>
      <vt:lpstr>Empirie   Výzkum   Věda</vt:lpstr>
      <vt:lpstr>Prezentace aplikace PowerPoint</vt:lpstr>
      <vt:lpstr>Empirie</vt:lpstr>
      <vt:lpstr>Zdroje lidského poznání</vt:lpstr>
      <vt:lpstr>Empirie</vt:lpstr>
      <vt:lpstr>Prezentace aplikace PowerPoint</vt:lpstr>
      <vt:lpstr>Věda a vědecká teorie</vt:lpstr>
      <vt:lpstr>Definice vědy</vt:lpstr>
      <vt:lpstr>Prezentace aplikace PowerPoint</vt:lpstr>
      <vt:lpstr>Předpoklady kvalitní vědecké teorie</vt:lpstr>
      <vt:lpstr>Vztah empirie a teorie – výzkumný cyklus</vt:lpstr>
      <vt:lpstr>Tvorba a ověřování teorie</vt:lpstr>
      <vt:lpstr>VÝZKUM</vt:lpstr>
      <vt:lpstr>Výzkum</vt:lpstr>
      <vt:lpstr>Výzkumné myšlení</vt:lpstr>
      <vt:lpstr>Účel výzkumu</vt:lpstr>
      <vt:lpstr>Druhy výzkumu – dle zaměření</vt:lpstr>
      <vt:lpstr>Druhy výzkumu – dle rozsahu zaměření</vt:lpstr>
      <vt:lpstr>Omezení výzkumu</vt:lpstr>
      <vt:lpstr>Výzkum v prorodní asistenci a urgentní terénní péči</vt:lpstr>
      <vt:lpstr>Výzkum v …</vt:lpstr>
      <vt:lpstr>Co je a co není výzkum v…</vt:lpstr>
      <vt:lpstr>Role ve výzkumu</vt:lpstr>
      <vt:lpstr>Témata výzkumu</vt:lpstr>
      <vt:lpstr>PRAXE ZALOŽENÁ NA DŮKAZECH</vt:lpstr>
      <vt:lpstr>Prezentace aplikace PowerPoint</vt:lpstr>
      <vt:lpstr>1 krok: posouzení situace</vt:lpstr>
      <vt:lpstr>2 krok: formulace klinické otázky</vt:lpstr>
      <vt:lpstr>Prezentace aplikace PowerPoint</vt:lpstr>
      <vt:lpstr>3 krok: hledání nejlepších důkazů</vt:lpstr>
      <vt:lpstr>4 krok: kritické posouzení důkazů</vt:lpstr>
      <vt:lpstr>5 krok: aplikace důkazů</vt:lpstr>
      <vt:lpstr>Klinické doporučené postupy = KDP</vt:lpstr>
      <vt:lpstr>Zdroje</vt:lpstr>
      <vt:lpstr>Děkuji za pozornost</vt:lpstr>
    </vt:vector>
  </TitlesOfParts>
  <Company>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Ukázka prezentace LF MU  v jednotném vizuálním stylu MU</dc:title>
  <dc:creator>Martin Komenda</dc:creator>
  <cp:lastModifiedBy>Alena Pospíšilová</cp:lastModifiedBy>
  <cp:revision>39</cp:revision>
  <cp:lastPrinted>1601-01-01T00:00:00Z</cp:lastPrinted>
  <dcterms:created xsi:type="dcterms:W3CDTF">2018-10-05T10:13:37Z</dcterms:created>
  <dcterms:modified xsi:type="dcterms:W3CDTF">2021-09-13T10:02:00Z</dcterms:modified>
</cp:coreProperties>
</file>