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7" r:id="rId2"/>
    <p:sldId id="318" r:id="rId3"/>
    <p:sldId id="301" r:id="rId4"/>
    <p:sldId id="319" r:id="rId5"/>
    <p:sldId id="321" r:id="rId6"/>
    <p:sldId id="320" r:id="rId7"/>
    <p:sldId id="302" r:id="rId8"/>
    <p:sldId id="331" r:id="rId9"/>
    <p:sldId id="332" r:id="rId10"/>
    <p:sldId id="333" r:id="rId11"/>
    <p:sldId id="334" r:id="rId12"/>
    <p:sldId id="335" r:id="rId13"/>
    <p:sldId id="336" r:id="rId14"/>
    <p:sldId id="303" r:id="rId15"/>
    <p:sldId id="304" r:id="rId16"/>
    <p:sldId id="305" r:id="rId17"/>
    <p:sldId id="307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7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00" r:id="rId3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FFFFFF"/>
    <a:srgbClr val="62BB46"/>
    <a:srgbClr val="21A9C0"/>
    <a:srgbClr val="39464A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87127" autoAdjust="0"/>
  </p:normalViewPr>
  <p:slideViewPr>
    <p:cSldViewPr snapToGrid="0" showGuides="1">
      <p:cViewPr varScale="1">
        <p:scale>
          <a:sx n="158" d="100"/>
          <a:sy n="158" d="100"/>
        </p:scale>
        <p:origin x="108" y="312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0" tIns="47785" rIns="95570" bIns="477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5570" tIns="47785" rIns="95570" bIns="4778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505" indent="-2986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4624" indent="-23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2473" indent="-23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0322" indent="-23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172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6022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387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1720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936EE-4FBC-4323-8C30-7EEC88E67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22" y="397746"/>
            <a:ext cx="1247372" cy="1247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cs-CZ" sz="4800" dirty="0"/>
              <a:t/>
            </a:r>
            <a:br>
              <a:rPr lang="en-GB" altLang="cs-CZ" sz="4800" dirty="0"/>
            </a:br>
            <a:r>
              <a:rPr lang="en-US" altLang="cs-CZ" sz="4800" dirty="0" smtClean="0"/>
              <a:t>Week 5 </a:t>
            </a:r>
            <a:r>
              <a:rPr lang="en-US" altLang="cs-CZ" sz="4800" dirty="0"/>
              <a:t>: </a:t>
            </a:r>
            <a:r>
              <a:rPr lang="en-US" altLang="cs-CZ" sz="4800" dirty="0" smtClean="0"/>
              <a:t>Dynamic Programming</a:t>
            </a:r>
            <a:r>
              <a:rPr lang="en-GB" altLang="cs-CZ" sz="4800" dirty="0"/>
              <a:t/>
            </a:r>
            <a:br>
              <a:rPr lang="en-GB" altLang="cs-CZ" sz="4800" dirty="0"/>
            </a:br>
            <a:endParaRPr lang="en-GB" altLang="cs-CZ" sz="4800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to Bioinformatics (LF:DSIB01)</a:t>
            </a:r>
            <a:endParaRPr lang="en-GB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" y="345438"/>
            <a:ext cx="4277238" cy="15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Change (US)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541149"/>
            <a:ext cx="352425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274537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51470" y="3398612"/>
            <a:ext cx="369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Try</a:t>
            </a:r>
          </a:p>
          <a:p>
            <a:r>
              <a:rPr lang="en-US" dirty="0" smtClean="0"/>
              <a:t>M = 40; c1=25, c2=10, c3=5, c4=1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13927" r="1" b="50594"/>
          <a:stretch/>
        </p:blipFill>
        <p:spPr>
          <a:xfrm>
            <a:off x="7551470" y="4044943"/>
            <a:ext cx="4130309" cy="10258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325" y="6038926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NB: Division = “floor”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Change (US)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541149"/>
            <a:ext cx="352425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274537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7349169" y="3541149"/>
            <a:ext cx="4455066" cy="2708851"/>
            <a:chOff x="7551470" y="4028759"/>
            <a:chExt cx="4455066" cy="2708851"/>
          </a:xfrm>
        </p:grpSpPr>
        <p:grpSp>
          <p:nvGrpSpPr>
            <p:cNvPr id="11" name="Group 10"/>
            <p:cNvGrpSpPr/>
            <p:nvPr/>
          </p:nvGrpSpPr>
          <p:grpSpPr>
            <a:xfrm>
              <a:off x="7551470" y="4028759"/>
              <a:ext cx="4455066" cy="2708851"/>
              <a:chOff x="3990975" y="4128854"/>
              <a:chExt cx="4455066" cy="270885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49" t="13927" r="1" b="50594"/>
              <a:stretch/>
            </p:blipFill>
            <p:spPr>
              <a:xfrm>
                <a:off x="3990975" y="4128854"/>
                <a:ext cx="4130309" cy="1025819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990975" y="5154673"/>
                <a:ext cx="4455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 = 40; c1=25, </a:t>
                </a:r>
                <a:r>
                  <a:rPr lang="en-US" b="1" dirty="0"/>
                  <a:t>c2=20</a:t>
                </a:r>
                <a:r>
                  <a:rPr lang="en-US" dirty="0"/>
                  <a:t>, c3=10, c4=5, c5=1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2" t="1934" r="1"/>
              <a:stretch/>
            </p:blipFill>
            <p:spPr>
              <a:xfrm>
                <a:off x="4108690" y="5523279"/>
                <a:ext cx="1330379" cy="1314426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8896389" y="5679664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Discontinued</a:t>
              </a:r>
            </a:p>
            <a:p>
              <a:pPr algn="ctr"/>
              <a:r>
                <a:rPr lang="en-US" sz="1100" dirty="0" smtClean="0"/>
                <a:t>1875</a:t>
              </a:r>
            </a:p>
            <a:p>
              <a:pPr algn="ctr"/>
              <a:r>
                <a:rPr lang="en-US" sz="1100" dirty="0" smtClean="0"/>
                <a:t>for being too</a:t>
              </a:r>
            </a:p>
            <a:p>
              <a:pPr algn="ctr"/>
              <a:r>
                <a:rPr lang="en-US" sz="1100" dirty="0" smtClean="0"/>
                <a:t>confusing</a:t>
              </a:r>
              <a:endParaRPr lang="en-US" sz="11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0325" y="6038926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NB: Division = “floor”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Exercise: Coin Change (US coins)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541149"/>
            <a:ext cx="352425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274537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109542" y="3658574"/>
            <a:ext cx="22172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BetterChange</a:t>
            </a:r>
            <a:endParaRPr lang="en-US" dirty="0" smtClean="0"/>
          </a:p>
          <a:p>
            <a:r>
              <a:rPr lang="en-US" dirty="0" smtClean="0"/>
              <a:t>40=</a:t>
            </a:r>
          </a:p>
          <a:p>
            <a:r>
              <a:rPr lang="en-US" dirty="0" smtClean="0"/>
              <a:t>1x25 + 1x10 + 1x5=</a:t>
            </a:r>
          </a:p>
          <a:p>
            <a:r>
              <a:rPr lang="en-US" dirty="0" smtClean="0"/>
              <a:t>3 coins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Incorrect!</a:t>
            </a:r>
          </a:p>
          <a:p>
            <a:r>
              <a:rPr lang="en-US" dirty="0" smtClean="0"/>
              <a:t>40 = 2x20=</a:t>
            </a:r>
          </a:p>
          <a:p>
            <a:r>
              <a:rPr lang="en-US" dirty="0" smtClean="0"/>
              <a:t>2 coins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49169" y="3541149"/>
            <a:ext cx="4455066" cy="2708851"/>
            <a:chOff x="7551470" y="4028759"/>
            <a:chExt cx="4455066" cy="2708851"/>
          </a:xfrm>
        </p:grpSpPr>
        <p:grpSp>
          <p:nvGrpSpPr>
            <p:cNvPr id="15" name="Group 14"/>
            <p:cNvGrpSpPr/>
            <p:nvPr/>
          </p:nvGrpSpPr>
          <p:grpSpPr>
            <a:xfrm>
              <a:off x="7551470" y="4028759"/>
              <a:ext cx="4455066" cy="2708851"/>
              <a:chOff x="3990975" y="4128854"/>
              <a:chExt cx="4455066" cy="270885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49" t="13927" r="1" b="50594"/>
              <a:stretch/>
            </p:blipFill>
            <p:spPr>
              <a:xfrm>
                <a:off x="3990975" y="4128854"/>
                <a:ext cx="4130309" cy="1025819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3990975" y="5154673"/>
                <a:ext cx="4455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 = 40; c1=25, </a:t>
                </a:r>
                <a:r>
                  <a:rPr lang="en-US" b="1" dirty="0"/>
                  <a:t>c2=20</a:t>
                </a:r>
                <a:r>
                  <a:rPr lang="en-US" dirty="0"/>
                  <a:t>, c3=10, c4=5, c5=1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2" t="1934" r="1"/>
              <a:stretch/>
            </p:blipFill>
            <p:spPr>
              <a:xfrm>
                <a:off x="4108690" y="5523279"/>
                <a:ext cx="1330379" cy="1314426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8896389" y="5679664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Discontinued</a:t>
              </a:r>
            </a:p>
            <a:p>
              <a:pPr algn="ctr"/>
              <a:r>
                <a:rPr lang="en-US" sz="1100" dirty="0" smtClean="0"/>
                <a:t>1875</a:t>
              </a:r>
            </a:p>
            <a:p>
              <a:pPr algn="ctr"/>
              <a:r>
                <a:rPr lang="en-US" sz="1100" dirty="0" smtClean="0"/>
                <a:t>for being too</a:t>
              </a:r>
            </a:p>
            <a:p>
              <a:pPr algn="ctr"/>
              <a:r>
                <a:rPr lang="en-US" sz="1100" dirty="0" smtClean="0"/>
                <a:t>confusing</a:t>
              </a:r>
              <a:endParaRPr lang="en-US" sz="11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0325" y="6038926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NB: Division = “floor”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Exercise: Coin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74537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34375" y="2475282"/>
            <a:ext cx="2903359" cy="923330"/>
          </a:xfrm>
          <a:prstGeom prst="rect">
            <a:avLst/>
          </a:prstGeom>
          <a:noFill/>
          <a:ln>
            <a:solidFill>
              <a:srgbClr val="62BB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Tries every combination</a:t>
            </a:r>
          </a:p>
          <a:p>
            <a:r>
              <a:rPr lang="en-US" dirty="0" smtClean="0"/>
              <a:t>Guaranteed to find optimal</a:t>
            </a:r>
          </a:p>
          <a:p>
            <a:r>
              <a:rPr lang="en-US" dirty="0" smtClean="0"/>
              <a:t>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650"/>
          <a:stretch/>
        </p:blipFill>
        <p:spPr>
          <a:xfrm>
            <a:off x="181268" y="577315"/>
            <a:ext cx="10633088" cy="576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(Bellman, 1954)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050" y="1190626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cent, 5 cents, 10 cents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83168"/>
              </p:ext>
            </p:extLst>
          </p:nvPr>
        </p:nvGraphicFramePr>
        <p:xfrm>
          <a:off x="466725" y="1887159"/>
          <a:ext cx="1157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460198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269098"/>
              </p:ext>
            </p:extLst>
          </p:nvPr>
        </p:nvGraphicFramePr>
        <p:xfrm>
          <a:off x="466725" y="2837975"/>
          <a:ext cx="1157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425510348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790233785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450848969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1029227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82861008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480116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05412709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617061975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100385619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564916082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38402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0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78978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7007" y="4147457"/>
            <a:ext cx="31598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of n</a:t>
            </a:r>
          </a:p>
          <a:p>
            <a:endParaRPr lang="en-US" dirty="0"/>
          </a:p>
          <a:p>
            <a:r>
              <a:rPr lang="en-US" dirty="0" smtClean="0"/>
              <a:t>Pick the lowest number from:</a:t>
            </a:r>
          </a:p>
          <a:p>
            <a:endParaRPr lang="en-US" dirty="0" smtClean="0"/>
          </a:p>
          <a:p>
            <a:r>
              <a:rPr lang="en-US" dirty="0" smtClean="0"/>
              <a:t>1 + Val(n-1)</a:t>
            </a:r>
          </a:p>
          <a:p>
            <a:r>
              <a:rPr lang="en-US" dirty="0" smtClean="0"/>
              <a:t>1 + Val(n-5)</a:t>
            </a:r>
          </a:p>
          <a:p>
            <a:r>
              <a:rPr lang="en-US" dirty="0" smtClean="0"/>
              <a:t>1 + Val(n-10)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4147457"/>
            <a:ext cx="5845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Val(16)</a:t>
            </a:r>
          </a:p>
          <a:p>
            <a:endParaRPr lang="en-US" dirty="0"/>
          </a:p>
          <a:p>
            <a:r>
              <a:rPr lang="en-US" dirty="0" smtClean="0"/>
              <a:t>Min()</a:t>
            </a:r>
          </a:p>
          <a:p>
            <a:r>
              <a:rPr lang="en-US" dirty="0" smtClean="0"/>
              <a:t>	1+Val(15) = 1+2 = 3</a:t>
            </a:r>
          </a:p>
          <a:p>
            <a:r>
              <a:rPr lang="en-US" dirty="0"/>
              <a:t>	</a:t>
            </a:r>
            <a:r>
              <a:rPr lang="en-US" dirty="0" smtClean="0"/>
              <a:t>1+Val(11) = 1+2 = 3</a:t>
            </a:r>
          </a:p>
          <a:p>
            <a:r>
              <a:rPr lang="en-US" dirty="0"/>
              <a:t>	</a:t>
            </a:r>
            <a:r>
              <a:rPr lang="en-US" dirty="0" smtClean="0"/>
              <a:t>1+Val(6) = 1+2 = 3</a:t>
            </a:r>
          </a:p>
          <a:p>
            <a:r>
              <a:rPr lang="en-US" dirty="0" smtClean="0"/>
              <a:t>Val(16) = 3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Val(17) = 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50" y="118701"/>
            <a:ext cx="5528582" cy="20229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45800"/>
              </p:ext>
            </p:extLst>
          </p:nvPr>
        </p:nvGraphicFramePr>
        <p:xfrm>
          <a:off x="950005" y="2388084"/>
          <a:ext cx="105232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05655"/>
              </p:ext>
            </p:extLst>
          </p:nvPr>
        </p:nvGraphicFramePr>
        <p:xfrm>
          <a:off x="950005" y="3376189"/>
          <a:ext cx="105232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61510"/>
              </p:ext>
            </p:extLst>
          </p:nvPr>
        </p:nvGraphicFramePr>
        <p:xfrm>
          <a:off x="950005" y="4327222"/>
          <a:ext cx="1052327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189630"/>
              </p:ext>
            </p:extLst>
          </p:nvPr>
        </p:nvGraphicFramePr>
        <p:xfrm>
          <a:off x="950005" y="5273175"/>
          <a:ext cx="1052327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629275" y="12743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Min</a:t>
            </a:r>
          </a:p>
          <a:p>
            <a:r>
              <a:rPr lang="en-US" dirty="0"/>
              <a:t>V(39)</a:t>
            </a:r>
          </a:p>
          <a:p>
            <a:r>
              <a:rPr lang="en-US" dirty="0"/>
              <a:t>V(35)</a:t>
            </a:r>
          </a:p>
          <a:p>
            <a:r>
              <a:rPr lang="en-US" dirty="0"/>
              <a:t>V(30)</a:t>
            </a:r>
          </a:p>
          <a:p>
            <a:r>
              <a:rPr lang="en-US" dirty="0"/>
              <a:t>V(20)</a:t>
            </a:r>
          </a:p>
          <a:p>
            <a:r>
              <a:rPr lang="en-US" dirty="0"/>
              <a:t>V(15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700971"/>
              </p:ext>
            </p:extLst>
          </p:nvPr>
        </p:nvGraphicFramePr>
        <p:xfrm>
          <a:off x="950005" y="2388084"/>
          <a:ext cx="105232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(cent)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(cent)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(five)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(cent)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(ten)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305586"/>
              </p:ext>
            </p:extLst>
          </p:nvPr>
        </p:nvGraphicFramePr>
        <p:xfrm>
          <a:off x="950005" y="3376189"/>
          <a:ext cx="1052327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 (ten)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 twenty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39253"/>
              </p:ext>
            </p:extLst>
          </p:nvPr>
        </p:nvGraphicFramePr>
        <p:xfrm>
          <a:off x="950005" y="4327222"/>
          <a:ext cx="105232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twefive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 (ten)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506"/>
              </p:ext>
            </p:extLst>
          </p:nvPr>
        </p:nvGraphicFramePr>
        <p:xfrm>
          <a:off x="950005" y="5273175"/>
          <a:ext cx="1052327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 (ten)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 (cent)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794428" y="189538"/>
            <a:ext cx="17624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Min</a:t>
            </a:r>
          </a:p>
          <a:p>
            <a:r>
              <a:rPr lang="en-US" dirty="0"/>
              <a:t>V(39</a:t>
            </a:r>
            <a:r>
              <a:rPr lang="en-US" dirty="0" smtClean="0"/>
              <a:t>) = cent</a:t>
            </a:r>
            <a:endParaRPr lang="en-US" dirty="0"/>
          </a:p>
          <a:p>
            <a:r>
              <a:rPr lang="en-US" dirty="0"/>
              <a:t>V(35</a:t>
            </a:r>
            <a:r>
              <a:rPr lang="en-US" dirty="0" smtClean="0"/>
              <a:t>) = five</a:t>
            </a:r>
            <a:endParaRPr lang="en-US" dirty="0"/>
          </a:p>
          <a:p>
            <a:r>
              <a:rPr lang="en-US" dirty="0"/>
              <a:t>V(30</a:t>
            </a:r>
            <a:r>
              <a:rPr lang="en-US" dirty="0" smtClean="0"/>
              <a:t>) = ten</a:t>
            </a:r>
            <a:endParaRPr lang="en-US" dirty="0"/>
          </a:p>
          <a:p>
            <a:r>
              <a:rPr lang="en-US" dirty="0"/>
              <a:t>V(20</a:t>
            </a:r>
            <a:r>
              <a:rPr lang="en-US" dirty="0" smtClean="0"/>
              <a:t>) = twenty</a:t>
            </a:r>
            <a:endParaRPr lang="en-US" dirty="0"/>
          </a:p>
          <a:p>
            <a:r>
              <a:rPr lang="en-US" dirty="0"/>
              <a:t>V(15</a:t>
            </a:r>
            <a:r>
              <a:rPr lang="en-US" dirty="0" smtClean="0"/>
              <a:t>) = </a:t>
            </a:r>
            <a:r>
              <a:rPr lang="en-US" dirty="0" err="1" smtClean="0"/>
              <a:t>twefive</a:t>
            </a:r>
            <a:endParaRPr lang="en-US" dirty="0" smtClean="0"/>
          </a:p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0735" y="1020535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sequence that brought you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Needleman–</a:t>
            </a:r>
            <a:r>
              <a:rPr lang="en-US" dirty="0" err="1"/>
              <a:t>Wunsch</a:t>
            </a:r>
            <a:r>
              <a:rPr lang="en-US" dirty="0"/>
              <a:t> </a:t>
            </a:r>
            <a:r>
              <a:rPr lang="en-US" dirty="0" smtClean="0"/>
              <a:t>algorithm (1970)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1098" y="1232627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61732"/>
              </p:ext>
            </p:extLst>
          </p:nvPr>
        </p:nvGraphicFramePr>
        <p:xfrm>
          <a:off x="630188" y="1891872"/>
          <a:ext cx="8127999" cy="4785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i,j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(4,3)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3863038" y="3871095"/>
            <a:ext cx="858005" cy="459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725071" y="3859011"/>
            <a:ext cx="0" cy="487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63038" y="4330310"/>
            <a:ext cx="858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0641" y="3456822"/>
            <a:ext cx="9028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01253" y="4458009"/>
            <a:ext cx="10951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Seq1 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1748" y="3456822"/>
            <a:ext cx="10951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Seq2 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8945" y="116818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10965"/>
              </p:ext>
            </p:extLst>
          </p:nvPr>
        </p:nvGraphicFramePr>
        <p:xfrm>
          <a:off x="630188" y="2145647"/>
          <a:ext cx="8127999" cy="4516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Alignment – Hamming Distance (1950)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two </a:t>
            </a:r>
            <a:r>
              <a:rPr lang="en-US" dirty="0" smtClean="0"/>
              <a:t>equally sized sequences</a:t>
            </a:r>
            <a:r>
              <a:rPr lang="en-US" dirty="0"/>
              <a:t>, what is the distance between the sequences?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Hamming Distance = number of mismatches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ATCAGGTCATGCAG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ATCAGG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</a:rPr>
              <a:t>CATGCA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Hamming </a:t>
            </a:r>
            <a:r>
              <a:rPr lang="en-US" dirty="0">
                <a:latin typeface="Consolas" panose="020B0609020204030204" pitchFamily="49" charset="0"/>
              </a:rPr>
              <a:t>Distance </a:t>
            </a:r>
            <a:r>
              <a:rPr lang="en-US" dirty="0" smtClean="0">
                <a:latin typeface="Consolas" panose="020B0609020204030204" pitchFamily="49" charset="0"/>
              </a:rPr>
              <a:t>fails with insertion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ATCAGGTCATGCAG</a:t>
            </a: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At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TCA</a:t>
            </a:r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G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G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CATGCA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8945" y="116818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56429"/>
              </p:ext>
            </p:extLst>
          </p:nvPr>
        </p:nvGraphicFramePr>
        <p:xfrm>
          <a:off x="630188" y="2145647"/>
          <a:ext cx="8127999" cy="4516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1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8945" y="116818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18596"/>
              </p:ext>
            </p:extLst>
          </p:nvPr>
        </p:nvGraphicFramePr>
        <p:xfrm>
          <a:off x="630188" y="2145647"/>
          <a:ext cx="8127999" cy="4516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6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18945" y="116818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61247"/>
              </p:ext>
            </p:extLst>
          </p:nvPr>
        </p:nvGraphicFramePr>
        <p:xfrm>
          <a:off x="243481" y="1871729"/>
          <a:ext cx="8127999" cy="4785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=9)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(j=8)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(d)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0" y="2219535"/>
            <a:ext cx="2779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[9,8] </a:t>
            </a:r>
            <a:r>
              <a:rPr lang="en-US" dirty="0" err="1" smtClean="0"/>
              <a:t>diag</a:t>
            </a:r>
            <a:r>
              <a:rPr lang="en-US" dirty="0" smtClean="0"/>
              <a:t> A </a:t>
            </a:r>
            <a:r>
              <a:rPr lang="en-US" dirty="0" err="1" smtClean="0"/>
              <a:t>A</a:t>
            </a:r>
            <a:endParaRPr lang="en-US" dirty="0" smtClean="0"/>
          </a:p>
          <a:p>
            <a:r>
              <a:rPr lang="en-US" dirty="0" smtClean="0"/>
              <a:t>[8,7] ?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395764" y="5861022"/>
            <a:ext cx="475327" cy="358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6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18945" y="116818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805925"/>
              </p:ext>
            </p:extLst>
          </p:nvPr>
        </p:nvGraphicFramePr>
        <p:xfrm>
          <a:off x="243481" y="1871729"/>
          <a:ext cx="8127999" cy="4785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=9)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(j=8)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(d)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0" y="2219535"/>
            <a:ext cx="2779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[9,8] </a:t>
            </a:r>
            <a:r>
              <a:rPr lang="en-US" dirty="0" err="1" smtClean="0"/>
              <a:t>diag</a:t>
            </a:r>
            <a:r>
              <a:rPr lang="en-US" dirty="0" smtClean="0"/>
              <a:t> AA</a:t>
            </a:r>
          </a:p>
          <a:p>
            <a:r>
              <a:rPr lang="en-US" dirty="0"/>
              <a:t>[8,7] </a:t>
            </a:r>
            <a:r>
              <a:rPr lang="en-US" dirty="0" err="1" smtClean="0"/>
              <a:t>diag</a:t>
            </a:r>
            <a:r>
              <a:rPr lang="en-US" dirty="0" smtClean="0"/>
              <a:t> CC</a:t>
            </a:r>
          </a:p>
          <a:p>
            <a:r>
              <a:rPr lang="en-US" dirty="0" smtClean="0"/>
              <a:t>[7,6] </a:t>
            </a:r>
            <a:r>
              <a:rPr lang="en-US" dirty="0" err="1" smtClean="0"/>
              <a:t>diag</a:t>
            </a:r>
            <a:r>
              <a:rPr lang="en-US" dirty="0" smtClean="0"/>
              <a:t> TT</a:t>
            </a:r>
          </a:p>
          <a:p>
            <a:r>
              <a:rPr lang="en-US" dirty="0" smtClean="0"/>
              <a:t>[6,5] </a:t>
            </a:r>
            <a:r>
              <a:rPr lang="en-US" dirty="0" err="1" smtClean="0"/>
              <a:t>diag</a:t>
            </a:r>
            <a:r>
              <a:rPr lang="en-US" dirty="0" smtClean="0"/>
              <a:t> AG (m)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395764" y="5861022"/>
            <a:ext cx="475327" cy="358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658604" y="5438062"/>
            <a:ext cx="386707" cy="322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969783" y="5075524"/>
            <a:ext cx="374622" cy="362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192342" y="4733128"/>
            <a:ext cx="382678" cy="28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3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18945" y="116818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26797"/>
              </p:ext>
            </p:extLst>
          </p:nvPr>
        </p:nvGraphicFramePr>
        <p:xfrm>
          <a:off x="243481" y="1871729"/>
          <a:ext cx="8127999" cy="4785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=9)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 </a:t>
                      </a:r>
                      <a:r>
                        <a:rPr lang="en-US" dirty="0" smtClean="0"/>
                        <a:t>(U)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 </a:t>
                      </a:r>
                      <a:r>
                        <a:rPr lang="en-US" dirty="0" smtClean="0"/>
                        <a:t>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r>
                        <a:rPr lang="en-US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(4)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(j=8)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(d)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25896" y="1871729"/>
            <a:ext cx="27794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Score = 2</a:t>
            </a:r>
          </a:p>
          <a:p>
            <a:endParaRPr lang="en-US" dirty="0" smtClean="0"/>
          </a:p>
          <a:p>
            <a:r>
              <a:rPr lang="en-US" dirty="0" smtClean="0"/>
              <a:t>[9,8] </a:t>
            </a:r>
            <a:r>
              <a:rPr lang="en-US" dirty="0" err="1" smtClean="0"/>
              <a:t>diag</a:t>
            </a:r>
            <a:r>
              <a:rPr lang="en-US" dirty="0" smtClean="0"/>
              <a:t> AA</a:t>
            </a:r>
          </a:p>
          <a:p>
            <a:r>
              <a:rPr lang="en-US" dirty="0"/>
              <a:t>[8,7] </a:t>
            </a:r>
            <a:r>
              <a:rPr lang="en-US" dirty="0" err="1" smtClean="0"/>
              <a:t>diag</a:t>
            </a:r>
            <a:r>
              <a:rPr lang="en-US" dirty="0" smtClean="0"/>
              <a:t> CC</a:t>
            </a:r>
          </a:p>
          <a:p>
            <a:r>
              <a:rPr lang="en-US" dirty="0" smtClean="0"/>
              <a:t>[7,6] </a:t>
            </a:r>
            <a:r>
              <a:rPr lang="en-US" dirty="0" err="1" smtClean="0"/>
              <a:t>diag</a:t>
            </a:r>
            <a:r>
              <a:rPr lang="en-US" dirty="0" smtClean="0"/>
              <a:t> TT</a:t>
            </a:r>
          </a:p>
          <a:p>
            <a:r>
              <a:rPr lang="en-US" dirty="0" smtClean="0"/>
              <a:t>[6,5] </a:t>
            </a:r>
            <a:r>
              <a:rPr lang="en-US" dirty="0" err="1" smtClean="0"/>
              <a:t>diag</a:t>
            </a:r>
            <a:r>
              <a:rPr lang="en-US" dirty="0" smtClean="0"/>
              <a:t> AG (m)</a:t>
            </a:r>
          </a:p>
          <a:p>
            <a:r>
              <a:rPr lang="en-US" dirty="0" smtClean="0"/>
              <a:t>[5,4] left C_</a:t>
            </a:r>
          </a:p>
          <a:p>
            <a:r>
              <a:rPr lang="en-US" dirty="0" smtClean="0"/>
              <a:t>[4,4] </a:t>
            </a:r>
            <a:r>
              <a:rPr lang="en-US" dirty="0" err="1" smtClean="0"/>
              <a:t>diag</a:t>
            </a:r>
            <a:r>
              <a:rPr lang="en-US" dirty="0" smtClean="0"/>
              <a:t> TT</a:t>
            </a:r>
          </a:p>
          <a:p>
            <a:r>
              <a:rPr lang="en-US" dirty="0" smtClean="0"/>
              <a:t>[3,3] </a:t>
            </a:r>
            <a:r>
              <a:rPr lang="en-US" dirty="0" err="1" smtClean="0"/>
              <a:t>diag</a:t>
            </a:r>
            <a:r>
              <a:rPr lang="en-US" dirty="0" smtClean="0"/>
              <a:t> GG</a:t>
            </a:r>
          </a:p>
          <a:p>
            <a:r>
              <a:rPr lang="en-US" dirty="0" smtClean="0"/>
              <a:t>[2,2] left C_</a:t>
            </a:r>
          </a:p>
          <a:p>
            <a:r>
              <a:rPr lang="en-US" dirty="0" smtClean="0"/>
              <a:t>[1,2] </a:t>
            </a:r>
            <a:r>
              <a:rPr lang="en-US" dirty="0" err="1" smtClean="0"/>
              <a:t>diag</a:t>
            </a:r>
            <a:r>
              <a:rPr lang="en-US" dirty="0" smtClean="0"/>
              <a:t> AA</a:t>
            </a:r>
          </a:p>
          <a:p>
            <a:r>
              <a:rPr lang="en-US" dirty="0" smtClean="0"/>
              <a:t>[0,1] up _T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_</a:t>
            </a:r>
            <a:r>
              <a:rPr lang="en-US" sz="3200" dirty="0" smtClean="0">
                <a:latin typeface="Consolas" panose="020B0609020204030204" pitchFamily="49" charset="0"/>
              </a:rPr>
              <a:t>ACGTC</a:t>
            </a:r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3200" dirty="0" smtClean="0">
                <a:latin typeface="Consolas" panose="020B0609020204030204" pitchFamily="49" charset="0"/>
              </a:rPr>
              <a:t>TCA</a:t>
            </a:r>
          </a:p>
          <a:p>
            <a:r>
              <a:rPr lang="en-US" sz="3200" dirty="0" smtClean="0">
                <a:latin typeface="Consolas" panose="020B0609020204030204" pitchFamily="49" charset="0"/>
              </a:rPr>
              <a:t>TA</a:t>
            </a:r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_</a:t>
            </a:r>
            <a:r>
              <a:rPr lang="en-US" sz="3200" dirty="0" smtClean="0">
                <a:latin typeface="Consolas" panose="020B0609020204030204" pitchFamily="49" charset="0"/>
              </a:rPr>
              <a:t>GT</a:t>
            </a:r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_G</a:t>
            </a:r>
            <a:r>
              <a:rPr lang="en-US" sz="3200" dirty="0" smtClean="0">
                <a:latin typeface="Consolas" panose="020B0609020204030204" pitchFamily="49" charset="0"/>
              </a:rPr>
              <a:t>TCA</a:t>
            </a:r>
          </a:p>
          <a:p>
            <a:r>
              <a:rPr lang="en-US" sz="3200" dirty="0" smtClean="0">
                <a:latin typeface="Consolas" panose="020B0609020204030204" pitchFamily="49" charset="0"/>
              </a:rPr>
              <a:t>-+-++--+++</a:t>
            </a:r>
            <a:endParaRPr lang="en-US" sz="3200" dirty="0">
              <a:latin typeface="Consolas" panose="020B06090202040302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395764" y="5861022"/>
            <a:ext cx="475327" cy="358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658604" y="5438062"/>
            <a:ext cx="386707" cy="322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969783" y="5075524"/>
            <a:ext cx="374622" cy="362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212483" y="4741184"/>
            <a:ext cx="366565" cy="28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91436" y="4717015"/>
            <a:ext cx="354481" cy="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838869" y="4435041"/>
            <a:ext cx="261832" cy="20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57399" y="4036250"/>
            <a:ext cx="229607" cy="24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211478" y="4044307"/>
            <a:ext cx="406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583080" y="3371598"/>
            <a:ext cx="290030" cy="281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546826" y="2666664"/>
            <a:ext cx="0" cy="366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Alignment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Score = 3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ACGTC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dirty="0" smtClean="0">
                <a:solidFill>
                  <a:srgbClr val="7AC143"/>
                </a:solidFill>
                <a:latin typeface="Consolas" panose="020B0609020204030204" pitchFamily="49" charset="0"/>
              </a:rPr>
              <a:t>TCA</a:t>
            </a:r>
            <a:endParaRPr lang="en-US" dirty="0">
              <a:solidFill>
                <a:srgbClr val="7AC143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TAGT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G_</a:t>
            </a:r>
            <a:r>
              <a:rPr lang="en-US" dirty="0" smtClean="0">
                <a:solidFill>
                  <a:srgbClr val="7AC143"/>
                </a:solidFill>
                <a:latin typeface="Consolas" panose="020B0609020204030204" pitchFamily="49" charset="0"/>
              </a:rPr>
              <a:t>TCA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Score =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AC__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GTCA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TCA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TAGT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GTCA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___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Smith-Waterman algorithm (1981)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1098" y="1232627"/>
            <a:ext cx="28392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  <a:p>
            <a:r>
              <a:rPr lang="en-US" dirty="0" smtClean="0"/>
              <a:t>	or </a:t>
            </a:r>
            <a:r>
              <a:rPr lang="en-US" dirty="0"/>
              <a:t>ZERO</a:t>
            </a: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02161"/>
              </p:ext>
            </p:extLst>
          </p:nvPr>
        </p:nvGraphicFramePr>
        <p:xfrm>
          <a:off x="630188" y="1891872"/>
          <a:ext cx="8127999" cy="4785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i,j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(4,3)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3863038" y="3871095"/>
            <a:ext cx="858005" cy="459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725071" y="3859011"/>
            <a:ext cx="0" cy="487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63038" y="4330310"/>
            <a:ext cx="858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0641" y="3456822"/>
            <a:ext cx="9028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 or 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01253" y="4458009"/>
            <a:ext cx="10951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Seq1 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1748" y="3456822"/>
            <a:ext cx="10951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Seq2 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Smith-Waterman algorithm (1981)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1098" y="1232627"/>
            <a:ext cx="28392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  <a:p>
            <a:r>
              <a:rPr lang="en-US" dirty="0"/>
              <a:t>	</a:t>
            </a:r>
            <a:r>
              <a:rPr lang="en-US" dirty="0" smtClean="0"/>
              <a:t>or ZERO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803002"/>
              </p:ext>
            </p:extLst>
          </p:nvPr>
        </p:nvGraphicFramePr>
        <p:xfrm>
          <a:off x="630188" y="1891872"/>
          <a:ext cx="8127999" cy="4516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AC143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7AC14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AC143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AC14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AC143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7AC14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7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996" y="645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Score: ATCAGGT vs ATTCAGG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5641"/>
              </p:ext>
            </p:extLst>
          </p:nvPr>
        </p:nvGraphicFramePr>
        <p:xfrm>
          <a:off x="610047" y="2238297"/>
          <a:ext cx="4223781" cy="34229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9309">
                  <a:extLst>
                    <a:ext uri="{9D8B030D-6E8A-4147-A177-3AD203B41FA5}">
                      <a16:colId xmlns:a16="http://schemas.microsoft.com/office/drawing/2014/main" val="6518101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529661963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527684628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219281276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397203361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2897853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29658318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4489515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349750764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569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9285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357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69445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805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0518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576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86928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52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7540" y="1868965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Alignment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65324" y="1868965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Alignment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42848"/>
              </p:ext>
            </p:extLst>
          </p:nvPr>
        </p:nvGraphicFramePr>
        <p:xfrm>
          <a:off x="5616420" y="2238296"/>
          <a:ext cx="4223781" cy="34229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9309">
                  <a:extLst>
                    <a:ext uri="{9D8B030D-6E8A-4147-A177-3AD203B41FA5}">
                      <a16:colId xmlns:a16="http://schemas.microsoft.com/office/drawing/2014/main" val="6518101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529661963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527684628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219281276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397203361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2897853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29658318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4489515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349750764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569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9285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357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69445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805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0518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576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86928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2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996" y="645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Score: ATCAGGT vs ATTCAGG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54019"/>
              </p:ext>
            </p:extLst>
          </p:nvPr>
        </p:nvGraphicFramePr>
        <p:xfrm>
          <a:off x="610047" y="2238297"/>
          <a:ext cx="4223781" cy="34229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9309">
                  <a:extLst>
                    <a:ext uri="{9D8B030D-6E8A-4147-A177-3AD203B41FA5}">
                      <a16:colId xmlns:a16="http://schemas.microsoft.com/office/drawing/2014/main" val="6518101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529661963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527684628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219281276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397203361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2897853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29658318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4489515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349750764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569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-7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9285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357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69445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805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0518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576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86928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52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7540" y="1868965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Alignment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65324" y="1868965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Alignment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14655"/>
              </p:ext>
            </p:extLst>
          </p:nvPr>
        </p:nvGraphicFramePr>
        <p:xfrm>
          <a:off x="5616420" y="2238296"/>
          <a:ext cx="4223781" cy="34229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9309">
                  <a:extLst>
                    <a:ext uri="{9D8B030D-6E8A-4147-A177-3AD203B41FA5}">
                      <a16:colId xmlns:a16="http://schemas.microsoft.com/office/drawing/2014/main" val="6518101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529661963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527684628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219281276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397203361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2897853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29658318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4489515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349750764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569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9285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357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69445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805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0518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576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86928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Alignment – </a:t>
            </a:r>
            <a:r>
              <a:rPr lang="en-US" dirty="0" err="1" smtClean="0"/>
              <a:t>Levenshtein</a:t>
            </a:r>
            <a:r>
              <a:rPr lang="en-US" dirty="0" smtClean="0"/>
              <a:t> Distance (1965)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5609" y="1466263"/>
            <a:ext cx="1050800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two potentially related sequences (of any length), what is the distance between the sequences?</a:t>
            </a:r>
          </a:p>
          <a:p>
            <a:endParaRPr lang="en-US" dirty="0"/>
          </a:p>
          <a:p>
            <a:r>
              <a:rPr lang="en-US" dirty="0" smtClean="0"/>
              <a:t>Distance = minimum number of edits needed to get from A to B</a:t>
            </a:r>
          </a:p>
          <a:p>
            <a:r>
              <a:rPr lang="en-US" dirty="0" smtClean="0"/>
              <a:t>Edits = </a:t>
            </a:r>
            <a:r>
              <a:rPr lang="en-US" dirty="0" smtClean="0">
                <a:solidFill>
                  <a:srgbClr val="FF0000"/>
                </a:solidFill>
              </a:rPr>
              <a:t>Substitution</a:t>
            </a:r>
            <a:r>
              <a:rPr lang="en-US" dirty="0" smtClean="0"/>
              <a:t> of letter, </a:t>
            </a:r>
            <a:r>
              <a:rPr lang="en-US" dirty="0" smtClean="0">
                <a:solidFill>
                  <a:srgbClr val="FF0000"/>
                </a:solidFill>
              </a:rPr>
              <a:t>addition</a:t>
            </a:r>
            <a:r>
              <a:rPr lang="en-US" dirty="0" smtClean="0"/>
              <a:t> of letter, </a:t>
            </a:r>
            <a:r>
              <a:rPr lang="en-US" dirty="0" smtClean="0">
                <a:solidFill>
                  <a:srgbClr val="FF0000"/>
                </a:solidFill>
              </a:rPr>
              <a:t>deletion</a:t>
            </a:r>
            <a:r>
              <a:rPr lang="en-US" dirty="0" smtClean="0"/>
              <a:t> of letter</a:t>
            </a:r>
          </a:p>
          <a:p>
            <a:endParaRPr lang="en-US" dirty="0"/>
          </a:p>
          <a:p>
            <a:r>
              <a:rPr lang="en-US" dirty="0" smtClean="0"/>
              <a:t>A = “ACGTCATCA”</a:t>
            </a:r>
          </a:p>
          <a:p>
            <a:r>
              <a:rPr lang="en-US" dirty="0" smtClean="0"/>
              <a:t>B = “TAGTGTCA”</a:t>
            </a:r>
          </a:p>
          <a:p>
            <a:endParaRPr lang="en-US" dirty="0" smtClean="0"/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smtClean="0"/>
              <a:t>Score(AB) = Total cost of editing A to B</a:t>
            </a:r>
          </a:p>
          <a:p>
            <a:r>
              <a:rPr lang="en-US" dirty="0"/>
              <a:t>	</a:t>
            </a:r>
            <a:r>
              <a:rPr lang="en-US" dirty="0" smtClean="0"/>
              <a:t>Cost of substitution (mutation) (-1)</a:t>
            </a:r>
          </a:p>
          <a:p>
            <a:r>
              <a:rPr lang="en-US" dirty="0"/>
              <a:t>	</a:t>
            </a:r>
            <a:r>
              <a:rPr lang="en-US" dirty="0" smtClean="0"/>
              <a:t>Cost of </a:t>
            </a:r>
            <a:r>
              <a:rPr lang="en-US" dirty="0" err="1" smtClean="0"/>
              <a:t>indel</a:t>
            </a:r>
            <a:r>
              <a:rPr lang="en-US" dirty="0" smtClean="0"/>
              <a:t> (-1)</a:t>
            </a:r>
          </a:p>
          <a:p>
            <a:r>
              <a:rPr lang="en-US" dirty="0"/>
              <a:t>	</a:t>
            </a:r>
            <a:r>
              <a:rPr lang="en-US" dirty="0" smtClean="0"/>
              <a:t>Reward for match (+1)</a:t>
            </a:r>
          </a:p>
          <a:p>
            <a:endParaRPr lang="en-US" dirty="0"/>
          </a:p>
          <a:p>
            <a:r>
              <a:rPr lang="en-US" dirty="0" smtClean="0"/>
              <a:t>What is the best alignment (highest score)?</a:t>
            </a:r>
          </a:p>
          <a:p>
            <a:r>
              <a:rPr lang="en-US" dirty="0" smtClean="0"/>
              <a:t>How do you calculate it?</a:t>
            </a:r>
          </a:p>
        </p:txBody>
      </p:sp>
    </p:spTree>
    <p:extLst>
      <p:ext uri="{BB962C8B-B14F-4D97-AF65-F5344CB8AC3E}">
        <p14:creationId xmlns:p14="http://schemas.microsoft.com/office/powerpoint/2010/main" val="4319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996" y="645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Score: ATCAGGT vs ATTCAGG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4261"/>
              </p:ext>
            </p:extLst>
          </p:nvPr>
        </p:nvGraphicFramePr>
        <p:xfrm>
          <a:off x="610047" y="2238297"/>
          <a:ext cx="4223781" cy="34229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9309">
                  <a:extLst>
                    <a:ext uri="{9D8B030D-6E8A-4147-A177-3AD203B41FA5}">
                      <a16:colId xmlns:a16="http://schemas.microsoft.com/office/drawing/2014/main" val="6518101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529661963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527684628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219281276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397203361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2897853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29658318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4489515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349750764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569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-7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9285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-5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357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69445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805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0518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576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86928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52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7540" y="1868965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Alignment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65324" y="1868965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Alignment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001267"/>
              </p:ext>
            </p:extLst>
          </p:nvPr>
        </p:nvGraphicFramePr>
        <p:xfrm>
          <a:off x="5616420" y="2238296"/>
          <a:ext cx="4223781" cy="34229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9309">
                  <a:extLst>
                    <a:ext uri="{9D8B030D-6E8A-4147-A177-3AD203B41FA5}">
                      <a16:colId xmlns:a16="http://schemas.microsoft.com/office/drawing/2014/main" val="6518101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529661963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527684628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219281276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397203361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2897853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29658318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4489515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349750764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569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9285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357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69445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805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0518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576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86928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524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332324" y="3657600"/>
            <a:ext cx="0" cy="20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877138" y="3657600"/>
            <a:ext cx="269889" cy="269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01307" y="3234640"/>
            <a:ext cx="0" cy="24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925477" y="3214499"/>
            <a:ext cx="253776" cy="253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154072" y="3863038"/>
            <a:ext cx="1917421" cy="158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892240" y="3657600"/>
            <a:ext cx="189325" cy="16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411877" y="3556895"/>
            <a:ext cx="8056" cy="306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441082" y="2880159"/>
            <a:ext cx="640483" cy="559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44204" y="467929"/>
            <a:ext cx="119776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A_TCAGGT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ATTCAGG_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OR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AT_CAGGT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ATTCAGG_</a:t>
            </a:r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815028" y="515597"/>
            <a:ext cx="107112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TCAGG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TCAGG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OR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AT_CAGG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ATTCAGG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Binding Matrix instead of Match/Mismatch</a:t>
            </a:r>
          </a:p>
          <a:p>
            <a:endParaRPr lang="en-US" dirty="0"/>
          </a:p>
          <a:p>
            <a:r>
              <a:rPr lang="en-US" dirty="0" smtClean="0"/>
              <a:t>How do you change the algorithm?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734" y="219494"/>
            <a:ext cx="27622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of a gap is much more rare than extension of a gap</a:t>
            </a:r>
          </a:p>
          <a:p>
            <a:r>
              <a:rPr lang="en-US" dirty="0" smtClean="0"/>
              <a:t>Based on evolution of biological sequences</a:t>
            </a:r>
          </a:p>
          <a:p>
            <a:endParaRPr lang="en-US" dirty="0"/>
          </a:p>
          <a:p>
            <a:r>
              <a:rPr lang="en-US" dirty="0" err="1" smtClean="0"/>
              <a:t>Indel</a:t>
            </a:r>
            <a:r>
              <a:rPr lang="en-US" dirty="0" smtClean="0"/>
              <a:t> Penalty</a:t>
            </a:r>
          </a:p>
          <a:p>
            <a:r>
              <a:rPr lang="en-US" dirty="0" err="1" smtClean="0"/>
              <a:t>Indel</a:t>
            </a:r>
            <a:r>
              <a:rPr lang="en-US" dirty="0" smtClean="0"/>
              <a:t> Extension Penalty</a:t>
            </a:r>
          </a:p>
          <a:p>
            <a:endParaRPr lang="en-US" dirty="0"/>
          </a:p>
          <a:p>
            <a:r>
              <a:rPr lang="en-US" dirty="0" smtClean="0"/>
              <a:t>How do you change the implementation?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 – </a:t>
            </a:r>
            <a:r>
              <a:rPr lang="en-US" dirty="0" err="1"/>
              <a:t>Levenshtein</a:t>
            </a:r>
            <a:r>
              <a:rPr lang="en-US" dirty="0"/>
              <a:t> Distance (1965)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Score = -5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</a:rPr>
              <a:t> C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 smtClean="0">
                <a:latin typeface="Consolas" panose="020B0609020204030204" pitchFamily="49" charset="0"/>
              </a:rPr>
              <a:t> C A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 C A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T A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 smtClean="0">
                <a:latin typeface="Consolas" panose="020B0609020204030204" pitchFamily="49" charset="0"/>
              </a:rPr>
              <a:t> G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 C A 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 – </a:t>
            </a:r>
            <a:r>
              <a:rPr lang="en-US" dirty="0" err="1"/>
              <a:t>Levenshtein</a:t>
            </a:r>
            <a:r>
              <a:rPr lang="en-US" dirty="0"/>
              <a:t> Distance (1965)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Score = -5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</a:rPr>
              <a:t> C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 smtClean="0">
                <a:latin typeface="Consolas" panose="020B0609020204030204" pitchFamily="49" charset="0"/>
              </a:rPr>
              <a:t> C A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 C A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T A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 smtClean="0">
                <a:latin typeface="Consolas" panose="020B0609020204030204" pitchFamily="49" charset="0"/>
              </a:rPr>
              <a:t> G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 C A _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Score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smtClean="0">
                <a:latin typeface="Consolas" panose="020B0609020204030204" pitchFamily="49" charset="0"/>
              </a:rPr>
              <a:t>+1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 </a:t>
            </a:r>
            <a:r>
              <a:rPr lang="en-US" dirty="0">
                <a:latin typeface="Consolas" panose="020B0609020204030204" pitchFamily="49" charset="0"/>
              </a:rPr>
              <a:t>C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>
                <a:latin typeface="Consolas" panose="020B0609020204030204" pitchFamily="49" charset="0"/>
              </a:rPr>
              <a:t> C A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 C A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T A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G </a:t>
            </a:r>
            <a:r>
              <a:rPr lang="en-US" dirty="0" smtClean="0">
                <a:latin typeface="Consolas" panose="020B0609020204030204" pitchFamily="49" charset="0"/>
              </a:rPr>
              <a:t>_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T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 – </a:t>
            </a:r>
            <a:r>
              <a:rPr lang="en-US" dirty="0" err="1"/>
              <a:t>Levenshtein</a:t>
            </a:r>
            <a:r>
              <a:rPr lang="en-US" dirty="0"/>
              <a:t> Distance (1965)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Score = -5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</a:rPr>
              <a:t> C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 smtClean="0">
                <a:latin typeface="Consolas" panose="020B0609020204030204" pitchFamily="49" charset="0"/>
              </a:rPr>
              <a:t> C A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 C A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T A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 smtClean="0">
                <a:latin typeface="Consolas" panose="020B0609020204030204" pitchFamily="49" charset="0"/>
              </a:rPr>
              <a:t> G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 C A _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Score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smtClean="0">
                <a:latin typeface="Consolas" panose="020B0609020204030204" pitchFamily="49" charset="0"/>
              </a:rPr>
              <a:t>+1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 </a:t>
            </a:r>
            <a:r>
              <a:rPr lang="en-US" dirty="0">
                <a:latin typeface="Consolas" panose="020B0609020204030204" pitchFamily="49" charset="0"/>
              </a:rPr>
              <a:t>C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>
                <a:latin typeface="Consolas" panose="020B0609020204030204" pitchFamily="49" charset="0"/>
              </a:rPr>
              <a:t> C A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 C A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T A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G </a:t>
            </a:r>
            <a:r>
              <a:rPr lang="en-US" dirty="0" smtClean="0">
                <a:latin typeface="Consolas" panose="020B0609020204030204" pitchFamily="49" charset="0"/>
              </a:rPr>
              <a:t>_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T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Score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smtClean="0">
                <a:latin typeface="Consolas" panose="020B0609020204030204" pitchFamily="49" charset="0"/>
              </a:rPr>
              <a:t>+2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_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C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>
                <a:latin typeface="Consolas" panose="020B0609020204030204" pitchFamily="49" charset="0"/>
              </a:rPr>
              <a:t> C A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 C A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T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_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G _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 C 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986" y="1237971"/>
            <a:ext cx="5199289" cy="1457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2695575"/>
            <a:ext cx="7143750" cy="4162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1966773"/>
            <a:ext cx="415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 too many sequences for </a:t>
            </a:r>
          </a:p>
          <a:p>
            <a:r>
              <a:rPr lang="en-US" dirty="0" smtClean="0"/>
              <a:t>Brute Force enumeration</a:t>
            </a:r>
          </a:p>
        </p:txBody>
      </p:sp>
    </p:spTree>
    <p:extLst>
      <p:ext uri="{BB962C8B-B14F-4D97-AF65-F5344CB8AC3E}">
        <p14:creationId xmlns:p14="http://schemas.microsoft.com/office/powerpoint/2010/main" val="25306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Change (Euro)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325" y="1124793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Convert an amount of money into the fewest number of coins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0325" y="1494125"/>
            <a:ext cx="834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</a:t>
            </a:r>
            <a:r>
              <a:rPr lang="en-US" dirty="0" smtClean="0"/>
              <a:t>: Amount of money (M)</a:t>
            </a:r>
          </a:p>
          <a:p>
            <a:r>
              <a:rPr lang="en-US" b="1" dirty="0" smtClean="0"/>
              <a:t>Output</a:t>
            </a:r>
            <a:r>
              <a:rPr lang="en-US" dirty="0" smtClean="0"/>
              <a:t>: the smallest number of 50c (a), 20c (b), 10c (c), 5c (d), 2c (e) and 1c (f)</a:t>
            </a:r>
          </a:p>
          <a:p>
            <a:r>
              <a:rPr lang="en-US" dirty="0" smtClean="0"/>
              <a:t>such that 50a+20b+10c+5d+2e+1f = 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4577028"/>
            <a:ext cx="302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Try: </a:t>
            </a:r>
            <a:r>
              <a:rPr lang="en-US" dirty="0" smtClean="0"/>
              <a:t>M=60c; M=55c; M=40c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720954"/>
            <a:ext cx="8067675" cy="1552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674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Change (</a:t>
            </a:r>
            <a:r>
              <a:rPr lang="en-US" dirty="0" err="1" smtClean="0"/>
              <a:t>Generalised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88664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14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2018_Presentation.potx" id="{E48A03DA-D02B-4828-AB81-2E0A3A1968A3}" vid="{D87DA677-CFD7-4928-885D-0CCC18AB99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4283</TotalTime>
  <Words>3120</Words>
  <Application>Microsoft Office PowerPoint</Application>
  <PresentationFormat>Widescreen</PresentationFormat>
  <Paragraphs>1480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Consolas</vt:lpstr>
      <vt:lpstr>Motiv Office</vt:lpstr>
      <vt:lpstr> Week 5 : Dynamic Programming </vt:lpstr>
      <vt:lpstr>Sequence Alignment – Hamming Distance (1950)</vt:lpstr>
      <vt:lpstr>Sequence Alignment – Levenshtein Distance (1965)</vt:lpstr>
      <vt:lpstr>Sequence Alignment – Levenshtein Distance (1965)</vt:lpstr>
      <vt:lpstr>Sequence Alignment – Levenshtein Distance (1965)</vt:lpstr>
      <vt:lpstr>Sequence Alignment – Levenshtein Distance (1965)</vt:lpstr>
      <vt:lpstr>Sequence Alignment</vt:lpstr>
      <vt:lpstr>Coin Change (Euro)</vt:lpstr>
      <vt:lpstr>Coin Change (Generalised)</vt:lpstr>
      <vt:lpstr>Coin Change (US)</vt:lpstr>
      <vt:lpstr>Coin Change (US)</vt:lpstr>
      <vt:lpstr>Pseudocode Exercise: Coin Change (US coins)</vt:lpstr>
      <vt:lpstr>Pseudocode Exercise: Coin Change</vt:lpstr>
      <vt:lpstr>PowerPoint Presentation</vt:lpstr>
      <vt:lpstr>Dynamic Programming (Bellman, 1954)</vt:lpstr>
      <vt:lpstr>Dynamic Programming</vt:lpstr>
      <vt:lpstr>Backpropagation</vt:lpstr>
      <vt:lpstr>Needleman–Wunsch algorithm (1970)</vt:lpstr>
      <vt:lpstr>PowerPoint Presentation</vt:lpstr>
      <vt:lpstr>PowerPoint Presentation</vt:lpstr>
      <vt:lpstr>PowerPoint Presentation</vt:lpstr>
      <vt:lpstr>Backpropagation</vt:lpstr>
      <vt:lpstr>Backpropagation</vt:lpstr>
      <vt:lpstr>Backpropagation</vt:lpstr>
      <vt:lpstr>Local Alignment</vt:lpstr>
      <vt:lpstr>Smith-Waterman algorithm (1981)</vt:lpstr>
      <vt:lpstr>Smith-Waterman algorithm (1981)</vt:lpstr>
      <vt:lpstr>PowerPoint Presentation</vt:lpstr>
      <vt:lpstr>PowerPoint Presentation</vt:lpstr>
      <vt:lpstr>PowerPoint Presentation</vt:lpstr>
      <vt:lpstr>Binding Matrix</vt:lpstr>
      <vt:lpstr>Extending Gap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Lipovská</dc:creator>
  <cp:lastModifiedBy>Panagiotis Alexiou</cp:lastModifiedBy>
  <cp:revision>157</cp:revision>
  <cp:lastPrinted>2021-10-14T13:46:51Z</cp:lastPrinted>
  <dcterms:created xsi:type="dcterms:W3CDTF">2018-06-18T13:01:41Z</dcterms:created>
  <dcterms:modified xsi:type="dcterms:W3CDTF">2021-10-14T14:56:23Z</dcterms:modified>
</cp:coreProperties>
</file>