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57" r:id="rId3"/>
    <p:sldId id="258" r:id="rId4"/>
    <p:sldId id="259" r:id="rId5"/>
    <p:sldId id="297" r:id="rId6"/>
    <p:sldId id="268" r:id="rId7"/>
    <p:sldId id="260" r:id="rId8"/>
    <p:sldId id="264" r:id="rId9"/>
    <p:sldId id="262" r:id="rId10"/>
    <p:sldId id="265" r:id="rId11"/>
    <p:sldId id="266" r:id="rId12"/>
    <p:sldId id="289" r:id="rId13"/>
    <p:sldId id="286" r:id="rId14"/>
    <p:sldId id="287" r:id="rId15"/>
    <p:sldId id="267" r:id="rId16"/>
    <p:sldId id="269" r:id="rId17"/>
    <p:sldId id="270" r:id="rId18"/>
    <p:sldId id="295" r:id="rId19"/>
    <p:sldId id="296" r:id="rId20"/>
    <p:sldId id="278" r:id="rId21"/>
    <p:sldId id="279" r:id="rId22"/>
    <p:sldId id="293" r:id="rId23"/>
    <p:sldId id="272" r:id="rId24"/>
    <p:sldId id="273" r:id="rId25"/>
    <p:sldId id="274" r:id="rId26"/>
    <p:sldId id="275" r:id="rId27"/>
    <p:sldId id="288" r:id="rId28"/>
    <p:sldId id="276" r:id="rId29"/>
    <p:sldId id="277" r:id="rId30"/>
    <p:sldId id="280" r:id="rId31"/>
    <p:sldId id="300" r:id="rId32"/>
    <p:sldId id="298" r:id="rId33"/>
    <p:sldId id="294" r:id="rId34"/>
    <p:sldId id="281" r:id="rId35"/>
    <p:sldId id="284" r:id="rId36"/>
    <p:sldId id="299" r:id="rId37"/>
    <p:sldId id="283" r:id="rId38"/>
    <p:sldId id="285" r:id="rId39"/>
  </p:sldIdLst>
  <p:sldSz cx="9144000" cy="6858000" type="screen4x3"/>
  <p:notesSz cx="6858000" cy="994568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Světlý styl 1 – zvýraznění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Styl Středně sytá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15" autoAdjust="0"/>
    <p:restoredTop sz="92462" autoAdjust="0"/>
  </p:normalViewPr>
  <p:slideViewPr>
    <p:cSldViewPr>
      <p:cViewPr varScale="1">
        <p:scale>
          <a:sx n="99" d="100"/>
          <a:sy n="99" d="100"/>
        </p:scale>
        <p:origin x="510" y="90"/>
      </p:cViewPr>
      <p:guideLst>
        <p:guide orient="horz" pos="2160"/>
        <p:guide pos="2880"/>
      </p:guideLst>
    </p:cSldViewPr>
  </p:slideViewPr>
  <p:outlineViewPr>
    <p:cViewPr>
      <p:scale>
        <a:sx n="33" d="100"/>
        <a:sy n="33" d="100"/>
      </p:scale>
      <p:origin x="0" y="-33390"/>
    </p:cViewPr>
  </p:outlineViewPr>
  <p:notesTextViewPr>
    <p:cViewPr>
      <p:scale>
        <a:sx n="1" d="1"/>
        <a:sy n="1" d="1"/>
      </p:scale>
      <p:origin x="0" y="0"/>
    </p:cViewPr>
  </p:notesTextViewPr>
  <p:sorterViewPr>
    <p:cViewPr>
      <p:scale>
        <a:sx n="100" d="100"/>
        <a:sy n="100" d="100"/>
      </p:scale>
      <p:origin x="0" y="8550"/>
    </p:cViewPr>
  </p:sorterViewPr>
  <p:notesViewPr>
    <p:cSldViewPr>
      <p:cViewPr varScale="1">
        <p:scale>
          <a:sx n="75" d="100"/>
          <a:sy n="75" d="100"/>
        </p:scale>
        <p:origin x="217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97284"/>
          </a:xfrm>
          <a:prstGeom prst="rect">
            <a:avLst/>
          </a:prstGeom>
        </p:spPr>
        <p:txBody>
          <a:bodyPr vert="horz" lIns="91440" tIns="45720" rIns="91440" bIns="45720" rtlCol="0"/>
          <a:lstStyle>
            <a:lvl1pPr algn="r">
              <a:defRPr sz="1200"/>
            </a:lvl1pPr>
          </a:lstStyle>
          <a:p>
            <a:fld id="{6BB9BA8A-3321-468F-87B5-0FF5D779A730}" type="datetimeFigureOut">
              <a:rPr lang="cs-CZ" smtClean="0"/>
              <a:t>17.09.2021</a:t>
            </a:fld>
            <a:endParaRPr lang="cs-CZ"/>
          </a:p>
        </p:txBody>
      </p:sp>
      <p:sp>
        <p:nvSpPr>
          <p:cNvPr id="4" name="Zástupný symbol pro obrázek snímku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724202"/>
            <a:ext cx="5486400" cy="447556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46678"/>
            <a:ext cx="2971800" cy="497284"/>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9446678"/>
            <a:ext cx="2971800" cy="497284"/>
          </a:xfrm>
          <a:prstGeom prst="rect">
            <a:avLst/>
          </a:prstGeom>
        </p:spPr>
        <p:txBody>
          <a:bodyPr vert="horz" lIns="91440" tIns="45720" rIns="91440" bIns="45720" rtlCol="0" anchor="b"/>
          <a:lstStyle>
            <a:lvl1pPr algn="r">
              <a:defRPr sz="1200"/>
            </a:lvl1pPr>
          </a:lstStyle>
          <a:p>
            <a:fld id="{BCE1F968-4FE0-4605-A064-58F66826BE04}" type="slidenum">
              <a:rPr lang="cs-CZ" smtClean="0"/>
              <a:t>‹#›</a:t>
            </a:fld>
            <a:endParaRPr lang="cs-CZ"/>
          </a:p>
        </p:txBody>
      </p:sp>
    </p:spTree>
    <p:extLst>
      <p:ext uri="{BB962C8B-B14F-4D97-AF65-F5344CB8AC3E}">
        <p14:creationId xmlns:p14="http://schemas.microsoft.com/office/powerpoint/2010/main" val="1088430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CE1F968-4FE0-4605-A064-58F66826BE04}" type="slidenum">
              <a:rPr lang="cs-CZ" smtClean="0"/>
              <a:t>1</a:t>
            </a:fld>
            <a:endParaRPr lang="cs-CZ"/>
          </a:p>
        </p:txBody>
      </p:sp>
    </p:spTree>
    <p:extLst>
      <p:ext uri="{BB962C8B-B14F-4D97-AF65-F5344CB8AC3E}">
        <p14:creationId xmlns:p14="http://schemas.microsoft.com/office/powerpoint/2010/main" val="12152040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CE1F968-4FE0-4605-A064-58F66826BE04}" type="slidenum">
              <a:rPr lang="cs-CZ" smtClean="0"/>
              <a:t>10</a:t>
            </a:fld>
            <a:endParaRPr lang="cs-CZ"/>
          </a:p>
        </p:txBody>
      </p:sp>
    </p:spTree>
    <p:extLst>
      <p:ext uri="{BB962C8B-B14F-4D97-AF65-F5344CB8AC3E}">
        <p14:creationId xmlns:p14="http://schemas.microsoft.com/office/powerpoint/2010/main" val="23755646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CE1F968-4FE0-4605-A064-58F66826BE04}" type="slidenum">
              <a:rPr lang="cs-CZ" smtClean="0"/>
              <a:t>11</a:t>
            </a:fld>
            <a:endParaRPr lang="cs-CZ"/>
          </a:p>
        </p:txBody>
      </p:sp>
    </p:spTree>
    <p:extLst>
      <p:ext uri="{BB962C8B-B14F-4D97-AF65-F5344CB8AC3E}">
        <p14:creationId xmlns:p14="http://schemas.microsoft.com/office/powerpoint/2010/main" val="35940958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CE1F968-4FE0-4605-A064-58F66826BE04}" type="slidenum">
              <a:rPr lang="cs-CZ" smtClean="0"/>
              <a:t>12</a:t>
            </a:fld>
            <a:endParaRPr lang="cs-CZ"/>
          </a:p>
        </p:txBody>
      </p:sp>
    </p:spTree>
    <p:extLst>
      <p:ext uri="{BB962C8B-B14F-4D97-AF65-F5344CB8AC3E}">
        <p14:creationId xmlns:p14="http://schemas.microsoft.com/office/powerpoint/2010/main" val="13267546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CE1F968-4FE0-4605-A064-58F66826BE04}" type="slidenum">
              <a:rPr lang="cs-CZ" smtClean="0"/>
              <a:t>13</a:t>
            </a:fld>
            <a:endParaRPr lang="cs-CZ"/>
          </a:p>
        </p:txBody>
      </p:sp>
    </p:spTree>
    <p:extLst>
      <p:ext uri="{BB962C8B-B14F-4D97-AF65-F5344CB8AC3E}">
        <p14:creationId xmlns:p14="http://schemas.microsoft.com/office/powerpoint/2010/main" val="41937343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CE1F968-4FE0-4605-A064-58F66826BE04}" type="slidenum">
              <a:rPr lang="cs-CZ" smtClean="0"/>
              <a:t>14</a:t>
            </a:fld>
            <a:endParaRPr lang="cs-CZ"/>
          </a:p>
        </p:txBody>
      </p:sp>
    </p:spTree>
    <p:extLst>
      <p:ext uri="{BB962C8B-B14F-4D97-AF65-F5344CB8AC3E}">
        <p14:creationId xmlns:p14="http://schemas.microsoft.com/office/powerpoint/2010/main" val="1008424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CE1F968-4FE0-4605-A064-58F66826BE04}" type="slidenum">
              <a:rPr lang="cs-CZ" smtClean="0"/>
              <a:t>15</a:t>
            </a:fld>
            <a:endParaRPr lang="cs-CZ"/>
          </a:p>
        </p:txBody>
      </p:sp>
    </p:spTree>
    <p:extLst>
      <p:ext uri="{BB962C8B-B14F-4D97-AF65-F5344CB8AC3E}">
        <p14:creationId xmlns:p14="http://schemas.microsoft.com/office/powerpoint/2010/main" val="34808001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CE1F968-4FE0-4605-A064-58F66826BE04}" type="slidenum">
              <a:rPr lang="cs-CZ" smtClean="0"/>
              <a:t>16</a:t>
            </a:fld>
            <a:endParaRPr lang="cs-CZ"/>
          </a:p>
        </p:txBody>
      </p:sp>
    </p:spTree>
    <p:extLst>
      <p:ext uri="{BB962C8B-B14F-4D97-AF65-F5344CB8AC3E}">
        <p14:creationId xmlns:p14="http://schemas.microsoft.com/office/powerpoint/2010/main" val="1410342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CE1F968-4FE0-4605-A064-58F66826BE04}" type="slidenum">
              <a:rPr lang="cs-CZ" smtClean="0"/>
              <a:t>17</a:t>
            </a:fld>
            <a:endParaRPr lang="cs-CZ"/>
          </a:p>
        </p:txBody>
      </p:sp>
    </p:spTree>
    <p:extLst>
      <p:ext uri="{BB962C8B-B14F-4D97-AF65-F5344CB8AC3E}">
        <p14:creationId xmlns:p14="http://schemas.microsoft.com/office/powerpoint/2010/main" val="32496004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Některé zdroje až 2-3 měsíce zpětně</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err="1"/>
              <a:t>Glyk</a:t>
            </a:r>
            <a:r>
              <a:rPr lang="cs-CZ" dirty="0"/>
              <a:t>. </a:t>
            </a:r>
            <a:r>
              <a:rPr lang="cs-CZ" dirty="0" err="1"/>
              <a:t>Hemogl</a:t>
            </a:r>
            <a:r>
              <a:rPr lang="cs-CZ" dirty="0"/>
              <a:t>.:</a:t>
            </a:r>
            <a:r>
              <a:rPr lang="cs-CZ" baseline="0" dirty="0"/>
              <a:t> vznik spontánní neenzymatickou vazbou glukózy na hemoglobin. Glykovaný hemoglobin pak přetrvává po celou dobu života Ery (120 dní)</a:t>
            </a:r>
            <a:endParaRPr lang="cs-CZ" dirty="0"/>
          </a:p>
          <a:p>
            <a:endParaRPr lang="cs-CZ" dirty="0"/>
          </a:p>
          <a:p>
            <a:endParaRPr lang="cs-CZ" dirty="0"/>
          </a:p>
        </p:txBody>
      </p:sp>
      <p:sp>
        <p:nvSpPr>
          <p:cNvPr id="4" name="Zástupný symbol pro číslo snímku 3"/>
          <p:cNvSpPr>
            <a:spLocks noGrp="1"/>
          </p:cNvSpPr>
          <p:nvPr>
            <p:ph type="sldNum" sz="quarter" idx="10"/>
          </p:nvPr>
        </p:nvSpPr>
        <p:spPr/>
        <p:txBody>
          <a:bodyPr/>
          <a:lstStyle/>
          <a:p>
            <a:fld id="{BCE1F968-4FE0-4605-A064-58F66826BE04}" type="slidenum">
              <a:rPr lang="cs-CZ" smtClean="0"/>
              <a:t>18</a:t>
            </a:fld>
            <a:endParaRPr lang="cs-CZ"/>
          </a:p>
        </p:txBody>
      </p:sp>
    </p:spTree>
    <p:extLst>
      <p:ext uri="{BB962C8B-B14F-4D97-AF65-F5344CB8AC3E}">
        <p14:creationId xmlns:p14="http://schemas.microsoft.com/office/powerpoint/2010/main" val="34414656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Některé zdroje až 2-3 měsíce zpětně</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err="1"/>
              <a:t>Glyk</a:t>
            </a:r>
            <a:r>
              <a:rPr lang="cs-CZ" dirty="0"/>
              <a:t>. </a:t>
            </a:r>
            <a:r>
              <a:rPr lang="cs-CZ" dirty="0" err="1"/>
              <a:t>Hemogl</a:t>
            </a:r>
            <a:r>
              <a:rPr lang="cs-CZ" dirty="0"/>
              <a:t>.:</a:t>
            </a:r>
            <a:r>
              <a:rPr lang="cs-CZ" baseline="0" dirty="0"/>
              <a:t> vznik spontánní neenzymatickou vazbou glukózy na hemoglobin. Glykovaný hemoglobin pak přetrvává po celou dobu života Ery (120 dní)</a:t>
            </a:r>
            <a:endParaRPr lang="cs-CZ" dirty="0"/>
          </a:p>
          <a:p>
            <a:endParaRPr lang="cs-CZ" dirty="0"/>
          </a:p>
          <a:p>
            <a:endParaRPr lang="cs-CZ" dirty="0"/>
          </a:p>
        </p:txBody>
      </p:sp>
      <p:sp>
        <p:nvSpPr>
          <p:cNvPr id="4" name="Zástupný symbol pro číslo snímku 3"/>
          <p:cNvSpPr>
            <a:spLocks noGrp="1"/>
          </p:cNvSpPr>
          <p:nvPr>
            <p:ph type="sldNum" sz="quarter" idx="10"/>
          </p:nvPr>
        </p:nvSpPr>
        <p:spPr/>
        <p:txBody>
          <a:bodyPr/>
          <a:lstStyle/>
          <a:p>
            <a:fld id="{BCE1F968-4FE0-4605-A064-58F66826BE04}" type="slidenum">
              <a:rPr lang="cs-CZ" smtClean="0"/>
              <a:t>19</a:t>
            </a:fld>
            <a:endParaRPr lang="cs-CZ"/>
          </a:p>
        </p:txBody>
      </p:sp>
    </p:spTree>
    <p:extLst>
      <p:ext uri="{BB962C8B-B14F-4D97-AF65-F5344CB8AC3E}">
        <p14:creationId xmlns:p14="http://schemas.microsoft.com/office/powerpoint/2010/main" val="3441465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CE1F968-4FE0-4605-A064-58F66826BE04}" type="slidenum">
              <a:rPr lang="cs-CZ" smtClean="0"/>
              <a:t>2</a:t>
            </a:fld>
            <a:endParaRPr lang="cs-CZ"/>
          </a:p>
        </p:txBody>
      </p:sp>
    </p:spTree>
    <p:extLst>
      <p:ext uri="{BB962C8B-B14F-4D97-AF65-F5344CB8AC3E}">
        <p14:creationId xmlns:p14="http://schemas.microsoft.com/office/powerpoint/2010/main" val="11745287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CE1F968-4FE0-4605-A064-58F66826BE04}" type="slidenum">
              <a:rPr lang="cs-CZ" smtClean="0"/>
              <a:t>20</a:t>
            </a:fld>
            <a:endParaRPr lang="cs-CZ"/>
          </a:p>
        </p:txBody>
      </p:sp>
    </p:spTree>
    <p:extLst>
      <p:ext uri="{BB962C8B-B14F-4D97-AF65-F5344CB8AC3E}">
        <p14:creationId xmlns:p14="http://schemas.microsoft.com/office/powerpoint/2010/main" val="23218312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CE1F968-4FE0-4605-A064-58F66826BE04}" type="slidenum">
              <a:rPr lang="cs-CZ" smtClean="0"/>
              <a:t>21</a:t>
            </a:fld>
            <a:endParaRPr lang="cs-CZ"/>
          </a:p>
        </p:txBody>
      </p:sp>
    </p:spTree>
    <p:extLst>
      <p:ext uri="{BB962C8B-B14F-4D97-AF65-F5344CB8AC3E}">
        <p14:creationId xmlns:p14="http://schemas.microsoft.com/office/powerpoint/2010/main" val="35166297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200" b="0"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vyšší odolnost vůči malárii je způsobená vyšší propustností membrány srpkovitých erytrocytů pro kalium s poklesem intracelulárního K+, což nevyhovuje nárokům </a:t>
            </a:r>
            <a:r>
              <a:rPr lang="cs-CZ" sz="1200" b="0" i="1" u="none" strike="noStrike" kern="1200" baseline="0" dirty="0" err="1">
                <a:solidFill>
                  <a:schemeClr val="tx1"/>
                </a:solidFill>
                <a:latin typeface="+mn-lt"/>
                <a:ea typeface="+mn-ea"/>
                <a:cs typeface="+mn-cs"/>
              </a:rPr>
              <a:t>Plasmodium</a:t>
            </a:r>
            <a:r>
              <a:rPr lang="cs-CZ" sz="1200" b="0" i="1" u="none" strike="noStrike" kern="1200" baseline="0" dirty="0">
                <a:solidFill>
                  <a:schemeClr val="tx1"/>
                </a:solidFill>
                <a:latin typeface="+mn-lt"/>
                <a:ea typeface="+mn-ea"/>
                <a:cs typeface="+mn-cs"/>
              </a:rPr>
              <a:t> </a:t>
            </a:r>
            <a:r>
              <a:rPr lang="cs-CZ" sz="1200" b="0" i="1" u="none" strike="noStrike" kern="1200" baseline="0" dirty="0" err="1">
                <a:solidFill>
                  <a:schemeClr val="tx1"/>
                </a:solidFill>
                <a:latin typeface="+mn-lt"/>
                <a:ea typeface="+mn-ea"/>
                <a:cs typeface="+mn-cs"/>
              </a:rPr>
              <a:t>falciparum</a:t>
            </a:r>
            <a:r>
              <a:rPr lang="cs-CZ" sz="1200" b="0" i="1" u="none" strike="noStrike" kern="1200" baseline="0" dirty="0">
                <a:solidFill>
                  <a:schemeClr val="tx1"/>
                </a:solidFill>
                <a:latin typeface="+mn-lt"/>
                <a:ea typeface="+mn-ea"/>
                <a:cs typeface="+mn-cs"/>
              </a:rPr>
              <a:t> </a:t>
            </a:r>
            <a:r>
              <a:rPr lang="cs-CZ" sz="1200" b="1" i="0" u="none" strike="noStrike" kern="1200" baseline="0" dirty="0">
                <a:solidFill>
                  <a:schemeClr val="tx1"/>
                </a:solidFill>
                <a:latin typeface="+mn-lt"/>
                <a:ea typeface="+mn-ea"/>
                <a:cs typeface="+mn-cs"/>
              </a:rPr>
              <a:t>na přežívání </a:t>
            </a:r>
            <a:endParaRPr lang="cs-CZ" dirty="0"/>
          </a:p>
        </p:txBody>
      </p:sp>
      <p:sp>
        <p:nvSpPr>
          <p:cNvPr id="4" name="Zástupný symbol pro číslo snímku 3"/>
          <p:cNvSpPr>
            <a:spLocks noGrp="1"/>
          </p:cNvSpPr>
          <p:nvPr>
            <p:ph type="sldNum" sz="quarter" idx="10"/>
          </p:nvPr>
        </p:nvSpPr>
        <p:spPr/>
        <p:txBody>
          <a:bodyPr/>
          <a:lstStyle/>
          <a:p>
            <a:fld id="{BCE1F968-4FE0-4605-A064-58F66826BE04}" type="slidenum">
              <a:rPr lang="cs-CZ" smtClean="0"/>
              <a:t>22</a:t>
            </a:fld>
            <a:endParaRPr lang="cs-CZ"/>
          </a:p>
        </p:txBody>
      </p:sp>
    </p:spTree>
    <p:extLst>
      <p:ext uri="{BB962C8B-B14F-4D97-AF65-F5344CB8AC3E}">
        <p14:creationId xmlns:p14="http://schemas.microsoft.com/office/powerpoint/2010/main" val="41376832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CE1F968-4FE0-4605-A064-58F66826BE04}" type="slidenum">
              <a:rPr lang="cs-CZ" smtClean="0"/>
              <a:t>23</a:t>
            </a:fld>
            <a:endParaRPr lang="cs-CZ"/>
          </a:p>
        </p:txBody>
      </p:sp>
    </p:spTree>
    <p:extLst>
      <p:ext uri="{BB962C8B-B14F-4D97-AF65-F5344CB8AC3E}">
        <p14:creationId xmlns:p14="http://schemas.microsoft.com/office/powerpoint/2010/main" val="41387259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CE1F968-4FE0-4605-A064-58F66826BE04}" type="slidenum">
              <a:rPr lang="cs-CZ" smtClean="0"/>
              <a:t>24</a:t>
            </a:fld>
            <a:endParaRPr lang="cs-CZ"/>
          </a:p>
        </p:txBody>
      </p:sp>
    </p:spTree>
    <p:extLst>
      <p:ext uri="{BB962C8B-B14F-4D97-AF65-F5344CB8AC3E}">
        <p14:creationId xmlns:p14="http://schemas.microsoft.com/office/powerpoint/2010/main" val="1548583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CE1F968-4FE0-4605-A064-58F66826BE04}" type="slidenum">
              <a:rPr lang="cs-CZ" smtClean="0"/>
              <a:t>25</a:t>
            </a:fld>
            <a:endParaRPr lang="cs-CZ"/>
          </a:p>
        </p:txBody>
      </p:sp>
    </p:spTree>
    <p:extLst>
      <p:ext uri="{BB962C8B-B14F-4D97-AF65-F5344CB8AC3E}">
        <p14:creationId xmlns:p14="http://schemas.microsoft.com/office/powerpoint/2010/main" val="36954585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CE1F968-4FE0-4605-A064-58F66826BE04}" type="slidenum">
              <a:rPr lang="cs-CZ" smtClean="0"/>
              <a:t>26</a:t>
            </a:fld>
            <a:endParaRPr lang="cs-CZ"/>
          </a:p>
        </p:txBody>
      </p:sp>
    </p:spTree>
    <p:extLst>
      <p:ext uri="{BB962C8B-B14F-4D97-AF65-F5344CB8AC3E}">
        <p14:creationId xmlns:p14="http://schemas.microsoft.com/office/powerpoint/2010/main" val="9052473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CE1F968-4FE0-4605-A064-58F66826BE04}" type="slidenum">
              <a:rPr lang="cs-CZ" smtClean="0"/>
              <a:t>27</a:t>
            </a:fld>
            <a:endParaRPr lang="cs-CZ"/>
          </a:p>
        </p:txBody>
      </p:sp>
    </p:spTree>
    <p:extLst>
      <p:ext uri="{BB962C8B-B14F-4D97-AF65-F5344CB8AC3E}">
        <p14:creationId xmlns:p14="http://schemas.microsoft.com/office/powerpoint/2010/main" val="30681762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CE1F968-4FE0-4605-A064-58F66826BE04}" type="slidenum">
              <a:rPr lang="cs-CZ" smtClean="0"/>
              <a:t>28</a:t>
            </a:fld>
            <a:endParaRPr lang="cs-CZ"/>
          </a:p>
        </p:txBody>
      </p:sp>
    </p:spTree>
    <p:extLst>
      <p:ext uri="{BB962C8B-B14F-4D97-AF65-F5344CB8AC3E}">
        <p14:creationId xmlns:p14="http://schemas.microsoft.com/office/powerpoint/2010/main" val="24229114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Z-Z (trans) konfigurace</a:t>
            </a:r>
            <a:r>
              <a:rPr lang="cs-CZ" baseline="0" dirty="0" smtClean="0"/>
              <a:t> stabilizována 6 vodíkovými můstky. Působením světla – přechod na E-E (cis) konfiguraci – rozpustnější (450 </a:t>
            </a:r>
            <a:r>
              <a:rPr lang="cs-CZ" baseline="0" dirty="0" err="1" smtClean="0"/>
              <a:t>nm</a:t>
            </a:r>
            <a:r>
              <a:rPr lang="cs-CZ" baseline="0" dirty="0" smtClean="0"/>
              <a:t>, fototerapie u novorozenců)</a:t>
            </a:r>
            <a:endParaRPr lang="cs-CZ" dirty="0"/>
          </a:p>
        </p:txBody>
      </p:sp>
      <p:sp>
        <p:nvSpPr>
          <p:cNvPr id="4" name="Zástupný symbol pro číslo snímku 3"/>
          <p:cNvSpPr>
            <a:spLocks noGrp="1"/>
          </p:cNvSpPr>
          <p:nvPr>
            <p:ph type="sldNum" sz="quarter" idx="10"/>
          </p:nvPr>
        </p:nvSpPr>
        <p:spPr/>
        <p:txBody>
          <a:bodyPr/>
          <a:lstStyle/>
          <a:p>
            <a:fld id="{BCE1F968-4FE0-4605-A064-58F66826BE04}" type="slidenum">
              <a:rPr lang="cs-CZ" smtClean="0"/>
              <a:t>29</a:t>
            </a:fld>
            <a:endParaRPr lang="cs-CZ"/>
          </a:p>
        </p:txBody>
      </p:sp>
    </p:spTree>
    <p:extLst>
      <p:ext uri="{BB962C8B-B14F-4D97-AF65-F5344CB8AC3E}">
        <p14:creationId xmlns:p14="http://schemas.microsoft.com/office/powerpoint/2010/main" val="3592214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CE1F968-4FE0-4605-A064-58F66826BE04}" type="slidenum">
              <a:rPr lang="cs-CZ" smtClean="0"/>
              <a:t>3</a:t>
            </a:fld>
            <a:endParaRPr lang="cs-CZ"/>
          </a:p>
        </p:txBody>
      </p:sp>
    </p:spTree>
    <p:extLst>
      <p:ext uri="{BB962C8B-B14F-4D97-AF65-F5344CB8AC3E}">
        <p14:creationId xmlns:p14="http://schemas.microsoft.com/office/powerpoint/2010/main" val="16077892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CE1F968-4FE0-4605-A064-58F66826BE04}" type="slidenum">
              <a:rPr lang="cs-CZ" smtClean="0"/>
              <a:t>30</a:t>
            </a:fld>
            <a:endParaRPr lang="cs-CZ"/>
          </a:p>
        </p:txBody>
      </p:sp>
    </p:spTree>
    <p:extLst>
      <p:ext uri="{BB962C8B-B14F-4D97-AF65-F5344CB8AC3E}">
        <p14:creationId xmlns:p14="http://schemas.microsoft.com/office/powerpoint/2010/main" val="20134685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CE1F968-4FE0-4605-A064-58F66826BE04}" type="slidenum">
              <a:rPr lang="cs-CZ" smtClean="0"/>
              <a:t>31</a:t>
            </a:fld>
            <a:endParaRPr lang="cs-CZ"/>
          </a:p>
        </p:txBody>
      </p:sp>
    </p:spTree>
    <p:extLst>
      <p:ext uri="{BB962C8B-B14F-4D97-AF65-F5344CB8AC3E}">
        <p14:creationId xmlns:p14="http://schemas.microsoft.com/office/powerpoint/2010/main" val="15050048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CE1F968-4FE0-4605-A064-58F66826BE04}" type="slidenum">
              <a:rPr lang="cs-CZ" smtClean="0"/>
              <a:t>32</a:t>
            </a:fld>
            <a:endParaRPr lang="cs-CZ"/>
          </a:p>
        </p:txBody>
      </p:sp>
    </p:spTree>
    <p:extLst>
      <p:ext uri="{BB962C8B-B14F-4D97-AF65-F5344CB8AC3E}">
        <p14:creationId xmlns:p14="http://schemas.microsoft.com/office/powerpoint/2010/main" val="25425258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CE1F968-4FE0-4605-A064-58F66826BE04}" type="slidenum">
              <a:rPr lang="cs-CZ" smtClean="0"/>
              <a:t>33</a:t>
            </a:fld>
            <a:endParaRPr lang="cs-CZ"/>
          </a:p>
        </p:txBody>
      </p:sp>
    </p:spTree>
    <p:extLst>
      <p:ext uri="{BB962C8B-B14F-4D97-AF65-F5344CB8AC3E}">
        <p14:creationId xmlns:p14="http://schemas.microsoft.com/office/powerpoint/2010/main" val="34116804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Pozn. Jádrový ikterus (</a:t>
            </a:r>
            <a:r>
              <a:rPr lang="cs-CZ" dirty="0" err="1" smtClean="0"/>
              <a:t>kernikterus</a:t>
            </a:r>
            <a:r>
              <a:rPr lang="cs-CZ" dirty="0" smtClean="0"/>
              <a:t>): </a:t>
            </a:r>
            <a:r>
              <a:rPr lang="cs-CZ" sz="1200" b="1" i="0" kern="1200" dirty="0" smtClean="0">
                <a:solidFill>
                  <a:schemeClr val="tx1"/>
                </a:solidFill>
                <a:effectLst/>
                <a:latin typeface="+mn-lt"/>
                <a:ea typeface="+mn-ea"/>
                <a:cs typeface="+mn-cs"/>
              </a:rPr>
              <a:t>závažná, nicméně vzácná komplikace</a:t>
            </a:r>
            <a:r>
              <a:rPr lang="cs-CZ" sz="1200" b="1" i="0" kern="1200" baseline="0" dirty="0" smtClean="0">
                <a:solidFill>
                  <a:schemeClr val="tx1"/>
                </a:solidFill>
                <a:effectLst/>
                <a:latin typeface="+mn-lt"/>
                <a:ea typeface="+mn-ea"/>
                <a:cs typeface="+mn-cs"/>
              </a:rPr>
              <a:t> </a:t>
            </a:r>
            <a:r>
              <a:rPr lang="cs-CZ" sz="1200" b="1" i="0" kern="1200" dirty="0" err="1" smtClean="0">
                <a:solidFill>
                  <a:schemeClr val="tx1"/>
                </a:solidFill>
                <a:effectLst/>
                <a:latin typeface="+mn-lt"/>
                <a:ea typeface="+mn-ea"/>
                <a:cs typeface="+mn-cs"/>
              </a:rPr>
              <a:t>hyperbilirubinemie</a:t>
            </a:r>
            <a:r>
              <a:rPr lang="cs-CZ" sz="1200" b="0" i="0" kern="1200" dirty="0" smtClean="0">
                <a:solidFill>
                  <a:schemeClr val="tx1"/>
                </a:solidFill>
                <a:effectLst/>
                <a:latin typeface="+mn-lt"/>
                <a:ea typeface="+mn-ea"/>
                <a:cs typeface="+mn-cs"/>
              </a:rPr>
              <a:t>. Vzniká </a:t>
            </a:r>
            <a:r>
              <a:rPr lang="cs-CZ" sz="1200" b="1" i="0" kern="1200" dirty="0" smtClean="0">
                <a:solidFill>
                  <a:schemeClr val="tx1"/>
                </a:solidFill>
                <a:effectLst/>
                <a:latin typeface="+mn-lt"/>
                <a:ea typeface="+mn-ea"/>
                <a:cs typeface="+mn-cs"/>
              </a:rPr>
              <a:t>ukládáním nekonjugovaného bilirubinu do mozkové tkáně</a:t>
            </a:r>
            <a:r>
              <a:rPr lang="cs-CZ" sz="1200" b="0" i="0" kern="1200" dirty="0" smtClean="0">
                <a:solidFill>
                  <a:schemeClr val="tx1"/>
                </a:solidFill>
                <a:effectLst/>
                <a:latin typeface="+mn-lt"/>
                <a:ea typeface="+mn-ea"/>
                <a:cs typeface="+mn-cs"/>
              </a:rPr>
              <a:t>, bazálních ganglií a mozkového kmene. </a:t>
            </a:r>
            <a:r>
              <a:rPr lang="cs-CZ" sz="1200" b="1" i="0" kern="1200" dirty="0" smtClean="0">
                <a:solidFill>
                  <a:schemeClr val="tx1"/>
                </a:solidFill>
                <a:effectLst/>
                <a:latin typeface="+mn-lt"/>
                <a:ea typeface="+mn-ea"/>
                <a:cs typeface="+mn-cs"/>
              </a:rPr>
              <a:t>Přesná hodnota koncentrace </a:t>
            </a:r>
            <a:r>
              <a:rPr lang="cs-CZ" sz="1200" b="0" i="0" kern="1200" dirty="0" smtClean="0">
                <a:solidFill>
                  <a:schemeClr val="tx1"/>
                </a:solidFill>
                <a:effectLst/>
                <a:latin typeface="+mn-lt"/>
                <a:ea typeface="+mn-ea"/>
                <a:cs typeface="+mn-cs"/>
              </a:rPr>
              <a:t>bilirubinu, která vede ke vzniku </a:t>
            </a:r>
            <a:r>
              <a:rPr lang="cs-CZ" sz="1200" b="0" i="0" kern="1200" dirty="0" err="1" smtClean="0">
                <a:solidFill>
                  <a:schemeClr val="tx1"/>
                </a:solidFill>
                <a:effectLst/>
                <a:latin typeface="+mn-lt"/>
                <a:ea typeface="+mn-ea"/>
                <a:cs typeface="+mn-cs"/>
              </a:rPr>
              <a:t>kernikteru</a:t>
            </a:r>
            <a:r>
              <a:rPr lang="cs-CZ" sz="1200" b="0" i="0" kern="1200" dirty="0" smtClean="0">
                <a:solidFill>
                  <a:schemeClr val="tx1"/>
                </a:solidFill>
                <a:effectLst/>
                <a:latin typeface="+mn-lt"/>
                <a:ea typeface="+mn-ea"/>
                <a:cs typeface="+mn-cs"/>
              </a:rPr>
              <a:t> </a:t>
            </a:r>
            <a:r>
              <a:rPr lang="cs-CZ" sz="1200" b="1" i="0" kern="1200" dirty="0" smtClean="0">
                <a:solidFill>
                  <a:schemeClr val="tx1"/>
                </a:solidFill>
                <a:effectLst/>
                <a:latin typeface="+mn-lt"/>
                <a:ea typeface="+mn-ea"/>
                <a:cs typeface="+mn-cs"/>
              </a:rPr>
              <a:t>není známa</a:t>
            </a:r>
            <a:r>
              <a:rPr lang="cs-CZ" sz="1200" b="0" i="0" kern="1200" dirty="0" smtClean="0">
                <a:solidFill>
                  <a:schemeClr val="tx1"/>
                </a:solidFill>
                <a:effectLst/>
                <a:latin typeface="+mn-lt"/>
                <a:ea typeface="+mn-ea"/>
                <a:cs typeface="+mn-cs"/>
              </a:rPr>
              <a:t>. Nejprve se objevují mírné, nespecifické příznaky toxického působení bilirubinu na centrální nervový systém: letargie, problémy s krmením, vysoce laděný pláč a hypotonie. Asi po týdnu se rozvíjí zvýšená dráždivost, </a:t>
            </a:r>
            <a:r>
              <a:rPr lang="cs-CZ" sz="1200" b="0" i="0" kern="1200" dirty="0" err="1" smtClean="0">
                <a:solidFill>
                  <a:schemeClr val="tx1"/>
                </a:solidFill>
                <a:effectLst/>
                <a:latin typeface="+mn-lt"/>
                <a:ea typeface="+mn-ea"/>
                <a:cs typeface="+mn-cs"/>
              </a:rPr>
              <a:t>opistotonus</a:t>
            </a:r>
            <a:r>
              <a:rPr lang="cs-CZ" sz="1200" b="0" i="0" kern="1200" dirty="0" smtClean="0">
                <a:solidFill>
                  <a:schemeClr val="tx1"/>
                </a:solidFill>
                <a:effectLst/>
                <a:latin typeface="+mn-lt"/>
                <a:ea typeface="+mn-ea"/>
                <a:cs typeface="+mn-cs"/>
              </a:rPr>
              <a:t>, křeče, apnoe, hypertonie, teploty. Může vést k rozvoji chronické encefalopatie, ve formě </a:t>
            </a:r>
            <a:r>
              <a:rPr lang="cs-CZ" sz="1200" b="0" i="0" u="none" strike="noStrike" kern="1200" dirty="0" smtClean="0">
                <a:solidFill>
                  <a:schemeClr val="tx1"/>
                </a:solidFill>
                <a:effectLst/>
                <a:latin typeface="+mn-lt"/>
                <a:ea typeface="+mn-ea"/>
                <a:cs typeface="+mn-cs"/>
              </a:rPr>
              <a:t>dětské mozkové obrny </a:t>
            </a:r>
            <a:r>
              <a:rPr lang="cs-CZ" sz="1200" b="0" i="0" kern="1200" dirty="0" smtClean="0">
                <a:solidFill>
                  <a:schemeClr val="tx1"/>
                </a:solidFill>
                <a:effectLst/>
                <a:latin typeface="+mn-lt"/>
                <a:ea typeface="+mn-ea"/>
                <a:cs typeface="+mn-cs"/>
              </a:rPr>
              <a:t>(</a:t>
            </a:r>
            <a:r>
              <a:rPr lang="cs-CZ" sz="1200" b="0" i="0" kern="1200" dirty="0" err="1" smtClean="0">
                <a:solidFill>
                  <a:schemeClr val="tx1"/>
                </a:solidFill>
                <a:effectLst/>
                <a:latin typeface="+mn-lt"/>
                <a:ea typeface="+mn-ea"/>
                <a:cs typeface="+mn-cs"/>
              </a:rPr>
              <a:t>atetoidní</a:t>
            </a:r>
            <a:r>
              <a:rPr lang="cs-CZ" sz="1200" b="0" i="0" kern="1200" dirty="0" smtClean="0">
                <a:solidFill>
                  <a:schemeClr val="tx1"/>
                </a:solidFill>
                <a:effectLst/>
                <a:latin typeface="+mn-lt"/>
                <a:ea typeface="+mn-ea"/>
                <a:cs typeface="+mn-cs"/>
              </a:rPr>
              <a:t> forma), mentální retardace, dentální dysplazie, poruchy sluchu až hluchoty a paralýzy okohybných svalů.</a:t>
            </a:r>
            <a:br>
              <a:rPr lang="cs-CZ" sz="1200" b="0" i="0" kern="1200" dirty="0" smtClean="0">
                <a:solidFill>
                  <a:schemeClr val="tx1"/>
                </a:solidFill>
                <a:effectLst/>
                <a:latin typeface="+mn-lt"/>
                <a:ea typeface="+mn-ea"/>
                <a:cs typeface="+mn-cs"/>
              </a:rPr>
            </a:br>
            <a:r>
              <a:rPr lang="cs-CZ" sz="1200" b="0" i="0" kern="1200" dirty="0" smtClean="0">
                <a:solidFill>
                  <a:schemeClr val="tx1"/>
                </a:solidFill>
                <a:effectLst/>
                <a:latin typeface="+mn-lt"/>
                <a:ea typeface="+mn-ea"/>
                <a:cs typeface="+mn-cs"/>
              </a:rPr>
              <a:t>Fototerapie u novorozenců s cílem předejít jádrovému ikteru</a:t>
            </a:r>
            <a:endParaRPr lang="cs-CZ" dirty="0"/>
          </a:p>
        </p:txBody>
      </p:sp>
      <p:sp>
        <p:nvSpPr>
          <p:cNvPr id="4" name="Zástupný symbol pro číslo snímku 3"/>
          <p:cNvSpPr>
            <a:spLocks noGrp="1"/>
          </p:cNvSpPr>
          <p:nvPr>
            <p:ph type="sldNum" sz="quarter" idx="10"/>
          </p:nvPr>
        </p:nvSpPr>
        <p:spPr/>
        <p:txBody>
          <a:bodyPr/>
          <a:lstStyle/>
          <a:p>
            <a:fld id="{BCE1F968-4FE0-4605-A064-58F66826BE04}" type="slidenum">
              <a:rPr lang="cs-CZ" smtClean="0"/>
              <a:t>34</a:t>
            </a:fld>
            <a:endParaRPr lang="cs-CZ"/>
          </a:p>
        </p:txBody>
      </p:sp>
    </p:spTree>
    <p:extLst>
      <p:ext uri="{BB962C8B-B14F-4D97-AF65-F5344CB8AC3E}">
        <p14:creationId xmlns:p14="http://schemas.microsoft.com/office/powerpoint/2010/main" val="37498857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CE1F968-4FE0-4605-A064-58F66826BE04}" type="slidenum">
              <a:rPr lang="cs-CZ" smtClean="0"/>
              <a:t>35</a:t>
            </a:fld>
            <a:endParaRPr lang="cs-CZ"/>
          </a:p>
        </p:txBody>
      </p:sp>
    </p:spTree>
    <p:extLst>
      <p:ext uri="{BB962C8B-B14F-4D97-AF65-F5344CB8AC3E}">
        <p14:creationId xmlns:p14="http://schemas.microsoft.com/office/powerpoint/2010/main" val="32511177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Fotometrické</a:t>
            </a:r>
            <a:r>
              <a:rPr lang="cs-CZ" baseline="0" dirty="0" smtClean="0"/>
              <a:t> stanovení</a:t>
            </a:r>
            <a:endParaRPr lang="cs-CZ" dirty="0"/>
          </a:p>
        </p:txBody>
      </p:sp>
      <p:sp>
        <p:nvSpPr>
          <p:cNvPr id="4" name="Zástupný symbol pro číslo snímku 3"/>
          <p:cNvSpPr>
            <a:spLocks noGrp="1"/>
          </p:cNvSpPr>
          <p:nvPr>
            <p:ph type="sldNum" sz="quarter" idx="10"/>
          </p:nvPr>
        </p:nvSpPr>
        <p:spPr/>
        <p:txBody>
          <a:bodyPr/>
          <a:lstStyle/>
          <a:p>
            <a:fld id="{BCE1F968-4FE0-4605-A064-58F66826BE04}" type="slidenum">
              <a:rPr lang="cs-CZ" smtClean="0"/>
              <a:t>36</a:t>
            </a:fld>
            <a:endParaRPr lang="cs-CZ"/>
          </a:p>
        </p:txBody>
      </p:sp>
    </p:spTree>
    <p:extLst>
      <p:ext uri="{BB962C8B-B14F-4D97-AF65-F5344CB8AC3E}">
        <p14:creationId xmlns:p14="http://schemas.microsoft.com/office/powerpoint/2010/main" val="28932958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CE1F968-4FE0-4605-A064-58F66826BE04}" type="slidenum">
              <a:rPr lang="cs-CZ" smtClean="0"/>
              <a:t>37</a:t>
            </a:fld>
            <a:endParaRPr lang="cs-CZ"/>
          </a:p>
        </p:txBody>
      </p:sp>
    </p:spTree>
    <p:extLst>
      <p:ext uri="{BB962C8B-B14F-4D97-AF65-F5344CB8AC3E}">
        <p14:creationId xmlns:p14="http://schemas.microsoft.com/office/powerpoint/2010/main" val="28589952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CE1F968-4FE0-4605-A064-58F66826BE04}" type="slidenum">
              <a:rPr lang="cs-CZ" smtClean="0"/>
              <a:t>38</a:t>
            </a:fld>
            <a:endParaRPr lang="cs-CZ"/>
          </a:p>
        </p:txBody>
      </p:sp>
    </p:spTree>
    <p:extLst>
      <p:ext uri="{BB962C8B-B14F-4D97-AF65-F5344CB8AC3E}">
        <p14:creationId xmlns:p14="http://schemas.microsoft.com/office/powerpoint/2010/main" val="3846099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fr-FR" dirty="0"/>
          </a:p>
        </p:txBody>
      </p:sp>
      <p:sp>
        <p:nvSpPr>
          <p:cNvPr id="4" name="Zástupný symbol pro číslo snímku 3"/>
          <p:cNvSpPr>
            <a:spLocks noGrp="1"/>
          </p:cNvSpPr>
          <p:nvPr>
            <p:ph type="sldNum" sz="quarter" idx="10"/>
          </p:nvPr>
        </p:nvSpPr>
        <p:spPr/>
        <p:txBody>
          <a:bodyPr/>
          <a:lstStyle/>
          <a:p>
            <a:fld id="{BCE1F968-4FE0-4605-A064-58F66826BE04}" type="slidenum">
              <a:rPr lang="cs-CZ" smtClean="0"/>
              <a:t>4</a:t>
            </a:fld>
            <a:endParaRPr lang="cs-CZ"/>
          </a:p>
        </p:txBody>
      </p:sp>
    </p:spTree>
    <p:extLst>
      <p:ext uri="{BB962C8B-B14F-4D97-AF65-F5344CB8AC3E}">
        <p14:creationId xmlns:p14="http://schemas.microsoft.com/office/powerpoint/2010/main" val="3134894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Místo</a:t>
            </a:r>
            <a:r>
              <a:rPr lang="cs-CZ" baseline="0" dirty="0" smtClean="0"/>
              <a:t> projevu nemusí být stejné jako místo vzniku (jaterní porfyrie x kožní projevy)</a:t>
            </a:r>
          </a:p>
          <a:p>
            <a:r>
              <a:rPr lang="cs-CZ" baseline="0" dirty="0" smtClean="0"/>
              <a:t>AIP – akutní intermitentní porfyrie</a:t>
            </a:r>
            <a:endParaRPr lang="fr-FR" dirty="0"/>
          </a:p>
        </p:txBody>
      </p:sp>
      <p:sp>
        <p:nvSpPr>
          <p:cNvPr id="4" name="Zástupný symbol pro číslo snímku 3"/>
          <p:cNvSpPr>
            <a:spLocks noGrp="1"/>
          </p:cNvSpPr>
          <p:nvPr>
            <p:ph type="sldNum" sz="quarter" idx="10"/>
          </p:nvPr>
        </p:nvSpPr>
        <p:spPr/>
        <p:txBody>
          <a:bodyPr/>
          <a:lstStyle/>
          <a:p>
            <a:fld id="{BCE1F968-4FE0-4605-A064-58F66826BE04}" type="slidenum">
              <a:rPr lang="cs-CZ" smtClean="0"/>
              <a:t>5</a:t>
            </a:fld>
            <a:endParaRPr lang="cs-CZ"/>
          </a:p>
        </p:txBody>
      </p:sp>
    </p:spTree>
    <p:extLst>
      <p:ext uri="{BB962C8B-B14F-4D97-AF65-F5344CB8AC3E}">
        <p14:creationId xmlns:p14="http://schemas.microsoft.com/office/powerpoint/2010/main" val="3134894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Dědičné metabolické</a:t>
            </a:r>
            <a:r>
              <a:rPr lang="cs-CZ" baseline="0" dirty="0" smtClean="0"/>
              <a:t> poruchy </a:t>
            </a:r>
            <a:r>
              <a:rPr lang="cs-CZ" baseline="0" dirty="0" err="1" smtClean="0"/>
              <a:t>způs</a:t>
            </a:r>
            <a:r>
              <a:rPr lang="cs-CZ" baseline="0" dirty="0" smtClean="0"/>
              <a:t>. Enzym. Deficiencí (většinou </a:t>
            </a:r>
            <a:r>
              <a:rPr lang="cs-CZ" baseline="0" dirty="0" err="1" smtClean="0"/>
              <a:t>monozomálně</a:t>
            </a:r>
            <a:r>
              <a:rPr lang="cs-CZ" baseline="0" dirty="0" smtClean="0"/>
              <a:t> dědičné = porfyrie</a:t>
            </a:r>
          </a:p>
          <a:p>
            <a:r>
              <a:rPr lang="cs-CZ" baseline="0" dirty="0" smtClean="0"/>
              <a:t>Jiné (získané) abnormality porfyrinového metabolismu – např. intoxikace olovem</a:t>
            </a:r>
          </a:p>
          <a:p>
            <a:r>
              <a:rPr lang="cs-CZ" baseline="0" dirty="0" smtClean="0"/>
              <a:t>(</a:t>
            </a:r>
            <a:r>
              <a:rPr lang="cs-CZ" baseline="0" dirty="0" err="1" smtClean="0"/>
              <a:t>Pseudoporfyrie</a:t>
            </a:r>
            <a:r>
              <a:rPr lang="cs-CZ" baseline="0" dirty="0" smtClean="0"/>
              <a:t> – kožní léze podobné jako u </a:t>
            </a:r>
            <a:r>
              <a:rPr lang="cs-CZ" baseline="0" dirty="0" err="1" smtClean="0"/>
              <a:t>porfyria</a:t>
            </a:r>
            <a:r>
              <a:rPr lang="cs-CZ" baseline="0" dirty="0" smtClean="0"/>
              <a:t> </a:t>
            </a:r>
            <a:r>
              <a:rPr lang="cs-CZ" baseline="0" dirty="0" err="1" smtClean="0"/>
              <a:t>cutanea</a:t>
            </a:r>
            <a:r>
              <a:rPr lang="cs-CZ" baseline="0" dirty="0" smtClean="0"/>
              <a:t> </a:t>
            </a:r>
            <a:r>
              <a:rPr lang="cs-CZ" baseline="0" dirty="0" err="1" smtClean="0"/>
              <a:t>tarda</a:t>
            </a:r>
            <a:r>
              <a:rPr lang="cs-CZ" baseline="0" dirty="0" smtClean="0"/>
              <a:t>)</a:t>
            </a:r>
            <a:endParaRPr lang="fr-FR" dirty="0"/>
          </a:p>
        </p:txBody>
      </p:sp>
      <p:sp>
        <p:nvSpPr>
          <p:cNvPr id="4" name="Zástupný symbol pro číslo snímku 3"/>
          <p:cNvSpPr>
            <a:spLocks noGrp="1"/>
          </p:cNvSpPr>
          <p:nvPr>
            <p:ph type="sldNum" sz="quarter" idx="10"/>
          </p:nvPr>
        </p:nvSpPr>
        <p:spPr/>
        <p:txBody>
          <a:bodyPr/>
          <a:lstStyle/>
          <a:p>
            <a:fld id="{BCE1F968-4FE0-4605-A064-58F66826BE04}" type="slidenum">
              <a:rPr lang="cs-CZ" smtClean="0"/>
              <a:t>6</a:t>
            </a:fld>
            <a:endParaRPr lang="cs-CZ"/>
          </a:p>
        </p:txBody>
      </p:sp>
    </p:spTree>
    <p:extLst>
      <p:ext uri="{BB962C8B-B14F-4D97-AF65-F5344CB8AC3E}">
        <p14:creationId xmlns:p14="http://schemas.microsoft.com/office/powerpoint/2010/main" val="3922516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Hromadění porfyrinů</a:t>
            </a:r>
            <a:r>
              <a:rPr lang="cs-CZ" baseline="0" dirty="0"/>
              <a:t> nebo jejich prekurzorů ve tkáních</a:t>
            </a:r>
          </a:p>
          <a:p>
            <a:r>
              <a:rPr lang="cs-CZ" baseline="0" dirty="0"/>
              <a:t>Zvýšená hladina v plazmě nebo Ery</a:t>
            </a:r>
          </a:p>
          <a:p>
            <a:endParaRPr lang="fr-FR" dirty="0"/>
          </a:p>
        </p:txBody>
      </p:sp>
      <p:sp>
        <p:nvSpPr>
          <p:cNvPr id="4" name="Zástupný symbol pro číslo snímku 3"/>
          <p:cNvSpPr>
            <a:spLocks noGrp="1"/>
          </p:cNvSpPr>
          <p:nvPr>
            <p:ph type="sldNum" sz="quarter" idx="10"/>
          </p:nvPr>
        </p:nvSpPr>
        <p:spPr/>
        <p:txBody>
          <a:bodyPr/>
          <a:lstStyle/>
          <a:p>
            <a:fld id="{BCE1F968-4FE0-4605-A064-58F66826BE04}" type="slidenum">
              <a:rPr lang="cs-CZ" smtClean="0"/>
              <a:t>7</a:t>
            </a:fld>
            <a:endParaRPr lang="cs-CZ"/>
          </a:p>
        </p:txBody>
      </p:sp>
    </p:spTree>
    <p:extLst>
      <p:ext uri="{BB962C8B-B14F-4D97-AF65-F5344CB8AC3E}">
        <p14:creationId xmlns:p14="http://schemas.microsoft.com/office/powerpoint/2010/main" val="2744892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Typ porfyrie – podle toho, kde je zvýšená</a:t>
            </a:r>
            <a:r>
              <a:rPr lang="cs-CZ" baseline="0" dirty="0" smtClean="0"/>
              <a:t> koncentrace porfyrinů (erytrocyty/játra), nesouvisí s místem projevu</a:t>
            </a:r>
          </a:p>
          <a:p>
            <a:r>
              <a:rPr lang="cs-CZ" baseline="0" dirty="0" smtClean="0"/>
              <a:t>PCT je jaterní chronická porfyrie způsobená dlouhodobým deficitem enzymu UROD</a:t>
            </a:r>
            <a:endParaRPr lang="cs-CZ" dirty="0"/>
          </a:p>
        </p:txBody>
      </p:sp>
      <p:sp>
        <p:nvSpPr>
          <p:cNvPr id="4" name="Zástupný symbol pro číslo snímku 3"/>
          <p:cNvSpPr>
            <a:spLocks noGrp="1"/>
          </p:cNvSpPr>
          <p:nvPr>
            <p:ph type="sldNum" sz="quarter" idx="10"/>
          </p:nvPr>
        </p:nvSpPr>
        <p:spPr/>
        <p:txBody>
          <a:bodyPr/>
          <a:lstStyle/>
          <a:p>
            <a:fld id="{BCE1F968-4FE0-4605-A064-58F66826BE04}" type="slidenum">
              <a:rPr lang="cs-CZ" smtClean="0"/>
              <a:t>8</a:t>
            </a:fld>
            <a:endParaRPr lang="cs-CZ"/>
          </a:p>
        </p:txBody>
      </p:sp>
    </p:spTree>
    <p:extLst>
      <p:ext uri="{BB962C8B-B14F-4D97-AF65-F5344CB8AC3E}">
        <p14:creationId xmlns:p14="http://schemas.microsoft.com/office/powerpoint/2010/main" val="3774353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CE1F968-4FE0-4605-A064-58F66826BE04}" type="slidenum">
              <a:rPr lang="cs-CZ" smtClean="0"/>
              <a:t>9</a:t>
            </a:fld>
            <a:endParaRPr lang="cs-CZ"/>
          </a:p>
        </p:txBody>
      </p:sp>
    </p:spTree>
    <p:extLst>
      <p:ext uri="{BB962C8B-B14F-4D97-AF65-F5344CB8AC3E}">
        <p14:creationId xmlns:p14="http://schemas.microsoft.com/office/powerpoint/2010/main" val="3516127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p>
            <a:fld id="{C37E05A7-06AA-44BD-AEBD-F3CBE40B9A96}" type="datetimeFigureOut">
              <a:rPr lang="cs-CZ" smtClean="0"/>
              <a:t>17.09.2021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7E5D03F-30D6-4DB0-8230-CFC831CF557B}" type="slidenum">
              <a:rPr lang="cs-CZ" smtClean="0"/>
              <a:t>‹#›</a:t>
            </a:fld>
            <a:endParaRPr lang="cs-CZ"/>
          </a:p>
        </p:txBody>
      </p:sp>
    </p:spTree>
    <p:extLst>
      <p:ext uri="{BB962C8B-B14F-4D97-AF65-F5344CB8AC3E}">
        <p14:creationId xmlns:p14="http://schemas.microsoft.com/office/powerpoint/2010/main" val="155253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C37E05A7-06AA-44BD-AEBD-F3CBE40B9A96}" type="datetimeFigureOut">
              <a:rPr lang="cs-CZ" smtClean="0"/>
              <a:t>17.09.2021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7E5D03F-30D6-4DB0-8230-CFC831CF557B}" type="slidenum">
              <a:rPr lang="cs-CZ" smtClean="0"/>
              <a:t>‹#›</a:t>
            </a:fld>
            <a:endParaRPr lang="cs-CZ"/>
          </a:p>
        </p:txBody>
      </p:sp>
    </p:spTree>
    <p:extLst>
      <p:ext uri="{BB962C8B-B14F-4D97-AF65-F5344CB8AC3E}">
        <p14:creationId xmlns:p14="http://schemas.microsoft.com/office/powerpoint/2010/main" val="3837681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C37E05A7-06AA-44BD-AEBD-F3CBE40B9A96}" type="datetimeFigureOut">
              <a:rPr lang="cs-CZ" smtClean="0"/>
              <a:t>17.09.2021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7E5D03F-30D6-4DB0-8230-CFC831CF557B}" type="slidenum">
              <a:rPr lang="cs-CZ" smtClean="0"/>
              <a:t>‹#›</a:t>
            </a:fld>
            <a:endParaRPr lang="cs-CZ"/>
          </a:p>
        </p:txBody>
      </p:sp>
    </p:spTree>
    <p:extLst>
      <p:ext uri="{BB962C8B-B14F-4D97-AF65-F5344CB8AC3E}">
        <p14:creationId xmlns:p14="http://schemas.microsoft.com/office/powerpoint/2010/main" val="1569891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C37E05A7-06AA-44BD-AEBD-F3CBE40B9A96}" type="datetimeFigureOut">
              <a:rPr lang="cs-CZ" smtClean="0"/>
              <a:t>17.09.2021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7E5D03F-30D6-4DB0-8230-CFC831CF557B}" type="slidenum">
              <a:rPr lang="cs-CZ" smtClean="0"/>
              <a:t>‹#›</a:t>
            </a:fld>
            <a:endParaRPr lang="cs-CZ"/>
          </a:p>
        </p:txBody>
      </p:sp>
    </p:spTree>
    <p:extLst>
      <p:ext uri="{BB962C8B-B14F-4D97-AF65-F5344CB8AC3E}">
        <p14:creationId xmlns:p14="http://schemas.microsoft.com/office/powerpoint/2010/main" val="196334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C37E05A7-06AA-44BD-AEBD-F3CBE40B9A96}" type="datetimeFigureOut">
              <a:rPr lang="cs-CZ" smtClean="0"/>
              <a:t>17.09.2021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7E5D03F-30D6-4DB0-8230-CFC831CF557B}" type="slidenum">
              <a:rPr lang="cs-CZ" smtClean="0"/>
              <a:t>‹#›</a:t>
            </a:fld>
            <a:endParaRPr lang="cs-CZ"/>
          </a:p>
        </p:txBody>
      </p:sp>
    </p:spTree>
    <p:extLst>
      <p:ext uri="{BB962C8B-B14F-4D97-AF65-F5344CB8AC3E}">
        <p14:creationId xmlns:p14="http://schemas.microsoft.com/office/powerpoint/2010/main" val="4102192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C37E05A7-06AA-44BD-AEBD-F3CBE40B9A96}" type="datetimeFigureOut">
              <a:rPr lang="cs-CZ" smtClean="0"/>
              <a:t>17.09.2021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E7E5D03F-30D6-4DB0-8230-CFC831CF557B}" type="slidenum">
              <a:rPr lang="cs-CZ" smtClean="0"/>
              <a:t>‹#›</a:t>
            </a:fld>
            <a:endParaRPr lang="cs-CZ"/>
          </a:p>
        </p:txBody>
      </p:sp>
    </p:spTree>
    <p:extLst>
      <p:ext uri="{BB962C8B-B14F-4D97-AF65-F5344CB8AC3E}">
        <p14:creationId xmlns:p14="http://schemas.microsoft.com/office/powerpoint/2010/main" val="3010831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C37E05A7-06AA-44BD-AEBD-F3CBE40B9A96}" type="datetimeFigureOut">
              <a:rPr lang="cs-CZ" smtClean="0"/>
              <a:t>17.09.2021</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E7E5D03F-30D6-4DB0-8230-CFC831CF557B}" type="slidenum">
              <a:rPr lang="cs-CZ" smtClean="0"/>
              <a:t>‹#›</a:t>
            </a:fld>
            <a:endParaRPr lang="cs-CZ"/>
          </a:p>
        </p:txBody>
      </p:sp>
    </p:spTree>
    <p:extLst>
      <p:ext uri="{BB962C8B-B14F-4D97-AF65-F5344CB8AC3E}">
        <p14:creationId xmlns:p14="http://schemas.microsoft.com/office/powerpoint/2010/main" val="3477256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C37E05A7-06AA-44BD-AEBD-F3CBE40B9A96}" type="datetimeFigureOut">
              <a:rPr lang="cs-CZ" smtClean="0"/>
              <a:t>17.09.2021</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E7E5D03F-30D6-4DB0-8230-CFC831CF557B}" type="slidenum">
              <a:rPr lang="cs-CZ" smtClean="0"/>
              <a:t>‹#›</a:t>
            </a:fld>
            <a:endParaRPr lang="cs-CZ"/>
          </a:p>
        </p:txBody>
      </p:sp>
    </p:spTree>
    <p:extLst>
      <p:ext uri="{BB962C8B-B14F-4D97-AF65-F5344CB8AC3E}">
        <p14:creationId xmlns:p14="http://schemas.microsoft.com/office/powerpoint/2010/main" val="3778892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C37E05A7-06AA-44BD-AEBD-F3CBE40B9A96}" type="datetimeFigureOut">
              <a:rPr lang="cs-CZ" smtClean="0"/>
              <a:t>17.09.2021</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E7E5D03F-30D6-4DB0-8230-CFC831CF557B}" type="slidenum">
              <a:rPr lang="cs-CZ" smtClean="0"/>
              <a:t>‹#›</a:t>
            </a:fld>
            <a:endParaRPr lang="cs-CZ"/>
          </a:p>
        </p:txBody>
      </p:sp>
    </p:spTree>
    <p:extLst>
      <p:ext uri="{BB962C8B-B14F-4D97-AF65-F5344CB8AC3E}">
        <p14:creationId xmlns:p14="http://schemas.microsoft.com/office/powerpoint/2010/main" val="181600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C37E05A7-06AA-44BD-AEBD-F3CBE40B9A96}" type="datetimeFigureOut">
              <a:rPr lang="cs-CZ" smtClean="0"/>
              <a:t>17.09.2021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E7E5D03F-30D6-4DB0-8230-CFC831CF557B}" type="slidenum">
              <a:rPr lang="cs-CZ" smtClean="0"/>
              <a:t>‹#›</a:t>
            </a:fld>
            <a:endParaRPr lang="cs-CZ"/>
          </a:p>
        </p:txBody>
      </p:sp>
    </p:spTree>
    <p:extLst>
      <p:ext uri="{BB962C8B-B14F-4D97-AF65-F5344CB8AC3E}">
        <p14:creationId xmlns:p14="http://schemas.microsoft.com/office/powerpoint/2010/main" val="4010938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C37E05A7-06AA-44BD-AEBD-F3CBE40B9A96}" type="datetimeFigureOut">
              <a:rPr lang="cs-CZ" smtClean="0"/>
              <a:t>17.09.2021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E7E5D03F-30D6-4DB0-8230-CFC831CF557B}" type="slidenum">
              <a:rPr lang="cs-CZ" smtClean="0"/>
              <a:t>‹#›</a:t>
            </a:fld>
            <a:endParaRPr lang="cs-CZ"/>
          </a:p>
        </p:txBody>
      </p:sp>
    </p:spTree>
    <p:extLst>
      <p:ext uri="{BB962C8B-B14F-4D97-AF65-F5344CB8AC3E}">
        <p14:creationId xmlns:p14="http://schemas.microsoft.com/office/powerpoint/2010/main" val="1610530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
            <a:lum/>
          </a:blip>
          <a:srcRect/>
          <a:stretch>
            <a:fillRect t="-11000" b="-12000"/>
          </a:stretch>
        </a:blip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7E05A7-06AA-44BD-AEBD-F3CBE40B9A96}" type="datetimeFigureOut">
              <a:rPr lang="cs-CZ" smtClean="0"/>
              <a:t>17.09.2021</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E5D03F-30D6-4DB0-8230-CFC831CF557B}" type="slidenum">
              <a:rPr lang="cs-CZ" smtClean="0"/>
              <a:t>‹#›</a:t>
            </a:fld>
            <a:endParaRPr lang="cs-CZ"/>
          </a:p>
        </p:txBody>
      </p:sp>
    </p:spTree>
    <p:extLst>
      <p:ext uri="{BB962C8B-B14F-4D97-AF65-F5344CB8AC3E}">
        <p14:creationId xmlns:p14="http://schemas.microsoft.com/office/powerpoint/2010/main" val="17280341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e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0000"/>
            <a:lum/>
          </a:blip>
          <a:srcRect/>
          <a:stretch>
            <a:fillRect t="-11000" b="-12000"/>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a:bodyPr>
          <a:lstStyle/>
          <a:p>
            <a:r>
              <a:rPr lang="cs-CZ" sz="6000" b="1" dirty="0">
                <a:effectLst>
                  <a:glow rad="63500">
                    <a:schemeClr val="accent2">
                      <a:satMod val="175000"/>
                      <a:alpha val="40000"/>
                    </a:schemeClr>
                  </a:glow>
                  <a:outerShdw blurRad="38100" dist="38100" dir="2700000" algn="tl">
                    <a:srgbClr val="000000">
                      <a:alpha val="43137"/>
                    </a:srgbClr>
                  </a:outerShdw>
                </a:effectLst>
                <a:latin typeface="Meiryo UI" panose="020B0604030504040204" pitchFamily="34" charset="-128"/>
                <a:ea typeface="Meiryo UI" panose="020B0604030504040204" pitchFamily="34" charset="-128"/>
                <a:cs typeface="Meiryo UI" panose="020B0604030504040204" pitchFamily="34" charset="-128"/>
              </a:rPr>
              <a:t>Krevní barviva</a:t>
            </a:r>
          </a:p>
        </p:txBody>
      </p:sp>
      <p:sp>
        <p:nvSpPr>
          <p:cNvPr id="3" name="Podnadpis 2"/>
          <p:cNvSpPr>
            <a:spLocks noGrp="1"/>
          </p:cNvSpPr>
          <p:nvPr>
            <p:ph type="subTitle" idx="1"/>
          </p:nvPr>
        </p:nvSpPr>
        <p:spPr>
          <a:xfrm>
            <a:off x="2738038" y="4941168"/>
            <a:ext cx="6400800" cy="1752600"/>
          </a:xfrm>
        </p:spPr>
        <p:txBody>
          <a:bodyPr>
            <a:normAutofit/>
          </a:bodyPr>
          <a:lstStyle/>
          <a:p>
            <a:pPr algn="r"/>
            <a:r>
              <a:rPr lang="cs-CZ" sz="2800" dirty="0">
                <a:solidFill>
                  <a:schemeClr val="tx1"/>
                </a:solidFill>
              </a:rPr>
              <a:t>Jana </a:t>
            </a:r>
            <a:r>
              <a:rPr lang="cs-CZ" sz="2800" dirty="0" smtClean="0">
                <a:solidFill>
                  <a:schemeClr val="tx1"/>
                </a:solidFill>
              </a:rPr>
              <a:t>Tomanová</a:t>
            </a:r>
            <a:endParaRPr lang="cs-CZ" sz="2800" dirty="0">
              <a:solidFill>
                <a:schemeClr val="tx1"/>
              </a:solidFill>
            </a:endParaRPr>
          </a:p>
          <a:p>
            <a:pPr algn="r"/>
            <a:r>
              <a:rPr lang="cs-CZ" sz="1800" dirty="0">
                <a:solidFill>
                  <a:schemeClr val="tx1"/>
                </a:solidFill>
              </a:rPr>
              <a:t>Upraveno dle prezentace Veroniky </a:t>
            </a:r>
            <a:r>
              <a:rPr lang="cs-CZ" sz="1800" dirty="0" err="1">
                <a:solidFill>
                  <a:schemeClr val="tx1"/>
                </a:solidFill>
              </a:rPr>
              <a:t>Pleškové</a:t>
            </a:r>
            <a:endParaRPr lang="cs-CZ" sz="1800" dirty="0">
              <a:solidFill>
                <a:schemeClr val="tx1"/>
              </a:solidFill>
            </a:endParaRPr>
          </a:p>
        </p:txBody>
      </p:sp>
    </p:spTree>
    <p:extLst>
      <p:ext uri="{BB962C8B-B14F-4D97-AF65-F5344CB8AC3E}">
        <p14:creationId xmlns:p14="http://schemas.microsoft.com/office/powerpoint/2010/main" val="5504651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0"/>
            <a:ext cx="8229600" cy="1143000"/>
          </a:xfrm>
        </p:spPr>
        <p:txBody>
          <a:bodyPr>
            <a:normAutofit/>
          </a:bodyPr>
          <a:lstStyle/>
          <a:p>
            <a:pPr algn="l"/>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Stanovení jednotlivých porfyrinů</a:t>
            </a:r>
            <a:endParaRPr lang="cs-CZ" sz="3200" dirty="0"/>
          </a:p>
        </p:txBody>
      </p:sp>
      <p:sp>
        <p:nvSpPr>
          <p:cNvPr id="3" name="Zástupný symbol pro obsah 2"/>
          <p:cNvSpPr>
            <a:spLocks noGrp="1"/>
          </p:cNvSpPr>
          <p:nvPr>
            <p:ph idx="1"/>
          </p:nvPr>
        </p:nvSpPr>
        <p:spPr>
          <a:xfrm>
            <a:off x="457200" y="980728"/>
            <a:ext cx="8229600" cy="5145435"/>
          </a:xfrm>
        </p:spPr>
        <p:txBody>
          <a:bodyPr>
            <a:normAutofit/>
          </a:bodyPr>
          <a:lstStyle/>
          <a:p>
            <a:pPr>
              <a:buFont typeface="Wingdings" panose="05000000000000000000" pitchFamily="2" charset="2"/>
              <a:buChar char="§"/>
            </a:pPr>
            <a:r>
              <a:rPr lang="cs-CZ" sz="1800" dirty="0">
                <a:latin typeface="Meiryo UI" panose="020B0604030504040204" pitchFamily="34" charset="-128"/>
                <a:ea typeface="Meiryo UI" panose="020B0604030504040204" pitchFamily="34" charset="-128"/>
                <a:cs typeface="Meiryo UI" panose="020B0604030504040204" pitchFamily="34" charset="-128"/>
              </a:rPr>
              <a:t>V kyselém prostředí po ozáření UV světlem (400 </a:t>
            </a:r>
            <a:r>
              <a:rPr lang="cs-CZ" sz="1800" dirty="0" err="1">
                <a:latin typeface="Meiryo UI" panose="020B0604030504040204" pitchFamily="34" charset="-128"/>
                <a:ea typeface="Meiryo UI" panose="020B0604030504040204" pitchFamily="34" charset="-128"/>
                <a:cs typeface="Meiryo UI" panose="020B0604030504040204" pitchFamily="34" charset="-128"/>
              </a:rPr>
              <a:t>nm</a:t>
            </a:r>
            <a:r>
              <a:rPr lang="cs-CZ" sz="1800" dirty="0">
                <a:latin typeface="Meiryo UI" panose="020B0604030504040204" pitchFamily="34" charset="-128"/>
                <a:ea typeface="Meiryo UI" panose="020B0604030504040204" pitchFamily="34" charset="-128"/>
                <a:cs typeface="Meiryo UI" panose="020B0604030504040204" pitchFamily="34" charset="-128"/>
              </a:rPr>
              <a:t>) silně fluoreskují v červené oblasti (550-650 </a:t>
            </a:r>
            <a:r>
              <a:rPr lang="cs-CZ" sz="1800" dirty="0" err="1">
                <a:latin typeface="Meiryo UI" panose="020B0604030504040204" pitchFamily="34" charset="-128"/>
                <a:ea typeface="Meiryo UI" panose="020B0604030504040204" pitchFamily="34" charset="-128"/>
                <a:cs typeface="Meiryo UI" panose="020B0604030504040204" pitchFamily="34" charset="-128"/>
              </a:rPr>
              <a:t>nm</a:t>
            </a:r>
            <a:r>
              <a:rPr lang="cs-CZ" sz="1800" dirty="0">
                <a:latin typeface="Meiryo UI" panose="020B0604030504040204" pitchFamily="34" charset="-128"/>
                <a:ea typeface="Meiryo UI" panose="020B0604030504040204" pitchFamily="34" charset="-128"/>
                <a:cs typeface="Meiryo UI" panose="020B0604030504040204" pitchFamily="34" charset="-128"/>
              </a:rPr>
              <a:t>)</a:t>
            </a:r>
          </a:p>
          <a:p>
            <a:pPr>
              <a:buFont typeface="Wingdings" panose="05000000000000000000" pitchFamily="2" charset="2"/>
              <a:buChar char="§"/>
            </a:pPr>
            <a:r>
              <a:rPr lang="cs-CZ" sz="1800" dirty="0">
                <a:latin typeface="Meiryo UI" panose="020B0604030504040204" pitchFamily="34" charset="-128"/>
                <a:ea typeface="Meiryo UI" panose="020B0604030504040204" pitchFamily="34" charset="-128"/>
                <a:cs typeface="Meiryo UI" panose="020B0604030504040204" pitchFamily="34" charset="-128"/>
              </a:rPr>
              <a:t>HPLC na reverzní fázi s fluorescenční detekcí</a:t>
            </a:r>
          </a:p>
          <a:p>
            <a:pPr>
              <a:buFont typeface="Wingdings" panose="05000000000000000000" pitchFamily="2" charset="2"/>
              <a:buChar char="§"/>
            </a:pPr>
            <a:endParaRPr lang="cs-CZ" sz="1800" dirty="0">
              <a:latin typeface="Meiryo UI" panose="020B0604030504040204" pitchFamily="34" charset="-128"/>
              <a:ea typeface="Meiryo UI" panose="020B0604030504040204" pitchFamily="34" charset="-128"/>
              <a:cs typeface="Meiryo UI" panose="020B0604030504040204" pitchFamily="34" charset="-128"/>
            </a:endParaRPr>
          </a:p>
          <a:p>
            <a:pPr>
              <a:buFont typeface="Wingdings" panose="05000000000000000000" pitchFamily="2" charset="2"/>
              <a:buChar char="§"/>
            </a:pPr>
            <a:r>
              <a:rPr lang="cs-CZ" sz="1800" dirty="0">
                <a:latin typeface="Meiryo UI" panose="020B0604030504040204" pitchFamily="34" charset="-128"/>
                <a:ea typeface="Meiryo UI" panose="020B0604030504040204" pitchFamily="34" charset="-128"/>
                <a:cs typeface="Meiryo UI" panose="020B0604030504040204" pitchFamily="34" charset="-128"/>
              </a:rPr>
              <a:t>Materiál: konzervovaná (Na</a:t>
            </a:r>
            <a:r>
              <a:rPr lang="cs-CZ" sz="1800" baseline="-25000" dirty="0">
                <a:latin typeface="Meiryo UI" panose="020B0604030504040204" pitchFamily="34" charset="-128"/>
                <a:ea typeface="Meiryo UI" panose="020B0604030504040204" pitchFamily="34" charset="-128"/>
                <a:cs typeface="Meiryo UI" panose="020B0604030504040204" pitchFamily="34" charset="-128"/>
              </a:rPr>
              <a:t>2</a:t>
            </a:r>
            <a:r>
              <a:rPr lang="cs-CZ" sz="1800" dirty="0">
                <a:latin typeface="Meiryo UI" panose="020B0604030504040204" pitchFamily="34" charset="-128"/>
                <a:ea typeface="Meiryo UI" panose="020B0604030504040204" pitchFamily="34" charset="-128"/>
                <a:cs typeface="Meiryo UI" panose="020B0604030504040204" pitchFamily="34" charset="-128"/>
              </a:rPr>
              <a:t>CO</a:t>
            </a:r>
            <a:r>
              <a:rPr lang="cs-CZ" sz="1800" baseline="-25000" dirty="0">
                <a:latin typeface="Meiryo UI" panose="020B0604030504040204" pitchFamily="34" charset="-128"/>
                <a:ea typeface="Meiryo UI" panose="020B0604030504040204" pitchFamily="34" charset="-128"/>
                <a:cs typeface="Meiryo UI" panose="020B0604030504040204" pitchFamily="34" charset="-128"/>
              </a:rPr>
              <a:t>3</a:t>
            </a:r>
            <a:r>
              <a:rPr lang="cs-CZ" sz="1800" dirty="0">
                <a:latin typeface="Meiryo UI" panose="020B0604030504040204" pitchFamily="34" charset="-128"/>
                <a:ea typeface="Meiryo UI" panose="020B0604030504040204" pitchFamily="34" charset="-128"/>
                <a:cs typeface="Meiryo UI" panose="020B0604030504040204" pitchFamily="34" charset="-128"/>
              </a:rPr>
              <a:t>) sbíraná moč (24 h), chráněná před světlem</a:t>
            </a:r>
          </a:p>
          <a:p>
            <a:pPr>
              <a:buFont typeface="Wingdings" panose="05000000000000000000" pitchFamily="2" charset="2"/>
              <a:buChar char="§"/>
            </a:pPr>
            <a:endParaRPr lang="cs-CZ" sz="1800" dirty="0">
              <a:latin typeface="Meiryo UI" panose="020B0604030504040204" pitchFamily="34" charset="-128"/>
              <a:ea typeface="Meiryo UI" panose="020B0604030504040204" pitchFamily="34" charset="-128"/>
              <a:cs typeface="Meiryo UI" panose="020B0604030504040204" pitchFamily="34" charset="-128"/>
            </a:endParaRPr>
          </a:p>
          <a:p>
            <a:pPr>
              <a:buFont typeface="Wingdings" panose="05000000000000000000" pitchFamily="2" charset="2"/>
              <a:buChar char="§"/>
            </a:pPr>
            <a:r>
              <a:rPr lang="cs-CZ" sz="1800" dirty="0">
                <a:latin typeface="Meiryo UI" panose="020B0604030504040204" pitchFamily="34" charset="-128"/>
                <a:ea typeface="Meiryo UI" panose="020B0604030504040204" pitchFamily="34" charset="-128"/>
                <a:cs typeface="Meiryo UI" panose="020B0604030504040204" pitchFamily="34" charset="-128"/>
              </a:rPr>
              <a:t>Referenční rozmezí:</a:t>
            </a:r>
          </a:p>
          <a:p>
            <a:pPr marL="0" indent="0">
              <a:buNone/>
            </a:pPr>
            <a:r>
              <a:rPr lang="cs-CZ" sz="1800" dirty="0">
                <a:latin typeface="Meiryo UI" panose="020B0604030504040204" pitchFamily="34" charset="-128"/>
                <a:ea typeface="Meiryo UI" panose="020B0604030504040204" pitchFamily="34" charset="-128"/>
                <a:cs typeface="Meiryo UI" panose="020B0604030504040204" pitchFamily="34" charset="-128"/>
              </a:rPr>
              <a:t>	URO: </a:t>
            </a:r>
            <a:r>
              <a:rPr lang="cs-CZ" sz="1800" b="1" dirty="0">
                <a:latin typeface="Meiryo UI" panose="020B0604030504040204" pitchFamily="34" charset="-128"/>
                <a:ea typeface="Meiryo UI" panose="020B0604030504040204" pitchFamily="34" charset="-128"/>
                <a:cs typeface="Meiryo UI" panose="020B0604030504040204" pitchFamily="34" charset="-128"/>
              </a:rPr>
              <a:t>do 0,050 </a:t>
            </a:r>
            <a:r>
              <a:rPr lang="el-GR" sz="1800" b="1" dirty="0">
                <a:latin typeface="Meiryo UI" panose="020B0604030504040204" pitchFamily="34" charset="-128"/>
                <a:ea typeface="Meiryo UI" panose="020B0604030504040204" pitchFamily="34" charset="-128"/>
                <a:cs typeface="Meiryo UI" panose="020B0604030504040204" pitchFamily="34" charset="-128"/>
              </a:rPr>
              <a:t>μ</a:t>
            </a:r>
            <a:r>
              <a:rPr lang="cs-CZ" sz="1800" b="1" dirty="0">
                <a:latin typeface="Meiryo UI" panose="020B0604030504040204" pitchFamily="34" charset="-128"/>
                <a:ea typeface="Meiryo UI" panose="020B0604030504040204" pitchFamily="34" charset="-128"/>
                <a:cs typeface="Meiryo UI" panose="020B0604030504040204" pitchFamily="34" charset="-128"/>
              </a:rPr>
              <a:t>mol/24h</a:t>
            </a:r>
          </a:p>
          <a:p>
            <a:pPr marL="0" indent="0">
              <a:buNone/>
            </a:pPr>
            <a:r>
              <a:rPr lang="cs-CZ" sz="1800" dirty="0">
                <a:latin typeface="Meiryo UI" panose="020B0604030504040204" pitchFamily="34" charset="-128"/>
                <a:ea typeface="Meiryo UI" panose="020B0604030504040204" pitchFamily="34" charset="-128"/>
                <a:cs typeface="Meiryo UI" panose="020B0604030504040204" pitchFamily="34" charset="-128"/>
              </a:rPr>
              <a:t>	KOPRO: </a:t>
            </a:r>
            <a:r>
              <a:rPr lang="cs-CZ" sz="1800" b="1" dirty="0">
                <a:latin typeface="Meiryo UI" panose="020B0604030504040204" pitchFamily="34" charset="-128"/>
                <a:ea typeface="Meiryo UI" panose="020B0604030504040204" pitchFamily="34" charset="-128"/>
                <a:cs typeface="Meiryo UI" panose="020B0604030504040204" pitchFamily="34" charset="-128"/>
              </a:rPr>
              <a:t>do 0,280 </a:t>
            </a:r>
            <a:r>
              <a:rPr lang="el-GR" sz="1800" b="1" dirty="0">
                <a:latin typeface="Meiryo UI" panose="020B0604030504040204" pitchFamily="34" charset="-128"/>
                <a:ea typeface="Meiryo UI" panose="020B0604030504040204" pitchFamily="34" charset="-128"/>
                <a:cs typeface="Meiryo UI" panose="020B0604030504040204" pitchFamily="34" charset="-128"/>
              </a:rPr>
              <a:t>μ</a:t>
            </a:r>
            <a:r>
              <a:rPr lang="cs-CZ" sz="1800" b="1" dirty="0">
                <a:latin typeface="Meiryo UI" panose="020B0604030504040204" pitchFamily="34" charset="-128"/>
                <a:ea typeface="Meiryo UI" panose="020B0604030504040204" pitchFamily="34" charset="-128"/>
                <a:cs typeface="Meiryo UI" panose="020B0604030504040204" pitchFamily="34" charset="-128"/>
              </a:rPr>
              <a:t>mol/24h</a:t>
            </a:r>
          </a:p>
          <a:p>
            <a:pPr marL="0" indent="0">
              <a:buNone/>
            </a:pPr>
            <a:r>
              <a:rPr lang="cs-CZ" sz="1800" dirty="0">
                <a:latin typeface="Meiryo UI" panose="020B0604030504040204" pitchFamily="34" charset="-128"/>
                <a:ea typeface="Meiryo UI" panose="020B0604030504040204" pitchFamily="34" charset="-128"/>
                <a:cs typeface="Meiryo UI" panose="020B0604030504040204" pitchFamily="34" charset="-128"/>
              </a:rPr>
              <a:t>	HEPTA: </a:t>
            </a:r>
            <a:r>
              <a:rPr lang="cs-CZ" sz="1800" b="1" dirty="0">
                <a:latin typeface="Meiryo UI" panose="020B0604030504040204" pitchFamily="34" charset="-128"/>
                <a:ea typeface="Meiryo UI" panose="020B0604030504040204" pitchFamily="34" charset="-128"/>
                <a:cs typeface="Meiryo UI" panose="020B0604030504040204" pitchFamily="34" charset="-128"/>
              </a:rPr>
              <a:t>do 0,014 </a:t>
            </a:r>
            <a:r>
              <a:rPr lang="el-GR" sz="1800" b="1" dirty="0">
                <a:latin typeface="Meiryo UI" panose="020B0604030504040204" pitchFamily="34" charset="-128"/>
                <a:ea typeface="Meiryo UI" panose="020B0604030504040204" pitchFamily="34" charset="-128"/>
                <a:cs typeface="Meiryo UI" panose="020B0604030504040204" pitchFamily="34" charset="-128"/>
              </a:rPr>
              <a:t>μ</a:t>
            </a:r>
            <a:r>
              <a:rPr lang="cs-CZ" sz="1800" b="1" dirty="0">
                <a:latin typeface="Meiryo UI" panose="020B0604030504040204" pitchFamily="34" charset="-128"/>
                <a:ea typeface="Meiryo UI" panose="020B0604030504040204" pitchFamily="34" charset="-128"/>
                <a:cs typeface="Meiryo UI" panose="020B0604030504040204" pitchFamily="34" charset="-128"/>
              </a:rPr>
              <a:t>mol/24h</a:t>
            </a:r>
          </a:p>
          <a:p>
            <a:pPr marL="0" indent="0">
              <a:buNone/>
            </a:pPr>
            <a:r>
              <a:rPr lang="cs-CZ" sz="1800" dirty="0">
                <a:latin typeface="Meiryo UI" panose="020B0604030504040204" pitchFamily="34" charset="-128"/>
                <a:ea typeface="Meiryo UI" panose="020B0604030504040204" pitchFamily="34" charset="-128"/>
                <a:cs typeface="Meiryo UI" panose="020B0604030504040204" pitchFamily="34" charset="-128"/>
              </a:rPr>
              <a:t>	HEXA: </a:t>
            </a:r>
            <a:r>
              <a:rPr lang="cs-CZ" sz="1800" b="1" dirty="0">
                <a:latin typeface="Meiryo UI" panose="020B0604030504040204" pitchFamily="34" charset="-128"/>
                <a:ea typeface="Meiryo UI" panose="020B0604030504040204" pitchFamily="34" charset="-128"/>
                <a:cs typeface="Meiryo UI" panose="020B0604030504040204" pitchFamily="34" charset="-128"/>
              </a:rPr>
              <a:t>do 0,006 </a:t>
            </a:r>
            <a:r>
              <a:rPr lang="el-GR" sz="1800" b="1" dirty="0">
                <a:latin typeface="Meiryo UI" panose="020B0604030504040204" pitchFamily="34" charset="-128"/>
                <a:ea typeface="Meiryo UI" panose="020B0604030504040204" pitchFamily="34" charset="-128"/>
                <a:cs typeface="Meiryo UI" panose="020B0604030504040204" pitchFamily="34" charset="-128"/>
              </a:rPr>
              <a:t>μ</a:t>
            </a:r>
            <a:r>
              <a:rPr lang="cs-CZ" sz="1800" b="1" dirty="0">
                <a:latin typeface="Meiryo UI" panose="020B0604030504040204" pitchFamily="34" charset="-128"/>
                <a:ea typeface="Meiryo UI" panose="020B0604030504040204" pitchFamily="34" charset="-128"/>
                <a:cs typeface="Meiryo UI" panose="020B0604030504040204" pitchFamily="34" charset="-128"/>
              </a:rPr>
              <a:t>mol/24h</a:t>
            </a:r>
          </a:p>
          <a:p>
            <a:pPr marL="0" indent="0">
              <a:buNone/>
            </a:pPr>
            <a:r>
              <a:rPr lang="cs-CZ" sz="1800" dirty="0">
                <a:latin typeface="Meiryo UI" panose="020B0604030504040204" pitchFamily="34" charset="-128"/>
                <a:ea typeface="Meiryo UI" panose="020B0604030504040204" pitchFamily="34" charset="-128"/>
                <a:cs typeface="Meiryo UI" panose="020B0604030504040204" pitchFamily="34" charset="-128"/>
              </a:rPr>
              <a:t>	PENTA: </a:t>
            </a:r>
            <a:r>
              <a:rPr lang="cs-CZ" sz="1800" b="1" dirty="0">
                <a:latin typeface="Meiryo UI" panose="020B0604030504040204" pitchFamily="34" charset="-128"/>
                <a:ea typeface="Meiryo UI" panose="020B0604030504040204" pitchFamily="34" charset="-128"/>
                <a:cs typeface="Meiryo UI" panose="020B0604030504040204" pitchFamily="34" charset="-128"/>
              </a:rPr>
              <a:t>do 0,005 </a:t>
            </a:r>
            <a:r>
              <a:rPr lang="el-GR" sz="1800" b="1" dirty="0">
                <a:latin typeface="Meiryo UI" panose="020B0604030504040204" pitchFamily="34" charset="-128"/>
                <a:ea typeface="Meiryo UI" panose="020B0604030504040204" pitchFamily="34" charset="-128"/>
                <a:cs typeface="Meiryo UI" panose="020B0604030504040204" pitchFamily="34" charset="-128"/>
              </a:rPr>
              <a:t>μ</a:t>
            </a:r>
            <a:r>
              <a:rPr lang="cs-CZ" sz="1800" b="1" dirty="0">
                <a:latin typeface="Meiryo UI" panose="020B0604030504040204" pitchFamily="34" charset="-128"/>
                <a:ea typeface="Meiryo UI" panose="020B0604030504040204" pitchFamily="34" charset="-128"/>
                <a:cs typeface="Meiryo UI" panose="020B0604030504040204" pitchFamily="34" charset="-128"/>
              </a:rPr>
              <a:t>mol/24h</a:t>
            </a:r>
          </a:p>
          <a:p>
            <a:pPr marL="0" indent="0">
              <a:buNone/>
            </a:pPr>
            <a:endParaRPr lang="cs-CZ" sz="1800"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endParaRPr lang="cs-CZ" sz="1800"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endParaRPr lang="cs-CZ" sz="1800"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endParaRPr lang="cs-CZ" sz="1800" dirty="0">
              <a:latin typeface="Meiryo UI" panose="020B0604030504040204" pitchFamily="34" charset="-128"/>
              <a:ea typeface="Meiryo UI" panose="020B0604030504040204" pitchFamily="34" charset="-128"/>
              <a:cs typeface="Meiryo UI" panose="020B0604030504040204" pitchFamily="34" charset="-128"/>
            </a:endParaRPr>
          </a:p>
          <a:p>
            <a:pPr>
              <a:buFont typeface="Wingdings" panose="05000000000000000000" pitchFamily="2" charset="2"/>
              <a:buChar char="§"/>
            </a:pPr>
            <a:endParaRPr lang="cs-CZ" sz="1800" dirty="0">
              <a:latin typeface="Meiryo UI" panose="020B0604030504040204" pitchFamily="34" charset="-128"/>
              <a:ea typeface="Meiryo UI" panose="020B0604030504040204" pitchFamily="34" charset="-128"/>
              <a:cs typeface="Meiryo UI" panose="020B0604030504040204" pitchFamily="34" charset="-128"/>
            </a:endParaRPr>
          </a:p>
        </p:txBody>
      </p:sp>
    </p:spTree>
    <p:extLst>
      <p:ext uri="{BB962C8B-B14F-4D97-AF65-F5344CB8AC3E}">
        <p14:creationId xmlns:p14="http://schemas.microsoft.com/office/powerpoint/2010/main" val="353716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0"/>
            <a:ext cx="8229600" cy="1143000"/>
          </a:xfrm>
        </p:spPr>
        <p:txBody>
          <a:bodyPr>
            <a:normAutofit/>
          </a:bodyPr>
          <a:lstStyle/>
          <a:p>
            <a:pPr algn="l"/>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Stanovení jednotlivých porfyrinů</a:t>
            </a:r>
            <a:endParaRPr lang="cs-CZ" sz="3200" dirty="0"/>
          </a:p>
        </p:txBody>
      </p:sp>
      <p:pic>
        <p:nvPicPr>
          <p:cNvPr id="4" name="Zástupný symbol pro obsah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47664" y="821760"/>
            <a:ext cx="5976664" cy="6010430"/>
          </a:xfrm>
        </p:spPr>
      </p:pic>
    </p:spTree>
    <p:extLst>
      <p:ext uri="{BB962C8B-B14F-4D97-AF65-F5344CB8AC3E}">
        <p14:creationId xmlns:p14="http://schemas.microsoft.com/office/powerpoint/2010/main" val="30552878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fr-FR"/>
          </a:p>
        </p:txBody>
      </p:sp>
      <p:pic>
        <p:nvPicPr>
          <p:cNvPr id="6" name="Zástupný symbol pro obsah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403648" y="-658924"/>
            <a:ext cx="4793787" cy="7516924"/>
          </a:xfrm>
        </p:spPr>
      </p:pic>
      <p:sp>
        <p:nvSpPr>
          <p:cNvPr id="8" name="TextovéPole 7"/>
          <p:cNvSpPr txBox="1"/>
          <p:nvPr/>
        </p:nvSpPr>
        <p:spPr>
          <a:xfrm>
            <a:off x="6178891" y="5661248"/>
            <a:ext cx="2965109" cy="1200329"/>
          </a:xfrm>
          <a:prstGeom prst="rect">
            <a:avLst/>
          </a:prstGeom>
          <a:noFill/>
        </p:spPr>
        <p:txBody>
          <a:bodyPr wrap="square" rtlCol="0">
            <a:spAutoFit/>
          </a:bodyPr>
          <a:lstStyle/>
          <a:p>
            <a:r>
              <a:rPr lang="cs-CZ" dirty="0"/>
              <a:t>Zdroj: TIETZ </a:t>
            </a:r>
            <a:r>
              <a:rPr lang="cs-CZ" dirty="0" err="1"/>
              <a:t>Textbook</a:t>
            </a:r>
            <a:r>
              <a:rPr lang="cs-CZ" dirty="0"/>
              <a:t> </a:t>
            </a:r>
            <a:r>
              <a:rPr lang="cs-CZ" dirty="0" err="1"/>
              <a:t>of</a:t>
            </a:r>
            <a:r>
              <a:rPr lang="cs-CZ" dirty="0"/>
              <a:t> </a:t>
            </a:r>
            <a:r>
              <a:rPr lang="cs-CZ" dirty="0" err="1"/>
              <a:t>Clinical</a:t>
            </a:r>
            <a:r>
              <a:rPr lang="cs-CZ" dirty="0"/>
              <a:t> </a:t>
            </a:r>
            <a:r>
              <a:rPr lang="cs-CZ" dirty="0" err="1"/>
              <a:t>Chemistry</a:t>
            </a:r>
            <a:r>
              <a:rPr lang="cs-CZ" dirty="0"/>
              <a:t> and </a:t>
            </a:r>
            <a:r>
              <a:rPr lang="cs-CZ" dirty="0" err="1"/>
              <a:t>Molecular</a:t>
            </a:r>
            <a:r>
              <a:rPr lang="cs-CZ" dirty="0"/>
              <a:t> </a:t>
            </a:r>
            <a:r>
              <a:rPr lang="cs-CZ" dirty="0" err="1"/>
              <a:t>Diagnostic</a:t>
            </a:r>
            <a:r>
              <a:rPr lang="cs-CZ" dirty="0"/>
              <a:t>, Washington, 2006</a:t>
            </a:r>
            <a:endParaRPr lang="fr-FR" dirty="0"/>
          </a:p>
        </p:txBody>
      </p:sp>
    </p:spTree>
    <p:extLst>
      <p:ext uri="{BB962C8B-B14F-4D97-AF65-F5344CB8AC3E}">
        <p14:creationId xmlns:p14="http://schemas.microsoft.com/office/powerpoint/2010/main" val="40042718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0"/>
            <a:ext cx="8229600" cy="1143000"/>
          </a:xfrm>
        </p:spPr>
        <p:txBody>
          <a:bodyPr>
            <a:normAutofit/>
          </a:bodyPr>
          <a:lstStyle/>
          <a:p>
            <a:pPr algn="l"/>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Porfyrie</a:t>
            </a:r>
            <a:endParaRPr lang="cs-CZ" sz="3200" dirty="0"/>
          </a:p>
        </p:txBody>
      </p:sp>
      <p:sp>
        <p:nvSpPr>
          <p:cNvPr id="3" name="Zástupný symbol pro obsah 2"/>
          <p:cNvSpPr>
            <a:spLocks noGrp="1"/>
          </p:cNvSpPr>
          <p:nvPr>
            <p:ph idx="1"/>
          </p:nvPr>
        </p:nvSpPr>
        <p:spPr>
          <a:xfrm>
            <a:off x="457200" y="908720"/>
            <a:ext cx="8229600" cy="5217443"/>
          </a:xfrm>
        </p:spPr>
        <p:txBody>
          <a:bodyPr>
            <a:normAutofit/>
          </a:bodyPr>
          <a:lstStyle/>
          <a:p>
            <a:pPr marL="0" indent="0">
              <a:buNone/>
            </a:pPr>
            <a:endParaRPr lang="cs-CZ" sz="1800" b="1"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cs-CZ" sz="1800" b="1" dirty="0">
                <a:latin typeface="Meiryo UI" panose="020B0604030504040204" pitchFamily="34" charset="-128"/>
                <a:ea typeface="Meiryo UI" panose="020B0604030504040204" pitchFamily="34" charset="-128"/>
                <a:cs typeface="Meiryo UI" panose="020B0604030504040204" pitchFamily="34" charset="-128"/>
              </a:rPr>
              <a:t>Anamnéza</a:t>
            </a:r>
          </a:p>
          <a:p>
            <a:pPr marL="0" indent="0" algn="just">
              <a:buNone/>
            </a:pPr>
            <a:r>
              <a:rPr lang="cs-CZ" sz="1800" dirty="0">
                <a:latin typeface="Meiryo UI" panose="020B0604030504040204" pitchFamily="34" charset="-128"/>
                <a:ea typeface="Meiryo UI" panose="020B0604030504040204" pitchFamily="34" charset="-128"/>
                <a:cs typeface="Meiryo UI" panose="020B0604030504040204" pitchFamily="34" charset="-128"/>
              </a:rPr>
              <a:t>Pacient byl přijat pro podezření na porfyrii (poruchu syntézy hemu). Poslední dva roky se mu objevovaly pigmentové skvrny na rukou, byl vyšetřen na kožní klinice, kde na základě kožní biopsie vzniklo podezření na porfyrii. Laboratorně měl pacient opakovaně pozitivní porfyriny v moči. Za hospitalizace byla provedena jaterní biopsie a laboratorní diagnostika protilátek, pacient byl nadále sledován ambulantně. Byla mu doporučena abstinence a nevystavovat se přímému slunci.</a:t>
            </a:r>
          </a:p>
        </p:txBody>
      </p:sp>
    </p:spTree>
    <p:extLst>
      <p:ext uri="{BB962C8B-B14F-4D97-AF65-F5344CB8AC3E}">
        <p14:creationId xmlns:p14="http://schemas.microsoft.com/office/powerpoint/2010/main" val="32735384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28912"/>
            <a:ext cx="8229600" cy="1143000"/>
          </a:xfrm>
        </p:spPr>
        <p:txBody>
          <a:bodyPr>
            <a:normAutofit/>
          </a:bodyPr>
          <a:lstStyle/>
          <a:p>
            <a:pPr algn="l"/>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Porfyrie</a:t>
            </a:r>
            <a:endParaRPr lang="cs-CZ" sz="3200" dirty="0"/>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4359" y="1052736"/>
            <a:ext cx="6898239" cy="4824535"/>
          </a:xfrm>
          <a:prstGeom prst="rect">
            <a:avLst/>
          </a:prstGeom>
        </p:spPr>
      </p:pic>
    </p:spTree>
    <p:extLst>
      <p:ext uri="{BB962C8B-B14F-4D97-AF65-F5344CB8AC3E}">
        <p14:creationId xmlns:p14="http://schemas.microsoft.com/office/powerpoint/2010/main" val="25068970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823"/>
            <a:ext cx="8229600" cy="1143000"/>
          </a:xfrm>
        </p:spPr>
        <p:txBody>
          <a:bodyPr>
            <a:normAutofit/>
          </a:bodyPr>
          <a:lstStyle/>
          <a:p>
            <a:pPr algn="l"/>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Hemoglobin (</a:t>
            </a:r>
            <a:r>
              <a:rPr lang="cs-CZ" sz="3200" b="1" dirty="0" err="1">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Hb</a:t>
            </a:r>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a:t>
            </a:r>
          </a:p>
        </p:txBody>
      </p:sp>
      <p:sp>
        <p:nvSpPr>
          <p:cNvPr id="3" name="Zástupný symbol pro obsah 2"/>
          <p:cNvSpPr>
            <a:spLocks noGrp="1"/>
          </p:cNvSpPr>
          <p:nvPr>
            <p:ph idx="1"/>
          </p:nvPr>
        </p:nvSpPr>
        <p:spPr>
          <a:xfrm>
            <a:off x="457200" y="980728"/>
            <a:ext cx="8229600" cy="5145435"/>
          </a:xfrm>
        </p:spPr>
        <p:txBody>
          <a:bodyPr>
            <a:normAutofit/>
          </a:bodyPr>
          <a:lstStyle/>
          <a:p>
            <a:pPr>
              <a:buFont typeface="Wingdings" panose="05000000000000000000" pitchFamily="2" charset="2"/>
              <a:buChar char="§"/>
            </a:pPr>
            <a:endParaRPr lang="cs-CZ" sz="1800" dirty="0">
              <a:latin typeface="Meiryo UI" panose="020B0604030504040204" pitchFamily="34" charset="-128"/>
              <a:ea typeface="Meiryo UI" panose="020B0604030504040204" pitchFamily="34" charset="-128"/>
              <a:cs typeface="Meiryo UI" panose="020B0604030504040204" pitchFamily="34" charset="-128"/>
            </a:endParaRPr>
          </a:p>
          <a:p>
            <a:pPr>
              <a:buFont typeface="Wingdings" panose="05000000000000000000" pitchFamily="2" charset="2"/>
              <a:buChar char="§"/>
            </a:pPr>
            <a:r>
              <a:rPr lang="cs-CZ" sz="1800" dirty="0">
                <a:latin typeface="Meiryo UI" panose="020B0604030504040204" pitchFamily="34" charset="-128"/>
                <a:ea typeface="Meiryo UI" panose="020B0604030504040204" pitchFamily="34" charset="-128"/>
                <a:cs typeface="Meiryo UI" panose="020B0604030504040204" pitchFamily="34" charset="-128"/>
              </a:rPr>
              <a:t>Transportní </a:t>
            </a:r>
            <a:r>
              <a:rPr lang="cs-CZ" sz="1800" dirty="0" err="1">
                <a:latin typeface="Meiryo UI" panose="020B0604030504040204" pitchFamily="34" charset="-128"/>
                <a:ea typeface="Meiryo UI" panose="020B0604030504040204" pitchFamily="34" charset="-128"/>
                <a:cs typeface="Meiryo UI" panose="020B0604030504040204" pitchFamily="34" charset="-128"/>
              </a:rPr>
              <a:t>metaloprotein</a:t>
            </a:r>
            <a:r>
              <a:rPr lang="cs-CZ" sz="1800" dirty="0">
                <a:latin typeface="Meiryo UI" panose="020B0604030504040204" pitchFamily="34" charset="-128"/>
                <a:ea typeface="Meiryo UI" panose="020B0604030504040204" pitchFamily="34" charset="-128"/>
                <a:cs typeface="Meiryo UI" panose="020B0604030504040204" pitchFamily="34" charset="-128"/>
              </a:rPr>
              <a:t> v červených krvinkách</a:t>
            </a:r>
          </a:p>
          <a:p>
            <a:pPr>
              <a:buFont typeface="Wingdings" panose="05000000000000000000" pitchFamily="2" charset="2"/>
              <a:buChar char="§"/>
            </a:pPr>
            <a:endParaRPr lang="cs-CZ" sz="1800" dirty="0">
              <a:latin typeface="Meiryo UI" panose="020B0604030504040204" pitchFamily="34" charset="-128"/>
              <a:ea typeface="Meiryo UI" panose="020B0604030504040204" pitchFamily="34" charset="-128"/>
              <a:cs typeface="Meiryo UI" panose="020B0604030504040204" pitchFamily="34" charset="-128"/>
            </a:endParaRPr>
          </a:p>
          <a:p>
            <a:pPr>
              <a:buFont typeface="Wingdings" panose="05000000000000000000" pitchFamily="2" charset="2"/>
              <a:buChar char="§"/>
            </a:pPr>
            <a:r>
              <a:rPr lang="cs-CZ" sz="1800" dirty="0">
                <a:latin typeface="Meiryo UI" panose="020B0604030504040204" pitchFamily="34" charset="-128"/>
                <a:ea typeface="Meiryo UI" panose="020B0604030504040204" pitchFamily="34" charset="-128"/>
                <a:cs typeface="Meiryo UI" panose="020B0604030504040204" pitchFamily="34" charset="-128"/>
              </a:rPr>
              <a:t>Přenos krevních plynů - především </a:t>
            </a:r>
            <a:r>
              <a:rPr lang="cs-CZ" sz="1800" b="1" dirty="0">
                <a:latin typeface="Meiryo UI" panose="020B0604030504040204" pitchFamily="34" charset="-128"/>
                <a:ea typeface="Meiryo UI" panose="020B0604030504040204" pitchFamily="34" charset="-128"/>
                <a:cs typeface="Meiryo UI" panose="020B0604030504040204" pitchFamily="34" charset="-128"/>
              </a:rPr>
              <a:t>O</a:t>
            </a:r>
            <a:r>
              <a:rPr lang="cs-CZ" sz="1800" b="1" baseline="-25000" dirty="0">
                <a:latin typeface="Meiryo UI" panose="020B0604030504040204" pitchFamily="34" charset="-128"/>
                <a:ea typeface="Meiryo UI" panose="020B0604030504040204" pitchFamily="34" charset="-128"/>
                <a:cs typeface="Meiryo UI" panose="020B0604030504040204" pitchFamily="34" charset="-128"/>
              </a:rPr>
              <a:t>2</a:t>
            </a:r>
            <a:r>
              <a:rPr lang="cs-CZ" sz="1800" dirty="0">
                <a:latin typeface="Meiryo UI" panose="020B0604030504040204" pitchFamily="34" charset="-128"/>
                <a:ea typeface="Meiryo UI" panose="020B0604030504040204" pitchFamily="34" charset="-128"/>
                <a:cs typeface="Meiryo UI" panose="020B0604030504040204" pitchFamily="34" charset="-128"/>
              </a:rPr>
              <a:t> z plic do periferních tkání, ale i části </a:t>
            </a:r>
            <a:r>
              <a:rPr lang="cs-CZ" sz="1800" b="1" dirty="0">
                <a:latin typeface="Meiryo UI" panose="020B0604030504040204" pitchFamily="34" charset="-128"/>
                <a:ea typeface="Meiryo UI" panose="020B0604030504040204" pitchFamily="34" charset="-128"/>
                <a:cs typeface="Meiryo UI" panose="020B0604030504040204" pitchFamily="34" charset="-128"/>
              </a:rPr>
              <a:t>CO</a:t>
            </a:r>
            <a:r>
              <a:rPr lang="cs-CZ" sz="1800" b="1" baseline="-25000" dirty="0">
                <a:latin typeface="Meiryo UI" panose="020B0604030504040204" pitchFamily="34" charset="-128"/>
                <a:ea typeface="Meiryo UI" panose="020B0604030504040204" pitchFamily="34" charset="-128"/>
                <a:cs typeface="Meiryo UI" panose="020B0604030504040204" pitchFamily="34" charset="-128"/>
              </a:rPr>
              <a:t>2</a:t>
            </a:r>
            <a:r>
              <a:rPr lang="cs-CZ" sz="1800" dirty="0">
                <a:latin typeface="Meiryo UI" panose="020B0604030504040204" pitchFamily="34" charset="-128"/>
                <a:ea typeface="Meiryo UI" panose="020B0604030504040204" pitchFamily="34" charset="-128"/>
                <a:cs typeface="Meiryo UI" panose="020B0604030504040204" pitchFamily="34" charset="-128"/>
              </a:rPr>
              <a:t> v opačném směru</a:t>
            </a:r>
          </a:p>
          <a:p>
            <a:pPr>
              <a:buFont typeface="Wingdings" panose="05000000000000000000" pitchFamily="2" charset="2"/>
              <a:buChar char="§"/>
            </a:pPr>
            <a:r>
              <a:rPr lang="cs-CZ" sz="1800" dirty="0">
                <a:latin typeface="Meiryo UI" panose="020B0604030504040204" pitchFamily="34" charset="-128"/>
                <a:ea typeface="Meiryo UI" panose="020B0604030504040204" pitchFamily="34" charset="-128"/>
                <a:cs typeface="Meiryo UI" panose="020B0604030504040204" pitchFamily="34" charset="-128"/>
              </a:rPr>
              <a:t>Důležitý </a:t>
            </a:r>
            <a:r>
              <a:rPr lang="cs-CZ" sz="1800" b="1" dirty="0" err="1">
                <a:latin typeface="Meiryo UI" panose="020B0604030504040204" pitchFamily="34" charset="-128"/>
                <a:ea typeface="Meiryo UI" panose="020B0604030504040204" pitchFamily="34" charset="-128"/>
                <a:cs typeface="Meiryo UI" panose="020B0604030504040204" pitchFamily="34" charset="-128"/>
              </a:rPr>
              <a:t>pufrační</a:t>
            </a:r>
            <a:r>
              <a:rPr lang="cs-CZ" sz="1800" b="1" dirty="0">
                <a:latin typeface="Meiryo UI" panose="020B0604030504040204" pitchFamily="34" charset="-128"/>
                <a:ea typeface="Meiryo UI" panose="020B0604030504040204" pitchFamily="34" charset="-128"/>
                <a:cs typeface="Meiryo UI" panose="020B0604030504040204" pitchFamily="34" charset="-128"/>
              </a:rPr>
              <a:t> systém krve </a:t>
            </a:r>
            <a:r>
              <a:rPr lang="cs-CZ" sz="1800" dirty="0">
                <a:latin typeface="Meiryo UI" panose="020B0604030504040204" pitchFamily="34" charset="-128"/>
                <a:ea typeface="Meiryo UI" panose="020B0604030504040204" pitchFamily="34" charset="-128"/>
                <a:cs typeface="Meiryo UI" panose="020B0604030504040204" pitchFamily="34" charset="-128"/>
              </a:rPr>
              <a:t>– vazba H</a:t>
            </a:r>
            <a:r>
              <a:rPr lang="cs-CZ" sz="1800" baseline="30000" dirty="0">
                <a:latin typeface="Meiryo UI" panose="020B0604030504040204" pitchFamily="34" charset="-128"/>
                <a:ea typeface="Meiryo UI" panose="020B0604030504040204" pitchFamily="34" charset="-128"/>
                <a:cs typeface="Meiryo UI" panose="020B0604030504040204" pitchFamily="34" charset="-128"/>
              </a:rPr>
              <a:t>+</a:t>
            </a:r>
            <a:r>
              <a:rPr lang="cs-CZ" sz="1800" dirty="0">
                <a:latin typeface="Meiryo UI" panose="020B0604030504040204" pitchFamily="34" charset="-128"/>
                <a:ea typeface="Meiryo UI" panose="020B0604030504040204" pitchFamily="34" charset="-128"/>
                <a:cs typeface="Meiryo UI" panose="020B0604030504040204" pitchFamily="34" charset="-128"/>
              </a:rPr>
              <a:t> na postranní řetězce His (především v periferní tkáni)</a:t>
            </a:r>
          </a:p>
          <a:p>
            <a:pPr>
              <a:buFont typeface="Wingdings" panose="05000000000000000000" pitchFamily="2" charset="2"/>
              <a:buChar char="§"/>
            </a:pPr>
            <a:endParaRPr lang="cs-CZ" sz="1800" b="1" dirty="0">
              <a:latin typeface="Meiryo UI" panose="020B0604030504040204" pitchFamily="34" charset="-128"/>
              <a:ea typeface="Meiryo UI" panose="020B0604030504040204" pitchFamily="34" charset="-128"/>
              <a:cs typeface="Meiryo UI" panose="020B0604030504040204" pitchFamily="34" charset="-128"/>
            </a:endParaRPr>
          </a:p>
          <a:p>
            <a:pPr>
              <a:buFont typeface="Wingdings" panose="05000000000000000000" pitchFamily="2" charset="2"/>
              <a:buChar char="§"/>
            </a:pPr>
            <a:r>
              <a:rPr lang="cs-CZ" sz="1800" dirty="0">
                <a:latin typeface="Meiryo UI" panose="020B0604030504040204" pitchFamily="34" charset="-128"/>
                <a:ea typeface="Meiryo UI" panose="020B0604030504040204" pitchFamily="34" charset="-128"/>
                <a:cs typeface="Meiryo UI" panose="020B0604030504040204" pitchFamily="34" charset="-128"/>
              </a:rPr>
              <a:t>Koncentrace </a:t>
            </a:r>
            <a:r>
              <a:rPr lang="cs-CZ" sz="1800" dirty="0" err="1">
                <a:latin typeface="Meiryo UI" panose="020B0604030504040204" pitchFamily="34" charset="-128"/>
                <a:ea typeface="Meiryo UI" panose="020B0604030504040204" pitchFamily="34" charset="-128"/>
                <a:cs typeface="Meiryo UI" panose="020B0604030504040204" pitchFamily="34" charset="-128"/>
              </a:rPr>
              <a:t>Hb</a:t>
            </a:r>
            <a:r>
              <a:rPr lang="cs-CZ" sz="1800" dirty="0">
                <a:latin typeface="Meiryo UI" panose="020B0604030504040204" pitchFamily="34" charset="-128"/>
                <a:ea typeface="Meiryo UI" panose="020B0604030504040204" pitchFamily="34" charset="-128"/>
                <a:cs typeface="Meiryo UI" panose="020B0604030504040204" pitchFamily="34" charset="-128"/>
              </a:rPr>
              <a:t> v krvi se liší podle pohlaví:</a:t>
            </a:r>
          </a:p>
          <a:p>
            <a:pPr marL="0" indent="0">
              <a:buNone/>
            </a:pPr>
            <a:r>
              <a:rPr lang="cs-CZ" sz="1800" dirty="0">
                <a:latin typeface="Meiryo UI" panose="020B0604030504040204" pitchFamily="34" charset="-128"/>
                <a:ea typeface="Meiryo UI" panose="020B0604030504040204" pitchFamily="34" charset="-128"/>
                <a:cs typeface="Meiryo UI" panose="020B0604030504040204" pitchFamily="34" charset="-128"/>
              </a:rPr>
              <a:t>		ženy: </a:t>
            </a:r>
            <a:r>
              <a:rPr lang="cs-CZ" sz="1800" b="1" dirty="0">
                <a:latin typeface="Meiryo UI" panose="020B0604030504040204" pitchFamily="34" charset="-128"/>
                <a:ea typeface="Meiryo UI" panose="020B0604030504040204" pitchFamily="34" charset="-128"/>
                <a:cs typeface="Meiryo UI" panose="020B0604030504040204" pitchFamily="34" charset="-128"/>
              </a:rPr>
              <a:t>120-162 g/l</a:t>
            </a:r>
          </a:p>
          <a:p>
            <a:pPr marL="0" indent="0">
              <a:buNone/>
            </a:pPr>
            <a:r>
              <a:rPr lang="cs-CZ" sz="1800" dirty="0">
                <a:latin typeface="Meiryo UI" panose="020B0604030504040204" pitchFamily="34" charset="-128"/>
                <a:ea typeface="Meiryo UI" panose="020B0604030504040204" pitchFamily="34" charset="-128"/>
                <a:cs typeface="Meiryo UI" panose="020B0604030504040204" pitchFamily="34" charset="-128"/>
              </a:rPr>
              <a:t>		muži: </a:t>
            </a:r>
            <a:r>
              <a:rPr lang="cs-CZ" sz="1800" b="1" dirty="0">
                <a:latin typeface="Meiryo UI" panose="020B0604030504040204" pitchFamily="34" charset="-128"/>
                <a:ea typeface="Meiryo UI" panose="020B0604030504040204" pitchFamily="34" charset="-128"/>
                <a:cs typeface="Meiryo UI" panose="020B0604030504040204" pitchFamily="34" charset="-128"/>
              </a:rPr>
              <a:t>135-172 g/l</a:t>
            </a:r>
          </a:p>
        </p:txBody>
      </p:sp>
    </p:spTree>
    <p:extLst>
      <p:ext uri="{BB962C8B-B14F-4D97-AF65-F5344CB8AC3E}">
        <p14:creationId xmlns:p14="http://schemas.microsoft.com/office/powerpoint/2010/main" val="2497411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0"/>
            <a:ext cx="8229600" cy="1143000"/>
          </a:xfrm>
        </p:spPr>
        <p:txBody>
          <a:bodyPr>
            <a:normAutofit/>
          </a:bodyPr>
          <a:lstStyle/>
          <a:p>
            <a:pPr algn="l"/>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Hemoglobin (</a:t>
            </a:r>
            <a:r>
              <a:rPr lang="cs-CZ" sz="3200" b="1" dirty="0" err="1">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Hb</a:t>
            </a:r>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a:t>
            </a:r>
            <a:endParaRPr lang="cs-CZ" sz="3200" dirty="0"/>
          </a:p>
        </p:txBody>
      </p:sp>
      <p:sp>
        <p:nvSpPr>
          <p:cNvPr id="3" name="Zástupný symbol pro obsah 2"/>
          <p:cNvSpPr>
            <a:spLocks noGrp="1"/>
          </p:cNvSpPr>
          <p:nvPr>
            <p:ph idx="1"/>
          </p:nvPr>
        </p:nvSpPr>
        <p:spPr>
          <a:xfrm>
            <a:off x="457200" y="980728"/>
            <a:ext cx="8435280" cy="5760640"/>
          </a:xfrm>
        </p:spPr>
        <p:txBody>
          <a:bodyPr>
            <a:normAutofit lnSpcReduction="10000"/>
          </a:bodyPr>
          <a:lstStyle/>
          <a:p>
            <a:pPr>
              <a:buFont typeface="Wingdings" panose="05000000000000000000" pitchFamily="2" charset="2"/>
              <a:buChar char="§"/>
            </a:pPr>
            <a:endParaRPr lang="cs-CZ" sz="1800" b="1" dirty="0">
              <a:latin typeface="Meiryo UI" panose="020B0604030504040204" pitchFamily="34" charset="-128"/>
              <a:ea typeface="Meiryo UI" panose="020B0604030504040204" pitchFamily="34" charset="-128"/>
              <a:cs typeface="Meiryo UI" panose="020B0604030504040204" pitchFamily="34" charset="-128"/>
            </a:endParaRPr>
          </a:p>
          <a:p>
            <a:pPr>
              <a:buFont typeface="Wingdings" panose="05000000000000000000" pitchFamily="2" charset="2"/>
              <a:buChar char="§"/>
            </a:pPr>
            <a:r>
              <a:rPr lang="cs-CZ" sz="1800" b="1" dirty="0" err="1">
                <a:latin typeface="Meiryo UI" panose="020B0604030504040204" pitchFamily="34" charset="-128"/>
                <a:ea typeface="Meiryo UI" panose="020B0604030504040204" pitchFamily="34" charset="-128"/>
                <a:cs typeface="Meiryo UI" panose="020B0604030504040204" pitchFamily="34" charset="-128"/>
              </a:rPr>
              <a:t>Tetramer</a:t>
            </a:r>
            <a:r>
              <a:rPr lang="cs-CZ" sz="1800" dirty="0">
                <a:latin typeface="Meiryo UI" panose="020B0604030504040204" pitchFamily="34" charset="-128"/>
                <a:ea typeface="Meiryo UI" panose="020B0604030504040204" pitchFamily="34" charset="-128"/>
                <a:cs typeface="Meiryo UI" panose="020B0604030504040204" pitchFamily="34" charset="-128"/>
              </a:rPr>
              <a:t> – podjednotky spojeny H-můstky a iontovými vazbami </a:t>
            </a:r>
          </a:p>
          <a:p>
            <a:pPr>
              <a:buFont typeface="Wingdings" panose="05000000000000000000" pitchFamily="2" charset="2"/>
              <a:buChar char="§"/>
            </a:pPr>
            <a:endParaRPr lang="cs-CZ" sz="1800" dirty="0">
              <a:latin typeface="Meiryo UI" panose="020B0604030504040204" pitchFamily="34" charset="-128"/>
              <a:ea typeface="Meiryo UI" panose="020B0604030504040204" pitchFamily="34" charset="-128"/>
              <a:cs typeface="Meiryo UI" panose="020B0604030504040204" pitchFamily="34" charset="-128"/>
            </a:endParaRPr>
          </a:p>
          <a:p>
            <a:pPr>
              <a:buFont typeface="Wingdings" panose="05000000000000000000" pitchFamily="2" charset="2"/>
              <a:buChar char="§"/>
            </a:pPr>
            <a:r>
              <a:rPr lang="cs-CZ" sz="1800" dirty="0">
                <a:latin typeface="Meiryo UI" panose="020B0604030504040204" pitchFamily="34" charset="-128"/>
                <a:ea typeface="Meiryo UI" panose="020B0604030504040204" pitchFamily="34" charset="-128"/>
                <a:cs typeface="Meiryo UI" panose="020B0604030504040204" pitchFamily="34" charset="-128"/>
              </a:rPr>
              <a:t>Každá podjednotka složena z proteinové části – </a:t>
            </a:r>
            <a:r>
              <a:rPr lang="cs-CZ" sz="1800" b="1" dirty="0">
                <a:latin typeface="Meiryo UI" panose="020B0604030504040204" pitchFamily="34" charset="-128"/>
                <a:ea typeface="Meiryo UI" panose="020B0604030504040204" pitchFamily="34" charset="-128"/>
                <a:cs typeface="Meiryo UI" panose="020B0604030504040204" pitchFamily="34" charset="-128"/>
              </a:rPr>
              <a:t>globinu</a:t>
            </a:r>
            <a:r>
              <a:rPr lang="cs-CZ" sz="1800" dirty="0">
                <a:latin typeface="Meiryo UI" panose="020B0604030504040204" pitchFamily="34" charset="-128"/>
                <a:ea typeface="Meiryo UI" panose="020B0604030504040204" pitchFamily="34" charset="-128"/>
                <a:cs typeface="Meiryo UI" panose="020B0604030504040204" pitchFamily="34" charset="-128"/>
              </a:rPr>
              <a:t> a </a:t>
            </a:r>
            <a:r>
              <a:rPr lang="cs-CZ" sz="1800" dirty="0" err="1">
                <a:latin typeface="Meiryo UI" panose="020B0604030504040204" pitchFamily="34" charset="-128"/>
                <a:ea typeface="Meiryo UI" panose="020B0604030504040204" pitchFamily="34" charset="-128"/>
                <a:cs typeface="Meiryo UI" panose="020B0604030504040204" pitchFamily="34" charset="-128"/>
              </a:rPr>
              <a:t>prostetické</a:t>
            </a:r>
            <a:r>
              <a:rPr lang="cs-CZ" sz="1800" dirty="0">
                <a:latin typeface="Meiryo UI" panose="020B0604030504040204" pitchFamily="34" charset="-128"/>
                <a:ea typeface="Meiryo UI" panose="020B0604030504040204" pitchFamily="34" charset="-128"/>
                <a:cs typeface="Meiryo UI" panose="020B0604030504040204" pitchFamily="34" charset="-128"/>
              </a:rPr>
              <a:t> skupiny – </a:t>
            </a:r>
            <a:r>
              <a:rPr lang="cs-CZ" sz="1800" b="1" dirty="0">
                <a:latin typeface="Meiryo UI" panose="020B0604030504040204" pitchFamily="34" charset="-128"/>
                <a:ea typeface="Meiryo UI" panose="020B0604030504040204" pitchFamily="34" charset="-128"/>
                <a:cs typeface="Meiryo UI" panose="020B0604030504040204" pitchFamily="34" charset="-128"/>
              </a:rPr>
              <a:t>hemu </a:t>
            </a:r>
            <a:r>
              <a:rPr lang="cs-CZ" sz="1800" dirty="0">
                <a:latin typeface="Meiryo UI" panose="020B0604030504040204" pitchFamily="34" charset="-128"/>
                <a:ea typeface="Meiryo UI" panose="020B0604030504040204" pitchFamily="34" charset="-128"/>
                <a:cs typeface="Meiryo UI" panose="020B0604030504040204" pitchFamily="34" charset="-128"/>
              </a:rPr>
              <a:t>s centrálním kationtem </a:t>
            </a:r>
            <a:r>
              <a:rPr lang="cs-CZ" sz="1800" b="1" dirty="0">
                <a:latin typeface="Meiryo UI" panose="020B0604030504040204" pitchFamily="34" charset="-128"/>
                <a:ea typeface="Meiryo UI" panose="020B0604030504040204" pitchFamily="34" charset="-128"/>
                <a:cs typeface="Meiryo UI" panose="020B0604030504040204" pitchFamily="34" charset="-128"/>
              </a:rPr>
              <a:t>Fe</a:t>
            </a:r>
            <a:r>
              <a:rPr lang="cs-CZ" sz="1800" b="1" baseline="30000" dirty="0">
                <a:latin typeface="Meiryo UI" panose="020B0604030504040204" pitchFamily="34" charset="-128"/>
                <a:ea typeface="Meiryo UI" panose="020B0604030504040204" pitchFamily="34" charset="-128"/>
                <a:cs typeface="Meiryo UI" panose="020B0604030504040204" pitchFamily="34" charset="-128"/>
              </a:rPr>
              <a:t>2+</a:t>
            </a:r>
            <a:r>
              <a:rPr lang="cs-CZ" sz="1800" baseline="30000" dirty="0">
                <a:latin typeface="Meiryo UI" panose="020B0604030504040204" pitchFamily="34" charset="-128"/>
                <a:ea typeface="Meiryo UI" panose="020B0604030504040204" pitchFamily="34" charset="-128"/>
                <a:cs typeface="Meiryo UI" panose="020B0604030504040204" pitchFamily="34" charset="-128"/>
              </a:rPr>
              <a:t> </a:t>
            </a:r>
            <a:r>
              <a:rPr lang="cs-CZ" sz="1800" dirty="0">
                <a:latin typeface="Meiryo UI" panose="020B0604030504040204" pitchFamily="34" charset="-128"/>
                <a:ea typeface="Meiryo UI" panose="020B0604030504040204" pitchFamily="34" charset="-128"/>
                <a:cs typeface="Meiryo UI" panose="020B0604030504040204" pitchFamily="34" charset="-128"/>
              </a:rPr>
              <a:t>(pevně vázán koordinačně kovalentními vazbami)</a:t>
            </a:r>
          </a:p>
          <a:p>
            <a:pPr>
              <a:buFont typeface="Wingdings" panose="05000000000000000000" pitchFamily="2" charset="2"/>
              <a:buChar char="§"/>
            </a:pPr>
            <a:endParaRPr lang="cs-CZ" sz="1800" dirty="0">
              <a:latin typeface="Meiryo UI" panose="020B0604030504040204" pitchFamily="34" charset="-128"/>
              <a:ea typeface="Meiryo UI" panose="020B0604030504040204" pitchFamily="34" charset="-128"/>
              <a:cs typeface="Meiryo UI" panose="020B0604030504040204" pitchFamily="34" charset="-128"/>
            </a:endParaRPr>
          </a:p>
          <a:p>
            <a:pPr>
              <a:buFont typeface="Wingdings" panose="05000000000000000000" pitchFamily="2" charset="2"/>
              <a:buChar char="§"/>
            </a:pPr>
            <a:r>
              <a:rPr lang="cs-CZ" sz="1800" dirty="0">
                <a:latin typeface="Meiryo UI" panose="020B0604030504040204" pitchFamily="34" charset="-128"/>
                <a:ea typeface="Meiryo UI" panose="020B0604030504040204" pitchFamily="34" charset="-128"/>
                <a:cs typeface="Meiryo UI" panose="020B0604030504040204" pitchFamily="34" charset="-128"/>
              </a:rPr>
              <a:t> několik typů molekul </a:t>
            </a:r>
            <a:r>
              <a:rPr lang="cs-CZ" sz="1800" dirty="0" err="1">
                <a:latin typeface="Meiryo UI" panose="020B0604030504040204" pitchFamily="34" charset="-128"/>
                <a:ea typeface="Meiryo UI" panose="020B0604030504040204" pitchFamily="34" charset="-128"/>
                <a:cs typeface="Meiryo UI" panose="020B0604030504040204" pitchFamily="34" charset="-128"/>
              </a:rPr>
              <a:t>Hb</a:t>
            </a:r>
            <a:r>
              <a:rPr lang="cs-CZ" sz="1800" dirty="0">
                <a:latin typeface="Meiryo UI" panose="020B0604030504040204" pitchFamily="34" charset="-128"/>
                <a:ea typeface="Meiryo UI" panose="020B0604030504040204" pitchFamily="34" charset="-128"/>
                <a:cs typeface="Meiryo UI" panose="020B0604030504040204" pitchFamily="34" charset="-128"/>
              </a:rPr>
              <a:t> – rozlišujeme podle globinových řetězců </a:t>
            </a:r>
            <a:r>
              <a:rPr lang="el-GR" sz="1800" dirty="0">
                <a:latin typeface="Meiryo UI" panose="020B0604030504040204" pitchFamily="34" charset="-128"/>
                <a:ea typeface="Meiryo UI" panose="020B0604030504040204" pitchFamily="34" charset="-128"/>
                <a:cs typeface="Meiryo UI" panose="020B0604030504040204" pitchFamily="34" charset="-128"/>
              </a:rPr>
              <a:t>(α, β, γ, δ, ε a ζ)</a:t>
            </a:r>
            <a:r>
              <a:rPr lang="cs-CZ" sz="1800" dirty="0">
                <a:latin typeface="Meiryo UI" panose="020B0604030504040204" pitchFamily="34" charset="-128"/>
                <a:ea typeface="Meiryo UI" panose="020B0604030504040204" pitchFamily="34" charset="-128"/>
                <a:cs typeface="Meiryo UI" panose="020B0604030504040204" pitchFamily="34" charset="-128"/>
              </a:rPr>
              <a:t>: </a:t>
            </a:r>
          </a:p>
          <a:p>
            <a:pPr marL="0" indent="0">
              <a:buNone/>
            </a:pPr>
            <a:r>
              <a:rPr lang="cs-CZ" sz="1800" dirty="0">
                <a:latin typeface="Meiryo UI" panose="020B0604030504040204" pitchFamily="34" charset="-128"/>
                <a:ea typeface="Meiryo UI" panose="020B0604030504040204" pitchFamily="34" charset="-128"/>
                <a:cs typeface="Meiryo UI" panose="020B0604030504040204" pitchFamily="34" charset="-128"/>
              </a:rPr>
              <a:t>	</a:t>
            </a:r>
            <a:r>
              <a:rPr lang="cs-CZ" sz="1800" b="1" dirty="0" err="1">
                <a:latin typeface="Meiryo UI" panose="020B0604030504040204" pitchFamily="34" charset="-128"/>
                <a:ea typeface="Meiryo UI" panose="020B0604030504040204" pitchFamily="34" charset="-128"/>
                <a:cs typeface="Meiryo UI" panose="020B0604030504040204" pitchFamily="34" charset="-128"/>
              </a:rPr>
              <a:t>Adultní</a:t>
            </a:r>
            <a:r>
              <a:rPr lang="cs-CZ" sz="1800" b="1" dirty="0">
                <a:latin typeface="Meiryo UI" panose="020B0604030504040204" pitchFamily="34" charset="-128"/>
                <a:ea typeface="Meiryo UI" panose="020B0604030504040204" pitchFamily="34" charset="-128"/>
                <a:cs typeface="Meiryo UI" panose="020B0604030504040204" pitchFamily="34" charset="-128"/>
              </a:rPr>
              <a:t> </a:t>
            </a:r>
            <a:r>
              <a:rPr lang="cs-CZ" sz="1800" b="1" dirty="0" err="1">
                <a:latin typeface="Meiryo UI" panose="020B0604030504040204" pitchFamily="34" charset="-128"/>
                <a:ea typeface="Meiryo UI" panose="020B0604030504040204" pitchFamily="34" charset="-128"/>
                <a:cs typeface="Meiryo UI" panose="020B0604030504040204" pitchFamily="34" charset="-128"/>
              </a:rPr>
              <a:t>Hb</a:t>
            </a:r>
            <a:r>
              <a:rPr lang="cs-CZ" sz="1800" b="1" dirty="0">
                <a:latin typeface="Meiryo UI" panose="020B0604030504040204" pitchFamily="34" charset="-128"/>
                <a:ea typeface="Meiryo UI" panose="020B0604030504040204" pitchFamily="34" charset="-128"/>
                <a:cs typeface="Meiryo UI" panose="020B0604030504040204" pitchFamily="34" charset="-128"/>
              </a:rPr>
              <a:t>: </a:t>
            </a:r>
          </a:p>
          <a:p>
            <a:pPr marL="0" indent="0">
              <a:buNone/>
            </a:pPr>
            <a:r>
              <a:rPr lang="cs-CZ" sz="1800" b="1" dirty="0">
                <a:latin typeface="Meiryo UI" panose="020B0604030504040204" pitchFamily="34" charset="-128"/>
                <a:ea typeface="Meiryo UI" panose="020B0604030504040204" pitchFamily="34" charset="-128"/>
                <a:cs typeface="Meiryo UI" panose="020B0604030504040204" pitchFamily="34" charset="-128"/>
              </a:rPr>
              <a:t>	 - </a:t>
            </a:r>
            <a:r>
              <a:rPr lang="cs-CZ" sz="1600" b="1" i="1" dirty="0" err="1">
                <a:latin typeface="Meiryo UI" panose="020B0604030504040204" pitchFamily="34" charset="-128"/>
                <a:ea typeface="Meiryo UI" panose="020B0604030504040204" pitchFamily="34" charset="-128"/>
                <a:cs typeface="Meiryo UI" panose="020B0604030504040204" pitchFamily="34" charset="-128"/>
              </a:rPr>
              <a:t>Hb</a:t>
            </a:r>
            <a:r>
              <a:rPr lang="cs-CZ" sz="1600" b="1" i="1" dirty="0">
                <a:latin typeface="Meiryo UI" panose="020B0604030504040204" pitchFamily="34" charset="-128"/>
                <a:ea typeface="Meiryo UI" panose="020B0604030504040204" pitchFamily="34" charset="-128"/>
                <a:cs typeface="Meiryo UI" panose="020B0604030504040204" pitchFamily="34" charset="-128"/>
              </a:rPr>
              <a:t> A1 (2</a:t>
            </a:r>
            <a:r>
              <a:rPr lang="el-GR" sz="1600" b="1" i="1" dirty="0">
                <a:latin typeface="Meiryo UI" panose="020B0604030504040204" pitchFamily="34" charset="-128"/>
                <a:ea typeface="Meiryo UI" panose="020B0604030504040204" pitchFamily="34" charset="-128"/>
                <a:cs typeface="Meiryo UI" panose="020B0604030504040204" pitchFamily="34" charset="-128"/>
              </a:rPr>
              <a:t>α2β)</a:t>
            </a:r>
            <a:r>
              <a:rPr lang="el-GR" sz="1600" dirty="0">
                <a:latin typeface="Meiryo UI" panose="020B0604030504040204" pitchFamily="34" charset="-128"/>
                <a:ea typeface="Meiryo UI" panose="020B0604030504040204" pitchFamily="34" charset="-128"/>
                <a:cs typeface="Meiryo UI" panose="020B0604030504040204" pitchFamily="34" charset="-128"/>
              </a:rPr>
              <a:t>: </a:t>
            </a:r>
            <a:r>
              <a:rPr lang="cs-CZ" sz="1600" dirty="0">
                <a:latin typeface="Meiryo UI" panose="020B0604030504040204" pitchFamily="34" charset="-128"/>
                <a:ea typeface="Meiryo UI" panose="020B0604030504040204" pitchFamily="34" charset="-128"/>
                <a:cs typeface="Meiryo UI" panose="020B0604030504040204" pitchFamily="34" charset="-128"/>
              </a:rPr>
              <a:t>majoritní forma </a:t>
            </a:r>
            <a:r>
              <a:rPr lang="cs-CZ" sz="1600" dirty="0" err="1">
                <a:latin typeface="Meiryo UI" panose="020B0604030504040204" pitchFamily="34" charset="-128"/>
                <a:ea typeface="Meiryo UI" panose="020B0604030504040204" pitchFamily="34" charset="-128"/>
                <a:cs typeface="Meiryo UI" panose="020B0604030504040204" pitchFamily="34" charset="-128"/>
              </a:rPr>
              <a:t>Hb</a:t>
            </a:r>
            <a:r>
              <a:rPr lang="cs-CZ" sz="1600" dirty="0">
                <a:latin typeface="Meiryo UI" panose="020B0604030504040204" pitchFamily="34" charset="-128"/>
                <a:ea typeface="Meiryo UI" panose="020B0604030504040204" pitchFamily="34" charset="-128"/>
                <a:cs typeface="Meiryo UI" panose="020B0604030504040204" pitchFamily="34" charset="-128"/>
              </a:rPr>
              <a:t> u dospělých a dětí nad 7 měsíců </a:t>
            </a:r>
            <a:endParaRPr lang="cs-CZ" sz="1600" baseline="30000"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cs-CZ" sz="1800" b="1" dirty="0">
                <a:latin typeface="Meiryo UI" panose="020B0604030504040204" pitchFamily="34" charset="-128"/>
                <a:ea typeface="Meiryo UI" panose="020B0604030504040204" pitchFamily="34" charset="-128"/>
                <a:cs typeface="Meiryo UI" panose="020B0604030504040204" pitchFamily="34" charset="-128"/>
              </a:rPr>
              <a:t>	 - </a:t>
            </a:r>
            <a:r>
              <a:rPr lang="cs-CZ" sz="1600" b="1" dirty="0" err="1">
                <a:latin typeface="Meiryo UI" panose="020B0604030504040204" pitchFamily="34" charset="-128"/>
                <a:ea typeface="Meiryo UI" panose="020B0604030504040204" pitchFamily="34" charset="-128"/>
                <a:cs typeface="Meiryo UI" panose="020B0604030504040204" pitchFamily="34" charset="-128"/>
              </a:rPr>
              <a:t>Hb</a:t>
            </a:r>
            <a:r>
              <a:rPr lang="cs-CZ" sz="1600" b="1" dirty="0">
                <a:latin typeface="Meiryo UI" panose="020B0604030504040204" pitchFamily="34" charset="-128"/>
                <a:ea typeface="Meiryo UI" panose="020B0604030504040204" pitchFamily="34" charset="-128"/>
                <a:cs typeface="Meiryo UI" panose="020B0604030504040204" pitchFamily="34" charset="-128"/>
              </a:rPr>
              <a:t> A2 (2</a:t>
            </a:r>
            <a:r>
              <a:rPr lang="el-GR" sz="1600" b="1" dirty="0">
                <a:latin typeface="Meiryo UI" panose="020B0604030504040204" pitchFamily="34" charset="-128"/>
                <a:ea typeface="Meiryo UI" panose="020B0604030504040204" pitchFamily="34" charset="-128"/>
                <a:cs typeface="Meiryo UI" panose="020B0604030504040204" pitchFamily="34" charset="-128"/>
              </a:rPr>
              <a:t>α2δ): </a:t>
            </a:r>
            <a:r>
              <a:rPr lang="cs-CZ" sz="1600" dirty="0">
                <a:latin typeface="Meiryo UI" panose="020B0604030504040204" pitchFamily="34" charset="-128"/>
                <a:ea typeface="Meiryo UI" panose="020B0604030504040204" pitchFamily="34" charset="-128"/>
                <a:cs typeface="Meiryo UI" panose="020B0604030504040204" pitchFamily="34" charset="-128"/>
              </a:rPr>
              <a:t>minoritní forma </a:t>
            </a:r>
            <a:r>
              <a:rPr lang="cs-CZ" sz="1600" dirty="0" err="1">
                <a:latin typeface="Meiryo UI" panose="020B0604030504040204" pitchFamily="34" charset="-128"/>
                <a:ea typeface="Meiryo UI" panose="020B0604030504040204" pitchFamily="34" charset="-128"/>
                <a:cs typeface="Meiryo UI" panose="020B0604030504040204" pitchFamily="34" charset="-128"/>
              </a:rPr>
              <a:t>Hb</a:t>
            </a:r>
            <a:r>
              <a:rPr lang="cs-CZ" sz="1600" dirty="0">
                <a:latin typeface="Meiryo UI" panose="020B0604030504040204" pitchFamily="34" charset="-128"/>
                <a:ea typeface="Meiryo UI" panose="020B0604030504040204" pitchFamily="34" charset="-128"/>
                <a:cs typeface="Meiryo UI" panose="020B0604030504040204" pitchFamily="34" charset="-128"/>
              </a:rPr>
              <a:t> dospělých, tvoří přibližně 2 % 		                           celkového </a:t>
            </a:r>
            <a:r>
              <a:rPr lang="cs-CZ" sz="1600" dirty="0" err="1">
                <a:latin typeface="Meiryo UI" panose="020B0604030504040204" pitchFamily="34" charset="-128"/>
                <a:ea typeface="Meiryo UI" panose="020B0604030504040204" pitchFamily="34" charset="-128"/>
                <a:cs typeface="Meiryo UI" panose="020B0604030504040204" pitchFamily="34" charset="-128"/>
              </a:rPr>
              <a:t>HbA</a:t>
            </a:r>
            <a:endParaRPr lang="cs-CZ" sz="1600"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cs-CZ" sz="1600" dirty="0">
                <a:latin typeface="Meiryo UI" panose="020B0604030504040204" pitchFamily="34" charset="-128"/>
                <a:ea typeface="Meiryo UI" panose="020B0604030504040204" pitchFamily="34" charset="-128"/>
                <a:cs typeface="Meiryo UI" panose="020B0604030504040204" pitchFamily="34" charset="-128"/>
              </a:rPr>
              <a:t>	</a:t>
            </a:r>
            <a:r>
              <a:rPr lang="cs-CZ" sz="1800" b="1" dirty="0">
                <a:latin typeface="Meiryo UI" panose="020B0604030504040204" pitchFamily="34" charset="-128"/>
                <a:ea typeface="Meiryo UI" panose="020B0604030504040204" pitchFamily="34" charset="-128"/>
                <a:cs typeface="Meiryo UI" panose="020B0604030504040204" pitchFamily="34" charset="-128"/>
              </a:rPr>
              <a:t>Fetální </a:t>
            </a:r>
            <a:r>
              <a:rPr lang="cs-CZ" sz="1800" b="1" dirty="0" err="1">
                <a:latin typeface="Meiryo UI" panose="020B0604030504040204" pitchFamily="34" charset="-128"/>
                <a:ea typeface="Meiryo UI" panose="020B0604030504040204" pitchFamily="34" charset="-128"/>
                <a:cs typeface="Meiryo UI" panose="020B0604030504040204" pitchFamily="34" charset="-128"/>
              </a:rPr>
              <a:t>Hb</a:t>
            </a:r>
            <a:r>
              <a:rPr lang="cs-CZ" sz="1800" b="1" dirty="0">
                <a:latin typeface="Meiryo UI" panose="020B0604030504040204" pitchFamily="34" charset="-128"/>
                <a:ea typeface="Meiryo UI" panose="020B0604030504040204" pitchFamily="34" charset="-128"/>
                <a:cs typeface="Meiryo UI" panose="020B0604030504040204" pitchFamily="34" charset="-128"/>
              </a:rPr>
              <a:t>:</a:t>
            </a:r>
          </a:p>
          <a:p>
            <a:pPr marL="0" indent="0">
              <a:buNone/>
            </a:pPr>
            <a:r>
              <a:rPr lang="cs-CZ" sz="1600" dirty="0">
                <a:latin typeface="Meiryo UI" panose="020B0604030504040204" pitchFamily="34" charset="-128"/>
                <a:ea typeface="Meiryo UI" panose="020B0604030504040204" pitchFamily="34" charset="-128"/>
                <a:cs typeface="Meiryo UI" panose="020B0604030504040204" pitchFamily="34" charset="-128"/>
              </a:rPr>
              <a:t>	 - </a:t>
            </a:r>
            <a:r>
              <a:rPr lang="cs-CZ" sz="1600" b="1" i="1" dirty="0" err="1">
                <a:latin typeface="Meiryo UI" panose="020B0604030504040204" pitchFamily="34" charset="-128"/>
                <a:ea typeface="Meiryo UI" panose="020B0604030504040204" pitchFamily="34" charset="-128"/>
                <a:cs typeface="Meiryo UI" panose="020B0604030504040204" pitchFamily="34" charset="-128"/>
              </a:rPr>
              <a:t>Hb</a:t>
            </a:r>
            <a:r>
              <a:rPr lang="cs-CZ" sz="1600" b="1" i="1" dirty="0">
                <a:latin typeface="Meiryo UI" panose="020B0604030504040204" pitchFamily="34" charset="-128"/>
                <a:ea typeface="Meiryo UI" panose="020B0604030504040204" pitchFamily="34" charset="-128"/>
                <a:cs typeface="Meiryo UI" panose="020B0604030504040204" pitchFamily="34" charset="-128"/>
              </a:rPr>
              <a:t> F (2</a:t>
            </a:r>
            <a:r>
              <a:rPr lang="el-GR" sz="1600" b="1" i="1" dirty="0">
                <a:latin typeface="Meiryo UI" panose="020B0604030504040204" pitchFamily="34" charset="-128"/>
                <a:ea typeface="Meiryo UI" panose="020B0604030504040204" pitchFamily="34" charset="-128"/>
                <a:cs typeface="Meiryo UI" panose="020B0604030504040204" pitchFamily="34" charset="-128"/>
              </a:rPr>
              <a:t>α2γ</a:t>
            </a:r>
            <a:r>
              <a:rPr lang="cs-CZ" sz="1600" b="1" i="1" dirty="0">
                <a:latin typeface="Meiryo UI" panose="020B0604030504040204" pitchFamily="34" charset="-128"/>
                <a:ea typeface="Meiryo UI" panose="020B0604030504040204" pitchFamily="34" charset="-128"/>
                <a:cs typeface="Meiryo UI" panose="020B0604030504040204" pitchFamily="34" charset="-128"/>
              </a:rPr>
              <a:t>)</a:t>
            </a:r>
            <a:r>
              <a:rPr lang="cs-CZ" sz="1600" dirty="0">
                <a:latin typeface="Meiryo UI" panose="020B0604030504040204" pitchFamily="34" charset="-128"/>
                <a:ea typeface="Meiryo UI" panose="020B0604030504040204" pitchFamily="34" charset="-128"/>
                <a:cs typeface="Meiryo UI" panose="020B0604030504040204" pitchFamily="34" charset="-128"/>
              </a:rPr>
              <a:t>: tvořen u plodu, po narození je odbouráván a 			                        nahrazován </a:t>
            </a:r>
            <a:r>
              <a:rPr lang="cs-CZ" sz="1600" dirty="0" err="1">
                <a:latin typeface="Meiryo UI" panose="020B0604030504040204" pitchFamily="34" charset="-128"/>
                <a:ea typeface="Meiryo UI" panose="020B0604030504040204" pitchFamily="34" charset="-128"/>
                <a:cs typeface="Meiryo UI" panose="020B0604030504040204" pitchFamily="34" charset="-128"/>
              </a:rPr>
              <a:t>Hb</a:t>
            </a:r>
            <a:r>
              <a:rPr lang="cs-CZ" sz="1600" dirty="0">
                <a:latin typeface="Meiryo UI" panose="020B0604030504040204" pitchFamily="34" charset="-128"/>
                <a:ea typeface="Meiryo UI" panose="020B0604030504040204" pitchFamily="34" charset="-128"/>
                <a:cs typeface="Meiryo UI" panose="020B0604030504040204" pitchFamily="34" charset="-128"/>
              </a:rPr>
              <a:t> A; u novorozenců až 70% celkového 				</a:t>
            </a:r>
            <a:r>
              <a:rPr lang="cs-CZ" sz="1600" dirty="0" err="1">
                <a:latin typeface="Meiryo UI" panose="020B0604030504040204" pitchFamily="34" charset="-128"/>
                <a:ea typeface="Meiryo UI" panose="020B0604030504040204" pitchFamily="34" charset="-128"/>
                <a:cs typeface="Meiryo UI" panose="020B0604030504040204" pitchFamily="34" charset="-128"/>
              </a:rPr>
              <a:t>Hb</a:t>
            </a:r>
            <a:endParaRPr lang="cs-CZ" sz="1600"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cs-CZ" sz="1600" dirty="0">
                <a:latin typeface="Meiryo UI" panose="020B0604030504040204" pitchFamily="34" charset="-128"/>
                <a:ea typeface="Meiryo UI" panose="020B0604030504040204" pitchFamily="34" charset="-128"/>
                <a:cs typeface="Meiryo UI" panose="020B0604030504040204" pitchFamily="34" charset="-128"/>
              </a:rPr>
              <a:t>	</a:t>
            </a:r>
            <a:r>
              <a:rPr lang="cs-CZ" sz="1300" b="1" dirty="0">
                <a:latin typeface="Meiryo UI" panose="020B0604030504040204" pitchFamily="34" charset="-128"/>
                <a:ea typeface="Meiryo UI" panose="020B0604030504040204" pitchFamily="34" charset="-128"/>
                <a:cs typeface="Meiryo UI" panose="020B0604030504040204" pitchFamily="34" charset="-128"/>
              </a:rPr>
              <a:t>Embryonální </a:t>
            </a:r>
            <a:r>
              <a:rPr lang="cs-CZ" sz="1300" b="1" dirty="0" err="1">
                <a:latin typeface="Meiryo UI" panose="020B0604030504040204" pitchFamily="34" charset="-128"/>
                <a:ea typeface="Meiryo UI" panose="020B0604030504040204" pitchFamily="34" charset="-128"/>
                <a:cs typeface="Meiryo UI" panose="020B0604030504040204" pitchFamily="34" charset="-128"/>
              </a:rPr>
              <a:t>Hb</a:t>
            </a:r>
            <a:endParaRPr lang="cs-CZ" sz="1300" b="1"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cs-CZ" sz="1300" dirty="0">
                <a:latin typeface="Meiryo UI" panose="020B0604030504040204" pitchFamily="34" charset="-128"/>
                <a:ea typeface="Meiryo UI" panose="020B0604030504040204" pitchFamily="34" charset="-128"/>
                <a:cs typeface="Meiryo UI" panose="020B0604030504040204" pitchFamily="34" charset="-128"/>
              </a:rPr>
              <a:t>	 - tvořen u embryí buňkami krevních ostrůvků žloutkového váčku v prvních týdnech </a:t>
            </a:r>
          </a:p>
          <a:p>
            <a:pPr marL="0" indent="0">
              <a:buNone/>
            </a:pPr>
            <a:r>
              <a:rPr lang="cs-CZ" sz="1300" dirty="0">
                <a:latin typeface="Meiryo UI" panose="020B0604030504040204" pitchFamily="34" charset="-128"/>
                <a:ea typeface="Meiryo UI" panose="020B0604030504040204" pitchFamily="34" charset="-128"/>
                <a:cs typeface="Meiryo UI" panose="020B0604030504040204" pitchFamily="34" charset="-128"/>
              </a:rPr>
              <a:t>	   vývoje, později je nahrazen </a:t>
            </a:r>
            <a:r>
              <a:rPr lang="cs-CZ" sz="1300" dirty="0" err="1">
                <a:latin typeface="Meiryo UI" panose="020B0604030504040204" pitchFamily="34" charset="-128"/>
                <a:ea typeface="Meiryo UI" panose="020B0604030504040204" pitchFamily="34" charset="-128"/>
                <a:cs typeface="Meiryo UI" panose="020B0604030504040204" pitchFamily="34" charset="-128"/>
              </a:rPr>
              <a:t>Hb</a:t>
            </a:r>
            <a:r>
              <a:rPr lang="cs-CZ" sz="1300" dirty="0">
                <a:latin typeface="Meiryo UI" panose="020B0604030504040204" pitchFamily="34" charset="-128"/>
                <a:ea typeface="Meiryo UI" panose="020B0604030504040204" pitchFamily="34" charset="-128"/>
                <a:cs typeface="Meiryo UI" panose="020B0604030504040204" pitchFamily="34" charset="-128"/>
              </a:rPr>
              <a:t> F</a:t>
            </a:r>
          </a:p>
          <a:p>
            <a:pPr marL="0" indent="0">
              <a:buNone/>
            </a:pPr>
            <a:r>
              <a:rPr lang="cs-CZ" sz="1300" dirty="0">
                <a:latin typeface="Meiryo UI" panose="020B0604030504040204" pitchFamily="34" charset="-128"/>
                <a:ea typeface="Meiryo UI" panose="020B0604030504040204" pitchFamily="34" charset="-128"/>
                <a:cs typeface="Meiryo UI" panose="020B0604030504040204" pitchFamily="34" charset="-128"/>
              </a:rPr>
              <a:t>	 - </a:t>
            </a:r>
            <a:r>
              <a:rPr lang="cs-CZ" sz="1300" dirty="0" err="1">
                <a:latin typeface="Meiryo UI" panose="020B0604030504040204" pitchFamily="34" charset="-128"/>
                <a:ea typeface="Meiryo UI" panose="020B0604030504040204" pitchFamily="34" charset="-128"/>
                <a:cs typeface="Meiryo UI" panose="020B0604030504040204" pitchFamily="34" charset="-128"/>
              </a:rPr>
              <a:t>Gower</a:t>
            </a:r>
            <a:r>
              <a:rPr lang="cs-CZ" sz="1300" dirty="0">
                <a:latin typeface="Meiryo UI" panose="020B0604030504040204" pitchFamily="34" charset="-128"/>
                <a:ea typeface="Meiryo UI" panose="020B0604030504040204" pitchFamily="34" charset="-128"/>
                <a:cs typeface="Meiryo UI" panose="020B0604030504040204" pitchFamily="34" charset="-128"/>
              </a:rPr>
              <a:t> I (2</a:t>
            </a:r>
            <a:r>
              <a:rPr lang="el-GR" sz="1300" dirty="0">
                <a:latin typeface="Meiryo UI" panose="020B0604030504040204" pitchFamily="34" charset="-128"/>
                <a:ea typeface="Meiryo UI" panose="020B0604030504040204" pitchFamily="34" charset="-128"/>
                <a:cs typeface="Meiryo UI" panose="020B0604030504040204" pitchFamily="34" charset="-128"/>
              </a:rPr>
              <a:t>ζ2ε), </a:t>
            </a:r>
            <a:r>
              <a:rPr lang="cs-CZ" sz="1300" dirty="0" err="1">
                <a:latin typeface="Meiryo UI" panose="020B0604030504040204" pitchFamily="34" charset="-128"/>
                <a:ea typeface="Meiryo UI" panose="020B0604030504040204" pitchFamily="34" charset="-128"/>
                <a:cs typeface="Meiryo UI" panose="020B0604030504040204" pitchFamily="34" charset="-128"/>
              </a:rPr>
              <a:t>Gower</a:t>
            </a:r>
            <a:r>
              <a:rPr lang="cs-CZ" sz="1300" dirty="0">
                <a:latin typeface="Meiryo UI" panose="020B0604030504040204" pitchFamily="34" charset="-128"/>
                <a:ea typeface="Meiryo UI" panose="020B0604030504040204" pitchFamily="34" charset="-128"/>
                <a:cs typeface="Meiryo UI" panose="020B0604030504040204" pitchFamily="34" charset="-128"/>
              </a:rPr>
              <a:t> II (2</a:t>
            </a:r>
            <a:r>
              <a:rPr lang="el-GR" sz="1300" dirty="0">
                <a:latin typeface="Meiryo UI" panose="020B0604030504040204" pitchFamily="34" charset="-128"/>
                <a:ea typeface="Meiryo UI" panose="020B0604030504040204" pitchFamily="34" charset="-128"/>
                <a:cs typeface="Meiryo UI" panose="020B0604030504040204" pitchFamily="34" charset="-128"/>
              </a:rPr>
              <a:t>α2ε), </a:t>
            </a:r>
            <a:r>
              <a:rPr lang="cs-CZ" sz="1300" dirty="0">
                <a:latin typeface="Meiryo UI" panose="020B0604030504040204" pitchFamily="34" charset="-128"/>
                <a:ea typeface="Meiryo UI" panose="020B0604030504040204" pitchFamily="34" charset="-128"/>
                <a:cs typeface="Meiryo UI" panose="020B0604030504040204" pitchFamily="34" charset="-128"/>
              </a:rPr>
              <a:t>Portland (2</a:t>
            </a:r>
            <a:r>
              <a:rPr lang="el-GR" sz="1300" dirty="0">
                <a:latin typeface="Meiryo UI" panose="020B0604030504040204" pitchFamily="34" charset="-128"/>
                <a:ea typeface="Meiryo UI" panose="020B0604030504040204" pitchFamily="34" charset="-128"/>
                <a:cs typeface="Meiryo UI" panose="020B0604030504040204" pitchFamily="34" charset="-128"/>
              </a:rPr>
              <a:t>ζ2γ)</a:t>
            </a:r>
            <a:r>
              <a:rPr lang="cs-CZ" sz="1300" dirty="0">
                <a:latin typeface="Meiryo UI" panose="020B0604030504040204" pitchFamily="34" charset="-128"/>
                <a:ea typeface="Meiryo UI" panose="020B0604030504040204" pitchFamily="34" charset="-128"/>
                <a:cs typeface="Meiryo UI" panose="020B0604030504040204" pitchFamily="34" charset="-128"/>
              </a:rPr>
              <a:t> </a:t>
            </a:r>
            <a:r>
              <a:rPr lang="cs-CZ" sz="1600" dirty="0">
                <a:latin typeface="Meiryo UI" panose="020B0604030504040204" pitchFamily="34" charset="-128"/>
                <a:ea typeface="Meiryo UI" panose="020B0604030504040204" pitchFamily="34" charset="-128"/>
                <a:cs typeface="Meiryo UI" panose="020B0604030504040204" pitchFamily="34" charset="-128"/>
              </a:rPr>
              <a:t> </a:t>
            </a:r>
          </a:p>
          <a:p>
            <a:pPr>
              <a:buFont typeface="Wingdings" panose="05000000000000000000" pitchFamily="2" charset="2"/>
              <a:buChar char="§"/>
            </a:pPr>
            <a:endParaRPr lang="cs-CZ" sz="1800" b="1" dirty="0">
              <a:latin typeface="Meiryo UI" panose="020B0604030504040204" pitchFamily="34" charset="-128"/>
              <a:ea typeface="Meiryo UI" panose="020B0604030504040204" pitchFamily="34" charset="-128"/>
              <a:cs typeface="Meiryo UI" panose="020B0604030504040204" pitchFamily="34" charset="-128"/>
            </a:endParaRPr>
          </a:p>
        </p:txBody>
      </p:sp>
      <p:pic>
        <p:nvPicPr>
          <p:cNvPr id="1026"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32928" y="2852936"/>
            <a:ext cx="4311072"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976" y="548680"/>
            <a:ext cx="4716016" cy="37481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14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1029"/>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par>
                                <p:cTn id="51" presetID="10" presetClass="entr" presetSubtype="0" fill="hold" grpId="0" nodeType="withEffect">
                                  <p:stCondLst>
                                    <p:cond delay="0"/>
                                  </p:stCondLst>
                                  <p:childTnLst>
                                    <p:set>
                                      <p:cBhvr>
                                        <p:cTn id="52" dur="1" fill="hold">
                                          <p:stCondLst>
                                            <p:cond delay="0"/>
                                          </p:stCondLst>
                                        </p:cTn>
                                        <p:tgtEl>
                                          <p:spTgt spid="3">
                                            <p:txEl>
                                              <p:pRg st="12" end="12"/>
                                            </p:txEl>
                                          </p:spTgt>
                                        </p:tgtEl>
                                        <p:attrNameLst>
                                          <p:attrName>style.visibility</p:attrName>
                                        </p:attrNameLst>
                                      </p:cBhvr>
                                      <p:to>
                                        <p:strVal val="visible"/>
                                      </p:to>
                                    </p:set>
                                    <p:animEffect transition="in" filter="fade">
                                      <p:cBhvr>
                                        <p:cTn id="53" dur="500"/>
                                        <p:tgtEl>
                                          <p:spTgt spid="3">
                                            <p:txEl>
                                              <p:pRg st="12" end="12"/>
                                            </p:txEl>
                                          </p:spTgt>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
                                            <p:txEl>
                                              <p:pRg st="13" end="13"/>
                                            </p:txEl>
                                          </p:spTgt>
                                        </p:tgtEl>
                                        <p:attrNameLst>
                                          <p:attrName>style.visibility</p:attrName>
                                        </p:attrNameLst>
                                      </p:cBhvr>
                                      <p:to>
                                        <p:strVal val="visible"/>
                                      </p:to>
                                    </p:set>
                                    <p:animEffect transition="in" filter="fade">
                                      <p:cBhvr>
                                        <p:cTn id="56" dur="500"/>
                                        <p:tgtEl>
                                          <p:spTgt spid="3">
                                            <p:txEl>
                                              <p:pRg st="13" end="13"/>
                                            </p:txEl>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
                                            <p:txEl>
                                              <p:pRg st="14" end="14"/>
                                            </p:txEl>
                                          </p:spTgt>
                                        </p:tgtEl>
                                        <p:attrNameLst>
                                          <p:attrName>style.visibility</p:attrName>
                                        </p:attrNameLst>
                                      </p:cBhvr>
                                      <p:to>
                                        <p:strVal val="visible"/>
                                      </p:to>
                                    </p:set>
                                    <p:animEffect transition="in" filter="fade">
                                      <p:cBhvr>
                                        <p:cTn id="59"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395536" y="0"/>
            <a:ext cx="8229600" cy="1143000"/>
          </a:xfrm>
        </p:spPr>
        <p:txBody>
          <a:bodyPr>
            <a:normAutofit/>
          </a:bodyPr>
          <a:lstStyle/>
          <a:p>
            <a:pPr algn="l"/>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Deriváty </a:t>
            </a:r>
            <a:r>
              <a:rPr lang="cs-CZ" sz="3200" b="1" dirty="0" err="1">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Hb</a:t>
            </a:r>
            <a:endParaRPr lang="cs-CZ" sz="3200" dirty="0"/>
          </a:p>
        </p:txBody>
      </p:sp>
      <p:sp>
        <p:nvSpPr>
          <p:cNvPr id="5" name="Zástupný symbol pro obsah 4"/>
          <p:cNvSpPr>
            <a:spLocks noGrp="1"/>
          </p:cNvSpPr>
          <p:nvPr>
            <p:ph idx="1"/>
          </p:nvPr>
        </p:nvSpPr>
        <p:spPr>
          <a:xfrm>
            <a:off x="457200" y="836712"/>
            <a:ext cx="8229600" cy="5904656"/>
          </a:xfrm>
        </p:spPr>
        <p:txBody>
          <a:bodyPr>
            <a:normAutofit fontScale="92500" lnSpcReduction="20000"/>
          </a:bodyPr>
          <a:lstStyle/>
          <a:p>
            <a:pPr algn="just">
              <a:buFont typeface="Wingdings" panose="05000000000000000000" pitchFamily="2" charset="2"/>
              <a:buChar char="§"/>
            </a:pPr>
            <a:r>
              <a:rPr lang="cs-CZ" sz="1800" b="1" dirty="0" err="1">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Oxy</a:t>
            </a:r>
            <a:r>
              <a:rPr lang="cs-CZ" sz="18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a:t>
            </a:r>
            <a:r>
              <a:rPr lang="cs-CZ" sz="1800" b="1" dirty="0" err="1">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deoxy</a:t>
            </a:r>
            <a:r>
              <a:rPr lang="cs-CZ" sz="1800" b="1" i="1" dirty="0" err="1">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Hb</a:t>
            </a:r>
            <a:r>
              <a:rPr lang="cs-CZ" sz="1800" b="1" dirty="0">
                <a:latin typeface="Meiryo UI" panose="020B0604030504040204" pitchFamily="34" charset="-128"/>
                <a:ea typeface="Meiryo UI" panose="020B0604030504040204" pitchFamily="34" charset="-128"/>
                <a:cs typeface="Meiryo UI" panose="020B0604030504040204" pitchFamily="34" charset="-128"/>
              </a:rPr>
              <a:t> </a:t>
            </a:r>
            <a:r>
              <a:rPr lang="cs-CZ" sz="1700" dirty="0">
                <a:latin typeface="Meiryo UI" panose="020B0604030504040204" pitchFamily="34" charset="-128"/>
                <a:ea typeface="Meiryo UI" panose="020B0604030504040204" pitchFamily="34" charset="-128"/>
                <a:cs typeface="Meiryo UI" panose="020B0604030504040204" pitchFamily="34" charset="-128"/>
              </a:rPr>
              <a:t>– </a:t>
            </a:r>
            <a:r>
              <a:rPr lang="cs-CZ" sz="1700" dirty="0" err="1">
                <a:latin typeface="Meiryo UI" panose="020B0604030504040204" pitchFamily="34" charset="-128"/>
                <a:ea typeface="Meiryo UI" panose="020B0604030504040204" pitchFamily="34" charset="-128"/>
                <a:cs typeface="Meiryo UI" panose="020B0604030504040204" pitchFamily="34" charset="-128"/>
              </a:rPr>
              <a:t>Hb</a:t>
            </a:r>
            <a:r>
              <a:rPr lang="cs-CZ" sz="1700" dirty="0">
                <a:latin typeface="Meiryo UI" panose="020B0604030504040204" pitchFamily="34" charset="-128"/>
                <a:ea typeface="Meiryo UI" panose="020B0604030504040204" pitchFamily="34" charset="-128"/>
                <a:cs typeface="Meiryo UI" panose="020B0604030504040204" pitchFamily="34" charset="-128"/>
              </a:rPr>
              <a:t> </a:t>
            </a:r>
            <a:r>
              <a:rPr lang="cs-CZ" sz="1700" b="1" dirty="0">
                <a:latin typeface="Meiryo UI" panose="020B0604030504040204" pitchFamily="34" charset="-128"/>
                <a:ea typeface="Meiryo UI" panose="020B0604030504040204" pitchFamily="34" charset="-128"/>
                <a:cs typeface="Meiryo UI" panose="020B0604030504040204" pitchFamily="34" charset="-128"/>
              </a:rPr>
              <a:t>s</a:t>
            </a:r>
            <a:r>
              <a:rPr lang="cs-CZ" sz="1700" dirty="0">
                <a:latin typeface="Meiryo UI" panose="020B0604030504040204" pitchFamily="34" charset="-128"/>
                <a:ea typeface="Meiryo UI" panose="020B0604030504040204" pitchFamily="34" charset="-128"/>
                <a:cs typeface="Meiryo UI" panose="020B0604030504040204" pitchFamily="34" charset="-128"/>
              </a:rPr>
              <a:t> navázaným / </a:t>
            </a:r>
            <a:r>
              <a:rPr lang="cs-CZ" sz="1700" b="1" dirty="0">
                <a:latin typeface="Meiryo UI" panose="020B0604030504040204" pitchFamily="34" charset="-128"/>
                <a:ea typeface="Meiryo UI" panose="020B0604030504040204" pitchFamily="34" charset="-128"/>
                <a:cs typeface="Meiryo UI" panose="020B0604030504040204" pitchFamily="34" charset="-128"/>
              </a:rPr>
              <a:t>bez</a:t>
            </a:r>
            <a:r>
              <a:rPr lang="cs-CZ" sz="1700" i="1" dirty="0">
                <a:latin typeface="Meiryo UI" panose="020B0604030504040204" pitchFamily="34" charset="-128"/>
                <a:ea typeface="Meiryo UI" panose="020B0604030504040204" pitchFamily="34" charset="-128"/>
                <a:cs typeface="Meiryo UI" panose="020B0604030504040204" pitchFamily="34" charset="-128"/>
              </a:rPr>
              <a:t> navázaného </a:t>
            </a:r>
            <a:r>
              <a:rPr lang="cs-CZ" sz="1700" b="1" dirty="0">
                <a:latin typeface="Meiryo UI" panose="020B0604030504040204" pitchFamily="34" charset="-128"/>
                <a:ea typeface="Meiryo UI" panose="020B0604030504040204" pitchFamily="34" charset="-128"/>
                <a:cs typeface="Meiryo UI" panose="020B0604030504040204" pitchFamily="34" charset="-128"/>
              </a:rPr>
              <a:t>O</a:t>
            </a:r>
            <a:r>
              <a:rPr lang="cs-CZ" sz="1700" b="1" baseline="-25000" dirty="0">
                <a:latin typeface="Meiryo UI" panose="020B0604030504040204" pitchFamily="34" charset="-128"/>
                <a:ea typeface="Meiryo UI" panose="020B0604030504040204" pitchFamily="34" charset="-128"/>
                <a:cs typeface="Meiryo UI" panose="020B0604030504040204" pitchFamily="34" charset="-128"/>
              </a:rPr>
              <a:t>2</a:t>
            </a:r>
            <a:r>
              <a:rPr lang="cs-CZ" sz="1700" dirty="0">
                <a:latin typeface="Meiryo UI" panose="020B0604030504040204" pitchFamily="34" charset="-128"/>
                <a:ea typeface="Meiryo UI" panose="020B0604030504040204" pitchFamily="34" charset="-128"/>
                <a:cs typeface="Meiryo UI" panose="020B0604030504040204" pitchFamily="34" charset="-128"/>
              </a:rPr>
              <a:t>, má jasně/</a:t>
            </a:r>
            <a:r>
              <a:rPr lang="cs-CZ" sz="1700" i="1" dirty="0">
                <a:latin typeface="Meiryo UI" panose="020B0604030504040204" pitchFamily="34" charset="-128"/>
                <a:ea typeface="Meiryo UI" panose="020B0604030504040204" pitchFamily="34" charset="-128"/>
                <a:cs typeface="Meiryo UI" panose="020B0604030504040204" pitchFamily="34" charset="-128"/>
              </a:rPr>
              <a:t>tmavě</a:t>
            </a:r>
            <a:r>
              <a:rPr lang="cs-CZ" sz="1700" dirty="0">
                <a:latin typeface="Meiryo UI" panose="020B0604030504040204" pitchFamily="34" charset="-128"/>
                <a:ea typeface="Meiryo UI" panose="020B0604030504040204" pitchFamily="34" charset="-128"/>
                <a:cs typeface="Meiryo UI" panose="020B0604030504040204" pitchFamily="34" charset="-128"/>
              </a:rPr>
              <a:t> 	     červenou barvu</a:t>
            </a:r>
          </a:p>
          <a:p>
            <a:pPr algn="just">
              <a:buFont typeface="Wingdings" panose="05000000000000000000" pitchFamily="2" charset="2"/>
              <a:buChar char="§"/>
            </a:pPr>
            <a:endParaRPr lang="cs-CZ" sz="900" dirty="0">
              <a:latin typeface="Meiryo UI" panose="020B0604030504040204" pitchFamily="34" charset="-128"/>
              <a:ea typeface="Meiryo UI" panose="020B0604030504040204" pitchFamily="34" charset="-128"/>
              <a:cs typeface="Meiryo UI" panose="020B0604030504040204" pitchFamily="34" charset="-128"/>
            </a:endParaRPr>
          </a:p>
          <a:p>
            <a:pPr algn="just">
              <a:buFont typeface="Wingdings" panose="05000000000000000000" pitchFamily="2" charset="2"/>
              <a:buChar char="§"/>
            </a:pPr>
            <a:r>
              <a:rPr lang="cs-CZ" sz="1800" b="1" dirty="0" err="1">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KarbaminoHb</a:t>
            </a:r>
            <a:r>
              <a:rPr lang="cs-CZ" sz="1800" dirty="0">
                <a:latin typeface="Meiryo UI" panose="020B0604030504040204" pitchFamily="34" charset="-128"/>
                <a:ea typeface="Meiryo UI" panose="020B0604030504040204" pitchFamily="34" charset="-128"/>
                <a:cs typeface="Meiryo UI" panose="020B0604030504040204" pitchFamily="34" charset="-128"/>
              </a:rPr>
              <a:t> </a:t>
            </a:r>
            <a:r>
              <a:rPr lang="cs-CZ" sz="1700" dirty="0">
                <a:latin typeface="Meiryo UI" panose="020B0604030504040204" pitchFamily="34" charset="-128"/>
                <a:ea typeface="Meiryo UI" panose="020B0604030504040204" pitchFamily="34" charset="-128"/>
                <a:cs typeface="Meiryo UI" panose="020B0604030504040204" pitchFamily="34" charset="-128"/>
              </a:rPr>
              <a:t>- </a:t>
            </a:r>
            <a:r>
              <a:rPr lang="cs-CZ" sz="1700" b="1" dirty="0">
                <a:latin typeface="Meiryo UI" panose="020B0604030504040204" pitchFamily="34" charset="-128"/>
                <a:ea typeface="Meiryo UI" panose="020B0604030504040204" pitchFamily="34" charset="-128"/>
                <a:cs typeface="Meiryo UI" panose="020B0604030504040204" pitchFamily="34" charset="-128"/>
              </a:rPr>
              <a:t>CO</a:t>
            </a:r>
            <a:r>
              <a:rPr lang="cs-CZ" sz="1700" b="1" baseline="-25000" dirty="0">
                <a:latin typeface="Meiryo UI" panose="020B0604030504040204" pitchFamily="34" charset="-128"/>
                <a:ea typeface="Meiryo UI" panose="020B0604030504040204" pitchFamily="34" charset="-128"/>
                <a:cs typeface="Meiryo UI" panose="020B0604030504040204" pitchFamily="34" charset="-128"/>
              </a:rPr>
              <a:t>2</a:t>
            </a:r>
            <a:r>
              <a:rPr lang="cs-CZ" sz="1700" dirty="0">
                <a:latin typeface="Meiryo UI" panose="020B0604030504040204" pitchFamily="34" charset="-128"/>
                <a:ea typeface="Meiryo UI" panose="020B0604030504040204" pitchFamily="34" charset="-128"/>
                <a:cs typeface="Meiryo UI" panose="020B0604030504040204" pitchFamily="34" charset="-128"/>
              </a:rPr>
              <a:t> navázaný přes -NH</a:t>
            </a:r>
            <a:r>
              <a:rPr lang="cs-CZ" sz="1700" baseline="-25000" dirty="0">
                <a:latin typeface="Meiryo UI" panose="020B0604030504040204" pitchFamily="34" charset="-128"/>
                <a:ea typeface="Meiryo UI" panose="020B0604030504040204" pitchFamily="34" charset="-128"/>
                <a:cs typeface="Meiryo UI" panose="020B0604030504040204" pitchFamily="34" charset="-128"/>
              </a:rPr>
              <a:t>2</a:t>
            </a:r>
            <a:r>
              <a:rPr lang="cs-CZ" sz="1700" dirty="0">
                <a:latin typeface="Meiryo UI" panose="020B0604030504040204" pitchFamily="34" charset="-128"/>
                <a:ea typeface="Meiryo UI" panose="020B0604030504040204" pitchFamily="34" charset="-128"/>
                <a:cs typeface="Meiryo UI" panose="020B0604030504040204" pitchFamily="34" charset="-128"/>
              </a:rPr>
              <a:t> konec </a:t>
            </a:r>
            <a:r>
              <a:rPr lang="el-GR" sz="1700" dirty="0">
                <a:latin typeface="Meiryo UI" panose="020B0604030504040204" pitchFamily="34" charset="-128"/>
                <a:ea typeface="Meiryo UI" panose="020B0604030504040204" pitchFamily="34" charset="-128"/>
                <a:cs typeface="Meiryo UI" panose="020B0604030504040204" pitchFamily="34" charset="-128"/>
              </a:rPr>
              <a:t>β</a:t>
            </a:r>
            <a:r>
              <a:rPr lang="cs-CZ" sz="1700" dirty="0">
                <a:latin typeface="Meiryo UI" panose="020B0604030504040204" pitchFamily="34" charset="-128"/>
                <a:ea typeface="Meiryo UI" panose="020B0604030504040204" pitchFamily="34" charset="-128"/>
                <a:cs typeface="Meiryo UI" panose="020B0604030504040204" pitchFamily="34" charset="-128"/>
              </a:rPr>
              <a:t> řetězce</a:t>
            </a:r>
          </a:p>
          <a:p>
            <a:pPr algn="just">
              <a:buFont typeface="Wingdings" panose="05000000000000000000" pitchFamily="2" charset="2"/>
              <a:buChar char="§"/>
            </a:pPr>
            <a:endParaRPr lang="cs-CZ" sz="900" dirty="0">
              <a:latin typeface="Meiryo UI" panose="020B0604030504040204" pitchFamily="34" charset="-128"/>
              <a:ea typeface="Meiryo UI" panose="020B0604030504040204" pitchFamily="34" charset="-128"/>
              <a:cs typeface="Meiryo UI" panose="020B0604030504040204" pitchFamily="34" charset="-128"/>
            </a:endParaRPr>
          </a:p>
          <a:p>
            <a:pPr algn="just">
              <a:buFont typeface="Wingdings" panose="05000000000000000000" pitchFamily="2" charset="2"/>
              <a:buChar char="§"/>
            </a:pPr>
            <a:r>
              <a:rPr lang="cs-CZ" sz="1800" b="1" dirty="0" err="1">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KarbonylHb</a:t>
            </a:r>
            <a:r>
              <a:rPr lang="cs-CZ" sz="1800" dirty="0">
                <a:latin typeface="Meiryo UI" panose="020B0604030504040204" pitchFamily="34" charset="-128"/>
                <a:ea typeface="Meiryo UI" panose="020B0604030504040204" pitchFamily="34" charset="-128"/>
                <a:cs typeface="Meiryo UI" panose="020B0604030504040204" pitchFamily="34" charset="-128"/>
              </a:rPr>
              <a:t> </a:t>
            </a:r>
            <a:r>
              <a:rPr lang="cs-CZ" sz="1700" dirty="0">
                <a:latin typeface="Meiryo UI" panose="020B0604030504040204" pitchFamily="34" charset="-128"/>
                <a:ea typeface="Meiryo UI" panose="020B0604030504040204" pitchFamily="34" charset="-128"/>
                <a:cs typeface="Meiryo UI" panose="020B0604030504040204" pitchFamily="34" charset="-128"/>
              </a:rPr>
              <a:t>– reversibilní vazba </a:t>
            </a:r>
            <a:r>
              <a:rPr lang="cs-CZ" sz="1700" b="1" dirty="0">
                <a:latin typeface="Meiryo UI" panose="020B0604030504040204" pitchFamily="34" charset="-128"/>
                <a:ea typeface="Meiryo UI" panose="020B0604030504040204" pitchFamily="34" charset="-128"/>
                <a:cs typeface="Meiryo UI" panose="020B0604030504040204" pitchFamily="34" charset="-128"/>
              </a:rPr>
              <a:t>CO</a:t>
            </a:r>
            <a:r>
              <a:rPr lang="cs-CZ" sz="1700" dirty="0">
                <a:latin typeface="Meiryo UI" panose="020B0604030504040204" pitchFamily="34" charset="-128"/>
                <a:ea typeface="Meiryo UI" panose="020B0604030504040204" pitchFamily="34" charset="-128"/>
                <a:cs typeface="Meiryo UI" panose="020B0604030504040204" pitchFamily="34" charset="-128"/>
              </a:rPr>
              <a:t>, který se na Fe</a:t>
            </a:r>
            <a:r>
              <a:rPr lang="cs-CZ" sz="1700" baseline="30000" dirty="0">
                <a:latin typeface="Meiryo UI" panose="020B0604030504040204" pitchFamily="34" charset="-128"/>
                <a:ea typeface="Meiryo UI" panose="020B0604030504040204" pitchFamily="34" charset="-128"/>
                <a:cs typeface="Meiryo UI" panose="020B0604030504040204" pitchFamily="34" charset="-128"/>
              </a:rPr>
              <a:t>2+ </a:t>
            </a:r>
            <a:r>
              <a:rPr lang="cs-CZ" sz="1700" dirty="0">
                <a:latin typeface="Meiryo UI" panose="020B0604030504040204" pitchFamily="34" charset="-128"/>
                <a:ea typeface="Meiryo UI" panose="020B0604030504040204" pitchFamily="34" charset="-128"/>
                <a:cs typeface="Meiryo UI" panose="020B0604030504040204" pitchFamily="34" charset="-128"/>
              </a:rPr>
              <a:t>váže asi 200-300x 	     pevněji než O</a:t>
            </a:r>
            <a:r>
              <a:rPr lang="cs-CZ" sz="1700" baseline="-25000" dirty="0">
                <a:latin typeface="Meiryo UI" panose="020B0604030504040204" pitchFamily="34" charset="-128"/>
                <a:ea typeface="Meiryo UI" panose="020B0604030504040204" pitchFamily="34" charset="-128"/>
                <a:cs typeface="Meiryo UI" panose="020B0604030504040204" pitchFamily="34" charset="-128"/>
              </a:rPr>
              <a:t>2</a:t>
            </a:r>
            <a:r>
              <a:rPr lang="cs-CZ" sz="1700" dirty="0">
                <a:latin typeface="Meiryo UI" panose="020B0604030504040204" pitchFamily="34" charset="-128"/>
                <a:ea typeface="Meiryo UI" panose="020B0604030504040204" pitchFamily="34" charset="-128"/>
                <a:cs typeface="Meiryo UI" panose="020B0604030504040204" pitchFamily="34" charset="-128"/>
              </a:rPr>
              <a:t>; i když je vazba reverzibilní, za normálního 		     tlaku jej O</a:t>
            </a:r>
            <a:r>
              <a:rPr lang="cs-CZ" sz="1700" baseline="-25000" dirty="0">
                <a:latin typeface="Meiryo UI" panose="020B0604030504040204" pitchFamily="34" charset="-128"/>
                <a:ea typeface="Meiryo UI" panose="020B0604030504040204" pitchFamily="34" charset="-128"/>
                <a:cs typeface="Meiryo UI" panose="020B0604030504040204" pitchFamily="34" charset="-128"/>
              </a:rPr>
              <a:t>2</a:t>
            </a:r>
            <a:r>
              <a:rPr lang="cs-CZ" sz="1700" dirty="0">
                <a:latin typeface="Meiryo UI" panose="020B0604030504040204" pitchFamily="34" charset="-128"/>
                <a:ea typeface="Meiryo UI" panose="020B0604030504040204" pitchFamily="34" charset="-128"/>
                <a:cs typeface="Meiryo UI" panose="020B0604030504040204" pitchFamily="34" charset="-128"/>
              </a:rPr>
              <a:t> z vazby nevytlačí; snížená schopnost krve 		     transportovat kyslík ⇒ </a:t>
            </a:r>
            <a:r>
              <a:rPr lang="cs-CZ" sz="1700" b="1" dirty="0">
                <a:latin typeface="Meiryo UI" panose="020B0604030504040204" pitchFamily="34" charset="-128"/>
                <a:ea typeface="Meiryo UI" panose="020B0604030504040204" pitchFamily="34" charset="-128"/>
                <a:cs typeface="Meiryo UI" panose="020B0604030504040204" pitchFamily="34" charset="-128"/>
              </a:rPr>
              <a:t>tkáňová hypoxie</a:t>
            </a:r>
            <a:r>
              <a:rPr lang="cs-CZ" sz="1700" dirty="0">
                <a:latin typeface="Meiryo UI" panose="020B0604030504040204" pitchFamily="34" charset="-128"/>
                <a:ea typeface="Meiryo UI" panose="020B0604030504040204" pitchFamily="34" charset="-128"/>
                <a:cs typeface="Meiryo UI" panose="020B0604030504040204" pitchFamily="34" charset="-128"/>
              </a:rPr>
              <a:t>. </a:t>
            </a:r>
          </a:p>
          <a:p>
            <a:pPr indent="0" algn="just">
              <a:buNone/>
            </a:pPr>
            <a:r>
              <a:rPr lang="cs-CZ" sz="1700" dirty="0">
                <a:latin typeface="Meiryo UI" panose="020B0604030504040204" pitchFamily="34" charset="-128"/>
                <a:ea typeface="Meiryo UI" panose="020B0604030504040204" pitchFamily="34" charset="-128"/>
                <a:cs typeface="Meiryo UI" panose="020B0604030504040204" pitchFamily="34" charset="-128"/>
              </a:rPr>
              <a:t>	     - jasně červené zbarvení krve</a:t>
            </a:r>
          </a:p>
          <a:p>
            <a:pPr indent="0" algn="just">
              <a:buNone/>
            </a:pPr>
            <a:endParaRPr lang="cs-CZ" sz="900" dirty="0">
              <a:latin typeface="Meiryo UI" panose="020B0604030504040204" pitchFamily="34" charset="-128"/>
              <a:ea typeface="Meiryo UI" panose="020B0604030504040204" pitchFamily="34" charset="-128"/>
              <a:cs typeface="Meiryo UI" panose="020B0604030504040204" pitchFamily="34" charset="-128"/>
            </a:endParaRPr>
          </a:p>
          <a:p>
            <a:pPr algn="just">
              <a:buFont typeface="Wingdings" panose="05000000000000000000" pitchFamily="2" charset="2"/>
              <a:buChar char="§"/>
            </a:pPr>
            <a:r>
              <a:rPr lang="cs-CZ" sz="1800" b="1" dirty="0" err="1">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MetHb</a:t>
            </a:r>
            <a:r>
              <a:rPr lang="cs-CZ" sz="1800" dirty="0">
                <a:latin typeface="Meiryo UI" panose="020B0604030504040204" pitchFamily="34" charset="-128"/>
                <a:ea typeface="Meiryo UI" panose="020B0604030504040204" pitchFamily="34" charset="-128"/>
                <a:cs typeface="Meiryo UI" panose="020B0604030504040204" pitchFamily="34" charset="-128"/>
              </a:rPr>
              <a:t> – </a:t>
            </a:r>
            <a:r>
              <a:rPr lang="cs-CZ" sz="1700" dirty="0">
                <a:latin typeface="Meiryo UI" panose="020B0604030504040204" pitchFamily="34" charset="-128"/>
                <a:ea typeface="Meiryo UI" panose="020B0604030504040204" pitchFamily="34" charset="-128"/>
                <a:cs typeface="Meiryo UI" panose="020B0604030504040204" pitchFamily="34" charset="-128"/>
              </a:rPr>
              <a:t>oxidace Fe</a:t>
            </a:r>
            <a:r>
              <a:rPr lang="cs-CZ" sz="1700" baseline="30000" dirty="0">
                <a:latin typeface="Meiryo UI" panose="020B0604030504040204" pitchFamily="34" charset="-128"/>
                <a:ea typeface="Meiryo UI" panose="020B0604030504040204" pitchFamily="34" charset="-128"/>
                <a:cs typeface="Meiryo UI" panose="020B0604030504040204" pitchFamily="34" charset="-128"/>
              </a:rPr>
              <a:t>2+ </a:t>
            </a:r>
            <a:r>
              <a:rPr lang="cs-CZ" sz="1700" dirty="0">
                <a:latin typeface="Meiryo UI" panose="020B0604030504040204" pitchFamily="34" charset="-128"/>
                <a:ea typeface="Meiryo UI" panose="020B0604030504040204" pitchFamily="34" charset="-128"/>
                <a:cs typeface="Meiryo UI" panose="020B0604030504040204" pitchFamily="34" charset="-128"/>
              </a:rPr>
              <a:t>na </a:t>
            </a:r>
            <a:r>
              <a:rPr lang="cs-CZ" sz="1700" b="1" dirty="0">
                <a:latin typeface="Meiryo UI" panose="020B0604030504040204" pitchFamily="34" charset="-128"/>
                <a:ea typeface="Meiryo UI" panose="020B0604030504040204" pitchFamily="34" charset="-128"/>
                <a:cs typeface="Meiryo UI" panose="020B0604030504040204" pitchFamily="34" charset="-128"/>
              </a:rPr>
              <a:t>Fe</a:t>
            </a:r>
            <a:r>
              <a:rPr lang="cs-CZ" sz="1700" b="1" baseline="30000" dirty="0">
                <a:latin typeface="Meiryo UI" panose="020B0604030504040204" pitchFamily="34" charset="-128"/>
                <a:ea typeface="Meiryo UI" panose="020B0604030504040204" pitchFamily="34" charset="-128"/>
                <a:cs typeface="Meiryo UI" panose="020B0604030504040204" pitchFamily="34" charset="-128"/>
              </a:rPr>
              <a:t>3+</a:t>
            </a:r>
            <a:r>
              <a:rPr lang="cs-CZ" sz="1700" dirty="0">
                <a:latin typeface="Meiryo UI" panose="020B0604030504040204" pitchFamily="34" charset="-128"/>
                <a:ea typeface="Meiryo UI" panose="020B0604030504040204" pitchFamily="34" charset="-128"/>
                <a:cs typeface="Meiryo UI" panose="020B0604030504040204" pitchFamily="34" charset="-128"/>
              </a:rPr>
              <a:t>; za normálních podmínek v krvi asi  </a:t>
            </a:r>
          </a:p>
          <a:p>
            <a:pPr marL="0" indent="0" algn="just">
              <a:buNone/>
            </a:pPr>
            <a:r>
              <a:rPr lang="cs-CZ" sz="1700" b="1" dirty="0">
                <a:latin typeface="Meiryo UI" panose="020B0604030504040204" pitchFamily="34" charset="-128"/>
                <a:ea typeface="Meiryo UI" panose="020B0604030504040204" pitchFamily="34" charset="-128"/>
                <a:cs typeface="Meiryo UI" panose="020B0604030504040204" pitchFamily="34" charset="-128"/>
              </a:rPr>
              <a:t>	      0,5 – 1 %</a:t>
            </a:r>
            <a:r>
              <a:rPr lang="cs-CZ" sz="1700" dirty="0">
                <a:latin typeface="Meiryo UI" panose="020B0604030504040204" pitchFamily="34" charset="-128"/>
                <a:ea typeface="Meiryo UI" panose="020B0604030504040204" pitchFamily="34" charset="-128"/>
                <a:cs typeface="Meiryo UI" panose="020B0604030504040204" pitchFamily="34" charset="-128"/>
              </a:rPr>
              <a:t> </a:t>
            </a:r>
            <a:r>
              <a:rPr lang="cs-CZ" sz="1700" dirty="0" err="1">
                <a:latin typeface="Meiryo UI" panose="020B0604030504040204" pitchFamily="34" charset="-128"/>
                <a:ea typeface="Meiryo UI" panose="020B0604030504040204" pitchFamily="34" charset="-128"/>
                <a:cs typeface="Meiryo UI" panose="020B0604030504040204" pitchFamily="34" charset="-128"/>
              </a:rPr>
              <a:t>MetHb</a:t>
            </a:r>
            <a:r>
              <a:rPr lang="cs-CZ" sz="1700" dirty="0">
                <a:latin typeface="Meiryo UI" panose="020B0604030504040204" pitchFamily="34" charset="-128"/>
                <a:ea typeface="Meiryo UI" panose="020B0604030504040204" pitchFamily="34" charset="-128"/>
                <a:cs typeface="Meiryo UI" panose="020B0604030504040204" pitchFamily="34" charset="-128"/>
              </a:rPr>
              <a:t>; </a:t>
            </a:r>
          </a:p>
          <a:p>
            <a:pPr marL="0" indent="1077913" algn="just">
              <a:buNone/>
            </a:pPr>
            <a:r>
              <a:rPr lang="cs-CZ" sz="1700" dirty="0">
                <a:latin typeface="Meiryo UI" panose="020B0604030504040204" pitchFamily="34" charset="-128"/>
                <a:ea typeface="Meiryo UI" panose="020B0604030504040204" pitchFamily="34" charset="-128"/>
                <a:cs typeface="Meiryo UI" panose="020B0604030504040204" pitchFamily="34" charset="-128"/>
              </a:rPr>
              <a:t>- hnědé zbarvení krve</a:t>
            </a:r>
          </a:p>
          <a:p>
            <a:pPr algn="just">
              <a:buFont typeface="Wingdings" panose="05000000000000000000" pitchFamily="2" charset="2"/>
              <a:buChar char="§"/>
            </a:pPr>
            <a:r>
              <a:rPr lang="cs-CZ" sz="1700" dirty="0">
                <a:latin typeface="Meiryo UI" panose="020B0604030504040204" pitchFamily="34" charset="-128"/>
                <a:ea typeface="Meiryo UI" panose="020B0604030504040204" pitchFamily="34" charset="-128"/>
                <a:cs typeface="Meiryo UI" panose="020B0604030504040204" pitchFamily="34" charset="-128"/>
              </a:rPr>
              <a:t>           - zpětná redukce: </a:t>
            </a:r>
            <a:r>
              <a:rPr lang="cs-CZ" sz="1700" b="1" dirty="0">
                <a:latin typeface="Meiryo UI" panose="020B0604030504040204" pitchFamily="34" charset="-128"/>
                <a:ea typeface="Meiryo UI" panose="020B0604030504040204" pitchFamily="34" charset="-128"/>
                <a:cs typeface="Meiryo UI" panose="020B0604030504040204" pitchFamily="34" charset="-128"/>
              </a:rPr>
              <a:t>NADH</a:t>
            </a:r>
            <a:r>
              <a:rPr lang="cs-CZ" sz="1700" dirty="0">
                <a:latin typeface="Meiryo UI" panose="020B0604030504040204" pitchFamily="34" charset="-128"/>
                <a:ea typeface="Meiryo UI" panose="020B0604030504040204" pitchFamily="34" charset="-128"/>
                <a:cs typeface="Meiryo UI" panose="020B0604030504040204" pitchFamily="34" charset="-128"/>
              </a:rPr>
              <a:t> </a:t>
            </a:r>
            <a:r>
              <a:rPr lang="cs-CZ" sz="1700" b="1" dirty="0" err="1">
                <a:latin typeface="Meiryo UI" panose="020B0604030504040204" pitchFamily="34" charset="-128"/>
                <a:ea typeface="Meiryo UI" panose="020B0604030504040204" pitchFamily="34" charset="-128"/>
                <a:cs typeface="Meiryo UI" panose="020B0604030504040204" pitchFamily="34" charset="-128"/>
              </a:rPr>
              <a:t>methemoglobin</a:t>
            </a:r>
            <a:r>
              <a:rPr lang="cs-CZ" sz="1700" b="1" dirty="0">
                <a:latin typeface="Meiryo UI" panose="020B0604030504040204" pitchFamily="34" charset="-128"/>
                <a:ea typeface="Meiryo UI" panose="020B0604030504040204" pitchFamily="34" charset="-128"/>
                <a:cs typeface="Meiryo UI" panose="020B0604030504040204" pitchFamily="34" charset="-128"/>
              </a:rPr>
              <a:t> reduktáza </a:t>
            </a:r>
            <a:r>
              <a:rPr lang="cs-CZ" sz="1700" dirty="0">
                <a:latin typeface="Meiryo UI" panose="020B0604030504040204" pitchFamily="34" charset="-128"/>
                <a:ea typeface="Meiryo UI" panose="020B0604030504040204" pitchFamily="34" charset="-128"/>
                <a:cs typeface="Meiryo UI" panose="020B0604030504040204" pitchFamily="34" charset="-128"/>
              </a:rPr>
              <a:t>(není plně 	      vyvinutý u dětí do 1 roku, navíc: u dětí větší aktivita </a:t>
            </a:r>
            <a:r>
              <a:rPr lang="cs-CZ" sz="1700" dirty="0" err="1">
                <a:latin typeface="Meiryo UI" panose="020B0604030504040204" pitchFamily="34" charset="-128"/>
                <a:ea typeface="Meiryo UI" panose="020B0604030504040204" pitchFamily="34" charset="-128"/>
                <a:cs typeface="Meiryo UI" panose="020B0604030504040204" pitchFamily="34" charset="-128"/>
              </a:rPr>
              <a:t>interstinální</a:t>
            </a:r>
            <a:r>
              <a:rPr lang="cs-CZ" sz="1700" dirty="0">
                <a:latin typeface="Meiryo UI" panose="020B0604030504040204" pitchFamily="34" charset="-128"/>
                <a:ea typeface="Meiryo UI" panose="020B0604030504040204" pitchFamily="34" charset="-128"/>
                <a:cs typeface="Meiryo UI" panose="020B0604030504040204" pitchFamily="34" charset="-128"/>
              </a:rPr>
              <a:t> 	      flóry (hlavně </a:t>
            </a:r>
            <a:r>
              <a:rPr lang="cs-CZ" sz="1700" dirty="0" err="1">
                <a:latin typeface="Meiryo UI" panose="020B0604030504040204" pitchFamily="34" charset="-128"/>
                <a:ea typeface="Meiryo UI" panose="020B0604030504040204" pitchFamily="34" charset="-128"/>
                <a:cs typeface="Meiryo UI" panose="020B0604030504040204" pitchFamily="34" charset="-128"/>
              </a:rPr>
              <a:t>E.coli</a:t>
            </a:r>
            <a:r>
              <a:rPr lang="cs-CZ" sz="1700" dirty="0">
                <a:latin typeface="Meiryo UI" panose="020B0604030504040204" pitchFamily="34" charset="-128"/>
                <a:ea typeface="Meiryo UI" panose="020B0604030504040204" pitchFamily="34" charset="-128"/>
                <a:cs typeface="Meiryo UI" panose="020B0604030504040204" pitchFamily="34" charset="-128"/>
              </a:rPr>
              <a:t>) = větší redukční schopnost – přeměna 	      		dusičnanů na dusitany)</a:t>
            </a:r>
          </a:p>
          <a:p>
            <a:pPr marL="0" indent="0">
              <a:buNone/>
            </a:pPr>
            <a:r>
              <a:rPr lang="cs-CZ" sz="1700" dirty="0">
                <a:latin typeface="Meiryo UI" panose="020B0604030504040204" pitchFamily="34" charset="-128"/>
                <a:ea typeface="Meiryo UI" panose="020B0604030504040204" pitchFamily="34" charset="-128"/>
                <a:cs typeface="Meiryo UI" panose="020B0604030504040204" pitchFamily="34" charset="-128"/>
              </a:rPr>
              <a:t>	    = riziko </a:t>
            </a:r>
            <a:r>
              <a:rPr lang="cs-CZ" sz="1700" dirty="0" err="1">
                <a:latin typeface="Meiryo UI" panose="020B0604030504040204" pitchFamily="34" charset="-128"/>
                <a:ea typeface="Meiryo UI" panose="020B0604030504040204" pitchFamily="34" charset="-128"/>
                <a:cs typeface="Meiryo UI" panose="020B0604030504040204" pitchFamily="34" charset="-128"/>
              </a:rPr>
              <a:t>methemoglobinemie</a:t>
            </a:r>
            <a:r>
              <a:rPr lang="cs-CZ" sz="1700" dirty="0">
                <a:latin typeface="Meiryo UI" panose="020B0604030504040204" pitchFamily="34" charset="-128"/>
                <a:ea typeface="Meiryo UI" panose="020B0604030504040204" pitchFamily="34" charset="-128"/>
                <a:cs typeface="Meiryo UI" panose="020B0604030504040204" pitchFamily="34" charset="-128"/>
              </a:rPr>
              <a:t> u dětí při pití vody s obsahem 	      	      dusičnanů</a:t>
            </a:r>
          </a:p>
          <a:p>
            <a:pPr marL="0" indent="0">
              <a:buNone/>
            </a:pPr>
            <a:r>
              <a:rPr lang="cs-CZ" sz="1700" dirty="0">
                <a:latin typeface="Meiryo UI" panose="020B0604030504040204" pitchFamily="34" charset="-128"/>
                <a:ea typeface="Meiryo UI" panose="020B0604030504040204" pitchFamily="34" charset="-128"/>
                <a:cs typeface="Meiryo UI" panose="020B0604030504040204" pitchFamily="34" charset="-128"/>
              </a:rPr>
              <a:t>	   - oxidaci Fe</a:t>
            </a:r>
            <a:r>
              <a:rPr lang="cs-CZ" sz="1700" baseline="30000" dirty="0">
                <a:latin typeface="Meiryo UI" panose="020B0604030504040204" pitchFamily="34" charset="-128"/>
                <a:ea typeface="Meiryo UI" panose="020B0604030504040204" pitchFamily="34" charset="-128"/>
                <a:cs typeface="Meiryo UI" panose="020B0604030504040204" pitchFamily="34" charset="-128"/>
              </a:rPr>
              <a:t>2+ </a:t>
            </a:r>
            <a:r>
              <a:rPr lang="cs-CZ" sz="1700" dirty="0">
                <a:latin typeface="Meiryo UI" panose="020B0604030504040204" pitchFamily="34" charset="-128"/>
                <a:ea typeface="Meiryo UI" panose="020B0604030504040204" pitchFamily="34" charset="-128"/>
                <a:cs typeface="Meiryo UI" panose="020B0604030504040204" pitchFamily="34" charset="-128"/>
              </a:rPr>
              <a:t>na Fe</a:t>
            </a:r>
            <a:r>
              <a:rPr lang="cs-CZ" sz="1700" baseline="30000" dirty="0">
                <a:latin typeface="Meiryo UI" panose="020B0604030504040204" pitchFamily="34" charset="-128"/>
                <a:ea typeface="Meiryo UI" panose="020B0604030504040204" pitchFamily="34" charset="-128"/>
                <a:cs typeface="Meiryo UI" panose="020B0604030504040204" pitchFamily="34" charset="-128"/>
              </a:rPr>
              <a:t>3+</a:t>
            </a:r>
            <a:r>
              <a:rPr lang="cs-CZ" sz="1700" dirty="0">
                <a:latin typeface="Meiryo UI" panose="020B0604030504040204" pitchFamily="34" charset="-128"/>
                <a:ea typeface="Meiryo UI" panose="020B0604030504040204" pitchFamily="34" charset="-128"/>
                <a:cs typeface="Meiryo UI" panose="020B0604030504040204" pitchFamily="34" charset="-128"/>
              </a:rPr>
              <a:t> mohou způsobovat např. i anilíny (barviva) 	     nebo </a:t>
            </a:r>
            <a:r>
              <a:rPr lang="cs-CZ" sz="1700" dirty="0" err="1">
                <a:latin typeface="Meiryo UI" panose="020B0604030504040204" pitchFamily="34" charset="-128"/>
                <a:ea typeface="Meiryo UI" panose="020B0604030504040204" pitchFamily="34" charset="-128"/>
                <a:cs typeface="Meiryo UI" panose="020B0604030504040204" pitchFamily="34" charset="-128"/>
              </a:rPr>
              <a:t>sulfoamidy</a:t>
            </a:r>
            <a:r>
              <a:rPr lang="cs-CZ" sz="1700" dirty="0">
                <a:latin typeface="Meiryo UI" panose="020B0604030504040204" pitchFamily="34" charset="-128"/>
                <a:ea typeface="Meiryo UI" panose="020B0604030504040204" pitchFamily="34" charset="-128"/>
                <a:cs typeface="Meiryo UI" panose="020B0604030504040204" pitchFamily="34" charset="-128"/>
              </a:rPr>
              <a:t> (léčiva)</a:t>
            </a:r>
          </a:p>
          <a:p>
            <a:pPr algn="just">
              <a:buFont typeface="Wingdings" panose="05000000000000000000" pitchFamily="2" charset="2"/>
              <a:buChar char="§"/>
            </a:pPr>
            <a:endParaRPr lang="cs-CZ" sz="900" baseline="30000" dirty="0">
              <a:latin typeface="Meiryo UI" panose="020B0604030504040204" pitchFamily="34" charset="-128"/>
              <a:ea typeface="Meiryo UI" panose="020B0604030504040204" pitchFamily="34" charset="-128"/>
              <a:cs typeface="Meiryo UI" panose="020B0604030504040204" pitchFamily="34" charset="-128"/>
            </a:endParaRPr>
          </a:p>
          <a:p>
            <a:pPr algn="just">
              <a:buFont typeface="Wingdings" panose="05000000000000000000" pitchFamily="2" charset="2"/>
              <a:buChar char="§"/>
            </a:pPr>
            <a:r>
              <a:rPr lang="cs-CZ" sz="1700" b="1" dirty="0" err="1">
                <a:latin typeface="Meiryo UI" panose="020B0604030504040204" pitchFamily="34" charset="-128"/>
                <a:ea typeface="Meiryo UI" panose="020B0604030504040204" pitchFamily="34" charset="-128"/>
                <a:cs typeface="Meiryo UI" panose="020B0604030504040204" pitchFamily="34" charset="-128"/>
              </a:rPr>
              <a:t>SulfHb</a:t>
            </a:r>
            <a:r>
              <a:rPr lang="cs-CZ" sz="1700" b="1" dirty="0">
                <a:latin typeface="Meiryo UI" panose="020B0604030504040204" pitchFamily="34" charset="-128"/>
                <a:ea typeface="Meiryo UI" panose="020B0604030504040204" pitchFamily="34" charset="-128"/>
                <a:cs typeface="Meiryo UI" panose="020B0604030504040204" pitchFamily="34" charset="-128"/>
              </a:rPr>
              <a:t> – </a:t>
            </a:r>
            <a:r>
              <a:rPr lang="cs-CZ" sz="1700" dirty="0">
                <a:latin typeface="Meiryo UI" panose="020B0604030504040204" pitchFamily="34" charset="-128"/>
                <a:ea typeface="Meiryo UI" panose="020B0604030504040204" pitchFamily="34" charset="-128"/>
                <a:cs typeface="Meiryo UI" panose="020B0604030504040204" pitchFamily="34" charset="-128"/>
              </a:rPr>
              <a:t>cyanóza, toxické příčiny (sulfonamidy, nitrity, nitroglycerin, 	  	   acetanilid), není známá léčba – zabránění další intoxikaci, </a:t>
            </a:r>
          </a:p>
          <a:p>
            <a:pPr marL="0" indent="0" algn="just">
              <a:buNone/>
            </a:pPr>
            <a:r>
              <a:rPr lang="cs-CZ" sz="1700" dirty="0">
                <a:latin typeface="Meiryo UI" panose="020B0604030504040204" pitchFamily="34" charset="-128"/>
                <a:ea typeface="Meiryo UI" panose="020B0604030504040204" pitchFamily="34" charset="-128"/>
                <a:cs typeface="Meiryo UI" panose="020B0604030504040204" pitchFamily="34" charset="-128"/>
              </a:rPr>
              <a:t>	   persistence po celou dobu života erytrocytů</a:t>
            </a:r>
          </a:p>
          <a:p>
            <a:pPr marL="0" indent="0" algn="just">
              <a:buNone/>
            </a:pPr>
            <a:endParaRPr lang="cs-CZ" sz="900" b="1" dirty="0">
              <a:latin typeface="Meiryo UI" panose="020B0604030504040204" pitchFamily="34" charset="-128"/>
              <a:ea typeface="Meiryo UI" panose="020B0604030504040204" pitchFamily="34" charset="-128"/>
              <a:cs typeface="Meiryo UI" panose="020B0604030504040204" pitchFamily="34" charset="-128"/>
            </a:endParaRPr>
          </a:p>
          <a:p>
            <a:pPr algn="just">
              <a:buFont typeface="Wingdings" panose="05000000000000000000" pitchFamily="2" charset="2"/>
              <a:buChar char="§"/>
            </a:pPr>
            <a:r>
              <a:rPr lang="cs-CZ" sz="1700" b="1" dirty="0" err="1">
                <a:latin typeface="Meiryo UI" panose="020B0604030504040204" pitchFamily="34" charset="-128"/>
                <a:ea typeface="Meiryo UI" panose="020B0604030504040204" pitchFamily="34" charset="-128"/>
                <a:cs typeface="Meiryo UI" panose="020B0604030504040204" pitchFamily="34" charset="-128"/>
              </a:rPr>
              <a:t>KyanHb</a:t>
            </a:r>
            <a:endParaRPr lang="cs-CZ" sz="1700" b="1" dirty="0">
              <a:latin typeface="Meiryo UI" panose="020B0604030504040204" pitchFamily="34" charset="-128"/>
              <a:ea typeface="Meiryo UI" panose="020B0604030504040204" pitchFamily="34" charset="-128"/>
              <a:cs typeface="Meiryo UI" panose="020B0604030504040204" pitchFamily="34" charset="-128"/>
            </a:endParaRPr>
          </a:p>
        </p:txBody>
      </p:sp>
    </p:spTree>
    <p:extLst>
      <p:ext uri="{BB962C8B-B14F-4D97-AF65-F5344CB8AC3E}">
        <p14:creationId xmlns:p14="http://schemas.microsoft.com/office/powerpoint/2010/main" val="381076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xEl>
                                              <p:pRg st="15" end="1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404664"/>
            <a:ext cx="8229600" cy="5721499"/>
          </a:xfrm>
        </p:spPr>
        <p:txBody>
          <a:bodyPr/>
          <a:lstStyle/>
          <a:p>
            <a:r>
              <a:rPr lang="cs-CZ" sz="24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Glykovaný hemoglobin (HbA1c) </a:t>
            </a:r>
          </a:p>
          <a:p>
            <a:endParaRPr lang="cs-CZ" sz="24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endParaRPr>
          </a:p>
          <a:p>
            <a:pPr lvl="3"/>
            <a:r>
              <a:rPr lang="cs-CZ" dirty="0">
                <a:latin typeface="Meiryo UI" panose="020B0604030504040204" pitchFamily="34" charset="-128"/>
                <a:ea typeface="Meiryo UI" panose="020B0604030504040204" pitchFamily="34" charset="-128"/>
                <a:cs typeface="Meiryo UI" panose="020B0604030504040204" pitchFamily="34" charset="-128"/>
              </a:rPr>
              <a:t>neenzymatická vazba glukózy na řetězce globinu </a:t>
            </a:r>
          </a:p>
          <a:p>
            <a:pPr lvl="3"/>
            <a:r>
              <a:rPr lang="cs-CZ" dirty="0">
                <a:latin typeface="Meiryo UI" panose="020B0604030504040204" pitchFamily="34" charset="-128"/>
                <a:ea typeface="Meiryo UI" panose="020B0604030504040204" pitchFamily="34" charset="-128"/>
                <a:cs typeface="Meiryo UI" panose="020B0604030504040204" pitchFamily="34" charset="-128"/>
              </a:rPr>
              <a:t>udává se v </a:t>
            </a:r>
            <a:r>
              <a:rPr lang="cs-CZ" dirty="0" err="1">
                <a:latin typeface="Meiryo UI" panose="020B0604030504040204" pitchFamily="34" charset="-128"/>
                <a:ea typeface="Meiryo UI" panose="020B0604030504040204" pitchFamily="34" charset="-128"/>
                <a:cs typeface="Meiryo UI" panose="020B0604030504040204" pitchFamily="34" charset="-128"/>
              </a:rPr>
              <a:t>mmol</a:t>
            </a:r>
            <a:r>
              <a:rPr lang="cs-CZ" dirty="0">
                <a:latin typeface="Meiryo UI" panose="020B0604030504040204" pitchFamily="34" charset="-128"/>
                <a:ea typeface="Meiryo UI" panose="020B0604030504040204" pitchFamily="34" charset="-128"/>
                <a:cs typeface="Meiryo UI" panose="020B0604030504040204" pitchFamily="34" charset="-128"/>
              </a:rPr>
              <a:t> glykovaného/mol celkového hemoglobinu</a:t>
            </a:r>
          </a:p>
          <a:p>
            <a:pPr lvl="3"/>
            <a:r>
              <a:rPr lang="cs-CZ" dirty="0">
                <a:latin typeface="Meiryo UI" panose="020B0604030504040204" pitchFamily="34" charset="-128"/>
                <a:ea typeface="Meiryo UI" panose="020B0604030504040204" pitchFamily="34" charset="-128"/>
                <a:cs typeface="Meiryo UI" panose="020B0604030504040204" pitchFamily="34" charset="-128"/>
              </a:rPr>
              <a:t>za normálních podmínek asi 20 – 42 </a:t>
            </a:r>
            <a:r>
              <a:rPr lang="cs-CZ" dirty="0" err="1">
                <a:latin typeface="Meiryo UI" panose="020B0604030504040204" pitchFamily="34" charset="-128"/>
                <a:ea typeface="Meiryo UI" panose="020B0604030504040204" pitchFamily="34" charset="-128"/>
                <a:cs typeface="Meiryo UI" panose="020B0604030504040204" pitchFamily="34" charset="-128"/>
              </a:rPr>
              <a:t>mmol</a:t>
            </a:r>
            <a:r>
              <a:rPr lang="cs-CZ" dirty="0">
                <a:latin typeface="Meiryo UI" panose="020B0604030504040204" pitchFamily="34" charset="-128"/>
                <a:ea typeface="Meiryo UI" panose="020B0604030504040204" pitchFamily="34" charset="-128"/>
                <a:cs typeface="Meiryo UI" panose="020B0604030504040204" pitchFamily="34" charset="-128"/>
              </a:rPr>
              <a:t>/mol,     u dobré kompenzace diabetu do 53 </a:t>
            </a:r>
            <a:r>
              <a:rPr lang="cs-CZ" dirty="0" err="1">
                <a:latin typeface="Meiryo UI" panose="020B0604030504040204" pitchFamily="34" charset="-128"/>
                <a:ea typeface="Meiryo UI" panose="020B0604030504040204" pitchFamily="34" charset="-128"/>
                <a:cs typeface="Meiryo UI" panose="020B0604030504040204" pitchFamily="34" charset="-128"/>
              </a:rPr>
              <a:t>mmol</a:t>
            </a:r>
            <a:r>
              <a:rPr lang="cs-CZ" dirty="0">
                <a:latin typeface="Meiryo UI" panose="020B0604030504040204" pitchFamily="34" charset="-128"/>
                <a:ea typeface="Meiryo UI" panose="020B0604030504040204" pitchFamily="34" charset="-128"/>
                <a:cs typeface="Meiryo UI" panose="020B0604030504040204" pitchFamily="34" charset="-128"/>
              </a:rPr>
              <a:t>/mol</a:t>
            </a:r>
          </a:p>
          <a:p>
            <a:pPr lvl="3"/>
            <a:r>
              <a:rPr lang="cs-CZ" dirty="0">
                <a:latin typeface="Meiryo UI" panose="020B0604030504040204" pitchFamily="34" charset="-128"/>
                <a:ea typeface="Meiryo UI" panose="020B0604030504040204" pitchFamily="34" charset="-128"/>
                <a:cs typeface="Meiryo UI" panose="020B0604030504040204" pitchFamily="34" charset="-128"/>
              </a:rPr>
              <a:t>parametr pro zpětné sledování </a:t>
            </a:r>
            <a:r>
              <a:rPr lang="cs-CZ" dirty="0" err="1">
                <a:latin typeface="Meiryo UI" panose="020B0604030504040204" pitchFamily="34" charset="-128"/>
                <a:ea typeface="Meiryo UI" panose="020B0604030504040204" pitchFamily="34" charset="-128"/>
                <a:cs typeface="Meiryo UI" panose="020B0604030504040204" pitchFamily="34" charset="-128"/>
              </a:rPr>
              <a:t>compliance</a:t>
            </a:r>
            <a:r>
              <a:rPr lang="cs-CZ" dirty="0">
                <a:latin typeface="Meiryo UI" panose="020B0604030504040204" pitchFamily="34" charset="-128"/>
                <a:ea typeface="Meiryo UI" panose="020B0604030504040204" pitchFamily="34" charset="-128"/>
                <a:cs typeface="Meiryo UI" panose="020B0604030504040204" pitchFamily="34" charset="-128"/>
              </a:rPr>
              <a:t> pacienta při léčbě diabetu</a:t>
            </a:r>
          </a:p>
          <a:p>
            <a:pPr lvl="3"/>
            <a:r>
              <a:rPr lang="cs-CZ" dirty="0">
                <a:latin typeface="Meiryo UI" panose="020B0604030504040204" pitchFamily="34" charset="-128"/>
                <a:ea typeface="Meiryo UI" panose="020B0604030504040204" pitchFamily="34" charset="-128"/>
                <a:cs typeface="Meiryo UI" panose="020B0604030504040204" pitchFamily="34" charset="-128"/>
              </a:rPr>
              <a:t>Vysoká hodnota (</a:t>
            </a:r>
            <a:r>
              <a:rPr lang="en-US" dirty="0">
                <a:latin typeface="Meiryo UI" panose="020B0604030504040204" pitchFamily="34" charset="-128"/>
                <a:ea typeface="Meiryo UI" panose="020B0604030504040204" pitchFamily="34" charset="-128"/>
                <a:cs typeface="Meiryo UI" panose="020B0604030504040204" pitchFamily="34" charset="-128"/>
              </a:rPr>
              <a:t>&gt;60 </a:t>
            </a:r>
            <a:r>
              <a:rPr lang="en-US" dirty="0" err="1">
                <a:latin typeface="Meiryo UI" panose="020B0604030504040204" pitchFamily="34" charset="-128"/>
                <a:ea typeface="Meiryo UI" panose="020B0604030504040204" pitchFamily="34" charset="-128"/>
                <a:cs typeface="Meiryo UI" panose="020B0604030504040204" pitchFamily="34" charset="-128"/>
              </a:rPr>
              <a:t>mmol</a:t>
            </a:r>
            <a:r>
              <a:rPr lang="en-US" dirty="0">
                <a:latin typeface="Meiryo UI" panose="020B0604030504040204" pitchFamily="34" charset="-128"/>
                <a:ea typeface="Meiryo UI" panose="020B0604030504040204" pitchFamily="34" charset="-128"/>
                <a:cs typeface="Meiryo UI" panose="020B0604030504040204" pitchFamily="34" charset="-128"/>
              </a:rPr>
              <a:t>/</a:t>
            </a:r>
            <a:r>
              <a:rPr lang="en-US" dirty="0" err="1">
                <a:latin typeface="Meiryo UI" panose="020B0604030504040204" pitchFamily="34" charset="-128"/>
                <a:ea typeface="Meiryo UI" panose="020B0604030504040204" pitchFamily="34" charset="-128"/>
                <a:cs typeface="Meiryo UI" panose="020B0604030504040204" pitchFamily="34" charset="-128"/>
              </a:rPr>
              <a:t>mol</a:t>
            </a:r>
            <a:r>
              <a:rPr lang="en-US" dirty="0">
                <a:latin typeface="Meiryo UI" panose="020B0604030504040204" pitchFamily="34" charset="-128"/>
                <a:ea typeface="Meiryo UI" panose="020B0604030504040204" pitchFamily="34" charset="-128"/>
                <a:cs typeface="Meiryo UI" panose="020B0604030504040204" pitchFamily="34" charset="-128"/>
              </a:rPr>
              <a:t>] </a:t>
            </a:r>
            <a:r>
              <a:rPr lang="cs-CZ" dirty="0">
                <a:latin typeface="Meiryo UI" panose="020B0604030504040204" pitchFamily="34" charset="-128"/>
                <a:ea typeface="Meiryo UI" panose="020B0604030504040204" pitchFamily="34" charset="-128"/>
                <a:cs typeface="Meiryo UI" panose="020B0604030504040204" pitchFamily="34" charset="-128"/>
              </a:rPr>
              <a:t>– vysoké riziko rozvoje dlouhodobých komplikací (retino-, </a:t>
            </a:r>
            <a:r>
              <a:rPr lang="cs-CZ" dirty="0" err="1">
                <a:latin typeface="Meiryo UI" panose="020B0604030504040204" pitchFamily="34" charset="-128"/>
                <a:ea typeface="Meiryo UI" panose="020B0604030504040204" pitchFamily="34" charset="-128"/>
                <a:cs typeface="Meiryo UI" panose="020B0604030504040204" pitchFamily="34" charset="-128"/>
              </a:rPr>
              <a:t>nefro</a:t>
            </a:r>
            <a:r>
              <a:rPr lang="cs-CZ" dirty="0">
                <a:latin typeface="Meiryo UI" panose="020B0604030504040204" pitchFamily="34" charset="-128"/>
                <a:ea typeface="Meiryo UI" panose="020B0604030504040204" pitchFamily="34" charset="-128"/>
                <a:cs typeface="Meiryo UI" panose="020B0604030504040204" pitchFamily="34" charset="-128"/>
              </a:rPr>
              <a:t>-, neuro-, kardiopatie)</a:t>
            </a:r>
          </a:p>
          <a:p>
            <a:pPr lvl="3"/>
            <a:r>
              <a:rPr lang="cs-CZ" dirty="0">
                <a:latin typeface="Meiryo UI" panose="020B0604030504040204" pitchFamily="34" charset="-128"/>
                <a:ea typeface="Meiryo UI" panose="020B0604030504040204" pitchFamily="34" charset="-128"/>
                <a:cs typeface="Meiryo UI" panose="020B0604030504040204" pitchFamily="34" charset="-128"/>
              </a:rPr>
              <a:t>kompenzace diabetu až 6-8 týdnů zpětně</a:t>
            </a:r>
          </a:p>
          <a:p>
            <a:endParaRPr lang="fr-FR" dirty="0"/>
          </a:p>
        </p:txBody>
      </p:sp>
    </p:spTree>
    <p:extLst>
      <p:ext uri="{BB962C8B-B14F-4D97-AF65-F5344CB8AC3E}">
        <p14:creationId xmlns:p14="http://schemas.microsoft.com/office/powerpoint/2010/main" val="17736497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404664"/>
            <a:ext cx="8229600" cy="5721499"/>
          </a:xfrm>
        </p:spPr>
        <p:txBody>
          <a:bodyPr/>
          <a:lstStyle/>
          <a:p>
            <a:r>
              <a:rPr lang="cs-CZ" sz="24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Glykovaný hemoglobin (HbA1c) </a:t>
            </a:r>
          </a:p>
          <a:p>
            <a:endParaRPr lang="cs-CZ" sz="24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endParaRPr>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980728"/>
            <a:ext cx="6115911" cy="3946134"/>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984" y="1628800"/>
            <a:ext cx="3976861" cy="476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8079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598632" y="1268760"/>
            <a:ext cx="5400600" cy="5955476"/>
          </a:xfrm>
          <a:prstGeom prst="rect">
            <a:avLst/>
          </a:prstGeom>
          <a:noFill/>
        </p:spPr>
        <p:txBody>
          <a:bodyPr wrap="square" rtlCol="0">
            <a:spAutoFit/>
          </a:bodyPr>
          <a:lstStyle/>
          <a:p>
            <a:pPr marL="342900" indent="-342900">
              <a:lnSpc>
                <a:spcPct val="150000"/>
              </a:lnSpc>
              <a:buFont typeface="Wingdings" panose="05000000000000000000" pitchFamily="2" charset="2"/>
              <a:buChar char="§"/>
            </a:pPr>
            <a:r>
              <a:rPr lang="cs-CZ" dirty="0">
                <a:latin typeface="Meiryo UI" panose="020B0604030504040204" pitchFamily="34" charset="-128"/>
                <a:ea typeface="Meiryo UI" panose="020B0604030504040204" pitchFamily="34" charset="-128"/>
                <a:cs typeface="Meiryo UI" panose="020B0604030504040204" pitchFamily="34" charset="-128"/>
              </a:rPr>
              <a:t>prekurzory hemu  </a:t>
            </a:r>
          </a:p>
          <a:p>
            <a:pPr marL="342900" indent="-342900">
              <a:lnSpc>
                <a:spcPct val="150000"/>
              </a:lnSpc>
              <a:buFont typeface="Courier New" panose="02070309020205020404" pitchFamily="49" charset="0"/>
              <a:buChar char="o"/>
            </a:pPr>
            <a:endParaRPr lang="cs-CZ" dirty="0">
              <a:latin typeface="Meiryo UI" panose="020B0604030504040204" pitchFamily="34" charset="-128"/>
              <a:ea typeface="Meiryo UI" panose="020B0604030504040204" pitchFamily="34" charset="-128"/>
              <a:cs typeface="Meiryo UI" panose="020B0604030504040204" pitchFamily="34" charset="-128"/>
            </a:endParaRPr>
          </a:p>
          <a:p>
            <a:pPr marL="342900" indent="-342900">
              <a:lnSpc>
                <a:spcPct val="150000"/>
              </a:lnSpc>
              <a:buFont typeface="Wingdings" panose="05000000000000000000" pitchFamily="2" charset="2"/>
              <a:buChar char="§"/>
            </a:pPr>
            <a:r>
              <a:rPr lang="cs-CZ" dirty="0" err="1">
                <a:latin typeface="Meiryo UI" panose="020B0604030504040204" pitchFamily="34" charset="-128"/>
                <a:ea typeface="Meiryo UI" panose="020B0604030504040204" pitchFamily="34" charset="-128"/>
                <a:cs typeface="Meiryo UI" panose="020B0604030504040204" pitchFamily="34" charset="-128"/>
              </a:rPr>
              <a:t>tetrapyrolové</a:t>
            </a:r>
            <a:r>
              <a:rPr lang="cs-CZ" dirty="0">
                <a:latin typeface="Meiryo UI" panose="020B0604030504040204" pitchFamily="34" charset="-128"/>
                <a:ea typeface="Meiryo UI" panose="020B0604030504040204" pitchFamily="34" charset="-128"/>
                <a:cs typeface="Meiryo UI" panose="020B0604030504040204" pitchFamily="34" charset="-128"/>
              </a:rPr>
              <a:t> jádro (</a:t>
            </a:r>
            <a:r>
              <a:rPr lang="cs-CZ" dirty="0" err="1">
                <a:latin typeface="Meiryo UI" panose="020B0604030504040204" pitchFamily="34" charset="-128"/>
                <a:ea typeface="Meiryo UI" panose="020B0604030504040204" pitchFamily="34" charset="-128"/>
                <a:cs typeface="Meiryo UI" panose="020B0604030504040204" pitchFamily="34" charset="-128"/>
              </a:rPr>
              <a:t>porfin</a:t>
            </a:r>
            <a:r>
              <a:rPr lang="cs-CZ" dirty="0">
                <a:latin typeface="Meiryo UI" panose="020B0604030504040204" pitchFamily="34" charset="-128"/>
                <a:ea typeface="Meiryo UI" panose="020B0604030504040204" pitchFamily="34" charset="-128"/>
                <a:cs typeface="Meiryo UI" panose="020B0604030504040204" pitchFamily="34" charset="-128"/>
              </a:rPr>
              <a:t>)</a:t>
            </a:r>
          </a:p>
          <a:p>
            <a:pPr marL="342900" indent="-342900">
              <a:lnSpc>
                <a:spcPct val="150000"/>
              </a:lnSpc>
              <a:buFont typeface="Wingdings" panose="05000000000000000000" pitchFamily="2" charset="2"/>
              <a:buChar char="§"/>
            </a:pPr>
            <a:r>
              <a:rPr lang="cs-CZ" dirty="0" err="1">
                <a:latin typeface="Meiryo UI" panose="020B0604030504040204" pitchFamily="34" charset="-128"/>
                <a:ea typeface="Meiryo UI" panose="020B0604030504040204" pitchFamily="34" charset="-128"/>
                <a:cs typeface="Meiryo UI" panose="020B0604030504040204" pitchFamily="34" charset="-128"/>
              </a:rPr>
              <a:t>substiuenty</a:t>
            </a:r>
            <a:r>
              <a:rPr lang="cs-CZ" dirty="0">
                <a:latin typeface="Meiryo UI" panose="020B0604030504040204" pitchFamily="34" charset="-128"/>
                <a:ea typeface="Meiryo UI" panose="020B0604030504040204" pitchFamily="34" charset="-128"/>
                <a:cs typeface="Meiryo UI" panose="020B0604030504040204" pitchFamily="34" charset="-128"/>
              </a:rPr>
              <a:t> (</a:t>
            </a:r>
            <a:r>
              <a:rPr lang="cs-CZ" dirty="0" err="1">
                <a:latin typeface="Meiryo UI" panose="020B0604030504040204" pitchFamily="34" charset="-128"/>
                <a:ea typeface="Meiryo UI" panose="020B0604030504040204" pitchFamily="34" charset="-128"/>
                <a:cs typeface="Meiryo UI" panose="020B0604030504040204" pitchFamily="34" charset="-128"/>
              </a:rPr>
              <a:t>methyl</a:t>
            </a:r>
            <a:r>
              <a:rPr lang="cs-CZ" dirty="0">
                <a:latin typeface="Meiryo UI" panose="020B0604030504040204" pitchFamily="34" charset="-128"/>
                <a:ea typeface="Meiryo UI" panose="020B0604030504040204" pitchFamily="34" charset="-128"/>
                <a:cs typeface="Meiryo UI" panose="020B0604030504040204" pitchFamily="34" charset="-128"/>
              </a:rPr>
              <a:t>, vinyl, acetyl, </a:t>
            </a:r>
            <a:r>
              <a:rPr lang="cs-CZ" dirty="0" err="1">
                <a:latin typeface="Meiryo UI" panose="020B0604030504040204" pitchFamily="34" charset="-128"/>
                <a:ea typeface="Meiryo UI" panose="020B0604030504040204" pitchFamily="34" charset="-128"/>
                <a:cs typeface="Meiryo UI" panose="020B0604030504040204" pitchFamily="34" charset="-128"/>
              </a:rPr>
              <a:t>propionyl</a:t>
            </a:r>
            <a:r>
              <a:rPr lang="cs-CZ" dirty="0">
                <a:latin typeface="Meiryo UI" panose="020B0604030504040204" pitchFamily="34" charset="-128"/>
                <a:ea typeface="Meiryo UI" panose="020B0604030504040204" pitchFamily="34" charset="-128"/>
                <a:cs typeface="Meiryo UI" panose="020B0604030504040204" pitchFamily="34" charset="-128"/>
              </a:rPr>
              <a:t> aj.)</a:t>
            </a:r>
          </a:p>
          <a:p>
            <a:pPr marL="342900" indent="-342900">
              <a:lnSpc>
                <a:spcPct val="150000"/>
              </a:lnSpc>
              <a:buFont typeface="Wingdings" panose="05000000000000000000" pitchFamily="2" charset="2"/>
              <a:buChar char="§"/>
            </a:pPr>
            <a:endParaRPr lang="cs-CZ" dirty="0">
              <a:latin typeface="Meiryo UI" panose="020B0604030504040204" pitchFamily="34" charset="-128"/>
              <a:ea typeface="Meiryo UI" panose="020B0604030504040204" pitchFamily="34" charset="-128"/>
              <a:cs typeface="Meiryo UI" panose="020B0604030504040204" pitchFamily="34" charset="-128"/>
            </a:endParaRPr>
          </a:p>
          <a:p>
            <a:pPr marL="342900" indent="-342900">
              <a:lnSpc>
                <a:spcPct val="150000"/>
              </a:lnSpc>
              <a:buFont typeface="Wingdings" panose="05000000000000000000" pitchFamily="2" charset="2"/>
              <a:buChar char="§"/>
            </a:pPr>
            <a:r>
              <a:rPr lang="cs-CZ" dirty="0" err="1">
                <a:latin typeface="Meiryo UI" panose="020B0604030504040204" pitchFamily="34" charset="-128"/>
                <a:ea typeface="Meiryo UI" panose="020B0604030504040204" pitchFamily="34" charset="-128"/>
                <a:cs typeface="Meiryo UI" panose="020B0604030504040204" pitchFamily="34" charset="-128"/>
              </a:rPr>
              <a:t>metaloporfyriny</a:t>
            </a:r>
            <a:r>
              <a:rPr lang="cs-CZ" dirty="0">
                <a:latin typeface="Meiryo UI" panose="020B0604030504040204" pitchFamily="34" charset="-128"/>
                <a:ea typeface="Meiryo UI" panose="020B0604030504040204" pitchFamily="34" charset="-128"/>
                <a:cs typeface="Meiryo UI" panose="020B0604030504040204" pitchFamily="34" charset="-128"/>
              </a:rPr>
              <a:t> (</a:t>
            </a:r>
            <a:r>
              <a:rPr lang="cs-CZ" dirty="0" err="1">
                <a:latin typeface="Meiryo UI" panose="020B0604030504040204" pitchFamily="34" charset="-128"/>
                <a:ea typeface="Meiryo UI" panose="020B0604030504040204" pitchFamily="34" charset="-128"/>
                <a:cs typeface="Meiryo UI" panose="020B0604030504040204" pitchFamily="34" charset="-128"/>
              </a:rPr>
              <a:t>Fe</a:t>
            </a:r>
            <a:r>
              <a:rPr lang="cs-CZ" dirty="0">
                <a:latin typeface="Meiryo UI" panose="020B0604030504040204" pitchFamily="34" charset="-128"/>
                <a:ea typeface="Meiryo UI" panose="020B0604030504040204" pitchFamily="34" charset="-128"/>
                <a:cs typeface="Meiryo UI" panose="020B0604030504040204" pitchFamily="34" charset="-128"/>
              </a:rPr>
              <a:t>, Mg, Co, </a:t>
            </a:r>
            <a:r>
              <a:rPr lang="cs-CZ" dirty="0" err="1">
                <a:latin typeface="Meiryo UI" panose="020B0604030504040204" pitchFamily="34" charset="-128"/>
                <a:ea typeface="Meiryo UI" panose="020B0604030504040204" pitchFamily="34" charset="-128"/>
                <a:cs typeface="Meiryo UI" panose="020B0604030504040204" pitchFamily="34" charset="-128"/>
              </a:rPr>
              <a:t>Pb</a:t>
            </a:r>
            <a:r>
              <a:rPr lang="cs-CZ" dirty="0">
                <a:latin typeface="Meiryo UI" panose="020B0604030504040204" pitchFamily="34" charset="-128"/>
                <a:ea typeface="Meiryo UI" panose="020B0604030504040204" pitchFamily="34" charset="-128"/>
                <a:cs typeface="Meiryo UI" panose="020B0604030504040204" pitchFamily="34" charset="-128"/>
              </a:rPr>
              <a:t>)</a:t>
            </a:r>
          </a:p>
          <a:p>
            <a:pPr marL="342900" indent="-342900">
              <a:lnSpc>
                <a:spcPct val="150000"/>
              </a:lnSpc>
              <a:buFont typeface="Wingdings" panose="05000000000000000000" pitchFamily="2" charset="2"/>
              <a:buChar char="§"/>
            </a:pPr>
            <a:r>
              <a:rPr lang="cs-CZ" dirty="0">
                <a:latin typeface="Meiryo UI" panose="020B0604030504040204" pitchFamily="34" charset="-128"/>
                <a:ea typeface="Meiryo UI" panose="020B0604030504040204" pitchFamily="34" charset="-128"/>
                <a:cs typeface="Meiryo UI" panose="020B0604030504040204" pitchFamily="34" charset="-128"/>
              </a:rPr>
              <a:t>Podle počtu karboxylových skupin rozlišujeme </a:t>
            </a:r>
            <a:r>
              <a:rPr lang="cs-CZ" dirty="0" err="1">
                <a:latin typeface="Meiryo UI" panose="020B0604030504040204" pitchFamily="34" charset="-128"/>
                <a:ea typeface="Meiryo UI" panose="020B0604030504040204" pitchFamily="34" charset="-128"/>
                <a:cs typeface="Meiryo UI" panose="020B0604030504040204" pitchFamily="34" charset="-128"/>
              </a:rPr>
              <a:t>okta</a:t>
            </a:r>
            <a:r>
              <a:rPr lang="cs-CZ" dirty="0">
                <a:latin typeface="Meiryo UI" panose="020B0604030504040204" pitchFamily="34" charset="-128"/>
                <a:ea typeface="Meiryo UI" panose="020B0604030504040204" pitchFamily="34" charset="-128"/>
                <a:cs typeface="Meiryo UI" panose="020B0604030504040204" pitchFamily="34" charset="-128"/>
              </a:rPr>
              <a:t> (8, </a:t>
            </a:r>
            <a:r>
              <a:rPr lang="cs-CZ" dirty="0" err="1">
                <a:latin typeface="Meiryo UI" panose="020B0604030504040204" pitchFamily="34" charset="-128"/>
                <a:ea typeface="Meiryo UI" panose="020B0604030504040204" pitchFamily="34" charset="-128"/>
                <a:cs typeface="Meiryo UI" panose="020B0604030504040204" pitchFamily="34" charset="-128"/>
              </a:rPr>
              <a:t>uroporfyrin</a:t>
            </a:r>
            <a:r>
              <a:rPr lang="cs-CZ" dirty="0">
                <a:latin typeface="Meiryo UI" panose="020B0604030504040204" pitchFamily="34" charset="-128"/>
                <a:ea typeface="Meiryo UI" panose="020B0604030504040204" pitchFamily="34" charset="-128"/>
                <a:cs typeface="Meiryo UI" panose="020B0604030504040204" pitchFamily="34" charset="-128"/>
              </a:rPr>
              <a:t>), </a:t>
            </a:r>
            <a:r>
              <a:rPr lang="cs-CZ" dirty="0" err="1">
                <a:latin typeface="Meiryo UI" panose="020B0604030504040204" pitchFamily="34" charset="-128"/>
                <a:ea typeface="Meiryo UI" panose="020B0604030504040204" pitchFamily="34" charset="-128"/>
                <a:cs typeface="Meiryo UI" panose="020B0604030504040204" pitchFamily="34" charset="-128"/>
              </a:rPr>
              <a:t>hepta</a:t>
            </a:r>
            <a:r>
              <a:rPr lang="cs-CZ" dirty="0">
                <a:latin typeface="Meiryo UI" panose="020B0604030504040204" pitchFamily="34" charset="-128"/>
                <a:ea typeface="Meiryo UI" panose="020B0604030504040204" pitchFamily="34" charset="-128"/>
                <a:cs typeface="Meiryo UI" panose="020B0604030504040204" pitchFamily="34" charset="-128"/>
              </a:rPr>
              <a:t> (7), </a:t>
            </a:r>
            <a:r>
              <a:rPr lang="cs-CZ" dirty="0" err="1">
                <a:latin typeface="Meiryo UI" panose="020B0604030504040204" pitchFamily="34" charset="-128"/>
                <a:ea typeface="Meiryo UI" panose="020B0604030504040204" pitchFamily="34" charset="-128"/>
                <a:cs typeface="Meiryo UI" panose="020B0604030504040204" pitchFamily="34" charset="-128"/>
              </a:rPr>
              <a:t>hexa</a:t>
            </a:r>
            <a:r>
              <a:rPr lang="cs-CZ" dirty="0">
                <a:latin typeface="Meiryo UI" panose="020B0604030504040204" pitchFamily="34" charset="-128"/>
                <a:ea typeface="Meiryo UI" panose="020B0604030504040204" pitchFamily="34" charset="-128"/>
                <a:cs typeface="Meiryo UI" panose="020B0604030504040204" pitchFamily="34" charset="-128"/>
              </a:rPr>
              <a:t> (6), </a:t>
            </a:r>
            <a:r>
              <a:rPr lang="cs-CZ" dirty="0" err="1">
                <a:latin typeface="Meiryo UI" panose="020B0604030504040204" pitchFamily="34" charset="-128"/>
                <a:ea typeface="Meiryo UI" panose="020B0604030504040204" pitchFamily="34" charset="-128"/>
                <a:cs typeface="Meiryo UI" panose="020B0604030504040204" pitchFamily="34" charset="-128"/>
              </a:rPr>
              <a:t>penta</a:t>
            </a:r>
            <a:r>
              <a:rPr lang="cs-CZ" dirty="0">
                <a:latin typeface="Meiryo UI" panose="020B0604030504040204" pitchFamily="34" charset="-128"/>
                <a:ea typeface="Meiryo UI" panose="020B0604030504040204" pitchFamily="34" charset="-128"/>
                <a:cs typeface="Meiryo UI" panose="020B0604030504040204" pitchFamily="34" charset="-128"/>
              </a:rPr>
              <a:t> (5) </a:t>
            </a:r>
            <a:r>
              <a:rPr lang="cs-CZ" dirty="0" err="1">
                <a:latin typeface="Meiryo UI" panose="020B0604030504040204" pitchFamily="34" charset="-128"/>
                <a:ea typeface="Meiryo UI" panose="020B0604030504040204" pitchFamily="34" charset="-128"/>
                <a:cs typeface="Meiryo UI" panose="020B0604030504040204" pitchFamily="34" charset="-128"/>
              </a:rPr>
              <a:t>tetra</a:t>
            </a:r>
            <a:r>
              <a:rPr lang="cs-CZ" dirty="0">
                <a:latin typeface="Meiryo UI" panose="020B0604030504040204" pitchFamily="34" charset="-128"/>
                <a:ea typeface="Meiryo UI" panose="020B0604030504040204" pitchFamily="34" charset="-128"/>
                <a:cs typeface="Meiryo UI" panose="020B0604030504040204" pitchFamily="34" charset="-128"/>
              </a:rPr>
              <a:t> (4, </a:t>
            </a:r>
            <a:r>
              <a:rPr lang="cs-CZ" dirty="0" err="1">
                <a:latin typeface="Meiryo UI" panose="020B0604030504040204" pitchFamily="34" charset="-128"/>
                <a:ea typeface="Meiryo UI" panose="020B0604030504040204" pitchFamily="34" charset="-128"/>
                <a:cs typeface="Meiryo UI" panose="020B0604030504040204" pitchFamily="34" charset="-128"/>
              </a:rPr>
              <a:t>koproporfyrin</a:t>
            </a:r>
            <a:r>
              <a:rPr lang="cs-CZ" dirty="0">
                <a:latin typeface="Meiryo UI" panose="020B0604030504040204" pitchFamily="34" charset="-128"/>
                <a:ea typeface="Meiryo UI" panose="020B0604030504040204" pitchFamily="34" charset="-128"/>
                <a:cs typeface="Meiryo UI" panose="020B0604030504040204" pitchFamily="34" charset="-128"/>
              </a:rPr>
              <a:t>) porfyrin</a:t>
            </a:r>
          </a:p>
          <a:p>
            <a:pPr>
              <a:lnSpc>
                <a:spcPct val="150000"/>
              </a:lnSpc>
            </a:pPr>
            <a:endParaRPr lang="cs-CZ" dirty="0">
              <a:latin typeface="Meiryo UI" panose="020B0604030504040204" pitchFamily="34" charset="-128"/>
              <a:ea typeface="Meiryo UI" panose="020B0604030504040204" pitchFamily="34" charset="-128"/>
              <a:cs typeface="Meiryo UI" panose="020B0604030504040204" pitchFamily="34" charset="-128"/>
            </a:endParaRPr>
          </a:p>
          <a:p>
            <a:pPr marL="342900" indent="-342900">
              <a:lnSpc>
                <a:spcPct val="150000"/>
              </a:lnSpc>
              <a:buFont typeface="Wingdings" panose="05000000000000000000" pitchFamily="2" charset="2"/>
              <a:buChar char="§"/>
            </a:pPr>
            <a:endParaRPr lang="cs-CZ" dirty="0">
              <a:latin typeface="Meiryo UI" panose="020B0604030504040204" pitchFamily="34" charset="-128"/>
              <a:ea typeface="Meiryo UI" panose="020B0604030504040204" pitchFamily="34" charset="-128"/>
              <a:cs typeface="Meiryo UI" panose="020B0604030504040204" pitchFamily="34" charset="-128"/>
            </a:endParaRPr>
          </a:p>
          <a:p>
            <a:pPr marL="342900" indent="-342900">
              <a:lnSpc>
                <a:spcPct val="150000"/>
              </a:lnSpc>
              <a:buFont typeface="Courier New" panose="02070309020205020404" pitchFamily="49" charset="0"/>
              <a:buChar char="o"/>
            </a:pPr>
            <a:endParaRPr lang="cs-CZ" sz="2000" dirty="0">
              <a:ln w="12700">
                <a:solidFill>
                  <a:schemeClr val="tx1"/>
                </a:solidFill>
                <a:prstDash val="solid"/>
              </a:ln>
              <a:effectLst/>
              <a:latin typeface="Meiryo UI" panose="020B0604030504040204" pitchFamily="34" charset="-128"/>
              <a:ea typeface="Meiryo UI" panose="020B0604030504040204" pitchFamily="34" charset="-128"/>
              <a:cs typeface="Meiryo UI" panose="020B0604030504040204" pitchFamily="34" charset="-128"/>
            </a:endParaRPr>
          </a:p>
        </p:txBody>
      </p:sp>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2160" y="764704"/>
            <a:ext cx="2381250" cy="2390775"/>
          </a:xfrm>
          <a:prstGeom prst="rect">
            <a:avLst/>
          </a:prstGeom>
        </p:spPr>
      </p:pic>
      <p:pic>
        <p:nvPicPr>
          <p:cNvPr id="8" name="Obrázek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6581" y="0"/>
            <a:ext cx="3672408" cy="4305583"/>
          </a:xfrm>
          <a:prstGeom prst="rect">
            <a:avLst/>
          </a:prstGeom>
        </p:spPr>
      </p:pic>
      <p:pic>
        <p:nvPicPr>
          <p:cNvPr id="10" name="Obrázek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67085" y="0"/>
            <a:ext cx="3819989" cy="4221088"/>
          </a:xfrm>
          <a:prstGeom prst="rect">
            <a:avLst/>
          </a:prstGeom>
        </p:spPr>
      </p:pic>
      <p:sp>
        <p:nvSpPr>
          <p:cNvPr id="2" name="TextovéPole 1"/>
          <p:cNvSpPr txBox="1"/>
          <p:nvPr/>
        </p:nvSpPr>
        <p:spPr>
          <a:xfrm>
            <a:off x="598632" y="192544"/>
            <a:ext cx="2592288" cy="584775"/>
          </a:xfrm>
          <a:prstGeom prst="rect">
            <a:avLst/>
          </a:prstGeom>
          <a:noFill/>
        </p:spPr>
        <p:txBody>
          <a:bodyPr wrap="square" rtlCol="0">
            <a:spAutoFit/>
          </a:bodyPr>
          <a:lstStyle/>
          <a:p>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Porfyriny</a:t>
            </a:r>
            <a:endParaRPr lang="cs-CZ" sz="3200" dirty="0"/>
          </a:p>
        </p:txBody>
      </p:sp>
    </p:spTree>
    <p:extLst>
      <p:ext uri="{BB962C8B-B14F-4D97-AF65-F5344CB8AC3E}">
        <p14:creationId xmlns:p14="http://schemas.microsoft.com/office/powerpoint/2010/main" val="280141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28912"/>
            <a:ext cx="8229600" cy="1143000"/>
          </a:xfrm>
        </p:spPr>
        <p:txBody>
          <a:bodyPr>
            <a:normAutofit/>
          </a:bodyPr>
          <a:lstStyle/>
          <a:p>
            <a:pPr algn="l"/>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Syntéza </a:t>
            </a:r>
            <a:r>
              <a:rPr lang="cs-CZ" sz="3200" b="1" dirty="0" err="1">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Hb</a:t>
            </a:r>
            <a:endParaRPr lang="cs-CZ" sz="32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5756" y="1309410"/>
            <a:ext cx="4392488" cy="5481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ovéPole 3"/>
          <p:cNvSpPr txBox="1"/>
          <p:nvPr/>
        </p:nvSpPr>
        <p:spPr>
          <a:xfrm>
            <a:off x="467544" y="940078"/>
            <a:ext cx="8208912" cy="369332"/>
          </a:xfrm>
          <a:prstGeom prst="rect">
            <a:avLst/>
          </a:prstGeom>
          <a:noFill/>
        </p:spPr>
        <p:txBody>
          <a:bodyPr wrap="square" rtlCol="0">
            <a:spAutoFit/>
          </a:bodyPr>
          <a:lstStyle/>
          <a:p>
            <a:r>
              <a:rPr lang="cs-CZ" dirty="0">
                <a:latin typeface="Meiryo UI" panose="020B0604030504040204" pitchFamily="34" charset="-128"/>
                <a:ea typeface="Meiryo UI" panose="020B0604030504040204" pitchFamily="34" charset="-128"/>
                <a:cs typeface="Meiryo UI" panose="020B0604030504040204" pitchFamily="34" charset="-128"/>
              </a:rPr>
              <a:t>- v kostní dřeni a erytroblastech  (nikoliv v erytrocytech!)</a:t>
            </a:r>
          </a:p>
        </p:txBody>
      </p:sp>
    </p:spTree>
    <p:extLst>
      <p:ext uri="{BB962C8B-B14F-4D97-AF65-F5344CB8AC3E}">
        <p14:creationId xmlns:p14="http://schemas.microsoft.com/office/powerpoint/2010/main" val="3297277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1568"/>
            <a:ext cx="8229600" cy="1143000"/>
          </a:xfrm>
        </p:spPr>
        <p:txBody>
          <a:bodyPr>
            <a:normAutofit/>
          </a:bodyPr>
          <a:lstStyle/>
          <a:p>
            <a:pPr algn="l"/>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Poruchy tvorby </a:t>
            </a:r>
            <a:r>
              <a:rPr lang="cs-CZ" sz="3200" b="1" dirty="0" err="1">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Hb</a:t>
            </a:r>
            <a:endParaRPr lang="cs-CZ" sz="3200" dirty="0"/>
          </a:p>
        </p:txBody>
      </p:sp>
      <p:sp>
        <p:nvSpPr>
          <p:cNvPr id="3" name="Zástupný symbol pro obsah 2"/>
          <p:cNvSpPr>
            <a:spLocks noGrp="1"/>
          </p:cNvSpPr>
          <p:nvPr>
            <p:ph idx="1"/>
          </p:nvPr>
        </p:nvSpPr>
        <p:spPr>
          <a:xfrm>
            <a:off x="457200" y="908720"/>
            <a:ext cx="8435280" cy="5217443"/>
          </a:xfrm>
        </p:spPr>
        <p:txBody>
          <a:bodyPr>
            <a:normAutofit/>
          </a:bodyPr>
          <a:lstStyle/>
          <a:p>
            <a:pPr>
              <a:buFont typeface="Wingdings" panose="05000000000000000000" pitchFamily="2" charset="2"/>
              <a:buChar char="§"/>
            </a:pPr>
            <a:endParaRPr lang="cs-CZ" sz="18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endParaRPr>
          </a:p>
          <a:p>
            <a:pPr>
              <a:buFont typeface="Wingdings" panose="05000000000000000000" pitchFamily="2" charset="2"/>
              <a:buChar char="§"/>
            </a:pPr>
            <a:r>
              <a:rPr lang="cs-CZ" sz="18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Poruchy syntézy hemu</a:t>
            </a:r>
          </a:p>
          <a:p>
            <a:pPr marL="0" indent="0">
              <a:buNone/>
            </a:pPr>
            <a:r>
              <a:rPr lang="cs-CZ" sz="1800" dirty="0">
                <a:latin typeface="Meiryo UI" panose="020B0604030504040204" pitchFamily="34" charset="-128"/>
                <a:ea typeface="Meiryo UI" panose="020B0604030504040204" pitchFamily="34" charset="-128"/>
                <a:cs typeface="Meiryo UI" panose="020B0604030504040204" pitchFamily="34" charset="-128"/>
              </a:rPr>
              <a:t>	- </a:t>
            </a:r>
            <a:r>
              <a:rPr lang="cs-CZ" sz="1800" b="1" dirty="0">
                <a:latin typeface="Meiryo UI" panose="020B0604030504040204" pitchFamily="34" charset="-128"/>
                <a:ea typeface="Meiryo UI" panose="020B0604030504040204" pitchFamily="34" charset="-128"/>
                <a:cs typeface="Meiryo UI" panose="020B0604030504040204" pitchFamily="34" charset="-128"/>
              </a:rPr>
              <a:t>porfyrie</a:t>
            </a:r>
          </a:p>
          <a:p>
            <a:pPr marL="0" indent="0">
              <a:buNone/>
            </a:pPr>
            <a:r>
              <a:rPr lang="cs-CZ" sz="1800" b="1" i="1" dirty="0">
                <a:latin typeface="Meiryo UI" panose="020B0604030504040204" pitchFamily="34" charset="-128"/>
                <a:ea typeface="Meiryo UI" panose="020B0604030504040204" pitchFamily="34" charset="-128"/>
                <a:cs typeface="Meiryo UI" panose="020B0604030504040204" pitchFamily="34" charset="-128"/>
              </a:rPr>
              <a:t>	</a:t>
            </a:r>
            <a:r>
              <a:rPr lang="cs-CZ" sz="1800" i="1" dirty="0">
                <a:latin typeface="Meiryo UI" panose="020B0604030504040204" pitchFamily="34" charset="-128"/>
                <a:ea typeface="Meiryo UI" panose="020B0604030504040204" pitchFamily="34" charset="-128"/>
                <a:cs typeface="Meiryo UI" panose="020B0604030504040204" pitchFamily="34" charset="-128"/>
              </a:rPr>
              <a:t>- </a:t>
            </a:r>
            <a:r>
              <a:rPr lang="cs-CZ" sz="1800" b="1" dirty="0" err="1">
                <a:latin typeface="Meiryo UI" panose="020B0604030504040204" pitchFamily="34" charset="-128"/>
                <a:ea typeface="Meiryo UI" panose="020B0604030504040204" pitchFamily="34" charset="-128"/>
                <a:cs typeface="Meiryo UI" panose="020B0604030504040204" pitchFamily="34" charset="-128"/>
              </a:rPr>
              <a:t>sideropenická</a:t>
            </a:r>
            <a:r>
              <a:rPr lang="cs-CZ" sz="1800" b="1" dirty="0">
                <a:latin typeface="Meiryo UI" panose="020B0604030504040204" pitchFamily="34" charset="-128"/>
                <a:ea typeface="Meiryo UI" panose="020B0604030504040204" pitchFamily="34" charset="-128"/>
                <a:cs typeface="Meiryo UI" panose="020B0604030504040204" pitchFamily="34" charset="-128"/>
              </a:rPr>
              <a:t> anémie </a:t>
            </a:r>
            <a:r>
              <a:rPr lang="cs-CZ" sz="1800" dirty="0">
                <a:latin typeface="Meiryo UI" panose="020B0604030504040204" pitchFamily="34" charset="-128"/>
                <a:ea typeface="Meiryo UI" panose="020B0604030504040204" pitchFamily="34" charset="-128"/>
                <a:cs typeface="Meiryo UI" panose="020B0604030504040204" pitchFamily="34" charset="-128"/>
              </a:rPr>
              <a:t>– anémie z nedostatku </a:t>
            </a:r>
            <a:r>
              <a:rPr lang="cs-CZ" sz="1800" dirty="0" err="1">
                <a:latin typeface="Meiryo UI" panose="020B0604030504040204" pitchFamily="34" charset="-128"/>
                <a:ea typeface="Meiryo UI" panose="020B0604030504040204" pitchFamily="34" charset="-128"/>
                <a:cs typeface="Meiryo UI" panose="020B0604030504040204" pitchFamily="34" charset="-128"/>
              </a:rPr>
              <a:t>Fe</a:t>
            </a:r>
            <a:endParaRPr lang="cs-CZ" sz="1800"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cs-CZ" sz="1800" dirty="0">
                <a:latin typeface="Meiryo UI" panose="020B0604030504040204" pitchFamily="34" charset="-128"/>
                <a:ea typeface="Meiryo UI" panose="020B0604030504040204" pitchFamily="34" charset="-128"/>
                <a:cs typeface="Meiryo UI" panose="020B0604030504040204" pitchFamily="34" charset="-128"/>
              </a:rPr>
              <a:t>	- </a:t>
            </a:r>
            <a:r>
              <a:rPr lang="cs-CZ" sz="1800" b="1" dirty="0">
                <a:latin typeface="Meiryo UI" panose="020B0604030504040204" pitchFamily="34" charset="-128"/>
                <a:ea typeface="Meiryo UI" panose="020B0604030504040204" pitchFamily="34" charset="-128"/>
                <a:cs typeface="Meiryo UI" panose="020B0604030504040204" pitchFamily="34" charset="-128"/>
              </a:rPr>
              <a:t>anémie chronických nemocí </a:t>
            </a:r>
            <a:r>
              <a:rPr lang="cs-CZ" sz="1800" dirty="0">
                <a:latin typeface="Meiryo UI" panose="020B0604030504040204" pitchFamily="34" charset="-128"/>
                <a:ea typeface="Meiryo UI" panose="020B0604030504040204" pitchFamily="34" charset="-128"/>
                <a:cs typeface="Meiryo UI" panose="020B0604030504040204" pitchFamily="34" charset="-128"/>
              </a:rPr>
              <a:t>– porucha mobilizace </a:t>
            </a:r>
            <a:r>
              <a:rPr lang="cs-CZ" sz="1800" dirty="0" err="1">
                <a:latin typeface="Meiryo UI" panose="020B0604030504040204" pitchFamily="34" charset="-128"/>
                <a:ea typeface="Meiryo UI" panose="020B0604030504040204" pitchFamily="34" charset="-128"/>
                <a:cs typeface="Meiryo UI" panose="020B0604030504040204" pitchFamily="34" charset="-128"/>
              </a:rPr>
              <a:t>Fe</a:t>
            </a:r>
            <a:endParaRPr lang="cs-CZ" sz="1800"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cs-CZ" sz="1800" dirty="0">
                <a:latin typeface="Meiryo UI" panose="020B0604030504040204" pitchFamily="34" charset="-128"/>
                <a:ea typeface="Meiryo UI" panose="020B0604030504040204" pitchFamily="34" charset="-128"/>
                <a:cs typeface="Meiryo UI" panose="020B0604030504040204" pitchFamily="34" charset="-128"/>
              </a:rPr>
              <a:t>	- </a:t>
            </a:r>
            <a:r>
              <a:rPr lang="cs-CZ" sz="1800" b="1" dirty="0" err="1">
                <a:latin typeface="Meiryo UI" panose="020B0604030504040204" pitchFamily="34" charset="-128"/>
                <a:ea typeface="Meiryo UI" panose="020B0604030504040204" pitchFamily="34" charset="-128"/>
                <a:cs typeface="Meiryo UI" panose="020B0604030504040204" pitchFamily="34" charset="-128"/>
              </a:rPr>
              <a:t>sideroblastická</a:t>
            </a:r>
            <a:r>
              <a:rPr lang="cs-CZ" sz="1800" b="1" dirty="0">
                <a:latin typeface="Meiryo UI" panose="020B0604030504040204" pitchFamily="34" charset="-128"/>
                <a:ea typeface="Meiryo UI" panose="020B0604030504040204" pitchFamily="34" charset="-128"/>
                <a:cs typeface="Meiryo UI" panose="020B0604030504040204" pitchFamily="34" charset="-128"/>
              </a:rPr>
              <a:t> anémie</a:t>
            </a:r>
            <a:r>
              <a:rPr lang="cs-CZ" sz="1800" dirty="0">
                <a:latin typeface="Meiryo UI" panose="020B0604030504040204" pitchFamily="34" charset="-128"/>
                <a:ea typeface="Meiryo UI" panose="020B0604030504040204" pitchFamily="34" charset="-128"/>
                <a:cs typeface="Meiryo UI" panose="020B0604030504040204" pitchFamily="34" charset="-128"/>
              </a:rPr>
              <a:t> – porucha inkorporace </a:t>
            </a:r>
            <a:r>
              <a:rPr lang="cs-CZ" sz="1800" dirty="0" err="1">
                <a:latin typeface="Meiryo UI" panose="020B0604030504040204" pitchFamily="34" charset="-128"/>
                <a:ea typeface="Meiryo UI" panose="020B0604030504040204" pitchFamily="34" charset="-128"/>
                <a:cs typeface="Meiryo UI" panose="020B0604030504040204" pitchFamily="34" charset="-128"/>
              </a:rPr>
              <a:t>Fe</a:t>
            </a:r>
            <a:r>
              <a:rPr lang="cs-CZ" sz="1800" dirty="0">
                <a:latin typeface="Meiryo UI" panose="020B0604030504040204" pitchFamily="34" charset="-128"/>
                <a:ea typeface="Meiryo UI" panose="020B0604030504040204" pitchFamily="34" charset="-128"/>
                <a:cs typeface="Meiryo UI" panose="020B0604030504040204" pitchFamily="34" charset="-128"/>
              </a:rPr>
              <a:t> do </a:t>
            </a:r>
            <a:r>
              <a:rPr lang="cs-CZ" sz="1800" dirty="0" err="1">
                <a:latin typeface="Meiryo UI" panose="020B0604030504040204" pitchFamily="34" charset="-128"/>
                <a:ea typeface="Meiryo UI" panose="020B0604030504040204" pitchFamily="34" charset="-128"/>
                <a:cs typeface="Meiryo UI" panose="020B0604030504040204" pitchFamily="34" charset="-128"/>
              </a:rPr>
              <a:t>Hb</a:t>
            </a:r>
            <a:r>
              <a:rPr lang="cs-CZ" sz="1800" dirty="0">
                <a:latin typeface="Meiryo UI" panose="020B0604030504040204" pitchFamily="34" charset="-128"/>
                <a:ea typeface="Meiryo UI" panose="020B0604030504040204" pitchFamily="34" charset="-128"/>
                <a:cs typeface="Meiryo UI" panose="020B0604030504040204" pitchFamily="34" charset="-128"/>
              </a:rPr>
              <a:t> 	  	  (porucha syntézy </a:t>
            </a:r>
            <a:r>
              <a:rPr lang="cs-CZ" sz="1800" dirty="0" err="1">
                <a:latin typeface="Meiryo UI" panose="020B0604030504040204" pitchFamily="34" charset="-128"/>
                <a:ea typeface="Meiryo UI" panose="020B0604030504040204" pitchFamily="34" charset="-128"/>
                <a:cs typeface="Meiryo UI" panose="020B0604030504040204" pitchFamily="34" charset="-128"/>
              </a:rPr>
              <a:t>protoporfyrinu</a:t>
            </a:r>
            <a:r>
              <a:rPr lang="cs-CZ" sz="1800" dirty="0">
                <a:latin typeface="Meiryo UI" panose="020B0604030504040204" pitchFamily="34" charset="-128"/>
                <a:ea typeface="Meiryo UI" panose="020B0604030504040204" pitchFamily="34" charset="-128"/>
                <a:cs typeface="Meiryo UI" panose="020B0604030504040204" pitchFamily="34" charset="-128"/>
              </a:rPr>
              <a:t> s tvorbou prstenčitých 	 	  </a:t>
            </a:r>
            <a:r>
              <a:rPr lang="cs-CZ" sz="1800" dirty="0" err="1">
                <a:latin typeface="Meiryo UI" panose="020B0604030504040204" pitchFamily="34" charset="-128"/>
                <a:ea typeface="Meiryo UI" panose="020B0604030504040204" pitchFamily="34" charset="-128"/>
                <a:cs typeface="Meiryo UI" panose="020B0604030504040204" pitchFamily="34" charset="-128"/>
              </a:rPr>
              <a:t>sideroblastů</a:t>
            </a:r>
            <a:r>
              <a:rPr lang="cs-CZ" sz="1800" dirty="0">
                <a:latin typeface="Meiryo UI" panose="020B0604030504040204" pitchFamily="34" charset="-128"/>
                <a:ea typeface="Meiryo UI" panose="020B0604030504040204" pitchFamily="34" charset="-128"/>
                <a:cs typeface="Meiryo UI" panose="020B0604030504040204" pitchFamily="34" charset="-128"/>
              </a:rPr>
              <a:t>)</a:t>
            </a:r>
          </a:p>
          <a:p>
            <a:pPr>
              <a:buFont typeface="Wingdings" panose="05000000000000000000" pitchFamily="2" charset="2"/>
              <a:buChar char="§"/>
            </a:pPr>
            <a:endParaRPr lang="cs-CZ" sz="18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endParaRPr>
          </a:p>
        </p:txBody>
      </p:sp>
    </p:spTree>
    <p:extLst>
      <p:ext uri="{BB962C8B-B14F-4D97-AF65-F5344CB8AC3E}">
        <p14:creationId xmlns:p14="http://schemas.microsoft.com/office/powerpoint/2010/main" val="86792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88640"/>
            <a:ext cx="8229600" cy="1143000"/>
          </a:xfrm>
        </p:spPr>
        <p:txBody>
          <a:bodyPr>
            <a:normAutofit/>
          </a:bodyPr>
          <a:lstStyle/>
          <a:p>
            <a:pPr algn="l"/>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Poruchy tvorby </a:t>
            </a:r>
            <a:r>
              <a:rPr lang="cs-CZ" sz="3200" b="1" dirty="0" err="1">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Hb</a:t>
            </a:r>
            <a:endParaRPr lang="fr-FR" sz="3200" dirty="0"/>
          </a:p>
        </p:txBody>
      </p:sp>
      <p:sp>
        <p:nvSpPr>
          <p:cNvPr id="3" name="Zástupný symbol pro obsah 2"/>
          <p:cNvSpPr>
            <a:spLocks noGrp="1"/>
          </p:cNvSpPr>
          <p:nvPr>
            <p:ph idx="1"/>
          </p:nvPr>
        </p:nvSpPr>
        <p:spPr>
          <a:xfrm>
            <a:off x="457200" y="1052736"/>
            <a:ext cx="8435280" cy="5616624"/>
          </a:xfrm>
        </p:spPr>
        <p:txBody>
          <a:bodyPr>
            <a:normAutofit fontScale="85000" lnSpcReduction="10000"/>
          </a:bodyPr>
          <a:lstStyle/>
          <a:p>
            <a:pPr>
              <a:buFont typeface="Wingdings" panose="05000000000000000000" pitchFamily="2" charset="2"/>
              <a:buChar char="§"/>
            </a:pPr>
            <a:r>
              <a:rPr lang="cs-CZ" sz="18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Poruchy syntézy globinu</a:t>
            </a:r>
          </a:p>
          <a:p>
            <a:pPr marL="0" indent="0">
              <a:buNone/>
            </a:pPr>
            <a:r>
              <a:rPr lang="cs-CZ" dirty="0">
                <a:latin typeface="Meiryo UI" panose="020B0604030504040204" pitchFamily="34" charset="-128"/>
                <a:ea typeface="Meiryo UI" panose="020B0604030504040204" pitchFamily="34" charset="-128"/>
                <a:cs typeface="Meiryo UI" panose="020B0604030504040204" pitchFamily="34" charset="-128"/>
              </a:rPr>
              <a:t>	</a:t>
            </a:r>
            <a:r>
              <a:rPr lang="cs-CZ" sz="1900" dirty="0">
                <a:latin typeface="Meiryo UI" panose="020B0604030504040204" pitchFamily="34" charset="-128"/>
                <a:ea typeface="Meiryo UI" panose="020B0604030504040204" pitchFamily="34" charset="-128"/>
                <a:cs typeface="Meiryo UI" panose="020B0604030504040204" pitchFamily="34" charset="-128"/>
              </a:rPr>
              <a:t>- </a:t>
            </a:r>
            <a:r>
              <a:rPr lang="cs-CZ" sz="1900" b="1" dirty="0">
                <a:latin typeface="Meiryo UI" panose="020B0604030504040204" pitchFamily="34" charset="-128"/>
                <a:ea typeface="Meiryo UI" panose="020B0604030504040204" pitchFamily="34" charset="-128"/>
                <a:cs typeface="Meiryo UI" panose="020B0604030504040204" pitchFamily="34" charset="-128"/>
              </a:rPr>
              <a:t>talasémie</a:t>
            </a:r>
            <a:r>
              <a:rPr lang="cs-CZ" sz="1900" dirty="0">
                <a:latin typeface="Meiryo UI" panose="020B0604030504040204" pitchFamily="34" charset="-128"/>
                <a:ea typeface="Meiryo UI" panose="020B0604030504040204" pitchFamily="34" charset="-128"/>
                <a:cs typeface="Meiryo UI" panose="020B0604030504040204" pitchFamily="34" charset="-128"/>
              </a:rPr>
              <a:t> – geneticky podmíněná snížená nebo chybějící 	   	 	syntéza některého z globinových řetězců </a:t>
            </a:r>
          </a:p>
          <a:p>
            <a:pPr marL="0" indent="0">
              <a:buNone/>
            </a:pPr>
            <a:r>
              <a:rPr lang="cs-CZ" sz="1900" dirty="0">
                <a:latin typeface="Meiryo UI" panose="020B0604030504040204" pitchFamily="34" charset="-128"/>
                <a:ea typeface="Meiryo UI" panose="020B0604030504040204" pitchFamily="34" charset="-128"/>
                <a:cs typeface="Meiryo UI" panose="020B0604030504040204" pitchFamily="34" charset="-128"/>
              </a:rPr>
              <a:t>	</a:t>
            </a:r>
            <a:r>
              <a:rPr lang="cs-CZ" sz="1900" i="1" dirty="0">
                <a:latin typeface="Meiryo UI" panose="020B0604030504040204" pitchFamily="34" charset="-128"/>
                <a:ea typeface="Meiryo UI" panose="020B0604030504040204" pitchFamily="34" charset="-128"/>
                <a:cs typeface="Meiryo UI" panose="020B0604030504040204" pitchFamily="34" charset="-128"/>
              </a:rPr>
              <a:t>Beta-talasémie – </a:t>
            </a:r>
            <a:r>
              <a:rPr lang="cs-CZ" sz="1900" dirty="0">
                <a:latin typeface="Meiryo UI" panose="020B0604030504040204" pitchFamily="34" charset="-128"/>
                <a:ea typeface="Meiryo UI" panose="020B0604030504040204" pitchFamily="34" charset="-128"/>
                <a:cs typeface="Meiryo UI" panose="020B0604030504040204" pitchFamily="34" charset="-128"/>
              </a:rPr>
              <a:t>omezena produkce ß-řetězců, kompenzace 			syntézou HbA</a:t>
            </a:r>
            <a:r>
              <a:rPr lang="cs-CZ" sz="1900" baseline="-25000" dirty="0">
                <a:latin typeface="Meiryo UI" panose="020B0604030504040204" pitchFamily="34" charset="-128"/>
                <a:ea typeface="Meiryo UI" panose="020B0604030504040204" pitchFamily="34" charset="-128"/>
                <a:cs typeface="Meiryo UI" panose="020B0604030504040204" pitchFamily="34" charset="-128"/>
              </a:rPr>
              <a:t>2</a:t>
            </a:r>
            <a:r>
              <a:rPr lang="cs-CZ" sz="1900" dirty="0">
                <a:latin typeface="Meiryo UI" panose="020B0604030504040204" pitchFamily="34" charset="-128"/>
                <a:ea typeface="Meiryo UI" panose="020B0604030504040204" pitchFamily="34" charset="-128"/>
                <a:cs typeface="Meiryo UI" panose="020B0604030504040204" pitchFamily="34" charset="-128"/>
              </a:rPr>
              <a:t>, </a:t>
            </a:r>
            <a:r>
              <a:rPr lang="cs-CZ" sz="1900" dirty="0" err="1">
                <a:latin typeface="Meiryo UI" panose="020B0604030504040204" pitchFamily="34" charset="-128"/>
                <a:ea typeface="Meiryo UI" panose="020B0604030504040204" pitchFamily="34" charset="-128"/>
                <a:cs typeface="Meiryo UI" panose="020B0604030504040204" pitchFamily="34" charset="-128"/>
              </a:rPr>
              <a:t>HbF</a:t>
            </a:r>
            <a:r>
              <a:rPr lang="cs-CZ" sz="1900" dirty="0">
                <a:latin typeface="Meiryo UI" panose="020B0604030504040204" pitchFamily="34" charset="-128"/>
                <a:ea typeface="Meiryo UI" panose="020B0604030504040204" pitchFamily="34" charset="-128"/>
                <a:cs typeface="Meiryo UI" panose="020B0604030504040204" pitchFamily="34" charset="-128"/>
              </a:rPr>
              <a:t>, (fragilnější Ery, porucha 				zabudovávání </a:t>
            </a:r>
            <a:r>
              <a:rPr lang="cs-CZ" sz="1900" dirty="0" err="1">
                <a:latin typeface="Meiryo UI" panose="020B0604030504040204" pitchFamily="34" charset="-128"/>
                <a:ea typeface="Meiryo UI" panose="020B0604030504040204" pitchFamily="34" charset="-128"/>
                <a:cs typeface="Meiryo UI" panose="020B0604030504040204" pitchFamily="34" charset="-128"/>
              </a:rPr>
              <a:t>Fe</a:t>
            </a:r>
            <a:r>
              <a:rPr lang="cs-CZ" sz="1900" dirty="0">
                <a:latin typeface="Meiryo UI" panose="020B0604030504040204" pitchFamily="34" charset="-128"/>
                <a:ea typeface="Meiryo UI" panose="020B0604030504040204" pitchFamily="34" charset="-128"/>
                <a:cs typeface="Meiryo UI" panose="020B0604030504040204" pitchFamily="34" charset="-128"/>
              </a:rPr>
              <a:t>)</a:t>
            </a:r>
          </a:p>
          <a:p>
            <a:pPr marL="0" indent="0">
              <a:buNone/>
            </a:pPr>
            <a:endParaRPr lang="cs-CZ" sz="1900"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cs-CZ" sz="1900" dirty="0">
                <a:latin typeface="Meiryo UI" panose="020B0604030504040204" pitchFamily="34" charset="-128"/>
                <a:ea typeface="Meiryo UI" panose="020B0604030504040204" pitchFamily="34" charset="-128"/>
                <a:cs typeface="Meiryo UI" panose="020B0604030504040204" pitchFamily="34" charset="-128"/>
              </a:rPr>
              <a:t>	- </a:t>
            </a:r>
            <a:r>
              <a:rPr lang="cs-CZ" sz="1900" b="1" dirty="0" err="1">
                <a:latin typeface="Meiryo UI" panose="020B0604030504040204" pitchFamily="34" charset="-128"/>
                <a:ea typeface="Meiryo UI" panose="020B0604030504040204" pitchFamily="34" charset="-128"/>
                <a:cs typeface="Meiryo UI" panose="020B0604030504040204" pitchFamily="34" charset="-128"/>
              </a:rPr>
              <a:t>hemoglobinopatie</a:t>
            </a:r>
            <a:r>
              <a:rPr lang="cs-CZ" sz="1900" dirty="0">
                <a:latin typeface="Meiryo UI" panose="020B0604030504040204" pitchFamily="34" charset="-128"/>
                <a:ea typeface="Meiryo UI" panose="020B0604030504040204" pitchFamily="34" charset="-128"/>
                <a:cs typeface="Meiryo UI" panose="020B0604030504040204" pitchFamily="34" charset="-128"/>
              </a:rPr>
              <a:t> – vrozené defekty genu tvořícího 				řetězce globinu </a:t>
            </a:r>
          </a:p>
          <a:p>
            <a:pPr marL="0" indent="0">
              <a:buNone/>
            </a:pPr>
            <a:r>
              <a:rPr lang="cs-CZ" sz="1900" dirty="0">
                <a:latin typeface="Meiryo UI" panose="020B0604030504040204" pitchFamily="34" charset="-128"/>
                <a:ea typeface="Meiryo UI" panose="020B0604030504040204" pitchFamily="34" charset="-128"/>
                <a:cs typeface="Meiryo UI" panose="020B0604030504040204" pitchFamily="34" charset="-128"/>
              </a:rPr>
              <a:t>		– záměna aminokyselin a následná syntéza 			          patologicky změněné molekuly </a:t>
            </a:r>
            <a:r>
              <a:rPr lang="cs-CZ" sz="1900" dirty="0" err="1">
                <a:latin typeface="Meiryo UI" panose="020B0604030504040204" pitchFamily="34" charset="-128"/>
                <a:ea typeface="Meiryo UI" panose="020B0604030504040204" pitchFamily="34" charset="-128"/>
                <a:cs typeface="Meiryo UI" panose="020B0604030504040204" pitchFamily="34" charset="-128"/>
              </a:rPr>
              <a:t>Hb</a:t>
            </a:r>
            <a:r>
              <a:rPr lang="cs-CZ" sz="1900" dirty="0">
                <a:latin typeface="Meiryo UI" panose="020B0604030504040204" pitchFamily="34" charset="-128"/>
                <a:ea typeface="Meiryo UI" panose="020B0604030504040204" pitchFamily="34" charset="-128"/>
                <a:cs typeface="Meiryo UI" panose="020B0604030504040204" pitchFamily="34" charset="-128"/>
              </a:rPr>
              <a:t> 				          (varianty hemoglobinu); nejznámější:</a:t>
            </a:r>
          </a:p>
          <a:p>
            <a:pPr marL="0" indent="0">
              <a:buNone/>
            </a:pPr>
            <a:r>
              <a:rPr lang="cs-CZ" sz="1900" dirty="0">
                <a:latin typeface="Meiryo UI" panose="020B0604030504040204" pitchFamily="34" charset="-128"/>
                <a:ea typeface="Meiryo UI" panose="020B0604030504040204" pitchFamily="34" charset="-128"/>
                <a:cs typeface="Meiryo UI" panose="020B0604030504040204" pitchFamily="34" charset="-128"/>
              </a:rPr>
              <a:t> 	 </a:t>
            </a:r>
            <a:r>
              <a:rPr lang="cs-CZ" sz="1900" i="1" dirty="0" err="1">
                <a:latin typeface="Meiryo UI" panose="020B0604030504040204" pitchFamily="34" charset="-128"/>
                <a:ea typeface="Meiryo UI" panose="020B0604030504040204" pitchFamily="34" charset="-128"/>
                <a:cs typeface="Meiryo UI" panose="020B0604030504040204" pitchFamily="34" charset="-128"/>
              </a:rPr>
              <a:t>Hemoglobinopatie</a:t>
            </a:r>
            <a:r>
              <a:rPr lang="cs-CZ" sz="1900" i="1" dirty="0">
                <a:latin typeface="Meiryo UI" panose="020B0604030504040204" pitchFamily="34" charset="-128"/>
                <a:ea typeface="Meiryo UI" panose="020B0604030504040204" pitchFamily="34" charset="-128"/>
                <a:cs typeface="Meiryo UI" panose="020B0604030504040204" pitchFamily="34" charset="-128"/>
              </a:rPr>
              <a:t> S</a:t>
            </a:r>
            <a:r>
              <a:rPr lang="cs-CZ" sz="1900" dirty="0">
                <a:latin typeface="Meiryo UI" panose="020B0604030504040204" pitchFamily="34" charset="-128"/>
                <a:ea typeface="Meiryo UI" panose="020B0604030504040204" pitchFamily="34" charset="-128"/>
                <a:cs typeface="Meiryo UI" panose="020B0604030504040204" pitchFamily="34" charset="-128"/>
              </a:rPr>
              <a:t> (Srpkovitá anémie, </a:t>
            </a:r>
            <a:r>
              <a:rPr lang="cs-CZ" sz="1900" dirty="0" err="1">
                <a:latin typeface="Meiryo UI" panose="020B0604030504040204" pitchFamily="34" charset="-128"/>
                <a:ea typeface="Meiryo UI" panose="020B0604030504040204" pitchFamily="34" charset="-128"/>
                <a:cs typeface="Meiryo UI" panose="020B0604030504040204" pitchFamily="34" charset="-128"/>
              </a:rPr>
              <a:t>Glutamin</a:t>
            </a:r>
            <a:r>
              <a:rPr lang="cs-CZ" sz="1900" dirty="0">
                <a:latin typeface="Meiryo UI" panose="020B0604030504040204" pitchFamily="34" charset="-128"/>
                <a:ea typeface="Meiryo UI" panose="020B0604030504040204" pitchFamily="34" charset="-128"/>
                <a:cs typeface="Meiryo UI" panose="020B0604030504040204" pitchFamily="34" charset="-128"/>
              </a:rPr>
              <a:t> ß6 → Val)</a:t>
            </a:r>
          </a:p>
          <a:p>
            <a:pPr marL="0" indent="0">
              <a:buNone/>
            </a:pPr>
            <a:r>
              <a:rPr lang="cs-CZ" sz="1900" dirty="0">
                <a:latin typeface="Meiryo UI" panose="020B0604030504040204" pitchFamily="34" charset="-128"/>
                <a:ea typeface="Meiryo UI" panose="020B0604030504040204" pitchFamily="34" charset="-128"/>
                <a:cs typeface="Meiryo UI" panose="020B0604030504040204" pitchFamily="34" charset="-128"/>
              </a:rPr>
              <a:t>		- hemolytické projevy, zkrácené přežívání drepanocytů, 			ztráta negativního náboje </a:t>
            </a:r>
            <a:r>
              <a:rPr lang="cs-CZ" sz="1900" dirty="0" err="1">
                <a:latin typeface="Meiryo UI" panose="020B0604030504040204" pitchFamily="34" charset="-128"/>
                <a:ea typeface="Meiryo UI" panose="020B0604030504040204" pitchFamily="34" charset="-128"/>
                <a:cs typeface="Meiryo UI" panose="020B0604030504040204" pitchFamily="34" charset="-128"/>
              </a:rPr>
              <a:t>Hb</a:t>
            </a:r>
            <a:endParaRPr lang="cs-CZ" sz="1900"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cs-CZ" sz="1900" dirty="0">
                <a:latin typeface="Meiryo UI" panose="020B0604030504040204" pitchFamily="34" charset="-128"/>
                <a:ea typeface="Meiryo UI" panose="020B0604030504040204" pitchFamily="34" charset="-128"/>
                <a:cs typeface="Meiryo UI" panose="020B0604030504040204" pitchFamily="34" charset="-128"/>
              </a:rPr>
              <a:t>		- vyšší odolnost vůči malárii</a:t>
            </a:r>
          </a:p>
          <a:p>
            <a:pPr marL="0" indent="0">
              <a:buNone/>
            </a:pPr>
            <a:endParaRPr lang="cs-CZ" sz="1900" dirty="0">
              <a:latin typeface="Meiryo UI" panose="020B0604030504040204" pitchFamily="34" charset="-128"/>
              <a:ea typeface="Meiryo UI" panose="020B0604030504040204" pitchFamily="34" charset="-128"/>
              <a:cs typeface="Meiryo UI" panose="020B0604030504040204" pitchFamily="34" charset="-128"/>
            </a:endParaRPr>
          </a:p>
          <a:p>
            <a:r>
              <a:rPr lang="cs-CZ" sz="18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Analýza globinových řetězců</a:t>
            </a:r>
            <a:endParaRPr lang="cs-CZ" sz="1000" dirty="0"/>
          </a:p>
          <a:p>
            <a:pPr marL="0" indent="0">
              <a:buNone/>
            </a:pPr>
            <a:r>
              <a:rPr lang="cs-CZ" sz="1800" b="1" dirty="0">
                <a:latin typeface="Meiryo UI" panose="020B0604030504040204" pitchFamily="34" charset="-128"/>
                <a:ea typeface="Meiryo UI" panose="020B0604030504040204" pitchFamily="34" charset="-128"/>
                <a:cs typeface="Meiryo UI" panose="020B0604030504040204" pitchFamily="34" charset="-128"/>
              </a:rPr>
              <a:t>	- </a:t>
            </a:r>
            <a:r>
              <a:rPr lang="cs-CZ" sz="1800" dirty="0">
                <a:latin typeface="Meiryo UI" panose="020B0604030504040204" pitchFamily="34" charset="-128"/>
                <a:ea typeface="Meiryo UI" panose="020B0604030504040204" pitchFamily="34" charset="-128"/>
                <a:cs typeface="Meiryo UI" panose="020B0604030504040204" pitchFamily="34" charset="-128"/>
              </a:rPr>
              <a:t>disociace globinových řetězců a hemu</a:t>
            </a:r>
          </a:p>
          <a:p>
            <a:pPr marL="0" indent="0">
              <a:buNone/>
            </a:pPr>
            <a:r>
              <a:rPr lang="cs-CZ" sz="1800" b="1" dirty="0">
                <a:latin typeface="Meiryo UI" panose="020B0604030504040204" pitchFamily="34" charset="-128"/>
                <a:ea typeface="Meiryo UI" panose="020B0604030504040204" pitchFamily="34" charset="-128"/>
                <a:cs typeface="Meiryo UI" panose="020B0604030504040204" pitchFamily="34" charset="-128"/>
              </a:rPr>
              <a:t>	- </a:t>
            </a:r>
            <a:r>
              <a:rPr lang="cs-CZ" sz="1800" dirty="0">
                <a:latin typeface="Meiryo UI" panose="020B0604030504040204" pitchFamily="34" charset="-128"/>
                <a:ea typeface="Meiryo UI" panose="020B0604030504040204" pitchFamily="34" charset="-128"/>
                <a:cs typeface="Meiryo UI" panose="020B0604030504040204" pitchFamily="34" charset="-128"/>
              </a:rPr>
              <a:t>následná separace – elektroforeticky, HPLC, isoelektrická </a:t>
            </a:r>
            <a:r>
              <a:rPr lang="cs-CZ" sz="1800" dirty="0" err="1">
                <a:latin typeface="Meiryo UI" panose="020B0604030504040204" pitchFamily="34" charset="-128"/>
                <a:ea typeface="Meiryo UI" panose="020B0604030504040204" pitchFamily="34" charset="-128"/>
                <a:cs typeface="Meiryo UI" panose="020B0604030504040204" pitchFamily="34" charset="-128"/>
              </a:rPr>
              <a:t>fokuzace</a:t>
            </a:r>
            <a:endParaRPr lang="cs-CZ" sz="1800"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cs-CZ" sz="1800" dirty="0">
                <a:latin typeface="Meiryo UI" panose="020B0604030504040204" pitchFamily="34" charset="-128"/>
                <a:ea typeface="Meiryo UI" panose="020B0604030504040204" pitchFamily="34" charset="-128"/>
                <a:cs typeface="Meiryo UI" panose="020B0604030504040204" pitchFamily="34" charset="-128"/>
              </a:rPr>
              <a:t>	- možná i analýza pomocí MS</a:t>
            </a:r>
          </a:p>
        </p:txBody>
      </p:sp>
    </p:spTree>
    <p:extLst>
      <p:ext uri="{BB962C8B-B14F-4D97-AF65-F5344CB8AC3E}">
        <p14:creationId xmlns:p14="http://schemas.microsoft.com/office/powerpoint/2010/main" val="21283439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9925"/>
            <a:ext cx="8229600" cy="1143000"/>
          </a:xfrm>
        </p:spPr>
        <p:txBody>
          <a:bodyPr>
            <a:normAutofit/>
          </a:bodyPr>
          <a:lstStyle/>
          <a:p>
            <a:pPr algn="l"/>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Stanovení </a:t>
            </a:r>
            <a:r>
              <a:rPr lang="cs-CZ" sz="3200" b="1" dirty="0" err="1">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Hb</a:t>
            </a:r>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 a jeho derivátů</a:t>
            </a:r>
            <a:endParaRPr lang="cs-CZ" sz="3200" dirty="0"/>
          </a:p>
        </p:txBody>
      </p:sp>
      <p:sp>
        <p:nvSpPr>
          <p:cNvPr id="3" name="Zástupný symbol pro obsah 2"/>
          <p:cNvSpPr>
            <a:spLocks noGrp="1"/>
          </p:cNvSpPr>
          <p:nvPr>
            <p:ph idx="1"/>
          </p:nvPr>
        </p:nvSpPr>
        <p:spPr>
          <a:xfrm>
            <a:off x="107504" y="836712"/>
            <a:ext cx="8856984" cy="5289451"/>
          </a:xfrm>
        </p:spPr>
        <p:txBody>
          <a:bodyPr>
            <a:normAutofit/>
          </a:bodyPr>
          <a:lstStyle/>
          <a:p>
            <a:pPr>
              <a:buFont typeface="Wingdings" panose="05000000000000000000" pitchFamily="2" charset="2"/>
              <a:buChar char="§"/>
            </a:pPr>
            <a:r>
              <a:rPr lang="cs-CZ" sz="1700" b="1" dirty="0">
                <a:latin typeface="Meiryo UI" panose="020B0604030504040204" pitchFamily="34" charset="-128"/>
                <a:ea typeface="Meiryo UI" panose="020B0604030504040204" pitchFamily="34" charset="-128"/>
                <a:cs typeface="Meiryo UI" panose="020B0604030504040204" pitchFamily="34" charset="-128"/>
              </a:rPr>
              <a:t>Spektrofotometrické měření </a:t>
            </a:r>
            <a:r>
              <a:rPr lang="cs-CZ" sz="1700" dirty="0">
                <a:latin typeface="Meiryo UI" panose="020B0604030504040204" pitchFamily="34" charset="-128"/>
                <a:ea typeface="Meiryo UI" panose="020B0604030504040204" pitchFamily="34" charset="-128"/>
                <a:cs typeface="Meiryo UI" panose="020B0604030504040204" pitchFamily="34" charset="-128"/>
              </a:rPr>
              <a:t>– </a:t>
            </a:r>
            <a:r>
              <a:rPr lang="cs-CZ" sz="1700" dirty="0" err="1">
                <a:latin typeface="Meiryo UI" panose="020B0604030504040204" pitchFamily="34" charset="-128"/>
                <a:ea typeface="Meiryo UI" panose="020B0604030504040204" pitchFamily="34" charset="-128"/>
                <a:cs typeface="Meiryo UI" panose="020B0604030504040204" pitchFamily="34" charset="-128"/>
              </a:rPr>
              <a:t>tHb</a:t>
            </a:r>
            <a:r>
              <a:rPr lang="cs-CZ" sz="1700" dirty="0">
                <a:latin typeface="Meiryo UI" panose="020B0604030504040204" pitchFamily="34" charset="-128"/>
                <a:ea typeface="Meiryo UI" panose="020B0604030504040204" pitchFamily="34" charset="-128"/>
                <a:cs typeface="Meiryo UI" panose="020B0604030504040204" pitchFamily="34" charset="-128"/>
              </a:rPr>
              <a:t> i jeho deriváty mají charakteristická absorpční spektra ve viditelné oblasti záření  </a:t>
            </a:r>
          </a:p>
          <a:p>
            <a:pPr marL="0" indent="0">
              <a:buNone/>
            </a:pPr>
            <a:r>
              <a:rPr lang="cs-CZ" sz="1700" dirty="0">
                <a:latin typeface="Meiryo UI" panose="020B0604030504040204" pitchFamily="34" charset="-128"/>
                <a:ea typeface="Meiryo UI" panose="020B0604030504040204" pitchFamily="34" charset="-128"/>
                <a:cs typeface="Meiryo UI" panose="020B0604030504040204" pitchFamily="34" charset="-128"/>
              </a:rPr>
              <a:t>     ⇒ typická výrazná absorpční maxima v oblasti </a:t>
            </a:r>
            <a:r>
              <a:rPr lang="cs-CZ" sz="1700" b="1" dirty="0">
                <a:latin typeface="Meiryo UI" panose="020B0604030504040204" pitchFamily="34" charset="-128"/>
                <a:ea typeface="Meiryo UI" panose="020B0604030504040204" pitchFamily="34" charset="-128"/>
                <a:cs typeface="Meiryo UI" panose="020B0604030504040204" pitchFamily="34" charset="-128"/>
              </a:rPr>
              <a:t>400–430</a:t>
            </a:r>
            <a:r>
              <a:rPr lang="cs-CZ" sz="1700" dirty="0">
                <a:latin typeface="Meiryo UI" panose="020B0604030504040204" pitchFamily="34" charset="-128"/>
                <a:ea typeface="Meiryo UI" panose="020B0604030504040204" pitchFamily="34" charset="-128"/>
                <a:cs typeface="Meiryo UI" panose="020B0604030504040204" pitchFamily="34" charset="-128"/>
              </a:rPr>
              <a:t> </a:t>
            </a:r>
            <a:r>
              <a:rPr lang="cs-CZ" sz="1700" b="1" dirty="0" err="1">
                <a:latin typeface="Meiryo UI" panose="020B0604030504040204" pitchFamily="34" charset="-128"/>
                <a:ea typeface="Meiryo UI" panose="020B0604030504040204" pitchFamily="34" charset="-128"/>
                <a:cs typeface="Meiryo UI" panose="020B0604030504040204" pitchFamily="34" charset="-128"/>
              </a:rPr>
              <a:t>nm</a:t>
            </a:r>
            <a:r>
              <a:rPr lang="cs-CZ" sz="1700" b="1" dirty="0">
                <a:latin typeface="Meiryo UI" panose="020B0604030504040204" pitchFamily="34" charset="-128"/>
                <a:ea typeface="Meiryo UI" panose="020B0604030504040204" pitchFamily="34" charset="-128"/>
                <a:cs typeface="Meiryo UI" panose="020B0604030504040204" pitchFamily="34" charset="-128"/>
              </a:rPr>
              <a:t> </a:t>
            </a:r>
          </a:p>
          <a:p>
            <a:pPr marL="0" indent="0">
              <a:buNone/>
            </a:pPr>
            <a:r>
              <a:rPr lang="cs-CZ" sz="1700" b="1" dirty="0">
                <a:latin typeface="Meiryo UI" panose="020B0604030504040204" pitchFamily="34" charset="-128"/>
                <a:ea typeface="Meiryo UI" panose="020B0604030504040204" pitchFamily="34" charset="-128"/>
                <a:cs typeface="Meiryo UI" panose="020B0604030504040204" pitchFamily="34" charset="-128"/>
              </a:rPr>
              <a:t>         </a:t>
            </a:r>
            <a:r>
              <a:rPr lang="cs-CZ" sz="1700" dirty="0">
                <a:latin typeface="Meiryo UI" panose="020B0604030504040204" pitchFamily="34" charset="-128"/>
                <a:ea typeface="Meiryo UI" panose="020B0604030504040204" pitchFamily="34" charset="-128"/>
                <a:cs typeface="Meiryo UI" panose="020B0604030504040204" pitchFamily="34" charset="-128"/>
              </a:rPr>
              <a:t>(</a:t>
            </a:r>
            <a:r>
              <a:rPr lang="cs-CZ" sz="1700" dirty="0" err="1">
                <a:latin typeface="Meiryo UI" panose="020B0604030504040204" pitchFamily="34" charset="-128"/>
                <a:ea typeface="Meiryo UI" panose="020B0604030504040204" pitchFamily="34" charset="-128"/>
                <a:cs typeface="Meiryo UI" panose="020B0604030504040204" pitchFamily="34" charset="-128"/>
              </a:rPr>
              <a:t>Soretův</a:t>
            </a:r>
            <a:r>
              <a:rPr lang="cs-CZ" sz="1700" dirty="0">
                <a:latin typeface="Meiryo UI" panose="020B0604030504040204" pitchFamily="34" charset="-128"/>
                <a:ea typeface="Meiryo UI" panose="020B0604030504040204" pitchFamily="34" charset="-128"/>
                <a:cs typeface="Meiryo UI" panose="020B0604030504040204" pitchFamily="34" charset="-128"/>
              </a:rPr>
              <a:t> pás), další absorpční vrcholy jsou podstatně nižší</a:t>
            </a:r>
          </a:p>
          <a:p>
            <a:pPr>
              <a:buFont typeface="Wingdings" panose="05000000000000000000" pitchFamily="2" charset="2"/>
              <a:buChar char="§"/>
            </a:pPr>
            <a:endParaRPr lang="cs-CZ" sz="1700" b="1" dirty="0">
              <a:latin typeface="Meiryo UI" panose="020B0604030504040204" pitchFamily="34" charset="-128"/>
              <a:ea typeface="Meiryo UI" panose="020B0604030504040204" pitchFamily="34" charset="-128"/>
              <a:cs typeface="Meiryo UI" panose="020B0604030504040204" pitchFamily="34" charset="-128"/>
            </a:endParaRPr>
          </a:p>
          <a:p>
            <a:pPr>
              <a:buFont typeface="Wingdings" panose="05000000000000000000" pitchFamily="2" charset="2"/>
              <a:buChar char="§"/>
            </a:pPr>
            <a:endParaRPr lang="cs-CZ" sz="1700" b="1" dirty="0">
              <a:latin typeface="Meiryo UI" panose="020B0604030504040204" pitchFamily="34" charset="-128"/>
              <a:ea typeface="Meiryo UI" panose="020B0604030504040204" pitchFamily="34" charset="-128"/>
              <a:cs typeface="Meiryo UI" panose="020B0604030504040204" pitchFamily="34" charset="-128"/>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1979712"/>
            <a:ext cx="7576570" cy="4734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25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0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0"/>
            <a:ext cx="8229600" cy="1143000"/>
          </a:xfrm>
        </p:spPr>
        <p:txBody>
          <a:bodyPr>
            <a:normAutofit/>
          </a:bodyPr>
          <a:lstStyle/>
          <a:p>
            <a:pPr algn="l"/>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Stanovení </a:t>
            </a:r>
            <a:r>
              <a:rPr lang="cs-CZ" sz="3200" b="1" dirty="0" err="1">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Hb</a:t>
            </a:r>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 a jeho derivátů</a:t>
            </a:r>
            <a:endParaRPr lang="cs-CZ" sz="3200" dirty="0"/>
          </a:p>
        </p:txBody>
      </p:sp>
      <p:sp>
        <p:nvSpPr>
          <p:cNvPr id="3" name="Zástupný symbol pro obsah 2"/>
          <p:cNvSpPr>
            <a:spLocks noGrp="1"/>
          </p:cNvSpPr>
          <p:nvPr>
            <p:ph idx="1"/>
          </p:nvPr>
        </p:nvSpPr>
        <p:spPr>
          <a:xfrm>
            <a:off x="467544" y="980728"/>
            <a:ext cx="8496944" cy="5318051"/>
          </a:xfrm>
        </p:spPr>
        <p:txBody>
          <a:bodyPr>
            <a:normAutofit/>
          </a:bodyPr>
          <a:lstStyle/>
          <a:p>
            <a:pPr>
              <a:buFont typeface="Wingdings" panose="05000000000000000000" pitchFamily="2" charset="2"/>
              <a:buChar char="§"/>
            </a:pPr>
            <a:r>
              <a:rPr lang="cs-CZ" sz="1800" b="1" dirty="0">
                <a:latin typeface="Meiryo UI" panose="020B0604030504040204" pitchFamily="34" charset="-128"/>
                <a:ea typeface="Meiryo UI" panose="020B0604030504040204" pitchFamily="34" charset="-128"/>
                <a:cs typeface="Meiryo UI" panose="020B0604030504040204" pitchFamily="34" charset="-128"/>
              </a:rPr>
              <a:t>Stanovení </a:t>
            </a:r>
            <a:r>
              <a:rPr lang="cs-CZ" sz="1800" b="1" dirty="0" err="1">
                <a:latin typeface="Meiryo UI" panose="020B0604030504040204" pitchFamily="34" charset="-128"/>
                <a:ea typeface="Meiryo UI" panose="020B0604030504040204" pitchFamily="34" charset="-128"/>
                <a:cs typeface="Meiryo UI" panose="020B0604030504040204" pitchFamily="34" charset="-128"/>
              </a:rPr>
              <a:t>Hb</a:t>
            </a:r>
            <a:r>
              <a:rPr lang="cs-CZ" sz="1800" b="1" dirty="0">
                <a:latin typeface="Meiryo UI" panose="020B0604030504040204" pitchFamily="34" charset="-128"/>
                <a:ea typeface="Meiryo UI" panose="020B0604030504040204" pitchFamily="34" charset="-128"/>
                <a:cs typeface="Meiryo UI" panose="020B0604030504040204" pitchFamily="34" charset="-128"/>
              </a:rPr>
              <a:t> v plné krvi</a:t>
            </a:r>
          </a:p>
          <a:p>
            <a:pPr marL="0" indent="0">
              <a:buNone/>
            </a:pPr>
            <a:endParaRPr lang="cs-CZ" sz="1800" b="1" dirty="0">
              <a:latin typeface="Meiryo UI" panose="020B0604030504040204" pitchFamily="34" charset="-128"/>
              <a:ea typeface="Meiryo UI" panose="020B0604030504040204" pitchFamily="34" charset="-128"/>
              <a:cs typeface="Meiryo UI" panose="020B0604030504040204" pitchFamily="34" charset="-128"/>
            </a:endParaRPr>
          </a:p>
          <a:p>
            <a:pPr marL="0" indent="0" algn="just">
              <a:buNone/>
            </a:pPr>
            <a:r>
              <a:rPr lang="cs-CZ" sz="1800" b="1" dirty="0">
                <a:latin typeface="Meiryo UI" panose="020B0604030504040204" pitchFamily="34" charset="-128"/>
                <a:ea typeface="Meiryo UI" panose="020B0604030504040204" pitchFamily="34" charset="-128"/>
                <a:cs typeface="Meiryo UI" panose="020B0604030504040204" pitchFamily="34" charset="-128"/>
              </a:rPr>
              <a:t>	</a:t>
            </a:r>
            <a:r>
              <a:rPr lang="cs-CZ" sz="1800" dirty="0">
                <a:latin typeface="Meiryo UI" panose="020B0604030504040204" pitchFamily="34" charset="-128"/>
                <a:ea typeface="Meiryo UI" panose="020B0604030504040204" pitchFamily="34" charset="-128"/>
                <a:cs typeface="Meiryo UI" panose="020B0604030504040204" pitchFamily="34" charset="-128"/>
              </a:rPr>
              <a:t>- v rámci vyšetření krevního obrazu na </a:t>
            </a:r>
            <a:r>
              <a:rPr lang="cs-CZ" sz="1800" b="1" dirty="0">
                <a:latin typeface="Meiryo UI" panose="020B0604030504040204" pitchFamily="34" charset="-128"/>
                <a:ea typeface="Meiryo UI" panose="020B0604030504040204" pitchFamily="34" charset="-128"/>
                <a:cs typeface="Meiryo UI" panose="020B0604030504040204" pitchFamily="34" charset="-128"/>
              </a:rPr>
              <a:t>hematologických</a:t>
            </a:r>
            <a:r>
              <a:rPr lang="cs-CZ" sz="1800" b="1" i="1" dirty="0">
                <a:latin typeface="Meiryo UI" panose="020B0604030504040204" pitchFamily="34" charset="-128"/>
                <a:ea typeface="Meiryo UI" panose="020B0604030504040204" pitchFamily="34" charset="-128"/>
                <a:cs typeface="Meiryo UI" panose="020B0604030504040204" pitchFamily="34" charset="-128"/>
              </a:rPr>
              <a:t> 	   	  </a:t>
            </a:r>
            <a:r>
              <a:rPr lang="cs-CZ" sz="1800" b="1" dirty="0">
                <a:latin typeface="Meiryo UI" panose="020B0604030504040204" pitchFamily="34" charset="-128"/>
                <a:ea typeface="Meiryo UI" panose="020B0604030504040204" pitchFamily="34" charset="-128"/>
                <a:cs typeface="Meiryo UI" panose="020B0604030504040204" pitchFamily="34" charset="-128"/>
              </a:rPr>
              <a:t>analyzátorech</a:t>
            </a:r>
            <a:r>
              <a:rPr lang="cs-CZ" sz="1800" dirty="0">
                <a:latin typeface="Meiryo UI" panose="020B0604030504040204" pitchFamily="34" charset="-128"/>
                <a:ea typeface="Meiryo UI" panose="020B0604030504040204" pitchFamily="34" charset="-128"/>
                <a:cs typeface="Meiryo UI" panose="020B0604030504040204" pitchFamily="34" charset="-128"/>
              </a:rPr>
              <a:t>: </a:t>
            </a:r>
            <a:r>
              <a:rPr lang="cs-CZ" sz="1800" dirty="0" err="1">
                <a:latin typeface="Meiryo UI" panose="020B0604030504040204" pitchFamily="34" charset="-128"/>
                <a:ea typeface="Meiryo UI" panose="020B0604030504040204" pitchFamily="34" charset="-128"/>
                <a:cs typeface="Meiryo UI" panose="020B0604030504040204" pitchFamily="34" charset="-128"/>
              </a:rPr>
              <a:t>lýza</a:t>
            </a:r>
            <a:r>
              <a:rPr lang="cs-CZ" sz="1800" dirty="0">
                <a:latin typeface="Meiryo UI" panose="020B0604030504040204" pitchFamily="34" charset="-128"/>
                <a:ea typeface="Meiryo UI" panose="020B0604030504040204" pitchFamily="34" charset="-128"/>
                <a:cs typeface="Meiryo UI" panose="020B0604030504040204" pitchFamily="34" charset="-128"/>
              </a:rPr>
              <a:t> erytrocytů a tvorba opticky stálého 	  	  barevného komplexu s </a:t>
            </a:r>
            <a:r>
              <a:rPr lang="cs-CZ" sz="1800" dirty="0" err="1">
                <a:latin typeface="Meiryo UI" panose="020B0604030504040204" pitchFamily="34" charset="-128"/>
                <a:ea typeface="Meiryo UI" panose="020B0604030504040204" pitchFamily="34" charset="-128"/>
                <a:cs typeface="Meiryo UI" panose="020B0604030504040204" pitchFamily="34" charset="-128"/>
              </a:rPr>
              <a:t>lauryl</a:t>
            </a:r>
            <a:r>
              <a:rPr lang="cs-CZ" sz="1800" dirty="0">
                <a:latin typeface="Meiryo UI" panose="020B0604030504040204" pitchFamily="34" charset="-128"/>
                <a:ea typeface="Meiryo UI" panose="020B0604030504040204" pitchFamily="34" charset="-128"/>
                <a:cs typeface="Meiryo UI" panose="020B0604030504040204" pitchFamily="34" charset="-128"/>
              </a:rPr>
              <a:t> sulfátem sodným nebo</a:t>
            </a:r>
          </a:p>
          <a:p>
            <a:pPr marL="0" indent="0" algn="just">
              <a:buNone/>
            </a:pPr>
            <a:r>
              <a:rPr lang="cs-CZ" sz="1800" i="1" dirty="0">
                <a:latin typeface="Meiryo UI" panose="020B0604030504040204" pitchFamily="34" charset="-128"/>
                <a:ea typeface="Meiryo UI" panose="020B0604030504040204" pitchFamily="34" charset="-128"/>
                <a:cs typeface="Meiryo UI" panose="020B0604030504040204" pitchFamily="34" charset="-128"/>
              </a:rPr>
              <a:t>	  </a:t>
            </a:r>
            <a:r>
              <a:rPr lang="cs-CZ" sz="1800" dirty="0">
                <a:latin typeface="Meiryo UI" panose="020B0604030504040204" pitchFamily="34" charset="-128"/>
                <a:ea typeface="Meiryo UI" panose="020B0604030504040204" pitchFamily="34" charset="-128"/>
                <a:cs typeface="Meiryo UI" panose="020B0604030504040204" pitchFamily="34" charset="-128"/>
              </a:rPr>
              <a:t>imidazolem</a:t>
            </a:r>
          </a:p>
          <a:p>
            <a:pPr marL="0" indent="0" algn="just">
              <a:buNone/>
            </a:pPr>
            <a:endParaRPr lang="cs-CZ" sz="1800" i="1" dirty="0">
              <a:latin typeface="Meiryo UI" panose="020B0604030504040204" pitchFamily="34" charset="-128"/>
              <a:ea typeface="Meiryo UI" panose="020B0604030504040204" pitchFamily="34" charset="-128"/>
              <a:cs typeface="Meiryo UI" panose="020B0604030504040204" pitchFamily="34" charset="-128"/>
            </a:endParaRPr>
          </a:p>
          <a:p>
            <a:pPr marL="0" indent="0" algn="just">
              <a:buNone/>
            </a:pPr>
            <a:r>
              <a:rPr lang="cs-CZ" sz="1800" i="1" dirty="0">
                <a:latin typeface="Meiryo UI" panose="020B0604030504040204" pitchFamily="34" charset="-128"/>
                <a:ea typeface="Meiryo UI" panose="020B0604030504040204" pitchFamily="34" charset="-128"/>
                <a:cs typeface="Meiryo UI" panose="020B0604030504040204" pitchFamily="34" charset="-128"/>
              </a:rPr>
              <a:t>	- </a:t>
            </a:r>
            <a:r>
              <a:rPr lang="cs-CZ" sz="1800" dirty="0">
                <a:latin typeface="Meiryo UI" panose="020B0604030504040204" pitchFamily="34" charset="-128"/>
                <a:ea typeface="Meiryo UI" panose="020B0604030504040204" pitchFamily="34" charset="-128"/>
                <a:cs typeface="Meiryo UI" panose="020B0604030504040204" pitchFamily="34" charset="-128"/>
              </a:rPr>
              <a:t>v rámci vyšetření acidobazické rovnováhy na </a:t>
            </a:r>
            <a:r>
              <a:rPr lang="cs-CZ" sz="1800" b="1" dirty="0">
                <a:latin typeface="Meiryo UI" panose="020B0604030504040204" pitchFamily="34" charset="-128"/>
                <a:ea typeface="Meiryo UI" panose="020B0604030504040204" pitchFamily="34" charset="-128"/>
                <a:cs typeface="Meiryo UI" panose="020B0604030504040204" pitchFamily="34" charset="-128"/>
              </a:rPr>
              <a:t>ABR 	  	  	  analyzátorech</a:t>
            </a:r>
            <a:r>
              <a:rPr lang="cs-CZ" sz="1800" dirty="0">
                <a:latin typeface="Meiryo UI" panose="020B0604030504040204" pitchFamily="34" charset="-128"/>
                <a:ea typeface="Meiryo UI" panose="020B0604030504040204" pitchFamily="34" charset="-128"/>
                <a:cs typeface="Meiryo UI" panose="020B0604030504040204" pitchFamily="34" charset="-128"/>
              </a:rPr>
              <a:t>: měření absorpce světla v plné krvi </a:t>
            </a:r>
          </a:p>
          <a:p>
            <a:pPr marL="0" indent="0" algn="just">
              <a:buNone/>
            </a:pPr>
            <a:r>
              <a:rPr lang="cs-CZ" sz="1800" dirty="0">
                <a:latin typeface="Meiryo UI" panose="020B0604030504040204" pitchFamily="34" charset="-128"/>
                <a:ea typeface="Meiryo UI" panose="020B0604030504040204" pitchFamily="34" charset="-128"/>
                <a:cs typeface="Meiryo UI" panose="020B0604030504040204" pitchFamily="34" charset="-128"/>
              </a:rPr>
              <a:t>	ABL 825 </a:t>
            </a:r>
            <a:r>
              <a:rPr lang="cs-CZ" sz="1800" dirty="0" err="1">
                <a:latin typeface="Meiryo UI" panose="020B0604030504040204" pitchFamily="34" charset="-128"/>
                <a:ea typeface="Meiryo UI" panose="020B0604030504040204" pitchFamily="34" charset="-128"/>
                <a:cs typeface="Meiryo UI" panose="020B0604030504040204" pitchFamily="34" charset="-128"/>
              </a:rPr>
              <a:t>flex</a:t>
            </a:r>
            <a:r>
              <a:rPr lang="cs-CZ" sz="1800" dirty="0">
                <a:latin typeface="Meiryo UI" panose="020B0604030504040204" pitchFamily="34" charset="-128"/>
                <a:ea typeface="Meiryo UI" panose="020B0604030504040204" pitchFamily="34" charset="-128"/>
                <a:cs typeface="Meiryo UI" panose="020B0604030504040204" pitchFamily="34" charset="-128"/>
              </a:rPr>
              <a:t> (Radiometr) - 1 µl vzorku je ultrazvukově 	</a:t>
            </a:r>
            <a:r>
              <a:rPr lang="cs-CZ" sz="1800" dirty="0" err="1">
                <a:latin typeface="Meiryo UI" panose="020B0604030504040204" pitchFamily="34" charset="-128"/>
                <a:ea typeface="Meiryo UI" panose="020B0604030504040204" pitchFamily="34" charset="-128"/>
                <a:cs typeface="Meiryo UI" panose="020B0604030504040204" pitchFamily="34" charset="-128"/>
              </a:rPr>
              <a:t>zhemolyzován</a:t>
            </a:r>
            <a:r>
              <a:rPr lang="cs-CZ" sz="1800" dirty="0">
                <a:latin typeface="Meiryo UI" panose="020B0604030504040204" pitchFamily="34" charset="-128"/>
                <a:ea typeface="Meiryo UI" panose="020B0604030504040204" pitchFamily="34" charset="-128"/>
                <a:cs typeface="Meiryo UI" panose="020B0604030504040204" pitchFamily="34" charset="-128"/>
              </a:rPr>
              <a:t> v kyvetě, vytvoří se tím opticky čirý roztok, </a:t>
            </a:r>
            <a:r>
              <a:rPr lang="cs-CZ" sz="1800" dirty="0" smtClean="0">
                <a:latin typeface="Meiryo UI" panose="020B0604030504040204" pitchFamily="34" charset="-128"/>
                <a:ea typeface="Meiryo UI" panose="020B0604030504040204" pitchFamily="34" charset="-128"/>
                <a:cs typeface="Meiryo UI" panose="020B0604030504040204" pitchFamily="34" charset="-128"/>
              </a:rPr>
              <a:t>        	měření </a:t>
            </a:r>
            <a:r>
              <a:rPr lang="cs-CZ" sz="1800" dirty="0">
                <a:latin typeface="Meiryo UI" panose="020B0604030504040204" pitchFamily="34" charset="-128"/>
                <a:ea typeface="Meiryo UI" panose="020B0604030504040204" pitchFamily="34" charset="-128"/>
                <a:cs typeface="Meiryo UI" panose="020B0604030504040204" pitchFamily="34" charset="-128"/>
              </a:rPr>
              <a:t>	absorbance </a:t>
            </a:r>
            <a:endParaRPr lang="cs-CZ" sz="1800" b="1" i="1" dirty="0">
              <a:latin typeface="Meiryo UI" panose="020B0604030504040204" pitchFamily="34" charset="-128"/>
              <a:ea typeface="Meiryo UI" panose="020B0604030504040204" pitchFamily="34" charset="-128"/>
              <a:cs typeface="Meiryo UI" panose="020B0604030504040204" pitchFamily="34" charset="-128"/>
            </a:endParaRPr>
          </a:p>
          <a:p>
            <a:pPr marL="0" indent="0" algn="just">
              <a:buNone/>
            </a:pPr>
            <a:r>
              <a:rPr lang="cs-CZ" sz="1800" b="1" i="1" dirty="0">
                <a:latin typeface="Meiryo UI" panose="020B0604030504040204" pitchFamily="34" charset="-128"/>
                <a:ea typeface="Meiryo UI" panose="020B0604030504040204" pitchFamily="34" charset="-128"/>
                <a:cs typeface="Meiryo UI" panose="020B0604030504040204" pitchFamily="34" charset="-128"/>
              </a:rPr>
              <a:t>	</a:t>
            </a:r>
            <a:r>
              <a:rPr lang="cs-CZ" sz="1800" i="1" dirty="0">
                <a:latin typeface="Meiryo UI" panose="020B0604030504040204" pitchFamily="34" charset="-128"/>
                <a:ea typeface="Meiryo UI" panose="020B0604030504040204" pitchFamily="34" charset="-128"/>
                <a:cs typeface="Meiryo UI" panose="020B0604030504040204" pitchFamily="34" charset="-128"/>
              </a:rPr>
              <a:t>- </a:t>
            </a:r>
            <a:r>
              <a:rPr lang="cs-CZ" sz="1800" b="1" dirty="0" err="1">
                <a:latin typeface="Meiryo UI" panose="020B0604030504040204" pitchFamily="34" charset="-128"/>
                <a:ea typeface="Meiryo UI" panose="020B0604030504040204" pitchFamily="34" charset="-128"/>
                <a:cs typeface="Meiryo UI" panose="020B0604030504040204" pitchFamily="34" charset="-128"/>
              </a:rPr>
              <a:t>Drabkinova</a:t>
            </a:r>
            <a:r>
              <a:rPr lang="cs-CZ" sz="1800" b="1" dirty="0">
                <a:latin typeface="Meiryo UI" panose="020B0604030504040204" pitchFamily="34" charset="-128"/>
                <a:ea typeface="Meiryo UI" panose="020B0604030504040204" pitchFamily="34" charset="-128"/>
                <a:cs typeface="Meiryo UI" panose="020B0604030504040204" pitchFamily="34" charset="-128"/>
              </a:rPr>
              <a:t> metoda (referenční)</a:t>
            </a:r>
            <a:r>
              <a:rPr lang="cs-CZ" sz="1800" dirty="0">
                <a:latin typeface="Meiryo UI" panose="020B0604030504040204" pitchFamily="34" charset="-128"/>
                <a:ea typeface="Meiryo UI" panose="020B0604030504040204" pitchFamily="34" charset="-128"/>
                <a:cs typeface="Meiryo UI" panose="020B0604030504040204" pitchFamily="34" charset="-128"/>
              </a:rPr>
              <a:t>: hemolýza, </a:t>
            </a:r>
            <a:r>
              <a:rPr lang="cs-CZ" sz="1800" b="1" dirty="0">
                <a:latin typeface="Meiryo UI" panose="020B0604030504040204" pitchFamily="34" charset="-128"/>
                <a:ea typeface="Meiryo UI" panose="020B0604030504040204" pitchFamily="34" charset="-128"/>
                <a:cs typeface="Meiryo UI" panose="020B0604030504040204" pitchFamily="34" charset="-128"/>
              </a:rPr>
              <a:t>oxidace Fe</a:t>
            </a:r>
            <a:r>
              <a:rPr lang="cs-CZ" sz="1800" b="1" baseline="30000" dirty="0">
                <a:latin typeface="Meiryo UI" panose="020B0604030504040204" pitchFamily="34" charset="-128"/>
                <a:ea typeface="Meiryo UI" panose="020B0604030504040204" pitchFamily="34" charset="-128"/>
                <a:cs typeface="Meiryo UI" panose="020B0604030504040204" pitchFamily="34" charset="-128"/>
              </a:rPr>
              <a:t>2+</a:t>
            </a:r>
            <a:r>
              <a:rPr lang="cs-CZ" sz="1800" b="1" dirty="0">
                <a:latin typeface="Meiryo UI" panose="020B0604030504040204" pitchFamily="34" charset="-128"/>
                <a:ea typeface="Meiryo UI" panose="020B0604030504040204" pitchFamily="34" charset="-128"/>
                <a:cs typeface="Meiryo UI" panose="020B0604030504040204" pitchFamily="34" charset="-128"/>
              </a:rPr>
              <a:t> </a:t>
            </a:r>
            <a:r>
              <a:rPr lang="cs-CZ" sz="1800" dirty="0">
                <a:latin typeface="Meiryo UI" panose="020B0604030504040204" pitchFamily="34" charset="-128"/>
                <a:ea typeface="Meiryo UI" panose="020B0604030504040204" pitchFamily="34" charset="-128"/>
                <a:cs typeface="Meiryo UI" panose="020B0604030504040204" pitchFamily="34" charset="-128"/>
              </a:rPr>
              <a:t>na 		  Fe</a:t>
            </a:r>
            <a:r>
              <a:rPr lang="cs-CZ" sz="1800" baseline="30000" dirty="0">
                <a:latin typeface="Meiryo UI" panose="020B0604030504040204" pitchFamily="34" charset="-128"/>
                <a:ea typeface="Meiryo UI" panose="020B0604030504040204" pitchFamily="34" charset="-128"/>
                <a:cs typeface="Meiryo UI" panose="020B0604030504040204" pitchFamily="34" charset="-128"/>
              </a:rPr>
              <a:t>3+</a:t>
            </a:r>
            <a:r>
              <a:rPr lang="cs-CZ" sz="1800" dirty="0">
                <a:latin typeface="Meiryo UI" panose="020B0604030504040204" pitchFamily="34" charset="-128"/>
                <a:ea typeface="Meiryo UI" panose="020B0604030504040204" pitchFamily="34" charset="-128"/>
                <a:cs typeface="Meiryo UI" panose="020B0604030504040204" pitchFamily="34" charset="-128"/>
              </a:rPr>
              <a:t> </a:t>
            </a:r>
            <a:r>
              <a:rPr lang="cs-CZ" sz="1800" dirty="0" err="1">
                <a:latin typeface="Meiryo UI" panose="020B0604030504040204" pitchFamily="34" charset="-128"/>
                <a:ea typeface="Meiryo UI" panose="020B0604030504040204" pitchFamily="34" charset="-128"/>
                <a:cs typeface="Meiryo UI" panose="020B0604030504040204" pitchFamily="34" charset="-128"/>
              </a:rPr>
              <a:t>hexakyanoželezitanem</a:t>
            </a:r>
            <a:r>
              <a:rPr lang="cs-CZ" sz="1800" dirty="0">
                <a:latin typeface="Meiryo UI" panose="020B0604030504040204" pitchFamily="34" charset="-128"/>
                <a:ea typeface="Meiryo UI" panose="020B0604030504040204" pitchFamily="34" charset="-128"/>
                <a:cs typeface="Meiryo UI" panose="020B0604030504040204" pitchFamily="34" charset="-128"/>
              </a:rPr>
              <a:t> draselným ([</a:t>
            </a:r>
            <a:r>
              <a:rPr lang="cs-CZ" sz="1800" dirty="0" err="1">
                <a:latin typeface="Meiryo UI" panose="020B0604030504040204" pitchFamily="34" charset="-128"/>
                <a:ea typeface="Meiryo UI" panose="020B0604030504040204" pitchFamily="34" charset="-128"/>
                <a:cs typeface="Meiryo UI" panose="020B0604030504040204" pitchFamily="34" charset="-128"/>
              </a:rPr>
              <a:t>Fe</a:t>
            </a:r>
            <a:r>
              <a:rPr lang="cs-CZ" sz="1800" baseline="30000" dirty="0" err="1">
                <a:latin typeface="Meiryo UI" panose="020B0604030504040204" pitchFamily="34" charset="-128"/>
                <a:ea typeface="Meiryo UI" panose="020B0604030504040204" pitchFamily="34" charset="-128"/>
                <a:cs typeface="Meiryo UI" panose="020B0604030504040204" pitchFamily="34" charset="-128"/>
              </a:rPr>
              <a:t>III</a:t>
            </a:r>
            <a:r>
              <a:rPr lang="cs-CZ" sz="1800" dirty="0">
                <a:latin typeface="Meiryo UI" panose="020B0604030504040204" pitchFamily="34" charset="-128"/>
                <a:ea typeface="Meiryo UI" panose="020B0604030504040204" pitchFamily="34" charset="-128"/>
                <a:cs typeface="Meiryo UI" panose="020B0604030504040204" pitchFamily="34" charset="-128"/>
              </a:rPr>
              <a:t>(CN)</a:t>
            </a:r>
            <a:r>
              <a:rPr lang="cs-CZ" sz="1800" baseline="-25000" dirty="0">
                <a:latin typeface="Meiryo UI" panose="020B0604030504040204" pitchFamily="34" charset="-128"/>
                <a:ea typeface="Meiryo UI" panose="020B0604030504040204" pitchFamily="34" charset="-128"/>
                <a:cs typeface="Meiryo UI" panose="020B0604030504040204" pitchFamily="34" charset="-128"/>
              </a:rPr>
              <a:t>6</a:t>
            </a:r>
            <a:r>
              <a:rPr lang="cs-CZ" sz="1800" dirty="0">
                <a:latin typeface="Meiryo UI" panose="020B0604030504040204" pitchFamily="34" charset="-128"/>
                <a:ea typeface="Meiryo UI" panose="020B0604030504040204" pitchFamily="34" charset="-128"/>
                <a:cs typeface="Meiryo UI" panose="020B0604030504040204" pitchFamily="34" charset="-128"/>
              </a:rPr>
              <a:t>]</a:t>
            </a:r>
            <a:r>
              <a:rPr lang="cs-CZ" sz="1800" baseline="30000" dirty="0">
                <a:latin typeface="Meiryo UI" panose="020B0604030504040204" pitchFamily="34" charset="-128"/>
                <a:ea typeface="Meiryo UI" panose="020B0604030504040204" pitchFamily="34" charset="-128"/>
                <a:cs typeface="Meiryo UI" panose="020B0604030504040204" pitchFamily="34" charset="-128"/>
              </a:rPr>
              <a:t>3-</a:t>
            </a:r>
            <a:r>
              <a:rPr lang="cs-CZ" sz="1800" dirty="0">
                <a:latin typeface="Meiryo UI" panose="020B0604030504040204" pitchFamily="34" charset="-128"/>
                <a:ea typeface="Meiryo UI" panose="020B0604030504040204" pitchFamily="34" charset="-128"/>
                <a:cs typeface="Meiryo UI" panose="020B0604030504040204" pitchFamily="34" charset="-128"/>
              </a:rPr>
              <a:t>) </a:t>
            </a:r>
          </a:p>
          <a:p>
            <a:pPr marL="0" indent="0" algn="just">
              <a:buNone/>
            </a:pPr>
            <a:r>
              <a:rPr lang="cs-CZ" sz="1800" dirty="0">
                <a:latin typeface="Meiryo UI" panose="020B0604030504040204" pitchFamily="34" charset="-128"/>
                <a:ea typeface="Meiryo UI" panose="020B0604030504040204" pitchFamily="34" charset="-128"/>
                <a:cs typeface="Meiryo UI" panose="020B0604030504040204" pitchFamily="34" charset="-128"/>
              </a:rPr>
              <a:t>	  za vzniku </a:t>
            </a:r>
            <a:r>
              <a:rPr lang="cs-CZ" sz="1800" b="1" dirty="0" err="1">
                <a:latin typeface="Meiryo UI" panose="020B0604030504040204" pitchFamily="34" charset="-128"/>
                <a:ea typeface="Meiryo UI" panose="020B0604030504040204" pitchFamily="34" charset="-128"/>
                <a:cs typeface="Meiryo UI" panose="020B0604030504040204" pitchFamily="34" charset="-128"/>
              </a:rPr>
              <a:t>metHb</a:t>
            </a:r>
            <a:r>
              <a:rPr lang="cs-CZ" sz="1800" dirty="0">
                <a:latin typeface="Meiryo UI" panose="020B0604030504040204" pitchFamily="34" charset="-128"/>
                <a:ea typeface="Meiryo UI" panose="020B0604030504040204" pitchFamily="34" charset="-128"/>
                <a:cs typeface="Meiryo UI" panose="020B0604030504040204" pitchFamily="34" charset="-128"/>
              </a:rPr>
              <a:t>, který je reakcí s KCN převeden na </a:t>
            </a:r>
            <a:r>
              <a:rPr lang="cs-CZ" sz="1800" b="1" dirty="0" err="1">
                <a:latin typeface="Meiryo UI" panose="020B0604030504040204" pitchFamily="34" charset="-128"/>
                <a:ea typeface="Meiryo UI" panose="020B0604030504040204" pitchFamily="34" charset="-128"/>
                <a:cs typeface="Meiryo UI" panose="020B0604030504040204" pitchFamily="34" charset="-128"/>
              </a:rPr>
              <a:t>kyanHb</a:t>
            </a:r>
            <a:r>
              <a:rPr lang="cs-CZ" sz="1800" dirty="0">
                <a:latin typeface="Meiryo UI" panose="020B0604030504040204" pitchFamily="34" charset="-128"/>
                <a:ea typeface="Meiryo UI" panose="020B0604030504040204" pitchFamily="34" charset="-128"/>
                <a:cs typeface="Meiryo UI" panose="020B0604030504040204" pitchFamily="34" charset="-128"/>
              </a:rPr>
              <a:t> </a:t>
            </a:r>
          </a:p>
          <a:p>
            <a:pPr marL="0" indent="0" algn="just">
              <a:buNone/>
            </a:pPr>
            <a:r>
              <a:rPr lang="cs-CZ" sz="1800" dirty="0">
                <a:latin typeface="Meiryo UI" panose="020B0604030504040204" pitchFamily="34" charset="-128"/>
                <a:ea typeface="Meiryo UI" panose="020B0604030504040204" pitchFamily="34" charset="-128"/>
                <a:cs typeface="Meiryo UI" panose="020B0604030504040204" pitchFamily="34" charset="-128"/>
              </a:rPr>
              <a:t>	  s absorpčním maximem při 540 </a:t>
            </a:r>
            <a:r>
              <a:rPr lang="cs-CZ" sz="1800" dirty="0" err="1">
                <a:latin typeface="Meiryo UI" panose="020B0604030504040204" pitchFamily="34" charset="-128"/>
                <a:ea typeface="Meiryo UI" panose="020B0604030504040204" pitchFamily="34" charset="-128"/>
                <a:cs typeface="Meiryo UI" panose="020B0604030504040204" pitchFamily="34" charset="-128"/>
              </a:rPr>
              <a:t>nm</a:t>
            </a:r>
            <a:endParaRPr lang="cs-CZ" sz="1800" b="1" i="1" dirty="0">
              <a:latin typeface="Meiryo UI" panose="020B0604030504040204" pitchFamily="34" charset="-128"/>
              <a:ea typeface="Meiryo UI" panose="020B0604030504040204" pitchFamily="34" charset="-128"/>
              <a:cs typeface="Meiryo UI" panose="020B0604030504040204" pitchFamily="34" charset="-128"/>
            </a:endParaRPr>
          </a:p>
        </p:txBody>
      </p:sp>
    </p:spTree>
    <p:extLst>
      <p:ext uri="{BB962C8B-B14F-4D97-AF65-F5344CB8AC3E}">
        <p14:creationId xmlns:p14="http://schemas.microsoft.com/office/powerpoint/2010/main" val="2548779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0" nodeType="after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0"/>
            <a:ext cx="8229600" cy="1143000"/>
          </a:xfrm>
        </p:spPr>
        <p:txBody>
          <a:bodyPr>
            <a:normAutofit/>
          </a:bodyPr>
          <a:lstStyle/>
          <a:p>
            <a:pPr algn="l"/>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Stanovení </a:t>
            </a:r>
            <a:r>
              <a:rPr lang="cs-CZ" sz="3200" b="1" dirty="0" err="1">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Hb</a:t>
            </a:r>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 a jeho derivátů</a:t>
            </a:r>
            <a:endParaRPr lang="cs-CZ" sz="3200" dirty="0"/>
          </a:p>
        </p:txBody>
      </p:sp>
      <p:sp>
        <p:nvSpPr>
          <p:cNvPr id="3" name="Zástupný symbol pro obsah 2"/>
          <p:cNvSpPr>
            <a:spLocks noGrp="1"/>
          </p:cNvSpPr>
          <p:nvPr>
            <p:ph idx="1"/>
          </p:nvPr>
        </p:nvSpPr>
        <p:spPr>
          <a:xfrm>
            <a:off x="467544" y="836712"/>
            <a:ext cx="8229600" cy="5289451"/>
          </a:xfrm>
        </p:spPr>
        <p:txBody>
          <a:bodyPr>
            <a:normAutofit/>
          </a:bodyPr>
          <a:lstStyle/>
          <a:p>
            <a:pPr>
              <a:buFont typeface="Wingdings" panose="05000000000000000000" pitchFamily="2" charset="2"/>
              <a:buChar char="§"/>
            </a:pPr>
            <a:endParaRPr lang="cs-CZ" sz="2000" b="1" dirty="0">
              <a:latin typeface="Meiryo UI" panose="020B0604030504040204" pitchFamily="34" charset="-128"/>
              <a:ea typeface="Meiryo UI" panose="020B0604030504040204" pitchFamily="34" charset="-128"/>
              <a:cs typeface="Meiryo UI" panose="020B0604030504040204" pitchFamily="34" charset="-128"/>
            </a:endParaRPr>
          </a:p>
          <a:p>
            <a:pPr>
              <a:buFont typeface="Wingdings" panose="05000000000000000000" pitchFamily="2" charset="2"/>
              <a:buChar char="§"/>
            </a:pPr>
            <a:r>
              <a:rPr lang="cs-CZ" sz="2000" b="1" dirty="0">
                <a:latin typeface="Meiryo UI" panose="020B0604030504040204" pitchFamily="34" charset="-128"/>
                <a:ea typeface="Meiryo UI" panose="020B0604030504040204" pitchFamily="34" charset="-128"/>
                <a:cs typeface="Meiryo UI" panose="020B0604030504040204" pitchFamily="34" charset="-128"/>
              </a:rPr>
              <a:t>Stanovení derivátů </a:t>
            </a:r>
            <a:r>
              <a:rPr lang="cs-CZ" sz="2000" b="1" dirty="0" err="1">
                <a:latin typeface="Meiryo UI" panose="020B0604030504040204" pitchFamily="34" charset="-128"/>
                <a:ea typeface="Meiryo UI" panose="020B0604030504040204" pitchFamily="34" charset="-128"/>
                <a:cs typeface="Meiryo UI" panose="020B0604030504040204" pitchFamily="34" charset="-128"/>
              </a:rPr>
              <a:t>Hb</a:t>
            </a:r>
            <a:endParaRPr lang="cs-CZ" sz="2000" b="1"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endParaRPr lang="cs-CZ" sz="1800" b="1"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cs-CZ" sz="1800" b="1" dirty="0">
                <a:latin typeface="Meiryo UI" panose="020B0604030504040204" pitchFamily="34" charset="-128"/>
                <a:ea typeface="Meiryo UI" panose="020B0604030504040204" pitchFamily="34" charset="-128"/>
                <a:cs typeface="Meiryo UI" panose="020B0604030504040204" pitchFamily="34" charset="-128"/>
              </a:rPr>
              <a:t>	</a:t>
            </a:r>
            <a:r>
              <a:rPr lang="cs-CZ" sz="1800" dirty="0">
                <a:latin typeface="Meiryo UI" panose="020B0604030504040204" pitchFamily="34" charset="-128"/>
                <a:ea typeface="Meiryo UI" panose="020B0604030504040204" pitchFamily="34" charset="-128"/>
                <a:cs typeface="Meiryo UI" panose="020B0604030504040204" pitchFamily="34" charset="-128"/>
              </a:rPr>
              <a:t>- </a:t>
            </a:r>
            <a:r>
              <a:rPr lang="cs-CZ" sz="1800" dirty="0" err="1">
                <a:latin typeface="Meiryo UI" panose="020B0604030504040204" pitchFamily="34" charset="-128"/>
                <a:ea typeface="Meiryo UI" panose="020B0604030504040204" pitchFamily="34" charset="-128"/>
                <a:cs typeface="Meiryo UI" panose="020B0604030504040204" pitchFamily="34" charset="-128"/>
              </a:rPr>
              <a:t>oximetry</a:t>
            </a:r>
            <a:r>
              <a:rPr lang="cs-CZ" sz="1800" dirty="0">
                <a:latin typeface="Meiryo UI" panose="020B0604030504040204" pitchFamily="34" charset="-128"/>
                <a:ea typeface="Meiryo UI" panose="020B0604030504040204" pitchFamily="34" charset="-128"/>
                <a:cs typeface="Meiryo UI" panose="020B0604030504040204" pitchFamily="34" charset="-128"/>
              </a:rPr>
              <a:t> jsou také součástí ABR analyzátorů</a:t>
            </a:r>
          </a:p>
          <a:p>
            <a:pPr marL="0" indent="0">
              <a:buNone/>
            </a:pPr>
            <a:r>
              <a:rPr lang="cs-CZ" sz="1800" dirty="0">
                <a:latin typeface="Meiryo UI" panose="020B0604030504040204" pitchFamily="34" charset="-128"/>
                <a:ea typeface="Meiryo UI" panose="020B0604030504040204" pitchFamily="34" charset="-128"/>
                <a:cs typeface="Meiryo UI" panose="020B0604030504040204" pitchFamily="34" charset="-128"/>
              </a:rPr>
              <a:t>	- spektrofotometrická stanovení při různých vlnových délkách</a:t>
            </a:r>
          </a:p>
          <a:p>
            <a:pPr marL="0" indent="0">
              <a:buNone/>
            </a:pPr>
            <a:r>
              <a:rPr lang="cs-CZ" sz="1800" dirty="0">
                <a:latin typeface="Meiryo UI" panose="020B0604030504040204" pitchFamily="34" charset="-128"/>
                <a:ea typeface="Meiryo UI" panose="020B0604030504040204" pitchFamily="34" charset="-128"/>
                <a:cs typeface="Meiryo UI" panose="020B0604030504040204" pitchFamily="34" charset="-128"/>
              </a:rPr>
              <a:t>	- využití charakteristických absorpčních spekter derivátů</a:t>
            </a:r>
          </a:p>
          <a:p>
            <a:pPr marL="0" indent="0">
              <a:buNone/>
            </a:pPr>
            <a:endParaRPr lang="cs-CZ" sz="1800"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cs-CZ" sz="1800" b="1" dirty="0">
                <a:latin typeface="Meiryo UI" panose="020B0604030504040204" pitchFamily="34" charset="-128"/>
                <a:ea typeface="Meiryo UI" panose="020B0604030504040204" pitchFamily="34" charset="-128"/>
                <a:cs typeface="Meiryo UI" panose="020B0604030504040204" pitchFamily="34" charset="-128"/>
              </a:rPr>
              <a:t>	- </a:t>
            </a:r>
            <a:r>
              <a:rPr lang="cs-CZ" sz="1800" b="1" i="1" dirty="0" err="1">
                <a:latin typeface="Meiryo UI" panose="020B0604030504040204" pitchFamily="34" charset="-128"/>
                <a:ea typeface="Meiryo UI" panose="020B0604030504040204" pitchFamily="34" charset="-128"/>
                <a:cs typeface="Meiryo UI" panose="020B0604030504040204" pitchFamily="34" charset="-128"/>
              </a:rPr>
              <a:t>oxy</a:t>
            </a:r>
            <a:r>
              <a:rPr lang="cs-CZ" sz="1800" b="1" i="1" dirty="0">
                <a:latin typeface="Meiryo UI" panose="020B0604030504040204" pitchFamily="34" charset="-128"/>
                <a:ea typeface="Meiryo UI" panose="020B0604030504040204" pitchFamily="34" charset="-128"/>
                <a:cs typeface="Meiryo UI" panose="020B0604030504040204" pitchFamily="34" charset="-128"/>
              </a:rPr>
              <a:t>-/</a:t>
            </a:r>
            <a:r>
              <a:rPr lang="cs-CZ" sz="1800" b="1" i="1" dirty="0" err="1">
                <a:latin typeface="Meiryo UI" panose="020B0604030504040204" pitchFamily="34" charset="-128"/>
                <a:ea typeface="Meiryo UI" panose="020B0604030504040204" pitchFamily="34" charset="-128"/>
                <a:cs typeface="Meiryo UI" panose="020B0604030504040204" pitchFamily="34" charset="-128"/>
              </a:rPr>
              <a:t>deoxyHb</a:t>
            </a:r>
            <a:endParaRPr lang="cs-CZ" sz="1800"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cs-CZ" sz="1800" dirty="0">
                <a:latin typeface="Meiryo UI" panose="020B0604030504040204" pitchFamily="34" charset="-128"/>
                <a:ea typeface="Meiryo UI" panose="020B0604030504040204" pitchFamily="34" charset="-128"/>
                <a:cs typeface="Meiryo UI" panose="020B0604030504040204" pitchFamily="34" charset="-128"/>
              </a:rPr>
              <a:t>	- </a:t>
            </a:r>
            <a:r>
              <a:rPr lang="cs-CZ" sz="1700" b="1" i="1" dirty="0" err="1">
                <a:latin typeface="Meiryo UI" panose="020B0604030504040204" pitchFamily="34" charset="-128"/>
                <a:ea typeface="Meiryo UI" panose="020B0604030504040204" pitchFamily="34" charset="-128"/>
                <a:cs typeface="Meiryo UI" panose="020B0604030504040204" pitchFamily="34" charset="-128"/>
              </a:rPr>
              <a:t>karbonylHb</a:t>
            </a:r>
            <a:r>
              <a:rPr lang="cs-CZ" sz="1700" dirty="0">
                <a:latin typeface="Meiryo UI" panose="020B0604030504040204" pitchFamily="34" charset="-128"/>
                <a:ea typeface="Meiryo UI" panose="020B0604030504040204" pitchFamily="34" charset="-128"/>
                <a:cs typeface="Meiryo UI" panose="020B0604030504040204" pitchFamily="34" charset="-128"/>
              </a:rPr>
              <a:t>: stabilní maximálně 4 h</a:t>
            </a:r>
            <a:r>
              <a:rPr lang="cs-CZ" sz="1700" b="1" dirty="0">
                <a:latin typeface="Meiryo UI" panose="020B0604030504040204" pitchFamily="34" charset="-128"/>
                <a:ea typeface="Meiryo UI" panose="020B0604030504040204" pitchFamily="34" charset="-128"/>
                <a:cs typeface="Meiryo UI" panose="020B0604030504040204" pitchFamily="34" charset="-128"/>
              </a:rPr>
              <a:t> </a:t>
            </a:r>
          </a:p>
          <a:p>
            <a:pPr marL="0" indent="0">
              <a:buNone/>
            </a:pPr>
            <a:r>
              <a:rPr lang="cs-CZ" sz="1700" b="1" dirty="0">
                <a:latin typeface="Meiryo UI" panose="020B0604030504040204" pitchFamily="34" charset="-128"/>
                <a:ea typeface="Meiryo UI" panose="020B0604030504040204" pitchFamily="34" charset="-128"/>
                <a:cs typeface="Meiryo UI" panose="020B0604030504040204" pitchFamily="34" charset="-128"/>
              </a:rPr>
              <a:t>	- </a:t>
            </a:r>
            <a:r>
              <a:rPr lang="cs-CZ" sz="1700" b="1" dirty="0" err="1">
                <a:latin typeface="Meiryo UI" panose="020B0604030504040204" pitchFamily="34" charset="-128"/>
                <a:ea typeface="Meiryo UI" panose="020B0604030504040204" pitchFamily="34" charset="-128"/>
                <a:cs typeface="Meiryo UI" panose="020B0604030504040204" pitchFamily="34" charset="-128"/>
              </a:rPr>
              <a:t>metHb</a:t>
            </a:r>
            <a:r>
              <a:rPr lang="cs-CZ" sz="1700" b="1" dirty="0">
                <a:latin typeface="Meiryo UI" panose="020B0604030504040204" pitchFamily="34" charset="-128"/>
                <a:ea typeface="Meiryo UI" panose="020B0604030504040204" pitchFamily="34" charset="-128"/>
                <a:cs typeface="Meiryo UI" panose="020B0604030504040204" pitchFamily="34" charset="-128"/>
              </a:rPr>
              <a:t>: </a:t>
            </a:r>
            <a:r>
              <a:rPr lang="cs-CZ" sz="1700" dirty="0">
                <a:latin typeface="Meiryo UI" panose="020B0604030504040204" pitchFamily="34" charset="-128"/>
                <a:ea typeface="Meiryo UI" panose="020B0604030504040204" pitchFamily="34" charset="-128"/>
                <a:cs typeface="Meiryo UI" panose="020B0604030504040204" pitchFamily="34" charset="-128"/>
              </a:rPr>
              <a:t>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32656"/>
            <a:ext cx="8419741" cy="6006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Obráze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5696" y="1052736"/>
            <a:ext cx="6572448" cy="4929336"/>
          </a:xfrm>
          <a:prstGeom prst="rect">
            <a:avLst/>
          </a:prstGeom>
        </p:spPr>
      </p:pic>
    </p:spTree>
    <p:extLst>
      <p:ext uri="{BB962C8B-B14F-4D97-AF65-F5344CB8AC3E}">
        <p14:creationId xmlns:p14="http://schemas.microsoft.com/office/powerpoint/2010/main" val="411156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5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13672"/>
            <a:ext cx="8229600" cy="1143000"/>
          </a:xfrm>
        </p:spPr>
        <p:txBody>
          <a:bodyPr>
            <a:normAutofit/>
          </a:bodyPr>
          <a:lstStyle/>
          <a:p>
            <a:pPr algn="l"/>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Stanovení </a:t>
            </a:r>
            <a:r>
              <a:rPr lang="cs-CZ" sz="3200" b="1" dirty="0" err="1">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Hb</a:t>
            </a:r>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 a jeho derivátů</a:t>
            </a:r>
            <a:endParaRPr lang="cs-CZ" sz="3200" dirty="0"/>
          </a:p>
        </p:txBody>
      </p:sp>
      <p:sp>
        <p:nvSpPr>
          <p:cNvPr id="3" name="Zástupný symbol pro obsah 2"/>
          <p:cNvSpPr>
            <a:spLocks noGrp="1"/>
          </p:cNvSpPr>
          <p:nvPr>
            <p:ph idx="1"/>
          </p:nvPr>
        </p:nvSpPr>
        <p:spPr>
          <a:xfrm>
            <a:off x="457200" y="836712"/>
            <a:ext cx="8229600" cy="5289451"/>
          </a:xfrm>
        </p:spPr>
        <p:txBody>
          <a:bodyPr>
            <a:normAutofit/>
          </a:bodyPr>
          <a:lstStyle/>
          <a:p>
            <a:pPr>
              <a:buFont typeface="Wingdings" panose="05000000000000000000" pitchFamily="2" charset="2"/>
              <a:buChar char="§"/>
            </a:pPr>
            <a:r>
              <a:rPr lang="cs-CZ" sz="1800" b="1" dirty="0">
                <a:latin typeface="Meiryo UI" panose="020B0604030504040204" pitchFamily="34" charset="-128"/>
                <a:ea typeface="Meiryo UI" panose="020B0604030504040204" pitchFamily="34" charset="-128"/>
                <a:cs typeface="Meiryo UI" panose="020B0604030504040204" pitchFamily="34" charset="-128"/>
              </a:rPr>
              <a:t>Stanovení volného </a:t>
            </a:r>
            <a:r>
              <a:rPr lang="cs-CZ" sz="1800" b="1" dirty="0" err="1">
                <a:latin typeface="Meiryo UI" panose="020B0604030504040204" pitchFamily="34" charset="-128"/>
                <a:ea typeface="Meiryo UI" panose="020B0604030504040204" pitchFamily="34" charset="-128"/>
                <a:cs typeface="Meiryo UI" panose="020B0604030504040204" pitchFamily="34" charset="-128"/>
              </a:rPr>
              <a:t>Hb</a:t>
            </a:r>
            <a:r>
              <a:rPr lang="cs-CZ" sz="1800" b="1" dirty="0">
                <a:latin typeface="Meiryo UI" panose="020B0604030504040204" pitchFamily="34" charset="-128"/>
                <a:ea typeface="Meiryo UI" panose="020B0604030504040204" pitchFamily="34" charset="-128"/>
                <a:cs typeface="Meiryo UI" panose="020B0604030504040204" pitchFamily="34" charset="-128"/>
              </a:rPr>
              <a:t> (</a:t>
            </a:r>
            <a:r>
              <a:rPr lang="cs-CZ" sz="1800" b="1" dirty="0" err="1">
                <a:latin typeface="Meiryo UI" panose="020B0604030504040204" pitchFamily="34" charset="-128"/>
                <a:ea typeface="Meiryo UI" panose="020B0604030504040204" pitchFamily="34" charset="-128"/>
                <a:cs typeface="Meiryo UI" panose="020B0604030504040204" pitchFamily="34" charset="-128"/>
              </a:rPr>
              <a:t>fHb</a:t>
            </a:r>
            <a:r>
              <a:rPr lang="cs-CZ" sz="1800" b="1" dirty="0">
                <a:latin typeface="Meiryo UI" panose="020B0604030504040204" pitchFamily="34" charset="-128"/>
                <a:ea typeface="Meiryo UI" panose="020B0604030504040204" pitchFamily="34" charset="-128"/>
                <a:cs typeface="Meiryo UI" panose="020B0604030504040204" pitchFamily="34" charset="-128"/>
              </a:rPr>
              <a:t>) v plasmě</a:t>
            </a:r>
          </a:p>
          <a:p>
            <a:pPr marL="0" indent="0">
              <a:buNone/>
            </a:pPr>
            <a:endParaRPr lang="cs-CZ" sz="1800" b="1"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cs-CZ" sz="1800" b="1" dirty="0">
                <a:latin typeface="Meiryo UI" panose="020B0604030504040204" pitchFamily="34" charset="-128"/>
                <a:ea typeface="Meiryo UI" panose="020B0604030504040204" pitchFamily="34" charset="-128"/>
                <a:cs typeface="Meiryo UI" panose="020B0604030504040204" pitchFamily="34" charset="-128"/>
              </a:rPr>
              <a:t>	</a:t>
            </a:r>
            <a:r>
              <a:rPr lang="cs-CZ" sz="1700" dirty="0">
                <a:latin typeface="Meiryo UI" panose="020B0604030504040204" pitchFamily="34" charset="-128"/>
                <a:ea typeface="Meiryo UI" panose="020B0604030504040204" pitchFamily="34" charset="-128"/>
                <a:cs typeface="Meiryo UI" panose="020B0604030504040204" pitchFamily="34" charset="-128"/>
              </a:rPr>
              <a:t>- indikátor intravaskulární hemolýzy (při anemických stavech) </a:t>
            </a:r>
          </a:p>
          <a:p>
            <a:pPr marL="0" indent="0">
              <a:buNone/>
            </a:pPr>
            <a:endParaRPr lang="cs-CZ" sz="1700"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cs-CZ" sz="1700" dirty="0">
                <a:latin typeface="Meiryo UI" panose="020B0604030504040204" pitchFamily="34" charset="-128"/>
                <a:ea typeface="Meiryo UI" panose="020B0604030504040204" pitchFamily="34" charset="-128"/>
                <a:cs typeface="Meiryo UI" panose="020B0604030504040204" pitchFamily="34" charset="-128"/>
              </a:rPr>
              <a:t>	- </a:t>
            </a:r>
            <a:r>
              <a:rPr lang="cs-CZ" sz="1700" dirty="0" err="1">
                <a:latin typeface="Meiryo UI" panose="020B0604030504040204" pitchFamily="34" charset="-128"/>
                <a:ea typeface="Meiryo UI" panose="020B0604030504040204" pitchFamily="34" charset="-128"/>
                <a:cs typeface="Meiryo UI" panose="020B0604030504040204" pitchFamily="34" charset="-128"/>
              </a:rPr>
              <a:t>Ref</a:t>
            </a:r>
            <a:r>
              <a:rPr lang="cs-CZ" sz="1700" dirty="0">
                <a:latin typeface="Meiryo UI" panose="020B0604030504040204" pitchFamily="34" charset="-128"/>
                <a:ea typeface="Meiryo UI" panose="020B0604030504040204" pitchFamily="34" charset="-128"/>
                <a:cs typeface="Meiryo UI" panose="020B0604030504040204" pitchFamily="34" charset="-128"/>
              </a:rPr>
              <a:t>. Mez do:</a:t>
            </a:r>
            <a:r>
              <a:rPr lang="cs-CZ" sz="1700" b="1" dirty="0">
                <a:latin typeface="Meiryo UI" panose="020B0604030504040204" pitchFamily="34" charset="-128"/>
                <a:ea typeface="Meiryo UI" panose="020B0604030504040204" pitchFamily="34" charset="-128"/>
                <a:cs typeface="Meiryo UI" panose="020B0604030504040204" pitchFamily="34" charset="-128"/>
              </a:rPr>
              <a:t> 50 mg/l (30 mg/l)</a:t>
            </a:r>
            <a:endParaRPr lang="cs-CZ" sz="1700"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cs-CZ" sz="1700" dirty="0">
                <a:latin typeface="Meiryo UI" panose="020B0604030504040204" pitchFamily="34" charset="-128"/>
                <a:ea typeface="Meiryo UI" panose="020B0604030504040204" pitchFamily="34" charset="-128"/>
                <a:cs typeface="Meiryo UI" panose="020B0604030504040204" pitchFamily="34" charset="-128"/>
              </a:rPr>
              <a:t>	</a:t>
            </a:r>
          </a:p>
          <a:p>
            <a:pPr marL="0" indent="0">
              <a:buNone/>
            </a:pPr>
            <a:r>
              <a:rPr lang="cs-CZ" sz="1700" dirty="0">
                <a:latin typeface="Meiryo UI" panose="020B0604030504040204" pitchFamily="34" charset="-128"/>
                <a:ea typeface="Meiryo UI" panose="020B0604030504040204" pitchFamily="34" charset="-128"/>
                <a:cs typeface="Meiryo UI" panose="020B0604030504040204" pitchFamily="34" charset="-128"/>
              </a:rPr>
              <a:t>	- </a:t>
            </a:r>
            <a:r>
              <a:rPr lang="cs-CZ" sz="1700" b="1" dirty="0">
                <a:latin typeface="Meiryo UI" panose="020B0604030504040204" pitchFamily="34" charset="-128"/>
                <a:ea typeface="Meiryo UI" panose="020B0604030504040204" pitchFamily="34" charset="-128"/>
                <a:cs typeface="Meiryo UI" panose="020B0604030504040204" pitchFamily="34" charset="-128"/>
              </a:rPr>
              <a:t>šetrný odběr</a:t>
            </a:r>
            <a:r>
              <a:rPr lang="cs-CZ" sz="1700" dirty="0">
                <a:latin typeface="Meiryo UI" panose="020B0604030504040204" pitchFamily="34" charset="-128"/>
                <a:ea typeface="Meiryo UI" panose="020B0604030504040204" pitchFamily="34" charset="-128"/>
                <a:cs typeface="Meiryo UI" panose="020B0604030504040204" pitchFamily="34" charset="-128"/>
              </a:rPr>
              <a:t>: </a:t>
            </a:r>
            <a:r>
              <a:rPr lang="cs-CZ" sz="1700" dirty="0" err="1">
                <a:latin typeface="Meiryo UI" panose="020B0604030504040204" pitchFamily="34" charset="-128"/>
                <a:ea typeface="Meiryo UI" panose="020B0604030504040204" pitchFamily="34" charset="-128"/>
                <a:cs typeface="Meiryo UI" panose="020B0604030504040204" pitchFamily="34" charset="-128"/>
              </a:rPr>
              <a:t>Li</a:t>
            </a:r>
            <a:r>
              <a:rPr lang="cs-CZ" sz="1700" dirty="0">
                <a:latin typeface="Meiryo UI" panose="020B0604030504040204" pitchFamily="34" charset="-128"/>
                <a:ea typeface="Meiryo UI" panose="020B0604030504040204" pitchFamily="34" charset="-128"/>
                <a:cs typeface="Meiryo UI" panose="020B0604030504040204" pitchFamily="34" charset="-128"/>
              </a:rPr>
              <a:t>-heparin, centrifugace při 2000ot/min</a:t>
            </a:r>
          </a:p>
          <a:p>
            <a:pPr marL="0" indent="0">
              <a:buNone/>
            </a:pPr>
            <a:endParaRPr lang="cs-CZ" sz="1700" b="1" i="1"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cs-CZ" sz="1700" b="1" i="1" dirty="0">
                <a:latin typeface="Meiryo UI" panose="020B0604030504040204" pitchFamily="34" charset="-128"/>
                <a:ea typeface="Meiryo UI" panose="020B0604030504040204" pitchFamily="34" charset="-128"/>
                <a:cs typeface="Meiryo UI" panose="020B0604030504040204" pitchFamily="34" charset="-128"/>
              </a:rPr>
              <a:t>	</a:t>
            </a:r>
            <a:r>
              <a:rPr lang="cs-CZ" sz="1700" i="1" dirty="0">
                <a:latin typeface="Meiryo UI" panose="020B0604030504040204" pitchFamily="34" charset="-128"/>
                <a:ea typeface="Meiryo UI" panose="020B0604030504040204" pitchFamily="34" charset="-128"/>
                <a:cs typeface="Meiryo UI" panose="020B0604030504040204" pitchFamily="34" charset="-128"/>
              </a:rPr>
              <a:t>- </a:t>
            </a:r>
            <a:r>
              <a:rPr lang="cs-CZ" sz="1700" b="1" dirty="0">
                <a:latin typeface="Meiryo UI" panose="020B0604030504040204" pitchFamily="34" charset="-128"/>
                <a:ea typeface="Meiryo UI" panose="020B0604030504040204" pitchFamily="34" charset="-128"/>
                <a:cs typeface="Meiryo UI" panose="020B0604030504040204" pitchFamily="34" charset="-128"/>
              </a:rPr>
              <a:t>automatický analyzátor</a:t>
            </a:r>
            <a:r>
              <a:rPr lang="cs-CZ" sz="1700" dirty="0">
                <a:latin typeface="Meiryo UI" panose="020B0604030504040204" pitchFamily="34" charset="-128"/>
                <a:ea typeface="Meiryo UI" panose="020B0604030504040204" pitchFamily="34" charset="-128"/>
                <a:cs typeface="Meiryo UI" panose="020B0604030504040204" pitchFamily="34" charset="-128"/>
              </a:rPr>
              <a:t>: </a:t>
            </a:r>
            <a:r>
              <a:rPr lang="cs-CZ" sz="1700" dirty="0" err="1">
                <a:latin typeface="Meiryo UI" panose="020B0604030504040204" pitchFamily="34" charset="-128"/>
                <a:ea typeface="Meiryo UI" panose="020B0604030504040204" pitchFamily="34" charset="-128"/>
                <a:cs typeface="Meiryo UI" panose="020B0604030504040204" pitchFamily="34" charset="-128"/>
              </a:rPr>
              <a:t>semikvantitativní</a:t>
            </a:r>
            <a:r>
              <a:rPr lang="cs-CZ" sz="1700" dirty="0">
                <a:latin typeface="Meiryo UI" panose="020B0604030504040204" pitchFamily="34" charset="-128"/>
                <a:ea typeface="Meiryo UI" panose="020B0604030504040204" pitchFamily="34" charset="-128"/>
                <a:cs typeface="Meiryo UI" panose="020B0604030504040204" pitchFamily="34" charset="-128"/>
              </a:rPr>
              <a:t> stanovení, 	 	  využívá měření </a:t>
            </a:r>
            <a:r>
              <a:rPr lang="cs-CZ" sz="1700" b="1" dirty="0">
                <a:latin typeface="Meiryo UI" panose="020B0604030504040204" pitchFamily="34" charset="-128"/>
                <a:ea typeface="Meiryo UI" panose="020B0604030504040204" pitchFamily="34" charset="-128"/>
                <a:cs typeface="Meiryo UI" panose="020B0604030504040204" pitchFamily="34" charset="-128"/>
              </a:rPr>
              <a:t>sérových indexů </a:t>
            </a:r>
            <a:r>
              <a:rPr lang="cs-CZ" sz="1700" dirty="0">
                <a:latin typeface="Meiryo UI" panose="020B0604030504040204" pitchFamily="34" charset="-128"/>
                <a:ea typeface="Meiryo UI" panose="020B0604030504040204" pitchFamily="34" charset="-128"/>
                <a:cs typeface="Meiryo UI" panose="020B0604030504040204" pitchFamily="34" charset="-128"/>
              </a:rPr>
              <a:t>(hemoglobin, lipidy, 	 	  bilirubin), měření absorbance při několika různých vlnových 	  délkách (480, 505, 570, 600, 660 a 700 </a:t>
            </a:r>
            <a:r>
              <a:rPr lang="cs-CZ" sz="1700" dirty="0" err="1">
                <a:latin typeface="Meiryo UI" panose="020B0604030504040204" pitchFamily="34" charset="-128"/>
                <a:ea typeface="Meiryo UI" panose="020B0604030504040204" pitchFamily="34" charset="-128"/>
                <a:cs typeface="Meiryo UI" panose="020B0604030504040204" pitchFamily="34" charset="-128"/>
              </a:rPr>
              <a:t>nm</a:t>
            </a:r>
            <a:r>
              <a:rPr lang="cs-CZ" sz="1700" dirty="0">
                <a:latin typeface="Meiryo UI" panose="020B0604030504040204" pitchFamily="34" charset="-128"/>
                <a:ea typeface="Meiryo UI" panose="020B0604030504040204" pitchFamily="34" charset="-128"/>
                <a:cs typeface="Meiryo UI" panose="020B0604030504040204" pitchFamily="34" charset="-128"/>
              </a:rPr>
              <a:t>)</a:t>
            </a:r>
          </a:p>
          <a:p>
            <a:pPr marL="0" indent="0">
              <a:buNone/>
            </a:pPr>
            <a:endParaRPr lang="cs-CZ" sz="1700"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cs-CZ" sz="1700" dirty="0">
                <a:latin typeface="Meiryo UI" panose="020B0604030504040204" pitchFamily="34" charset="-128"/>
                <a:ea typeface="Meiryo UI" panose="020B0604030504040204" pitchFamily="34" charset="-128"/>
                <a:cs typeface="Meiryo UI" panose="020B0604030504040204" pitchFamily="34" charset="-128"/>
              </a:rPr>
              <a:t>	- </a:t>
            </a:r>
            <a:r>
              <a:rPr lang="cs-CZ" sz="1700" b="1" dirty="0">
                <a:latin typeface="Meiryo UI" panose="020B0604030504040204" pitchFamily="34" charset="-128"/>
                <a:ea typeface="Meiryo UI" panose="020B0604030504040204" pitchFamily="34" charset="-128"/>
                <a:cs typeface="Meiryo UI" panose="020B0604030504040204" pitchFamily="34" charset="-128"/>
              </a:rPr>
              <a:t>ruční metoda</a:t>
            </a:r>
            <a:r>
              <a:rPr lang="cs-CZ" sz="1700" dirty="0">
                <a:latin typeface="Meiryo UI" panose="020B0604030504040204" pitchFamily="34" charset="-128"/>
                <a:ea typeface="Meiryo UI" panose="020B0604030504040204" pitchFamily="34" charset="-128"/>
                <a:cs typeface="Meiryo UI" panose="020B0604030504040204" pitchFamily="34" charset="-128"/>
              </a:rPr>
              <a:t>: spektrofotometrické měření při </a:t>
            </a:r>
            <a:r>
              <a:rPr lang="cs-CZ" sz="1700" b="1" dirty="0">
                <a:latin typeface="Meiryo UI" panose="020B0604030504040204" pitchFamily="34" charset="-128"/>
                <a:ea typeface="Meiryo UI" panose="020B0604030504040204" pitchFamily="34" charset="-128"/>
                <a:cs typeface="Meiryo UI" panose="020B0604030504040204" pitchFamily="34" charset="-128"/>
              </a:rPr>
              <a:t>340 – 600 </a:t>
            </a:r>
            <a:r>
              <a:rPr lang="cs-CZ" sz="1700" b="1" dirty="0" err="1">
                <a:latin typeface="Meiryo UI" panose="020B0604030504040204" pitchFamily="34" charset="-128"/>
                <a:ea typeface="Meiryo UI" panose="020B0604030504040204" pitchFamily="34" charset="-128"/>
                <a:cs typeface="Meiryo UI" panose="020B0604030504040204" pitchFamily="34" charset="-128"/>
              </a:rPr>
              <a:t>nm</a:t>
            </a:r>
            <a:r>
              <a:rPr lang="cs-CZ" sz="1700" dirty="0">
                <a:latin typeface="Meiryo UI" panose="020B0604030504040204" pitchFamily="34" charset="-128"/>
                <a:ea typeface="Meiryo UI" panose="020B0604030504040204" pitchFamily="34" charset="-128"/>
                <a:cs typeface="Meiryo UI" panose="020B0604030504040204" pitchFamily="34" charset="-128"/>
              </a:rPr>
              <a:t>, 	  absorpční maximum 420 </a:t>
            </a:r>
            <a:r>
              <a:rPr lang="cs-CZ" sz="1700" dirty="0" err="1">
                <a:latin typeface="Meiryo UI" panose="020B0604030504040204" pitchFamily="34" charset="-128"/>
                <a:ea typeface="Meiryo UI" panose="020B0604030504040204" pitchFamily="34" charset="-128"/>
                <a:cs typeface="Meiryo UI" panose="020B0604030504040204" pitchFamily="34" charset="-128"/>
              </a:rPr>
              <a:t>nm</a:t>
            </a:r>
            <a:endParaRPr lang="cs-CZ" sz="1700" b="1" i="1"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endParaRPr lang="cs-CZ" sz="1800" dirty="0">
              <a:latin typeface="Meiryo UI" panose="020B0604030504040204" pitchFamily="34" charset="-128"/>
              <a:ea typeface="Meiryo UI" panose="020B0604030504040204" pitchFamily="34" charset="-128"/>
              <a:cs typeface="Meiryo UI" panose="020B0604030504040204" pitchFamily="34" charset="-128"/>
            </a:endParaRPr>
          </a:p>
        </p:txBody>
      </p:sp>
      <p:pic>
        <p:nvPicPr>
          <p:cNvPr id="6" name="Obráze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9818" y="404664"/>
            <a:ext cx="7532844" cy="7556988"/>
          </a:xfrm>
          <a:prstGeom prst="rect">
            <a:avLst/>
          </a:prstGeom>
        </p:spPr>
      </p:pic>
    </p:spTree>
    <p:extLst>
      <p:ext uri="{BB962C8B-B14F-4D97-AF65-F5344CB8AC3E}">
        <p14:creationId xmlns:p14="http://schemas.microsoft.com/office/powerpoint/2010/main" val="1749002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p:cNvSpPr txBox="1"/>
          <p:nvPr/>
        </p:nvSpPr>
        <p:spPr>
          <a:xfrm>
            <a:off x="651208" y="188640"/>
            <a:ext cx="7377176" cy="523220"/>
          </a:xfrm>
          <a:prstGeom prst="rect">
            <a:avLst/>
          </a:prstGeom>
          <a:noFill/>
        </p:spPr>
        <p:txBody>
          <a:bodyPr wrap="square" rtlCol="0">
            <a:spAutoFit/>
          </a:bodyPr>
          <a:lstStyle/>
          <a:p>
            <a:r>
              <a:rPr lang="cs-CZ" sz="28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Volný </a:t>
            </a:r>
            <a:r>
              <a:rPr lang="cs-CZ" sz="2800" b="1" dirty="0" err="1">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Hb</a:t>
            </a:r>
            <a:r>
              <a:rPr lang="cs-CZ" sz="28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 </a:t>
            </a:r>
            <a:r>
              <a:rPr lang="cs-CZ" sz="2800" b="1" dirty="0" err="1">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vs</a:t>
            </a:r>
            <a:r>
              <a:rPr lang="cs-CZ" sz="28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 bilirubin</a:t>
            </a:r>
          </a:p>
        </p:txBody>
      </p:sp>
      <p:sp>
        <p:nvSpPr>
          <p:cNvPr id="6" name="TextovéPole 5"/>
          <p:cNvSpPr txBox="1"/>
          <p:nvPr/>
        </p:nvSpPr>
        <p:spPr>
          <a:xfrm>
            <a:off x="651208" y="955224"/>
            <a:ext cx="6953560" cy="1923604"/>
          </a:xfrm>
          <a:prstGeom prst="rect">
            <a:avLst/>
          </a:prstGeom>
          <a:noFill/>
        </p:spPr>
        <p:txBody>
          <a:bodyPr wrap="square" rtlCol="0">
            <a:spAutoFit/>
          </a:bodyPr>
          <a:lstStyle/>
          <a:p>
            <a:pPr marL="285750" indent="-285750">
              <a:buFontTx/>
              <a:buChar char="-"/>
            </a:pPr>
            <a:r>
              <a:rPr lang="cs-CZ" sz="1700" dirty="0">
                <a:latin typeface="Meiryo UI" panose="020B0604030504040204" pitchFamily="34" charset="-128"/>
                <a:ea typeface="Meiryo UI" panose="020B0604030504040204" pitchFamily="34" charset="-128"/>
                <a:cs typeface="Meiryo UI" panose="020B0604030504040204" pitchFamily="34" charset="-128"/>
              </a:rPr>
              <a:t>Sérum tmavě hnědé barvy</a:t>
            </a:r>
          </a:p>
          <a:p>
            <a:pPr marL="285750" indent="-285750">
              <a:buFontTx/>
              <a:buChar char="-"/>
            </a:pPr>
            <a:r>
              <a:rPr lang="cs-CZ" sz="1700" dirty="0" err="1">
                <a:latin typeface="Meiryo UI" panose="020B0604030504040204" pitchFamily="34" charset="-128"/>
                <a:ea typeface="Meiryo UI" panose="020B0604030504040204" pitchFamily="34" charset="-128"/>
                <a:cs typeface="Meiryo UI" panose="020B0604030504040204" pitchFamily="34" charset="-128"/>
              </a:rPr>
              <a:t>BilT</a:t>
            </a:r>
            <a:r>
              <a:rPr lang="cs-CZ" sz="1700" dirty="0">
                <a:latin typeface="Meiryo UI" panose="020B0604030504040204" pitchFamily="34" charset="-128"/>
                <a:ea typeface="Meiryo UI" panose="020B0604030504040204" pitchFamily="34" charset="-128"/>
                <a:cs typeface="Meiryo UI" panose="020B0604030504040204" pitchFamily="34" charset="-128"/>
              </a:rPr>
              <a:t> = 667,8 </a:t>
            </a:r>
            <a:r>
              <a:rPr lang="el-GR" sz="1700" dirty="0">
                <a:latin typeface="Meiryo UI" panose="020B0604030504040204" pitchFamily="34" charset="-128"/>
                <a:ea typeface="Meiryo UI" panose="020B0604030504040204" pitchFamily="34" charset="-128"/>
                <a:cs typeface="Meiryo UI" panose="020B0604030504040204" pitchFamily="34" charset="-128"/>
              </a:rPr>
              <a:t>μ</a:t>
            </a:r>
            <a:r>
              <a:rPr lang="cs-CZ" sz="1700" dirty="0">
                <a:latin typeface="Meiryo UI" panose="020B0604030504040204" pitchFamily="34" charset="-128"/>
                <a:ea typeface="Meiryo UI" panose="020B0604030504040204" pitchFamily="34" charset="-128"/>
                <a:cs typeface="Meiryo UI" panose="020B0604030504040204" pitchFamily="34" charset="-128"/>
              </a:rPr>
              <a:t>mol/L (2,0 – 21,0 </a:t>
            </a:r>
            <a:r>
              <a:rPr lang="el-GR" sz="1700" dirty="0">
                <a:latin typeface="Meiryo UI" panose="020B0604030504040204" pitchFamily="34" charset="-128"/>
                <a:ea typeface="Meiryo UI" panose="020B0604030504040204" pitchFamily="34" charset="-128"/>
                <a:cs typeface="Meiryo UI" panose="020B0604030504040204" pitchFamily="34" charset="-128"/>
              </a:rPr>
              <a:t>μ</a:t>
            </a:r>
            <a:r>
              <a:rPr lang="cs-CZ" sz="1700" dirty="0">
                <a:latin typeface="Meiryo UI" panose="020B0604030504040204" pitchFamily="34" charset="-128"/>
                <a:ea typeface="Meiryo UI" panose="020B0604030504040204" pitchFamily="34" charset="-128"/>
                <a:cs typeface="Meiryo UI" panose="020B0604030504040204" pitchFamily="34" charset="-128"/>
              </a:rPr>
              <a:t>mol/L)</a:t>
            </a:r>
          </a:p>
          <a:p>
            <a:pPr marL="285750" indent="-285750">
              <a:buFontTx/>
              <a:buChar char="-"/>
            </a:pPr>
            <a:r>
              <a:rPr lang="cs-CZ" sz="1700" dirty="0" err="1">
                <a:latin typeface="Meiryo UI" panose="020B0604030504040204" pitchFamily="34" charset="-128"/>
                <a:ea typeface="Meiryo UI" panose="020B0604030504040204" pitchFamily="34" charset="-128"/>
                <a:cs typeface="Meiryo UI" panose="020B0604030504040204" pitchFamily="34" charset="-128"/>
              </a:rPr>
              <a:t>BilD</a:t>
            </a:r>
            <a:r>
              <a:rPr lang="cs-CZ" sz="1700" dirty="0">
                <a:latin typeface="Meiryo UI" panose="020B0604030504040204" pitchFamily="34" charset="-128"/>
                <a:ea typeface="Meiryo UI" panose="020B0604030504040204" pitchFamily="34" charset="-128"/>
                <a:cs typeface="Meiryo UI" panose="020B0604030504040204" pitchFamily="34" charset="-128"/>
              </a:rPr>
              <a:t> = 545,8 </a:t>
            </a:r>
            <a:r>
              <a:rPr lang="el-GR" sz="1700" dirty="0">
                <a:latin typeface="Meiryo UI" panose="020B0604030504040204" pitchFamily="34" charset="-128"/>
                <a:ea typeface="Meiryo UI" panose="020B0604030504040204" pitchFamily="34" charset="-128"/>
                <a:cs typeface="Meiryo UI" panose="020B0604030504040204" pitchFamily="34" charset="-128"/>
              </a:rPr>
              <a:t>μ</a:t>
            </a:r>
            <a:r>
              <a:rPr lang="cs-CZ" sz="1700" dirty="0">
                <a:latin typeface="Meiryo UI" panose="020B0604030504040204" pitchFamily="34" charset="-128"/>
                <a:ea typeface="Meiryo UI" panose="020B0604030504040204" pitchFamily="34" charset="-128"/>
                <a:cs typeface="Meiryo UI" panose="020B0604030504040204" pitchFamily="34" charset="-128"/>
              </a:rPr>
              <a:t>mol/L (0,0 – 5,0 </a:t>
            </a:r>
            <a:r>
              <a:rPr lang="el-GR" sz="1700" dirty="0">
                <a:latin typeface="Meiryo UI" panose="020B0604030504040204" pitchFamily="34" charset="-128"/>
                <a:ea typeface="Meiryo UI" panose="020B0604030504040204" pitchFamily="34" charset="-128"/>
                <a:cs typeface="Meiryo UI" panose="020B0604030504040204" pitchFamily="34" charset="-128"/>
              </a:rPr>
              <a:t>μ</a:t>
            </a:r>
            <a:r>
              <a:rPr lang="cs-CZ" sz="1700" dirty="0">
                <a:latin typeface="Meiryo UI" panose="020B0604030504040204" pitchFamily="34" charset="-128"/>
                <a:ea typeface="Meiryo UI" panose="020B0604030504040204" pitchFamily="34" charset="-128"/>
                <a:cs typeface="Meiryo UI" panose="020B0604030504040204" pitchFamily="34" charset="-128"/>
              </a:rPr>
              <a:t>mol/L)</a:t>
            </a:r>
          </a:p>
          <a:p>
            <a:pPr marL="285750" indent="-285750">
              <a:buFontTx/>
              <a:buChar char="-"/>
            </a:pPr>
            <a:r>
              <a:rPr lang="cs-CZ" sz="1700" dirty="0">
                <a:latin typeface="Meiryo UI" panose="020B0604030504040204" pitchFamily="34" charset="-128"/>
                <a:ea typeface="Meiryo UI" panose="020B0604030504040204" pitchFamily="34" charset="-128"/>
                <a:cs typeface="Meiryo UI" panose="020B0604030504040204" pitchFamily="34" charset="-128"/>
              </a:rPr>
              <a:t>SIH = 0,00</a:t>
            </a:r>
          </a:p>
          <a:p>
            <a:pPr marL="285750" indent="-285750">
              <a:buFontTx/>
              <a:buChar char="-"/>
            </a:pPr>
            <a:r>
              <a:rPr lang="cs-CZ" sz="1700" dirty="0">
                <a:latin typeface="Meiryo UI" panose="020B0604030504040204" pitchFamily="34" charset="-128"/>
                <a:ea typeface="Meiryo UI" panose="020B0604030504040204" pitchFamily="34" charset="-128"/>
                <a:cs typeface="Meiryo UI" panose="020B0604030504040204" pitchFamily="34" charset="-128"/>
              </a:rPr>
              <a:t>SIL = 88,00</a:t>
            </a:r>
          </a:p>
          <a:p>
            <a:pPr marL="285750" indent="-285750">
              <a:buFontTx/>
              <a:buChar char="-"/>
            </a:pPr>
            <a:r>
              <a:rPr lang="cs-CZ" sz="1700" dirty="0">
                <a:latin typeface="Meiryo UI" panose="020B0604030504040204" pitchFamily="34" charset="-128"/>
                <a:ea typeface="Meiryo UI" panose="020B0604030504040204" pitchFamily="34" charset="-128"/>
                <a:cs typeface="Meiryo UI" panose="020B0604030504040204" pitchFamily="34" charset="-128"/>
              </a:rPr>
              <a:t>SII = 837,00 </a:t>
            </a:r>
          </a:p>
          <a:p>
            <a:pPr marL="285750" indent="-285750">
              <a:buFontTx/>
              <a:buChar char="-"/>
            </a:pPr>
            <a:r>
              <a:rPr lang="cs-CZ" sz="1700" dirty="0" err="1">
                <a:latin typeface="Meiryo UI" panose="020B0604030504040204" pitchFamily="34" charset="-128"/>
                <a:ea typeface="Meiryo UI" panose="020B0604030504040204" pitchFamily="34" charset="-128"/>
                <a:cs typeface="Meiryo UI" panose="020B0604030504040204" pitchFamily="34" charset="-128"/>
              </a:rPr>
              <a:t>fHB</a:t>
            </a:r>
            <a:r>
              <a:rPr lang="cs-CZ" sz="1700" dirty="0">
                <a:latin typeface="Meiryo UI" panose="020B0604030504040204" pitchFamily="34" charset="-128"/>
                <a:ea typeface="Meiryo UI" panose="020B0604030504040204" pitchFamily="34" charset="-128"/>
                <a:cs typeface="Meiryo UI" panose="020B0604030504040204" pitchFamily="34" charset="-128"/>
              </a:rPr>
              <a:t> = </a:t>
            </a:r>
            <a:r>
              <a:rPr lang="en-US" sz="1700" b="1" dirty="0">
                <a:solidFill>
                  <a:srgbClr val="C00000"/>
                </a:solidFill>
                <a:latin typeface="Meiryo UI" panose="020B0604030504040204" pitchFamily="34" charset="-128"/>
                <a:ea typeface="Meiryo UI" panose="020B0604030504040204" pitchFamily="34" charset="-128"/>
                <a:cs typeface="Meiryo UI" panose="020B0604030504040204" pitchFamily="34" charset="-128"/>
              </a:rPr>
              <a:t>&lt;</a:t>
            </a:r>
            <a:r>
              <a:rPr lang="cs-CZ" sz="1700" b="1" dirty="0">
                <a:solidFill>
                  <a:srgbClr val="C00000"/>
                </a:solidFill>
                <a:latin typeface="Meiryo UI" panose="020B0604030504040204" pitchFamily="34" charset="-128"/>
                <a:ea typeface="Meiryo UI" panose="020B0604030504040204" pitchFamily="34" charset="-128"/>
                <a:cs typeface="Meiryo UI" panose="020B0604030504040204" pitchFamily="34" charset="-128"/>
              </a:rPr>
              <a:t> 50 mg/L</a:t>
            </a:r>
          </a:p>
        </p:txBody>
      </p:sp>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7624" y="74732"/>
            <a:ext cx="7217664" cy="6132576"/>
          </a:xfrm>
          <a:prstGeom prst="rect">
            <a:avLst/>
          </a:prstGeom>
        </p:spPr>
      </p:pic>
    </p:spTree>
    <p:extLst>
      <p:ext uri="{BB962C8B-B14F-4D97-AF65-F5344CB8AC3E}">
        <p14:creationId xmlns:p14="http://schemas.microsoft.com/office/powerpoint/2010/main" val="79805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ulka 5"/>
          <p:cNvGraphicFramePr>
            <a:graphicFrameLocks noGrp="1"/>
          </p:cNvGraphicFramePr>
          <p:nvPr>
            <p:extLst>
              <p:ext uri="{D42A27DB-BD31-4B8C-83A1-F6EECF244321}">
                <p14:modId xmlns:p14="http://schemas.microsoft.com/office/powerpoint/2010/main" val="1201293690"/>
              </p:ext>
            </p:extLst>
          </p:nvPr>
        </p:nvGraphicFramePr>
        <p:xfrm>
          <a:off x="794005" y="4099169"/>
          <a:ext cx="6210300" cy="630936"/>
        </p:xfrm>
        <a:graphic>
          <a:graphicData uri="http://schemas.openxmlformats.org/drawingml/2006/table">
            <a:tbl>
              <a:tblPr firstRow="1" firstCol="1" lastRow="1" lastCol="1" bandRow="1" bandCol="1">
                <a:tableStyleId>{5940675A-B579-460E-94D1-54222C63F5DA}</a:tableStyleId>
              </a:tblPr>
              <a:tblGrid>
                <a:gridCol w="1242060">
                  <a:extLst>
                    <a:ext uri="{9D8B030D-6E8A-4147-A177-3AD203B41FA5}">
                      <a16:colId xmlns:a16="http://schemas.microsoft.com/office/drawing/2014/main" val="20000"/>
                    </a:ext>
                  </a:extLst>
                </a:gridCol>
                <a:gridCol w="1242060">
                  <a:extLst>
                    <a:ext uri="{9D8B030D-6E8A-4147-A177-3AD203B41FA5}">
                      <a16:colId xmlns:a16="http://schemas.microsoft.com/office/drawing/2014/main" val="20001"/>
                    </a:ext>
                  </a:extLst>
                </a:gridCol>
                <a:gridCol w="1242060">
                  <a:extLst>
                    <a:ext uri="{9D8B030D-6E8A-4147-A177-3AD203B41FA5}">
                      <a16:colId xmlns:a16="http://schemas.microsoft.com/office/drawing/2014/main" val="20002"/>
                    </a:ext>
                  </a:extLst>
                </a:gridCol>
                <a:gridCol w="1242060">
                  <a:extLst>
                    <a:ext uri="{9D8B030D-6E8A-4147-A177-3AD203B41FA5}">
                      <a16:colId xmlns:a16="http://schemas.microsoft.com/office/drawing/2014/main" val="20003"/>
                    </a:ext>
                  </a:extLst>
                </a:gridCol>
                <a:gridCol w="1242060">
                  <a:extLst>
                    <a:ext uri="{9D8B030D-6E8A-4147-A177-3AD203B41FA5}">
                      <a16:colId xmlns:a16="http://schemas.microsoft.com/office/drawing/2014/main" val="20004"/>
                    </a:ext>
                  </a:extLst>
                </a:gridCol>
              </a:tblGrid>
              <a:tr h="357188">
                <a:tc>
                  <a:txBody>
                    <a:bodyPr/>
                    <a:lstStyle/>
                    <a:p>
                      <a:pPr fontAlgn="auto" hangingPunct="0">
                        <a:lnSpc>
                          <a:spcPct val="115000"/>
                        </a:lnSpc>
                        <a:spcAft>
                          <a:spcPts val="0"/>
                        </a:spcAft>
                      </a:pPr>
                      <a:r>
                        <a:rPr lang="cs-CZ" sz="1200" dirty="0" err="1">
                          <a:effectLst/>
                        </a:rPr>
                        <a:t>kolonoskopický</a:t>
                      </a:r>
                      <a:r>
                        <a:rPr lang="cs-CZ" sz="1200" dirty="0">
                          <a:effectLst/>
                        </a:rPr>
                        <a:t> nález </a:t>
                      </a:r>
                      <a:endParaRPr lang="cs-CZ" sz="1000" dirty="0">
                        <a:effectLst/>
                        <a:latin typeface="Arial"/>
                        <a:ea typeface="Times New Roman"/>
                        <a:cs typeface="Times New Roman"/>
                      </a:endParaRPr>
                    </a:p>
                  </a:txBody>
                  <a:tcPr marL="68580" marR="68580" marT="0" marB="0">
                    <a:solidFill>
                      <a:schemeClr val="bg1"/>
                    </a:solidFill>
                  </a:tcPr>
                </a:tc>
                <a:tc>
                  <a:txBody>
                    <a:bodyPr/>
                    <a:lstStyle/>
                    <a:p>
                      <a:pPr algn="ctr" fontAlgn="auto" hangingPunct="0">
                        <a:lnSpc>
                          <a:spcPct val="115000"/>
                        </a:lnSpc>
                        <a:spcAft>
                          <a:spcPts val="0"/>
                        </a:spcAft>
                      </a:pPr>
                      <a:r>
                        <a:rPr lang="cs-CZ" sz="1200" dirty="0">
                          <a:effectLst/>
                        </a:rPr>
                        <a:t>Normální</a:t>
                      </a:r>
                      <a:endParaRPr lang="cs-CZ" sz="1000" dirty="0">
                        <a:effectLst/>
                        <a:latin typeface="Arial"/>
                        <a:ea typeface="Times New Roman"/>
                        <a:cs typeface="Times New Roman"/>
                      </a:endParaRPr>
                    </a:p>
                  </a:txBody>
                  <a:tcPr marL="68580" marR="68580" marT="0" marB="0">
                    <a:solidFill>
                      <a:schemeClr val="bg1"/>
                    </a:solidFill>
                  </a:tcPr>
                </a:tc>
                <a:tc>
                  <a:txBody>
                    <a:bodyPr/>
                    <a:lstStyle/>
                    <a:p>
                      <a:pPr algn="ctr" fontAlgn="auto" hangingPunct="0">
                        <a:lnSpc>
                          <a:spcPct val="115000"/>
                        </a:lnSpc>
                        <a:spcAft>
                          <a:spcPts val="0"/>
                        </a:spcAft>
                      </a:pPr>
                      <a:r>
                        <a:rPr lang="cs-CZ" sz="1200" dirty="0">
                          <a:effectLst/>
                        </a:rPr>
                        <a:t>Nepokročilý adenom</a:t>
                      </a:r>
                      <a:endParaRPr lang="cs-CZ" sz="1000" dirty="0">
                        <a:effectLst/>
                        <a:latin typeface="Arial"/>
                        <a:ea typeface="Times New Roman"/>
                        <a:cs typeface="Times New Roman"/>
                      </a:endParaRPr>
                    </a:p>
                  </a:txBody>
                  <a:tcPr marL="68580" marR="68580" marT="0" marB="0">
                    <a:solidFill>
                      <a:schemeClr val="bg1"/>
                    </a:solidFill>
                  </a:tcPr>
                </a:tc>
                <a:tc>
                  <a:txBody>
                    <a:bodyPr/>
                    <a:lstStyle/>
                    <a:p>
                      <a:pPr algn="ctr" fontAlgn="auto" hangingPunct="0">
                        <a:lnSpc>
                          <a:spcPct val="115000"/>
                        </a:lnSpc>
                        <a:spcAft>
                          <a:spcPts val="0"/>
                        </a:spcAft>
                      </a:pPr>
                      <a:r>
                        <a:rPr lang="cs-CZ" sz="1200" dirty="0">
                          <a:effectLst/>
                        </a:rPr>
                        <a:t>Pokročilý adenom</a:t>
                      </a:r>
                      <a:endParaRPr lang="cs-CZ" sz="1000" dirty="0">
                        <a:effectLst/>
                        <a:latin typeface="Arial"/>
                        <a:ea typeface="Times New Roman"/>
                        <a:cs typeface="Times New Roman"/>
                      </a:endParaRPr>
                    </a:p>
                  </a:txBody>
                  <a:tcPr marL="68580" marR="68580" marT="0" marB="0">
                    <a:solidFill>
                      <a:schemeClr val="bg1"/>
                    </a:solidFill>
                  </a:tcPr>
                </a:tc>
                <a:tc>
                  <a:txBody>
                    <a:bodyPr/>
                    <a:lstStyle/>
                    <a:p>
                      <a:pPr algn="ctr" fontAlgn="auto" hangingPunct="0">
                        <a:lnSpc>
                          <a:spcPct val="115000"/>
                        </a:lnSpc>
                        <a:spcAft>
                          <a:spcPts val="0"/>
                        </a:spcAft>
                      </a:pPr>
                      <a:r>
                        <a:rPr lang="cs-CZ" sz="1200" dirty="0">
                          <a:effectLst/>
                        </a:rPr>
                        <a:t>karcinom</a:t>
                      </a:r>
                      <a:endParaRPr lang="cs-CZ" sz="1000" dirty="0">
                        <a:effectLst/>
                        <a:latin typeface="Arial"/>
                        <a:ea typeface="Times New Roman"/>
                        <a:cs typeface="Times New Roman"/>
                      </a:endParaRPr>
                    </a:p>
                  </a:txBody>
                  <a:tcPr marL="68580" marR="68580" marT="0" marB="0">
                    <a:solidFill>
                      <a:schemeClr val="bg1"/>
                    </a:solidFill>
                  </a:tcPr>
                </a:tc>
                <a:extLst>
                  <a:ext uri="{0D108BD9-81ED-4DB2-BD59-A6C34878D82A}">
                    <a16:rowId xmlns:a16="http://schemas.microsoft.com/office/drawing/2014/main" val="10000"/>
                  </a:ext>
                </a:extLst>
              </a:tr>
              <a:tr h="0">
                <a:tc>
                  <a:txBody>
                    <a:bodyPr/>
                    <a:lstStyle/>
                    <a:p>
                      <a:pPr fontAlgn="auto" hangingPunct="0">
                        <a:lnSpc>
                          <a:spcPct val="115000"/>
                        </a:lnSpc>
                        <a:spcAft>
                          <a:spcPts val="0"/>
                        </a:spcAft>
                      </a:pPr>
                      <a:r>
                        <a:rPr lang="cs-CZ" sz="1200" dirty="0">
                          <a:effectLst/>
                        </a:rPr>
                        <a:t>µg </a:t>
                      </a:r>
                      <a:r>
                        <a:rPr lang="cs-CZ" sz="1200" dirty="0" err="1">
                          <a:effectLst/>
                        </a:rPr>
                        <a:t>Hb</a:t>
                      </a:r>
                      <a:r>
                        <a:rPr lang="cs-CZ" sz="1200" dirty="0">
                          <a:effectLst/>
                        </a:rPr>
                        <a:t>/g</a:t>
                      </a:r>
                      <a:endParaRPr lang="cs-CZ" sz="1000" dirty="0">
                        <a:effectLst/>
                        <a:latin typeface="Arial"/>
                        <a:ea typeface="Times New Roman"/>
                        <a:cs typeface="Times New Roman"/>
                      </a:endParaRPr>
                    </a:p>
                  </a:txBody>
                  <a:tcPr marL="68580" marR="68580" marT="0" marB="0">
                    <a:solidFill>
                      <a:schemeClr val="bg1"/>
                    </a:solidFill>
                  </a:tcPr>
                </a:tc>
                <a:tc>
                  <a:txBody>
                    <a:bodyPr/>
                    <a:lstStyle/>
                    <a:p>
                      <a:pPr algn="ctr" fontAlgn="auto" hangingPunct="0">
                        <a:lnSpc>
                          <a:spcPct val="115000"/>
                        </a:lnSpc>
                        <a:spcAft>
                          <a:spcPts val="0"/>
                        </a:spcAft>
                      </a:pPr>
                      <a:r>
                        <a:rPr lang="cs-CZ" sz="1200" dirty="0">
                          <a:effectLst/>
                        </a:rPr>
                        <a:t>5 – 9</a:t>
                      </a:r>
                      <a:endParaRPr lang="cs-CZ" sz="1000" dirty="0">
                        <a:effectLst/>
                        <a:latin typeface="Arial"/>
                        <a:ea typeface="Times New Roman"/>
                        <a:cs typeface="Times New Roman"/>
                      </a:endParaRPr>
                    </a:p>
                  </a:txBody>
                  <a:tcPr marL="68580" marR="68580" marT="0" marB="0">
                    <a:solidFill>
                      <a:schemeClr val="bg1"/>
                    </a:solidFill>
                  </a:tcPr>
                </a:tc>
                <a:tc>
                  <a:txBody>
                    <a:bodyPr/>
                    <a:lstStyle/>
                    <a:p>
                      <a:pPr algn="ctr" fontAlgn="auto" hangingPunct="0">
                        <a:lnSpc>
                          <a:spcPct val="115000"/>
                        </a:lnSpc>
                        <a:spcAft>
                          <a:spcPts val="0"/>
                        </a:spcAft>
                      </a:pPr>
                      <a:r>
                        <a:rPr lang="cs-CZ" sz="1200" dirty="0">
                          <a:effectLst/>
                        </a:rPr>
                        <a:t>9 - 23</a:t>
                      </a:r>
                      <a:endParaRPr lang="cs-CZ" sz="1000" dirty="0">
                        <a:effectLst/>
                        <a:latin typeface="Arial"/>
                        <a:ea typeface="Times New Roman"/>
                        <a:cs typeface="Times New Roman"/>
                      </a:endParaRPr>
                    </a:p>
                  </a:txBody>
                  <a:tcPr marL="68580" marR="68580" marT="0" marB="0">
                    <a:solidFill>
                      <a:schemeClr val="bg1"/>
                    </a:solidFill>
                  </a:tcPr>
                </a:tc>
                <a:tc>
                  <a:txBody>
                    <a:bodyPr/>
                    <a:lstStyle/>
                    <a:p>
                      <a:pPr algn="ctr" fontAlgn="auto" hangingPunct="0">
                        <a:lnSpc>
                          <a:spcPct val="115000"/>
                        </a:lnSpc>
                        <a:spcAft>
                          <a:spcPts val="0"/>
                        </a:spcAft>
                      </a:pPr>
                      <a:r>
                        <a:rPr lang="cs-CZ" sz="1200" dirty="0">
                          <a:effectLst/>
                        </a:rPr>
                        <a:t>63 - 131</a:t>
                      </a:r>
                      <a:endParaRPr lang="cs-CZ" sz="1000" dirty="0">
                        <a:effectLst/>
                        <a:latin typeface="Arial"/>
                        <a:ea typeface="Times New Roman"/>
                        <a:cs typeface="Times New Roman"/>
                      </a:endParaRPr>
                    </a:p>
                  </a:txBody>
                  <a:tcPr marL="68580" marR="68580" marT="0" marB="0">
                    <a:solidFill>
                      <a:schemeClr val="bg1"/>
                    </a:solidFill>
                  </a:tcPr>
                </a:tc>
                <a:tc>
                  <a:txBody>
                    <a:bodyPr/>
                    <a:lstStyle/>
                    <a:p>
                      <a:pPr algn="ctr" fontAlgn="auto" hangingPunct="0">
                        <a:lnSpc>
                          <a:spcPct val="115000"/>
                        </a:lnSpc>
                        <a:spcAft>
                          <a:spcPts val="0"/>
                        </a:spcAft>
                      </a:pPr>
                      <a:r>
                        <a:rPr lang="cs-CZ" sz="1200" dirty="0">
                          <a:effectLst/>
                        </a:rPr>
                        <a:t>139 – 295</a:t>
                      </a:r>
                      <a:endParaRPr lang="cs-CZ" sz="1000" dirty="0">
                        <a:effectLst/>
                        <a:latin typeface="Arial"/>
                        <a:ea typeface="Times New Roman"/>
                        <a:cs typeface="Times New Roman"/>
                      </a:endParaRPr>
                    </a:p>
                  </a:txBody>
                  <a:tcPr marL="68580" marR="68580" marT="0" marB="0">
                    <a:solidFill>
                      <a:schemeClr val="bg1"/>
                    </a:solidFill>
                  </a:tcPr>
                </a:tc>
                <a:extLst>
                  <a:ext uri="{0D108BD9-81ED-4DB2-BD59-A6C34878D82A}">
                    <a16:rowId xmlns:a16="http://schemas.microsoft.com/office/drawing/2014/main" val="10001"/>
                  </a:ext>
                </a:extLst>
              </a:tr>
            </a:tbl>
          </a:graphicData>
        </a:graphic>
      </p:graphicFrame>
      <p:sp>
        <p:nvSpPr>
          <p:cNvPr id="2" name="Nadpis 1"/>
          <p:cNvSpPr>
            <a:spLocks noGrp="1"/>
          </p:cNvSpPr>
          <p:nvPr>
            <p:ph type="title"/>
          </p:nvPr>
        </p:nvSpPr>
        <p:spPr>
          <a:xfrm>
            <a:off x="323528" y="0"/>
            <a:ext cx="8229600" cy="1143000"/>
          </a:xfrm>
        </p:spPr>
        <p:txBody>
          <a:bodyPr>
            <a:normAutofit/>
          </a:bodyPr>
          <a:lstStyle/>
          <a:p>
            <a:pPr algn="l"/>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Stanovení </a:t>
            </a:r>
            <a:r>
              <a:rPr lang="cs-CZ" sz="3200" b="1" dirty="0" err="1">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Hb</a:t>
            </a:r>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 a jeho derivátů</a:t>
            </a:r>
            <a:endParaRPr lang="cs-CZ" sz="3200" dirty="0"/>
          </a:p>
        </p:txBody>
      </p:sp>
      <p:sp>
        <p:nvSpPr>
          <p:cNvPr id="3" name="Zástupný symbol pro obsah 2"/>
          <p:cNvSpPr>
            <a:spLocks noGrp="1"/>
          </p:cNvSpPr>
          <p:nvPr>
            <p:ph idx="1"/>
          </p:nvPr>
        </p:nvSpPr>
        <p:spPr>
          <a:xfrm>
            <a:off x="323528" y="1124744"/>
            <a:ext cx="8229600" cy="5832648"/>
          </a:xfrm>
        </p:spPr>
        <p:txBody>
          <a:bodyPr>
            <a:normAutofit/>
          </a:bodyPr>
          <a:lstStyle/>
          <a:p>
            <a:pPr>
              <a:buFont typeface="Wingdings" panose="05000000000000000000" pitchFamily="2" charset="2"/>
              <a:buChar char="§"/>
            </a:pPr>
            <a:r>
              <a:rPr lang="cs-CZ" sz="1700" b="1" dirty="0">
                <a:latin typeface="Meiryo UI" panose="020B0604030504040204" pitchFamily="34" charset="-128"/>
                <a:ea typeface="Meiryo UI" panose="020B0604030504040204" pitchFamily="34" charset="-128"/>
                <a:cs typeface="Meiryo UI" panose="020B0604030504040204" pitchFamily="34" charset="-128"/>
              </a:rPr>
              <a:t>Stanovení glykovaného hemoglobinu (HbA1c)</a:t>
            </a:r>
            <a:endParaRPr lang="cs-CZ" sz="1700"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cs-CZ" sz="1700" b="1" dirty="0">
                <a:latin typeface="Meiryo UI" panose="020B0604030504040204" pitchFamily="34" charset="-128"/>
                <a:ea typeface="Meiryo UI" panose="020B0604030504040204" pitchFamily="34" charset="-128"/>
                <a:cs typeface="Meiryo UI" panose="020B0604030504040204" pitchFamily="34" charset="-128"/>
              </a:rPr>
              <a:t> 	</a:t>
            </a:r>
            <a:r>
              <a:rPr lang="cs-CZ" sz="1700" dirty="0">
                <a:latin typeface="Meiryo UI" panose="020B0604030504040204" pitchFamily="34" charset="-128"/>
                <a:ea typeface="Meiryo UI" panose="020B0604030504040204" pitchFamily="34" charset="-128"/>
                <a:cs typeface="Meiryo UI" panose="020B0604030504040204" pitchFamily="34" charset="-128"/>
              </a:rPr>
              <a:t>- HPLC metoda</a:t>
            </a:r>
          </a:p>
          <a:p>
            <a:pPr marL="0" indent="0">
              <a:buNone/>
            </a:pPr>
            <a:r>
              <a:rPr lang="cs-CZ" sz="1700" dirty="0">
                <a:latin typeface="Meiryo UI" panose="020B0604030504040204" pitchFamily="34" charset="-128"/>
                <a:ea typeface="Meiryo UI" panose="020B0604030504040204" pitchFamily="34" charset="-128"/>
                <a:cs typeface="Meiryo UI" panose="020B0604030504040204" pitchFamily="34" charset="-128"/>
              </a:rPr>
              <a:t>	</a:t>
            </a:r>
          </a:p>
          <a:p>
            <a:pPr>
              <a:buFont typeface="Wingdings" panose="05000000000000000000" pitchFamily="2" charset="2"/>
              <a:buChar char="§"/>
            </a:pPr>
            <a:r>
              <a:rPr lang="cs-CZ" sz="1700" b="1" dirty="0">
                <a:latin typeface="Meiryo UI" panose="020B0604030504040204" pitchFamily="34" charset="-128"/>
                <a:ea typeface="Meiryo UI" panose="020B0604030504040204" pitchFamily="34" charset="-128"/>
                <a:cs typeface="Meiryo UI" panose="020B0604030504040204" pitchFamily="34" charset="-128"/>
              </a:rPr>
              <a:t>Stanovení </a:t>
            </a:r>
            <a:r>
              <a:rPr lang="cs-CZ" sz="1700" b="1" dirty="0" err="1">
                <a:latin typeface="Meiryo UI" panose="020B0604030504040204" pitchFamily="34" charset="-128"/>
                <a:ea typeface="Meiryo UI" panose="020B0604030504040204" pitchFamily="34" charset="-128"/>
                <a:cs typeface="Meiryo UI" panose="020B0604030504040204" pitchFamily="34" charset="-128"/>
              </a:rPr>
              <a:t>Hb</a:t>
            </a:r>
            <a:r>
              <a:rPr lang="cs-CZ" sz="1700" b="1" dirty="0">
                <a:latin typeface="Meiryo UI" panose="020B0604030504040204" pitchFamily="34" charset="-128"/>
                <a:ea typeface="Meiryo UI" panose="020B0604030504040204" pitchFamily="34" charset="-128"/>
                <a:cs typeface="Meiryo UI" panose="020B0604030504040204" pitchFamily="34" charset="-128"/>
              </a:rPr>
              <a:t> ve stolici </a:t>
            </a:r>
          </a:p>
          <a:p>
            <a:pPr marL="0" indent="0">
              <a:buNone/>
            </a:pPr>
            <a:r>
              <a:rPr lang="cs-CZ" sz="1700" b="1" dirty="0">
                <a:latin typeface="Meiryo UI" panose="020B0604030504040204" pitchFamily="34" charset="-128"/>
                <a:ea typeface="Meiryo UI" panose="020B0604030504040204" pitchFamily="34" charset="-128"/>
                <a:cs typeface="Meiryo UI" panose="020B0604030504040204" pitchFamily="34" charset="-128"/>
              </a:rPr>
              <a:t>	</a:t>
            </a:r>
            <a:r>
              <a:rPr lang="cs-CZ" sz="1700" dirty="0">
                <a:latin typeface="Meiryo UI" panose="020B0604030504040204" pitchFamily="34" charset="-128"/>
                <a:ea typeface="Meiryo UI" panose="020B0604030504040204" pitchFamily="34" charset="-128"/>
                <a:cs typeface="Meiryo UI" panose="020B0604030504040204" pitchFamily="34" charset="-128"/>
              </a:rPr>
              <a:t>- imunochemické vyšetření okultního krvácení (časný projev 	  kolorektálního karcinomu, polypů a dalších onemocnění GT), 	  velmi citlivý test – detekce pouze lidského intaktního </a:t>
            </a:r>
            <a:r>
              <a:rPr lang="cs-CZ" sz="1700" dirty="0" err="1">
                <a:latin typeface="Meiryo UI" panose="020B0604030504040204" pitchFamily="34" charset="-128"/>
                <a:ea typeface="Meiryo UI" panose="020B0604030504040204" pitchFamily="34" charset="-128"/>
                <a:cs typeface="Meiryo UI" panose="020B0604030504040204" pitchFamily="34" charset="-128"/>
              </a:rPr>
              <a:t>Hb</a:t>
            </a:r>
            <a:r>
              <a:rPr lang="cs-CZ" sz="1700" dirty="0">
                <a:latin typeface="Meiryo UI" panose="020B0604030504040204" pitchFamily="34" charset="-128"/>
                <a:ea typeface="Meiryo UI" panose="020B0604030504040204" pitchFamily="34" charset="-128"/>
                <a:cs typeface="Meiryo UI" panose="020B0604030504040204" pitchFamily="34" charset="-128"/>
              </a:rPr>
              <a:t> z dolní 	  části trávícího traktu (</a:t>
            </a:r>
            <a:r>
              <a:rPr lang="cs-CZ" sz="1700" dirty="0" err="1">
                <a:latin typeface="Meiryo UI" panose="020B0604030504040204" pitchFamily="34" charset="-128"/>
                <a:ea typeface="Meiryo UI" panose="020B0604030504040204" pitchFamily="34" charset="-128"/>
                <a:cs typeface="Meiryo UI" panose="020B0604030504040204" pitchFamily="34" charset="-128"/>
              </a:rPr>
              <a:t>Hb</a:t>
            </a:r>
            <a:r>
              <a:rPr lang="cs-CZ" sz="1700" dirty="0">
                <a:latin typeface="Meiryo UI" panose="020B0604030504040204" pitchFamily="34" charset="-128"/>
                <a:ea typeface="Meiryo UI" panose="020B0604030504040204" pitchFamily="34" charset="-128"/>
                <a:cs typeface="Meiryo UI" panose="020B0604030504040204" pitchFamily="34" charset="-128"/>
              </a:rPr>
              <a:t> je rychle degradován trávícími 	  	  enzymy), není ovlivněn potravou</a:t>
            </a:r>
          </a:p>
          <a:p>
            <a:pPr marL="0" indent="0">
              <a:buNone/>
            </a:pPr>
            <a:r>
              <a:rPr lang="cs-CZ" sz="1700" dirty="0">
                <a:latin typeface="Meiryo UI" panose="020B0604030504040204" pitchFamily="34" charset="-128"/>
                <a:ea typeface="Meiryo UI" panose="020B0604030504040204" pitchFamily="34" charset="-128"/>
                <a:cs typeface="Meiryo UI" panose="020B0604030504040204" pitchFamily="34" charset="-128"/>
              </a:rPr>
              <a:t>	- </a:t>
            </a:r>
            <a:r>
              <a:rPr lang="cs-CZ" sz="1700" dirty="0" err="1">
                <a:latin typeface="Meiryo UI" panose="020B0604030504040204" pitchFamily="34" charset="-128"/>
                <a:ea typeface="Meiryo UI" panose="020B0604030504040204" pitchFamily="34" charset="-128"/>
                <a:cs typeface="Meiryo UI" panose="020B0604030504040204" pitchFamily="34" charset="-128"/>
              </a:rPr>
              <a:t>cut</a:t>
            </a:r>
            <a:r>
              <a:rPr lang="cs-CZ" sz="1700" dirty="0">
                <a:latin typeface="Meiryo UI" panose="020B0604030504040204" pitchFamily="34" charset="-128"/>
                <a:ea typeface="Meiryo UI" panose="020B0604030504040204" pitchFamily="34" charset="-128"/>
                <a:cs typeface="Meiryo UI" panose="020B0604030504040204" pitchFamily="34" charset="-128"/>
              </a:rPr>
              <a:t> </a:t>
            </a:r>
            <a:r>
              <a:rPr lang="cs-CZ" sz="1700" dirty="0" err="1">
                <a:latin typeface="Meiryo UI" panose="020B0604030504040204" pitchFamily="34" charset="-128"/>
                <a:ea typeface="Meiryo UI" panose="020B0604030504040204" pitchFamily="34" charset="-128"/>
                <a:cs typeface="Meiryo UI" panose="020B0604030504040204" pitchFamily="34" charset="-128"/>
              </a:rPr>
              <a:t>off</a:t>
            </a:r>
            <a:r>
              <a:rPr lang="cs-CZ" sz="1700" dirty="0">
                <a:latin typeface="Meiryo UI" panose="020B0604030504040204" pitchFamily="34" charset="-128"/>
                <a:ea typeface="Meiryo UI" panose="020B0604030504040204" pitchFamily="34" charset="-128"/>
                <a:cs typeface="Meiryo UI" panose="020B0604030504040204" pitchFamily="34" charset="-128"/>
              </a:rPr>
              <a:t> 15 µg </a:t>
            </a:r>
            <a:r>
              <a:rPr lang="cs-CZ" sz="1700" dirty="0" err="1">
                <a:latin typeface="Meiryo UI" panose="020B0604030504040204" pitchFamily="34" charset="-128"/>
                <a:ea typeface="Meiryo UI" panose="020B0604030504040204" pitchFamily="34" charset="-128"/>
                <a:cs typeface="Meiryo UI" panose="020B0604030504040204" pitchFamily="34" charset="-128"/>
              </a:rPr>
              <a:t>Hb</a:t>
            </a:r>
            <a:r>
              <a:rPr lang="cs-CZ" sz="1700" dirty="0">
                <a:latin typeface="Meiryo UI" panose="020B0604030504040204" pitchFamily="34" charset="-128"/>
                <a:ea typeface="Meiryo UI" panose="020B0604030504040204" pitchFamily="34" charset="-128"/>
                <a:cs typeface="Meiryo UI" panose="020B0604030504040204" pitchFamily="34" charset="-128"/>
              </a:rPr>
              <a:t>/g (75 </a:t>
            </a:r>
            <a:r>
              <a:rPr lang="cs-CZ" sz="1700" dirty="0" err="1">
                <a:latin typeface="Meiryo UI" panose="020B0604030504040204" pitchFamily="34" charset="-128"/>
                <a:ea typeface="Meiryo UI" panose="020B0604030504040204" pitchFamily="34" charset="-128"/>
                <a:cs typeface="Meiryo UI" panose="020B0604030504040204" pitchFamily="34" charset="-128"/>
              </a:rPr>
              <a:t>ng</a:t>
            </a:r>
            <a:r>
              <a:rPr lang="cs-CZ" sz="1700" dirty="0">
                <a:latin typeface="Meiryo UI" panose="020B0604030504040204" pitchFamily="34" charset="-128"/>
                <a:ea typeface="Meiryo UI" panose="020B0604030504040204" pitchFamily="34" charset="-128"/>
                <a:cs typeface="Meiryo UI" panose="020B0604030504040204" pitchFamily="34" charset="-128"/>
              </a:rPr>
              <a:t>/ml)</a:t>
            </a:r>
          </a:p>
          <a:p>
            <a:pPr marL="0" indent="0">
              <a:buNone/>
            </a:pPr>
            <a:endParaRPr lang="cs-CZ" sz="1700"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endParaRPr lang="cs-CZ" sz="1700" b="1" dirty="0">
              <a:latin typeface="Meiryo UI" panose="020B0604030504040204" pitchFamily="34" charset="-128"/>
              <a:ea typeface="Meiryo UI" panose="020B0604030504040204" pitchFamily="34" charset="-128"/>
              <a:cs typeface="Meiryo UI" panose="020B0604030504040204" pitchFamily="34" charset="-128"/>
            </a:endParaRPr>
          </a:p>
          <a:p>
            <a:pPr>
              <a:buFont typeface="Wingdings" panose="05000000000000000000" pitchFamily="2" charset="2"/>
              <a:buChar char="§"/>
            </a:pPr>
            <a:r>
              <a:rPr lang="cs-CZ" sz="1700" b="1" dirty="0">
                <a:latin typeface="Meiryo UI" panose="020B0604030504040204" pitchFamily="34" charset="-128"/>
                <a:ea typeface="Meiryo UI" panose="020B0604030504040204" pitchFamily="34" charset="-128"/>
                <a:cs typeface="Meiryo UI" panose="020B0604030504040204" pitchFamily="34" charset="-128"/>
              </a:rPr>
              <a:t>Stanovení </a:t>
            </a:r>
            <a:r>
              <a:rPr lang="cs-CZ" sz="1700" b="1" dirty="0" err="1">
                <a:latin typeface="Meiryo UI" panose="020B0604030504040204" pitchFamily="34" charset="-128"/>
                <a:ea typeface="Meiryo UI" panose="020B0604030504040204" pitchFamily="34" charset="-128"/>
                <a:cs typeface="Meiryo UI" panose="020B0604030504040204" pitchFamily="34" charset="-128"/>
              </a:rPr>
              <a:t>Hb</a:t>
            </a:r>
            <a:r>
              <a:rPr lang="cs-CZ" sz="1700" b="1" dirty="0">
                <a:latin typeface="Meiryo UI" panose="020B0604030504040204" pitchFamily="34" charset="-128"/>
                <a:ea typeface="Meiryo UI" panose="020B0604030504040204" pitchFamily="34" charset="-128"/>
                <a:cs typeface="Meiryo UI" panose="020B0604030504040204" pitchFamily="34" charset="-128"/>
              </a:rPr>
              <a:t> v moči</a:t>
            </a:r>
          </a:p>
          <a:p>
            <a:pPr marL="0" indent="0">
              <a:buNone/>
            </a:pPr>
            <a:r>
              <a:rPr lang="cs-CZ" sz="1700" b="1" dirty="0">
                <a:latin typeface="Meiryo UI" panose="020B0604030504040204" pitchFamily="34" charset="-128"/>
                <a:ea typeface="Meiryo UI" panose="020B0604030504040204" pitchFamily="34" charset="-128"/>
                <a:cs typeface="Meiryo UI" panose="020B0604030504040204" pitchFamily="34" charset="-128"/>
              </a:rPr>
              <a:t>	</a:t>
            </a:r>
            <a:r>
              <a:rPr lang="cs-CZ" sz="1700" dirty="0">
                <a:latin typeface="Meiryo UI" panose="020B0604030504040204" pitchFamily="34" charset="-128"/>
                <a:ea typeface="Meiryo UI" panose="020B0604030504040204" pitchFamily="34" charset="-128"/>
                <a:cs typeface="Meiryo UI" panose="020B0604030504040204" pitchFamily="34" charset="-128"/>
              </a:rPr>
              <a:t>- pomocí diagnostických proužků jako součást chemické 	 	  analýzy moče</a:t>
            </a:r>
            <a:r>
              <a:rPr lang="cs-CZ" sz="1700" b="1" dirty="0">
                <a:latin typeface="Meiryo UI" panose="020B0604030504040204" pitchFamily="34" charset="-128"/>
                <a:ea typeface="Meiryo UI" panose="020B0604030504040204" pitchFamily="34" charset="-128"/>
                <a:cs typeface="Meiryo UI" panose="020B0604030504040204" pitchFamily="34" charset="-128"/>
              </a:rPr>
              <a:t> </a:t>
            </a:r>
          </a:p>
          <a:p>
            <a:pPr marL="0" indent="0">
              <a:buNone/>
            </a:pPr>
            <a:endParaRPr lang="cs-CZ" sz="1700" b="1" dirty="0">
              <a:latin typeface="Meiryo UI" panose="020B0604030504040204" pitchFamily="34" charset="-128"/>
              <a:ea typeface="Meiryo UI" panose="020B0604030504040204" pitchFamily="34" charset="-128"/>
              <a:cs typeface="Meiryo UI" panose="020B0604030504040204" pitchFamily="34" charset="-128"/>
            </a:endParaRPr>
          </a:p>
          <a:p>
            <a:pPr>
              <a:buFont typeface="Wingdings" panose="05000000000000000000" pitchFamily="2" charset="2"/>
              <a:buChar char="§"/>
            </a:pPr>
            <a:r>
              <a:rPr lang="cs-CZ" sz="1700" b="1" dirty="0">
                <a:latin typeface="Meiryo UI" panose="020B0604030504040204" pitchFamily="34" charset="-128"/>
                <a:ea typeface="Meiryo UI" panose="020B0604030504040204" pitchFamily="34" charset="-128"/>
                <a:cs typeface="Meiryo UI" panose="020B0604030504040204" pitchFamily="34" charset="-128"/>
              </a:rPr>
              <a:t>Stanovení </a:t>
            </a:r>
            <a:r>
              <a:rPr lang="cs-CZ" sz="1700" b="1" dirty="0" err="1">
                <a:latin typeface="Meiryo UI" panose="020B0604030504040204" pitchFamily="34" charset="-128"/>
                <a:ea typeface="Meiryo UI" panose="020B0604030504040204" pitchFamily="34" charset="-128"/>
                <a:cs typeface="Meiryo UI" panose="020B0604030504040204" pitchFamily="34" charset="-128"/>
              </a:rPr>
              <a:t>Hb</a:t>
            </a:r>
            <a:r>
              <a:rPr lang="cs-CZ" sz="1700" b="1" dirty="0">
                <a:latin typeface="Meiryo UI" panose="020B0604030504040204" pitchFamily="34" charset="-128"/>
                <a:ea typeface="Meiryo UI" panose="020B0604030504040204" pitchFamily="34" charset="-128"/>
                <a:cs typeface="Meiryo UI" panose="020B0604030504040204" pitchFamily="34" charset="-128"/>
              </a:rPr>
              <a:t>, </a:t>
            </a:r>
            <a:r>
              <a:rPr lang="cs-CZ" sz="1700" b="1" dirty="0" err="1">
                <a:latin typeface="Meiryo UI" panose="020B0604030504040204" pitchFamily="34" charset="-128"/>
                <a:ea typeface="Meiryo UI" panose="020B0604030504040204" pitchFamily="34" charset="-128"/>
                <a:cs typeface="Meiryo UI" panose="020B0604030504040204" pitchFamily="34" charset="-128"/>
              </a:rPr>
              <a:t>metHb</a:t>
            </a:r>
            <a:r>
              <a:rPr lang="cs-CZ" sz="1700" b="1" dirty="0">
                <a:latin typeface="Meiryo UI" panose="020B0604030504040204" pitchFamily="34" charset="-128"/>
                <a:ea typeface="Meiryo UI" panose="020B0604030504040204" pitchFamily="34" charset="-128"/>
                <a:cs typeface="Meiryo UI" panose="020B0604030504040204" pitchFamily="34" charset="-128"/>
              </a:rPr>
              <a:t> a bilirubinu v </a:t>
            </a:r>
            <a:r>
              <a:rPr lang="cs-CZ" sz="1700" b="1" dirty="0" err="1">
                <a:latin typeface="Meiryo UI" panose="020B0604030504040204" pitchFamily="34" charset="-128"/>
                <a:ea typeface="Meiryo UI" panose="020B0604030504040204" pitchFamily="34" charset="-128"/>
                <a:cs typeface="Meiryo UI" panose="020B0604030504040204" pitchFamily="34" charset="-128"/>
              </a:rPr>
              <a:t>likvoru</a:t>
            </a:r>
            <a:endParaRPr lang="cs-CZ" sz="1700" b="1"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cs-CZ" sz="1700" b="1" dirty="0">
                <a:latin typeface="Meiryo UI" panose="020B0604030504040204" pitchFamily="34" charset="-128"/>
                <a:ea typeface="Meiryo UI" panose="020B0604030504040204" pitchFamily="34" charset="-128"/>
                <a:cs typeface="Meiryo UI" panose="020B0604030504040204" pitchFamily="34" charset="-128"/>
              </a:rPr>
              <a:t>	</a:t>
            </a:r>
            <a:r>
              <a:rPr lang="cs-CZ" sz="1700" dirty="0">
                <a:latin typeface="Meiryo UI" panose="020B0604030504040204" pitchFamily="34" charset="-128"/>
                <a:ea typeface="Meiryo UI" panose="020B0604030504040204" pitchFamily="34" charset="-128"/>
                <a:cs typeface="Meiryo UI" panose="020B0604030504040204" pitchFamily="34" charset="-128"/>
              </a:rPr>
              <a:t>- diagnostika subarachnoidálního krvácení</a:t>
            </a:r>
            <a:r>
              <a:rPr lang="cs-CZ" sz="1700" b="1" dirty="0">
                <a:latin typeface="Meiryo UI" panose="020B0604030504040204" pitchFamily="34" charset="-128"/>
                <a:ea typeface="Meiryo UI" panose="020B0604030504040204" pitchFamily="34" charset="-128"/>
                <a:cs typeface="Meiryo UI" panose="020B0604030504040204" pitchFamily="34" charset="-128"/>
              </a:rPr>
              <a:t>	</a:t>
            </a:r>
          </a:p>
          <a:p>
            <a:pPr marL="0" indent="0">
              <a:buNone/>
            </a:pPr>
            <a:r>
              <a:rPr lang="cs-CZ" sz="1700" dirty="0">
                <a:latin typeface="Meiryo UI" panose="020B0604030504040204" pitchFamily="34" charset="-128"/>
                <a:ea typeface="Meiryo UI" panose="020B0604030504040204" pitchFamily="34" charset="-128"/>
                <a:cs typeface="Meiryo UI" panose="020B0604030504040204" pitchFamily="34" charset="-128"/>
              </a:rPr>
              <a:t>	- spektrofotometrické měření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1595624"/>
            <a:ext cx="3692907" cy="40474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87333" y="4401112"/>
            <a:ext cx="3094040" cy="24838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Obrázek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95936" y="3356992"/>
            <a:ext cx="5076056" cy="3600008"/>
          </a:xfrm>
          <a:prstGeom prst="rect">
            <a:avLst/>
          </a:prstGeom>
        </p:spPr>
      </p:pic>
      <p:pic>
        <p:nvPicPr>
          <p:cNvPr id="5" name="Obrázek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91680" y="823598"/>
            <a:ext cx="5670470" cy="6034402"/>
          </a:xfrm>
          <a:prstGeom prst="rect">
            <a:avLst/>
          </a:prstGeom>
        </p:spPr>
      </p:pic>
      <p:cxnSp>
        <p:nvCxnSpPr>
          <p:cNvPr id="17" name="Přímá spojnice se šipkou 16"/>
          <p:cNvCxnSpPr/>
          <p:nvPr/>
        </p:nvCxnSpPr>
        <p:spPr>
          <a:xfrm>
            <a:off x="4837693" y="5616764"/>
            <a:ext cx="288032" cy="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22" name="Přímá spojnice se šipkou 21"/>
          <p:cNvCxnSpPr/>
          <p:nvPr/>
        </p:nvCxnSpPr>
        <p:spPr>
          <a:xfrm>
            <a:off x="5468253" y="4911865"/>
            <a:ext cx="288032" cy="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20" name="TextovéPole 19"/>
          <p:cNvSpPr txBox="1"/>
          <p:nvPr/>
        </p:nvSpPr>
        <p:spPr>
          <a:xfrm>
            <a:off x="2227893" y="2535601"/>
            <a:ext cx="2520280" cy="584775"/>
          </a:xfrm>
          <a:prstGeom prst="rect">
            <a:avLst/>
          </a:prstGeom>
          <a:noFill/>
        </p:spPr>
        <p:txBody>
          <a:bodyPr wrap="square" rtlCol="0">
            <a:spAutoFit/>
          </a:bodyPr>
          <a:lstStyle/>
          <a:p>
            <a:r>
              <a:rPr lang="cs-CZ" sz="1600" dirty="0" err="1">
                <a:latin typeface="Meiryo UI" panose="020B0604030504040204" pitchFamily="34" charset="-128"/>
                <a:ea typeface="Meiryo UI" panose="020B0604030504040204" pitchFamily="34" charset="-128"/>
                <a:cs typeface="Meiryo UI" panose="020B0604030504040204" pitchFamily="34" charset="-128"/>
              </a:rPr>
              <a:t>OxyHb</a:t>
            </a:r>
            <a:r>
              <a:rPr lang="cs-CZ" sz="1600" dirty="0">
                <a:latin typeface="Meiryo UI" panose="020B0604030504040204" pitchFamily="34" charset="-128"/>
                <a:ea typeface="Meiryo UI" panose="020B0604030504040204" pitchFamily="34" charset="-128"/>
                <a:cs typeface="Meiryo UI" panose="020B0604030504040204" pitchFamily="34" charset="-128"/>
              </a:rPr>
              <a:t> – pozitivní</a:t>
            </a:r>
          </a:p>
          <a:p>
            <a:r>
              <a:rPr lang="cs-CZ" sz="1600" dirty="0">
                <a:latin typeface="Meiryo UI" panose="020B0604030504040204" pitchFamily="34" charset="-128"/>
                <a:ea typeface="Meiryo UI" panose="020B0604030504040204" pitchFamily="34" charset="-128"/>
                <a:cs typeface="Meiryo UI" panose="020B0604030504040204" pitchFamily="34" charset="-128"/>
              </a:rPr>
              <a:t>Bilirubin – pozitivní </a:t>
            </a:r>
          </a:p>
        </p:txBody>
      </p:sp>
    </p:spTree>
    <p:extLst>
      <p:ext uri="{BB962C8B-B14F-4D97-AF65-F5344CB8AC3E}">
        <p14:creationId xmlns:p14="http://schemas.microsoft.com/office/powerpoint/2010/main" val="448874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3074"/>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4"/>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075"/>
                                        </p:tgtEl>
                                        <p:attrNameLst>
                                          <p:attrName>style.visibility</p:attrName>
                                        </p:attrNameLst>
                                      </p:cBhvr>
                                      <p:to>
                                        <p:strVal val="visible"/>
                                      </p:to>
                                    </p:set>
                                  </p:childTnLst>
                                </p:cTn>
                              </p:par>
                              <p:par>
                                <p:cTn id="51" presetID="1" presetClass="exit" presetSubtype="0" fill="hold" nodeType="withEffect">
                                  <p:stCondLst>
                                    <p:cond delay="0"/>
                                  </p:stCondLst>
                                  <p:childTnLst>
                                    <p:set>
                                      <p:cBhvr>
                                        <p:cTn id="52" dur="1" fill="hold">
                                          <p:stCondLst>
                                            <p:cond delay="0"/>
                                          </p:stCondLst>
                                        </p:cTn>
                                        <p:tgtEl>
                                          <p:spTgt spid="3075"/>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
                                            <p:txEl>
                                              <p:pRg st="12" end="12"/>
                                            </p:tx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2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1568"/>
            <a:ext cx="8229600" cy="1143000"/>
          </a:xfrm>
        </p:spPr>
        <p:txBody>
          <a:bodyPr>
            <a:normAutofit/>
          </a:bodyPr>
          <a:lstStyle/>
          <a:p>
            <a:pPr algn="l"/>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Odbourávání </a:t>
            </a:r>
            <a:r>
              <a:rPr lang="cs-CZ" sz="3200" b="1" dirty="0" err="1">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Hb</a:t>
            </a:r>
            <a:endParaRPr lang="cs-CZ" sz="3200" dirty="0"/>
          </a:p>
        </p:txBody>
      </p:sp>
      <p:sp>
        <p:nvSpPr>
          <p:cNvPr id="3" name="Zástupný symbol pro obsah 2"/>
          <p:cNvSpPr>
            <a:spLocks noGrp="1"/>
          </p:cNvSpPr>
          <p:nvPr>
            <p:ph idx="1"/>
          </p:nvPr>
        </p:nvSpPr>
        <p:spPr>
          <a:xfrm>
            <a:off x="457200" y="908720"/>
            <a:ext cx="8229600" cy="5544616"/>
          </a:xfrm>
        </p:spPr>
        <p:txBody>
          <a:bodyPr>
            <a:normAutofit/>
          </a:bodyPr>
          <a:lstStyle/>
          <a:p>
            <a:pPr>
              <a:buFont typeface="Wingdings" panose="05000000000000000000" pitchFamily="2" charset="2"/>
              <a:buChar char="§"/>
            </a:pPr>
            <a:r>
              <a:rPr lang="cs-CZ" sz="1800" dirty="0">
                <a:latin typeface="Meiryo UI" panose="020B0604030504040204" pitchFamily="34" charset="-128"/>
                <a:ea typeface="Meiryo UI" panose="020B0604030504040204" pitchFamily="34" charset="-128"/>
                <a:cs typeface="Meiryo UI" panose="020B0604030504040204" pitchFamily="34" charset="-128"/>
              </a:rPr>
              <a:t>V </a:t>
            </a:r>
            <a:r>
              <a:rPr lang="cs-CZ" sz="1800" dirty="0" err="1">
                <a:latin typeface="Meiryo UI" panose="020B0604030504040204" pitchFamily="34" charset="-128"/>
                <a:ea typeface="Meiryo UI" panose="020B0604030504040204" pitchFamily="34" charset="-128"/>
                <a:cs typeface="Meiryo UI" panose="020B0604030504040204" pitchFamily="34" charset="-128"/>
              </a:rPr>
              <a:t>retikulo</a:t>
            </a:r>
            <a:r>
              <a:rPr lang="cs-CZ" sz="1800" dirty="0">
                <a:latin typeface="Meiryo UI" panose="020B0604030504040204" pitchFamily="34" charset="-128"/>
                <a:ea typeface="Meiryo UI" panose="020B0604030504040204" pitchFamily="34" charset="-128"/>
                <a:cs typeface="Meiryo UI" panose="020B0604030504040204" pitchFamily="34" charset="-128"/>
              </a:rPr>
              <a:t>-endoteliálním systému (RES) </a:t>
            </a:r>
          </a:p>
          <a:p>
            <a:pPr marL="0" indent="0">
              <a:buNone/>
            </a:pPr>
            <a:r>
              <a:rPr lang="cs-CZ" sz="1800" dirty="0">
                <a:latin typeface="Meiryo UI" panose="020B0604030504040204" pitchFamily="34" charset="-128"/>
                <a:ea typeface="Meiryo UI" panose="020B0604030504040204" pitchFamily="34" charset="-128"/>
                <a:cs typeface="Meiryo UI" panose="020B0604030504040204" pitchFamily="34" charset="-128"/>
              </a:rPr>
              <a:t>	⇒ slezina, kostní dřeň, játra, podkoží</a:t>
            </a:r>
          </a:p>
          <a:p>
            <a:pPr marL="0" indent="0">
              <a:buNone/>
            </a:pPr>
            <a:endParaRPr lang="cs-CZ" sz="1800" dirty="0">
              <a:latin typeface="Meiryo UI" panose="020B0604030504040204" pitchFamily="34" charset="-128"/>
              <a:ea typeface="Meiryo UI" panose="020B0604030504040204" pitchFamily="34" charset="-128"/>
              <a:cs typeface="Meiryo UI" panose="020B0604030504040204" pitchFamily="34" charset="-128"/>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3424" y="1657350"/>
            <a:ext cx="6934200" cy="520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2" y="2151062"/>
            <a:ext cx="2603500" cy="421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Přímá spojnice 4"/>
          <p:cNvCxnSpPr/>
          <p:nvPr/>
        </p:nvCxnSpPr>
        <p:spPr>
          <a:xfrm>
            <a:off x="2601268" y="2151062"/>
            <a:ext cx="1538684" cy="1349946"/>
          </a:xfrm>
          <a:prstGeom prst="line">
            <a:avLst/>
          </a:prstGeom>
          <a:ln>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7" name="Přímá spojnice 6"/>
          <p:cNvCxnSpPr/>
          <p:nvPr/>
        </p:nvCxnSpPr>
        <p:spPr>
          <a:xfrm flipV="1">
            <a:off x="2601268" y="3501008"/>
            <a:ext cx="1538684" cy="2863279"/>
          </a:xfrm>
          <a:prstGeom prst="line">
            <a:avLst/>
          </a:prstGeom>
          <a:ln>
            <a:solidFill>
              <a:srgbClr val="C0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428952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5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Nadpis 23"/>
          <p:cNvSpPr>
            <a:spLocks noGrp="1"/>
          </p:cNvSpPr>
          <p:nvPr>
            <p:ph type="title"/>
          </p:nvPr>
        </p:nvSpPr>
        <p:spPr>
          <a:xfrm>
            <a:off x="489288" y="147464"/>
            <a:ext cx="8229600" cy="1143000"/>
          </a:xfrm>
        </p:spPr>
        <p:txBody>
          <a:bodyPr>
            <a:normAutofit/>
          </a:bodyPr>
          <a:lstStyle/>
          <a:p>
            <a:pPr algn="l"/>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Porfyriny – biosyntéza </a:t>
            </a:r>
            <a:endParaRPr lang="cs-CZ" sz="3200" dirty="0"/>
          </a:p>
        </p:txBody>
      </p:sp>
      <p:sp>
        <p:nvSpPr>
          <p:cNvPr id="2" name="Zástupný symbol pro obsah 1"/>
          <p:cNvSpPr>
            <a:spLocks noGrp="1"/>
          </p:cNvSpPr>
          <p:nvPr>
            <p:ph idx="1"/>
          </p:nvPr>
        </p:nvSpPr>
        <p:spPr/>
        <p:txBody>
          <a:bodyPr/>
          <a:lstStyle/>
          <a:p>
            <a:r>
              <a:rPr lang="cs-CZ" dirty="0"/>
              <a:t>Především v kostní dřeni (pro tvorbu hemoglobinu), játrech (tvorba </a:t>
            </a:r>
            <a:r>
              <a:rPr lang="cs-CZ" dirty="0" err="1"/>
              <a:t>hemoproteinů</a:t>
            </a:r>
            <a:r>
              <a:rPr lang="cs-CZ" dirty="0"/>
              <a:t>, cytochromů P-450)</a:t>
            </a:r>
          </a:p>
        </p:txBody>
      </p:sp>
      <p:sp>
        <p:nvSpPr>
          <p:cNvPr id="4" name="Obdélník 3"/>
          <p:cNvSpPr/>
          <p:nvPr/>
        </p:nvSpPr>
        <p:spPr>
          <a:xfrm>
            <a:off x="457200" y="886129"/>
            <a:ext cx="8027773" cy="588860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pic>
        <p:nvPicPr>
          <p:cNvPr id="25" name="Obrázek 2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4157" y="897808"/>
            <a:ext cx="8027773" cy="6020830"/>
          </a:xfrm>
          <a:prstGeom prst="rect">
            <a:avLst/>
          </a:prstGeom>
        </p:spPr>
      </p:pic>
      <p:sp>
        <p:nvSpPr>
          <p:cNvPr id="26" name="TextovéPole 25"/>
          <p:cNvSpPr txBox="1"/>
          <p:nvPr/>
        </p:nvSpPr>
        <p:spPr>
          <a:xfrm>
            <a:off x="0" y="6616602"/>
            <a:ext cx="3384376" cy="246221"/>
          </a:xfrm>
          <a:prstGeom prst="rect">
            <a:avLst/>
          </a:prstGeom>
          <a:noFill/>
        </p:spPr>
        <p:txBody>
          <a:bodyPr wrap="square" rtlCol="0">
            <a:spAutoFit/>
          </a:bodyPr>
          <a:lstStyle/>
          <a:p>
            <a:r>
              <a:rPr lang="cs-CZ" sz="1000" i="1" dirty="0"/>
              <a:t>http://www.reactome.org/figures/porphyrin_biosynthesis.jpg</a:t>
            </a:r>
          </a:p>
        </p:txBody>
      </p:sp>
    </p:spTree>
    <p:extLst>
      <p:ext uri="{BB962C8B-B14F-4D97-AF65-F5344CB8AC3E}">
        <p14:creationId xmlns:p14="http://schemas.microsoft.com/office/powerpoint/2010/main" val="3493377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0"/>
            <a:ext cx="8229600" cy="1143000"/>
          </a:xfrm>
        </p:spPr>
        <p:txBody>
          <a:bodyPr>
            <a:normAutofit/>
          </a:bodyPr>
          <a:lstStyle/>
          <a:p>
            <a:pPr algn="l"/>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Bilirubin</a:t>
            </a:r>
            <a:endParaRPr lang="cs-CZ" sz="3200" dirty="0"/>
          </a:p>
        </p:txBody>
      </p:sp>
      <p:sp>
        <p:nvSpPr>
          <p:cNvPr id="4" name="Zástupný symbol pro obsah 3"/>
          <p:cNvSpPr>
            <a:spLocks noGrp="1"/>
          </p:cNvSpPr>
          <p:nvPr>
            <p:ph idx="1"/>
          </p:nvPr>
        </p:nvSpPr>
        <p:spPr/>
        <p:txBody>
          <a:bodyPr>
            <a:normAutofit fontScale="70000" lnSpcReduction="20000"/>
          </a:bodyPr>
          <a:lstStyle/>
          <a:p>
            <a:pPr>
              <a:lnSpc>
                <a:spcPct val="90000"/>
              </a:lnSpc>
              <a:spcBef>
                <a:spcPts val="1200"/>
              </a:spcBef>
            </a:pPr>
            <a:r>
              <a:rPr lang="cs-CZ" altLang="cs-CZ" dirty="0"/>
              <a:t>Lineární </a:t>
            </a:r>
            <a:r>
              <a:rPr lang="cs-CZ" altLang="cs-CZ" dirty="0" err="1"/>
              <a:t>tetrapyrolové</a:t>
            </a:r>
            <a:r>
              <a:rPr lang="cs-CZ" altLang="cs-CZ" dirty="0"/>
              <a:t>  barvivo</a:t>
            </a:r>
          </a:p>
          <a:p>
            <a:pPr>
              <a:lnSpc>
                <a:spcPct val="90000"/>
              </a:lnSpc>
              <a:spcBef>
                <a:spcPts val="1200"/>
              </a:spcBef>
            </a:pPr>
            <a:r>
              <a:rPr lang="cs-CZ" altLang="cs-CZ" dirty="0"/>
              <a:t>Vzniká z uvolněného hemoglobinu při rozpadu erytrocytů</a:t>
            </a:r>
          </a:p>
          <a:p>
            <a:pPr>
              <a:lnSpc>
                <a:spcPct val="90000"/>
              </a:lnSpc>
              <a:spcBef>
                <a:spcPts val="1200"/>
              </a:spcBef>
            </a:pPr>
            <a:r>
              <a:rPr lang="cs-CZ" altLang="cs-CZ" dirty="0"/>
              <a:t>Není  jednotná látka - řada </a:t>
            </a:r>
            <a:r>
              <a:rPr lang="cs-CZ" altLang="cs-CZ" dirty="0" err="1"/>
              <a:t>tetrapyrolů</a:t>
            </a:r>
            <a:endParaRPr lang="cs-CZ" altLang="cs-CZ" dirty="0"/>
          </a:p>
          <a:p>
            <a:pPr>
              <a:lnSpc>
                <a:spcPct val="90000"/>
              </a:lnSpc>
              <a:spcBef>
                <a:spcPts val="1200"/>
              </a:spcBef>
            </a:pPr>
            <a:r>
              <a:rPr lang="cs-CZ" altLang="cs-CZ" dirty="0"/>
              <a:t>Erytrocyty zanikají a  hemoglobin metabolizuje  ve slezině </a:t>
            </a:r>
          </a:p>
          <a:p>
            <a:pPr>
              <a:lnSpc>
                <a:spcPct val="90000"/>
              </a:lnSpc>
              <a:spcBef>
                <a:spcPts val="1200"/>
              </a:spcBef>
            </a:pPr>
            <a:r>
              <a:rPr lang="cs-CZ" altLang="cs-CZ" dirty="0"/>
              <a:t>Vznik biliverdinu, ten redukován na bilirubin</a:t>
            </a:r>
          </a:p>
          <a:p>
            <a:pPr>
              <a:lnSpc>
                <a:spcPct val="90000"/>
              </a:lnSpc>
              <a:spcBef>
                <a:spcPts val="1200"/>
              </a:spcBef>
            </a:pPr>
            <a:r>
              <a:rPr lang="cs-CZ" altLang="cs-CZ" dirty="0"/>
              <a:t>Bilirubin  vázaný  na albumin  transportován do jater</a:t>
            </a:r>
          </a:p>
          <a:p>
            <a:pPr>
              <a:lnSpc>
                <a:spcPct val="90000"/>
              </a:lnSpc>
              <a:spcBef>
                <a:spcPts val="1200"/>
              </a:spcBef>
            </a:pPr>
            <a:r>
              <a:rPr lang="cs-CZ" altLang="cs-CZ" dirty="0"/>
              <a:t>V játrech extrahován </a:t>
            </a:r>
            <a:r>
              <a:rPr lang="cs-CZ" altLang="cs-CZ" dirty="0" err="1"/>
              <a:t>hepatocyty</a:t>
            </a:r>
            <a:r>
              <a:rPr lang="cs-CZ" altLang="cs-CZ" dirty="0"/>
              <a:t> a navázán na kyselinu </a:t>
            </a:r>
            <a:r>
              <a:rPr lang="cs-CZ" altLang="cs-CZ" dirty="0" err="1"/>
              <a:t>glukuronovou</a:t>
            </a:r>
            <a:r>
              <a:rPr lang="cs-CZ" altLang="cs-CZ" dirty="0"/>
              <a:t>– stává se ve vodě rozpustným</a:t>
            </a:r>
          </a:p>
          <a:p>
            <a:pPr>
              <a:lnSpc>
                <a:spcPct val="90000"/>
              </a:lnSpc>
              <a:spcBef>
                <a:spcPts val="1200"/>
              </a:spcBef>
            </a:pPr>
            <a:r>
              <a:rPr lang="cs-CZ" altLang="cs-CZ" dirty="0"/>
              <a:t>Konjugovaný bilirubin vylučován žlučovými cestami do tenkého střeva. </a:t>
            </a:r>
          </a:p>
          <a:p>
            <a:pPr>
              <a:lnSpc>
                <a:spcPct val="90000"/>
              </a:lnSpc>
              <a:spcBef>
                <a:spcPts val="1200"/>
              </a:spcBef>
            </a:pPr>
            <a:r>
              <a:rPr lang="cs-CZ" altLang="cs-CZ" dirty="0"/>
              <a:t>Tam redukce na  další barevné produkty (</a:t>
            </a:r>
            <a:r>
              <a:rPr lang="cs-CZ" altLang="cs-CZ" dirty="0" err="1"/>
              <a:t>urobilinogen</a:t>
            </a:r>
            <a:r>
              <a:rPr lang="cs-CZ" altLang="cs-CZ" dirty="0"/>
              <a:t>, </a:t>
            </a:r>
            <a:r>
              <a:rPr lang="cs-CZ" altLang="cs-CZ" dirty="0" err="1"/>
              <a:t>sterkobilinogen</a:t>
            </a:r>
            <a:r>
              <a:rPr lang="cs-CZ" altLang="cs-CZ" dirty="0"/>
              <a:t>)</a:t>
            </a:r>
          </a:p>
          <a:p>
            <a:pPr>
              <a:lnSpc>
                <a:spcPct val="90000"/>
              </a:lnSpc>
              <a:spcBef>
                <a:spcPts val="1200"/>
              </a:spcBef>
            </a:pPr>
            <a:r>
              <a:rPr lang="cs-CZ" altLang="cs-CZ" dirty="0"/>
              <a:t>Část vstřebána zpět do jater - část vylučována močí a stolicí</a:t>
            </a:r>
          </a:p>
          <a:p>
            <a:endParaRPr lang="cs-CZ" dirty="0"/>
          </a:p>
        </p:txBody>
      </p:sp>
    </p:spTree>
    <p:extLst>
      <p:ext uri="{BB962C8B-B14F-4D97-AF65-F5344CB8AC3E}">
        <p14:creationId xmlns:p14="http://schemas.microsoft.com/office/powerpoint/2010/main" val="16219007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0"/>
            <a:ext cx="8229600" cy="1143000"/>
          </a:xfrm>
        </p:spPr>
        <p:txBody>
          <a:bodyPr>
            <a:normAutofit/>
          </a:bodyPr>
          <a:lstStyle/>
          <a:p>
            <a:pPr algn="l"/>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Bilirubin</a:t>
            </a:r>
            <a:endParaRPr lang="cs-CZ" sz="3200" dirty="0"/>
          </a:p>
        </p:txBody>
      </p:sp>
      <p:sp>
        <p:nvSpPr>
          <p:cNvPr id="3" name="Zástupný symbol pro obsah 2"/>
          <p:cNvSpPr>
            <a:spLocks noGrp="1"/>
          </p:cNvSpPr>
          <p:nvPr>
            <p:ph idx="1"/>
          </p:nvPr>
        </p:nvSpPr>
        <p:spPr>
          <a:xfrm>
            <a:off x="251520" y="836712"/>
            <a:ext cx="8712968" cy="5289451"/>
          </a:xfrm>
        </p:spPr>
        <p:txBody>
          <a:bodyPr>
            <a:normAutofit/>
          </a:bodyPr>
          <a:lstStyle/>
          <a:p>
            <a:pPr>
              <a:buFont typeface="Wingdings" panose="05000000000000000000" pitchFamily="2" charset="2"/>
              <a:buChar char="§"/>
            </a:pPr>
            <a:endParaRPr lang="cs-CZ" sz="18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endParaRPr>
          </a:p>
          <a:p>
            <a:pPr>
              <a:buFont typeface="Wingdings" panose="05000000000000000000" pitchFamily="2" charset="2"/>
              <a:buChar char="§"/>
            </a:pPr>
            <a:r>
              <a:rPr lang="cs-CZ" sz="18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Přímý</a:t>
            </a:r>
          </a:p>
          <a:p>
            <a:pPr marL="0" indent="0">
              <a:buNone/>
            </a:pPr>
            <a:r>
              <a:rPr lang="cs-CZ" sz="18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	</a:t>
            </a:r>
            <a:r>
              <a:rPr lang="cs-CZ" sz="1800" dirty="0">
                <a:effectLst/>
                <a:latin typeface="Meiryo UI" panose="020B0604030504040204" pitchFamily="34" charset="-128"/>
                <a:ea typeface="Meiryo UI" panose="020B0604030504040204" pitchFamily="34" charset="-128"/>
                <a:cs typeface="Meiryo UI" panose="020B0604030504040204" pitchFamily="34" charset="-128"/>
              </a:rPr>
              <a:t>= konjugovaný bilirubin, který po přidání směsi </a:t>
            </a:r>
            <a:r>
              <a:rPr lang="cs-CZ" sz="1800" dirty="0" err="1">
                <a:effectLst/>
                <a:latin typeface="Meiryo UI" panose="020B0604030504040204" pitchFamily="34" charset="-128"/>
                <a:ea typeface="Meiryo UI" panose="020B0604030504040204" pitchFamily="34" charset="-128"/>
                <a:cs typeface="Meiryo UI" panose="020B0604030504040204" pitchFamily="34" charset="-128"/>
              </a:rPr>
              <a:t>diazočinidel</a:t>
            </a:r>
            <a:r>
              <a:rPr lang="cs-CZ" sz="1800" dirty="0">
                <a:effectLst/>
                <a:latin typeface="Meiryo UI" panose="020B0604030504040204" pitchFamily="34" charset="-128"/>
                <a:ea typeface="Meiryo UI" panose="020B0604030504040204" pitchFamily="34" charset="-128"/>
                <a:cs typeface="Meiryo UI" panose="020B0604030504040204" pitchFamily="34" charset="-128"/>
              </a:rPr>
              <a:t> k </a:t>
            </a:r>
            <a:r>
              <a:rPr lang="cs-CZ" sz="1800" dirty="0" smtClean="0">
                <a:effectLst/>
                <a:latin typeface="Meiryo UI" panose="020B0604030504040204" pitchFamily="34" charset="-128"/>
                <a:ea typeface="Meiryo UI" panose="020B0604030504040204" pitchFamily="34" charset="-128"/>
                <a:cs typeface="Meiryo UI" panose="020B0604030504040204" pitchFamily="34" charset="-128"/>
              </a:rPr>
              <a:t>	séru dává </a:t>
            </a:r>
            <a:r>
              <a:rPr lang="cs-CZ" sz="1800" dirty="0">
                <a:effectLst/>
                <a:latin typeface="Meiryo UI" panose="020B0604030504040204" pitchFamily="34" charset="-128"/>
                <a:ea typeface="Meiryo UI" panose="020B0604030504040204" pitchFamily="34" charset="-128"/>
                <a:cs typeface="Meiryo UI" panose="020B0604030504040204" pitchFamily="34" charset="-128"/>
              </a:rPr>
              <a:t>typické zbarvení</a:t>
            </a:r>
          </a:p>
          <a:p>
            <a:pPr marL="0" indent="0">
              <a:buNone/>
            </a:pPr>
            <a:r>
              <a:rPr lang="cs-CZ" sz="1800" dirty="0">
                <a:effectLst/>
                <a:latin typeface="Meiryo UI" panose="020B0604030504040204" pitchFamily="34" charset="-128"/>
                <a:ea typeface="Meiryo UI" panose="020B0604030504040204" pitchFamily="34" charset="-128"/>
                <a:cs typeface="Meiryo UI" panose="020B0604030504040204" pitchFamily="34" charset="-128"/>
              </a:rPr>
              <a:t>	</a:t>
            </a:r>
            <a:r>
              <a:rPr lang="cs-CZ" sz="1800" dirty="0">
                <a:latin typeface="Meiryo UI" panose="020B0604030504040204" pitchFamily="34" charset="-128"/>
                <a:ea typeface="Meiryo UI" panose="020B0604030504040204" pitchFamily="34" charset="-128"/>
                <a:cs typeface="Meiryo UI" panose="020B0604030504040204" pitchFamily="34" charset="-128"/>
              </a:rPr>
              <a:t> - navázán na </a:t>
            </a:r>
            <a:r>
              <a:rPr lang="cs-CZ" sz="1800" dirty="0" err="1">
                <a:latin typeface="Meiryo UI" panose="020B0604030504040204" pitchFamily="34" charset="-128"/>
                <a:ea typeface="Meiryo UI" panose="020B0604030504040204" pitchFamily="34" charset="-128"/>
                <a:cs typeface="Meiryo UI" panose="020B0604030504040204" pitchFamily="34" charset="-128"/>
              </a:rPr>
              <a:t>glukuronát</a:t>
            </a:r>
            <a:r>
              <a:rPr lang="cs-CZ" sz="1800" dirty="0">
                <a:latin typeface="Meiryo UI" panose="020B0604030504040204" pitchFamily="34" charset="-128"/>
                <a:ea typeface="Meiryo UI" panose="020B0604030504040204" pitchFamily="34" charset="-128"/>
                <a:cs typeface="Meiryo UI" panose="020B0604030504040204" pitchFamily="34" charset="-128"/>
              </a:rPr>
              <a:t> (mono- nebo di-</a:t>
            </a:r>
            <a:r>
              <a:rPr lang="cs-CZ" sz="1800" dirty="0" err="1">
                <a:latin typeface="Meiryo UI" panose="020B0604030504040204" pitchFamily="34" charset="-128"/>
                <a:ea typeface="Meiryo UI" panose="020B0604030504040204" pitchFamily="34" charset="-128"/>
                <a:cs typeface="Meiryo UI" panose="020B0604030504040204" pitchFamily="34" charset="-128"/>
              </a:rPr>
              <a:t>glukuronidy</a:t>
            </a:r>
            <a:r>
              <a:rPr lang="cs-CZ" sz="1800" dirty="0">
                <a:latin typeface="Meiryo UI" panose="020B0604030504040204" pitchFamily="34" charset="-128"/>
                <a:ea typeface="Meiryo UI" panose="020B0604030504040204" pitchFamily="34" charset="-128"/>
                <a:cs typeface="Meiryo UI" panose="020B0604030504040204" pitchFamily="34" charset="-128"/>
              </a:rPr>
              <a:t>)</a:t>
            </a:r>
            <a:endParaRPr lang="cs-CZ" sz="18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cs-CZ" sz="1800" dirty="0">
                <a:effectLst/>
                <a:latin typeface="Meiryo UI" panose="020B0604030504040204" pitchFamily="34" charset="-128"/>
                <a:ea typeface="Meiryo UI" panose="020B0604030504040204" pitchFamily="34" charset="-128"/>
                <a:cs typeface="Meiryo UI" panose="020B0604030504040204" pitchFamily="34" charset="-128"/>
              </a:rPr>
              <a:t>	- v krvi se fyziologicky vyskytuje jen ve stopových množstvích</a:t>
            </a:r>
          </a:p>
          <a:p>
            <a:pPr marL="0" indent="0">
              <a:buNone/>
            </a:pPr>
            <a:r>
              <a:rPr lang="cs-CZ" sz="1800" dirty="0">
                <a:effectLst/>
                <a:latin typeface="Meiryo UI" panose="020B0604030504040204" pitchFamily="34" charset="-128"/>
                <a:ea typeface="Meiryo UI" panose="020B0604030504040204" pitchFamily="34" charset="-128"/>
                <a:cs typeface="Meiryo UI" panose="020B0604030504040204" pitchFamily="34" charset="-128"/>
              </a:rPr>
              <a:t>	- při déle trvající </a:t>
            </a:r>
            <a:r>
              <a:rPr lang="cs-CZ" sz="1800" dirty="0" err="1">
                <a:effectLst/>
                <a:latin typeface="Meiryo UI" panose="020B0604030504040204" pitchFamily="34" charset="-128"/>
                <a:ea typeface="Meiryo UI" panose="020B0604030504040204" pitchFamily="34" charset="-128"/>
                <a:cs typeface="Meiryo UI" panose="020B0604030504040204" pitchFamily="34" charset="-128"/>
              </a:rPr>
              <a:t>hyperbilirubinémii</a:t>
            </a:r>
            <a:r>
              <a:rPr lang="cs-CZ" sz="1800" dirty="0">
                <a:effectLst/>
                <a:latin typeface="Meiryo UI" panose="020B0604030504040204" pitchFamily="34" charset="-128"/>
                <a:ea typeface="Meiryo UI" panose="020B0604030504040204" pitchFamily="34" charset="-128"/>
                <a:cs typeface="Meiryo UI" panose="020B0604030504040204" pitchFamily="34" charset="-128"/>
              </a:rPr>
              <a:t> vznik kovalentní vazby mezi 	  	  konjugovaným bilirubinem a albuminem ⇒ </a:t>
            </a:r>
            <a:r>
              <a:rPr lang="el-GR" sz="1800" dirty="0">
                <a:effectLst/>
                <a:latin typeface="Meiryo UI" panose="020B0604030504040204" pitchFamily="34" charset="-128"/>
                <a:ea typeface="Meiryo UI" panose="020B0604030504040204" pitchFamily="34" charset="-128"/>
                <a:cs typeface="Meiryo UI" panose="020B0604030504040204" pitchFamily="34" charset="-128"/>
              </a:rPr>
              <a:t>δ</a:t>
            </a:r>
            <a:r>
              <a:rPr lang="cs-CZ" sz="1800" dirty="0">
                <a:effectLst/>
                <a:latin typeface="Meiryo UI" panose="020B0604030504040204" pitchFamily="34" charset="-128"/>
                <a:ea typeface="Meiryo UI" panose="020B0604030504040204" pitchFamily="34" charset="-128"/>
                <a:cs typeface="Meiryo UI" panose="020B0604030504040204" pitchFamily="34" charset="-128"/>
              </a:rPr>
              <a:t>-bilirubin</a:t>
            </a:r>
          </a:p>
          <a:p>
            <a:pPr marL="0" indent="0">
              <a:buNone/>
            </a:pPr>
            <a:endParaRPr lang="cs-CZ" sz="1800" dirty="0">
              <a:effectLst/>
              <a:latin typeface="Meiryo UI" panose="020B0604030504040204" pitchFamily="34" charset="-128"/>
              <a:ea typeface="Meiryo UI" panose="020B0604030504040204" pitchFamily="34" charset="-128"/>
              <a:cs typeface="Meiryo UI" panose="020B0604030504040204" pitchFamily="34" charset="-128"/>
            </a:endParaRPr>
          </a:p>
          <a:p>
            <a:pPr marL="0" indent="0">
              <a:buNone/>
            </a:pPr>
            <a:endParaRPr lang="cs-CZ" sz="1800" dirty="0">
              <a:effectLst/>
              <a:latin typeface="Meiryo UI" panose="020B0604030504040204" pitchFamily="34" charset="-128"/>
              <a:ea typeface="Meiryo UI" panose="020B0604030504040204" pitchFamily="34" charset="-128"/>
              <a:cs typeface="Meiryo UI" panose="020B0604030504040204" pitchFamily="34" charset="-128"/>
            </a:endParaRPr>
          </a:p>
          <a:p>
            <a:pPr>
              <a:buFont typeface="Wingdings" panose="05000000000000000000" pitchFamily="2" charset="2"/>
              <a:buChar char="§"/>
            </a:pPr>
            <a:r>
              <a:rPr lang="cs-CZ" sz="18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Nepřímý </a:t>
            </a:r>
            <a:endParaRPr lang="cs-CZ" sz="1800" b="1" dirty="0">
              <a:effectLst/>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cs-CZ" sz="1800" b="1" dirty="0">
                <a:effectLst/>
                <a:latin typeface="Meiryo UI" panose="020B0604030504040204" pitchFamily="34" charset="-128"/>
                <a:ea typeface="Meiryo UI" panose="020B0604030504040204" pitchFamily="34" charset="-128"/>
                <a:cs typeface="Meiryo UI" panose="020B0604030504040204" pitchFamily="34" charset="-128"/>
              </a:rPr>
              <a:t>	</a:t>
            </a:r>
            <a:r>
              <a:rPr lang="cs-CZ" sz="1800" dirty="0">
                <a:effectLst/>
                <a:latin typeface="Meiryo UI" panose="020B0604030504040204" pitchFamily="34" charset="-128"/>
                <a:ea typeface="Meiryo UI" panose="020B0604030504040204" pitchFamily="34" charset="-128"/>
                <a:cs typeface="Meiryo UI" panose="020B0604030504040204" pitchFamily="34" charset="-128"/>
              </a:rPr>
              <a:t>= bilirubin vázaný na albumin, samostatně velmi špatně </a:t>
            </a:r>
            <a:r>
              <a:rPr lang="cs-CZ" sz="1800" dirty="0" smtClean="0">
                <a:effectLst/>
                <a:latin typeface="Meiryo UI" panose="020B0604030504040204" pitchFamily="34" charset="-128"/>
                <a:ea typeface="Meiryo UI" panose="020B0604030504040204" pitchFamily="34" charset="-128"/>
                <a:cs typeface="Meiryo UI" panose="020B0604030504040204" pitchFamily="34" charset="-128"/>
              </a:rPr>
              <a:t>	rozpustný </a:t>
            </a:r>
            <a:endParaRPr lang="cs-CZ" sz="1800" dirty="0">
              <a:effectLst/>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cs-CZ" sz="1800" dirty="0">
                <a:effectLst/>
                <a:latin typeface="Meiryo UI" panose="020B0604030504040204" pitchFamily="34" charset="-128"/>
                <a:ea typeface="Meiryo UI" panose="020B0604030504040204" pitchFamily="34" charset="-128"/>
                <a:cs typeface="Meiryo UI" panose="020B0604030504040204" pitchFamily="34" charset="-128"/>
              </a:rPr>
              <a:t>	- po přidání </a:t>
            </a:r>
            <a:r>
              <a:rPr lang="cs-CZ" sz="1800" dirty="0" err="1">
                <a:effectLst/>
                <a:latin typeface="Meiryo UI" panose="020B0604030504040204" pitchFamily="34" charset="-128"/>
                <a:ea typeface="Meiryo UI" panose="020B0604030504040204" pitchFamily="34" charset="-128"/>
                <a:cs typeface="Meiryo UI" panose="020B0604030504040204" pitchFamily="34" charset="-128"/>
              </a:rPr>
              <a:t>diazočinidel</a:t>
            </a:r>
            <a:r>
              <a:rPr lang="cs-CZ" sz="1800" dirty="0">
                <a:effectLst/>
                <a:latin typeface="Meiryo UI" panose="020B0604030504040204" pitchFamily="34" charset="-128"/>
                <a:ea typeface="Meiryo UI" panose="020B0604030504040204" pitchFamily="34" charset="-128"/>
                <a:cs typeface="Meiryo UI" panose="020B0604030504040204" pitchFamily="34" charset="-128"/>
              </a:rPr>
              <a:t> k séru nedává zbarvení přímo, </a:t>
            </a:r>
          </a:p>
          <a:p>
            <a:pPr marL="0" indent="0">
              <a:buNone/>
            </a:pPr>
            <a:r>
              <a:rPr lang="cs-CZ" sz="1800" dirty="0">
                <a:latin typeface="Meiryo UI" panose="020B0604030504040204" pitchFamily="34" charset="-128"/>
                <a:ea typeface="Meiryo UI" panose="020B0604030504040204" pitchFamily="34" charset="-128"/>
                <a:cs typeface="Meiryo UI" panose="020B0604030504040204" pitchFamily="34" charset="-128"/>
              </a:rPr>
              <a:t>	   </a:t>
            </a:r>
            <a:r>
              <a:rPr lang="cs-CZ" sz="1800" dirty="0">
                <a:effectLst/>
                <a:latin typeface="Meiryo UI" panose="020B0604030504040204" pitchFamily="34" charset="-128"/>
                <a:ea typeface="Meiryo UI" panose="020B0604030504040204" pitchFamily="34" charset="-128"/>
                <a:cs typeface="Meiryo UI" panose="020B0604030504040204" pitchFamily="34" charset="-128"/>
              </a:rPr>
              <a:t>nutné nejprve uvolnit z vazby na albumin</a:t>
            </a:r>
            <a:endParaRPr lang="cs-CZ" sz="1800" b="1" dirty="0">
              <a:effectLst/>
              <a:latin typeface="Meiryo UI" panose="020B0604030504040204" pitchFamily="34" charset="-128"/>
              <a:ea typeface="Meiryo UI" panose="020B0604030504040204" pitchFamily="34" charset="-128"/>
              <a:cs typeface="Meiryo UI" panose="020B0604030504040204" pitchFamily="34" charset="-128"/>
            </a:endParaRPr>
          </a:p>
          <a:p>
            <a:pPr marL="0" indent="0">
              <a:buNone/>
            </a:pPr>
            <a:endParaRPr lang="cs-CZ" sz="1800" b="1" dirty="0">
              <a:effectLst/>
              <a:latin typeface="Meiryo UI" panose="020B0604030504040204" pitchFamily="34" charset="-128"/>
              <a:ea typeface="Meiryo UI" panose="020B0604030504040204" pitchFamily="34" charset="-128"/>
              <a:cs typeface="Meiryo UI" panose="020B0604030504040204" pitchFamily="34" charset="-128"/>
            </a:endParaRPr>
          </a:p>
        </p:txBody>
      </p:sp>
    </p:spTree>
    <p:extLst>
      <p:ext uri="{BB962C8B-B14F-4D97-AF65-F5344CB8AC3E}">
        <p14:creationId xmlns:p14="http://schemas.microsoft.com/office/powerpoint/2010/main" val="3406072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0"/>
            <a:ext cx="8229600" cy="1143000"/>
          </a:xfrm>
        </p:spPr>
        <p:txBody>
          <a:bodyPr>
            <a:normAutofit/>
          </a:bodyPr>
          <a:lstStyle/>
          <a:p>
            <a:pPr algn="l"/>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Bilirubin</a:t>
            </a:r>
            <a:endParaRPr lang="cs-CZ" sz="3200" dirty="0"/>
          </a:p>
        </p:txBody>
      </p:sp>
      <p:sp>
        <p:nvSpPr>
          <p:cNvPr id="6" name="Zástupný symbol pro obsah 2">
            <a:extLst>
              <a:ext uri="{FF2B5EF4-FFF2-40B4-BE49-F238E27FC236}">
                <a16:creationId xmlns:a16="http://schemas.microsoft.com/office/drawing/2014/main" id="{832B4272-11CA-456F-96BA-99EF80185CB9}"/>
              </a:ext>
            </a:extLst>
          </p:cNvPr>
          <p:cNvSpPr>
            <a:spLocks noGrp="1"/>
          </p:cNvSpPr>
          <p:nvPr>
            <p:ph idx="1"/>
          </p:nvPr>
        </p:nvSpPr>
        <p:spPr>
          <a:xfrm>
            <a:off x="0" y="836712"/>
            <a:ext cx="9144000" cy="6021288"/>
          </a:xfrm>
        </p:spPr>
        <p:txBody>
          <a:bodyPr>
            <a:normAutofit fontScale="92500" lnSpcReduction="20000"/>
          </a:bodyPr>
          <a:lstStyle/>
          <a:p>
            <a:pPr>
              <a:buFont typeface="Wingdings" panose="05000000000000000000" pitchFamily="2" charset="2"/>
              <a:buChar char="§"/>
            </a:pPr>
            <a:r>
              <a:rPr lang="cs-CZ" sz="1800" dirty="0">
                <a:latin typeface="Meiryo UI" panose="020B0604030504040204" pitchFamily="34" charset="-128"/>
                <a:ea typeface="Meiryo UI" panose="020B0604030504040204" pitchFamily="34" charset="-128"/>
                <a:cs typeface="Meiryo UI" panose="020B0604030504040204" pitchFamily="34" charset="-128"/>
              </a:rPr>
              <a:t>Při zvýšené koncentraci v krvi, </a:t>
            </a:r>
            <a:r>
              <a:rPr lang="cs-CZ" sz="1800" b="1" dirty="0" err="1">
                <a:latin typeface="Meiryo UI" panose="020B0604030504040204" pitchFamily="34" charset="-128"/>
                <a:ea typeface="Meiryo UI" panose="020B0604030504040204" pitchFamily="34" charset="-128"/>
                <a:cs typeface="Meiryo UI" panose="020B0604030504040204" pitchFamily="34" charset="-128"/>
              </a:rPr>
              <a:t>hyperbilirubinémii</a:t>
            </a:r>
            <a:r>
              <a:rPr lang="cs-CZ" sz="1800" dirty="0">
                <a:latin typeface="Meiryo UI" panose="020B0604030504040204" pitchFamily="34" charset="-128"/>
                <a:ea typeface="Meiryo UI" panose="020B0604030504040204" pitchFamily="34" charset="-128"/>
                <a:cs typeface="Meiryo UI" panose="020B0604030504040204" pitchFamily="34" charset="-128"/>
              </a:rPr>
              <a:t>, dochází ke žlutému zabarvení kůže a sliznic – ikterus, žloutenka</a:t>
            </a:r>
          </a:p>
          <a:p>
            <a:pPr>
              <a:buFont typeface="Wingdings" panose="05000000000000000000" pitchFamily="2" charset="2"/>
              <a:buChar char="§"/>
            </a:pPr>
            <a:endParaRPr lang="cs-CZ" sz="1800" dirty="0">
              <a:latin typeface="Meiryo UI" panose="020B0604030504040204" pitchFamily="34" charset="-128"/>
              <a:ea typeface="Meiryo UI" panose="020B0604030504040204" pitchFamily="34" charset="-128"/>
              <a:cs typeface="Meiryo UI" panose="020B0604030504040204" pitchFamily="34" charset="-128"/>
            </a:endParaRPr>
          </a:p>
          <a:p>
            <a:pPr>
              <a:buFont typeface="Wingdings" panose="05000000000000000000" pitchFamily="2" charset="2"/>
              <a:buChar char="§"/>
            </a:pPr>
            <a:r>
              <a:rPr lang="cs-CZ" sz="1800" dirty="0">
                <a:latin typeface="Meiryo UI" panose="020B0604030504040204" pitchFamily="34" charset="-128"/>
                <a:ea typeface="Meiryo UI" panose="020B0604030504040204" pitchFamily="34" charset="-128"/>
                <a:cs typeface="Meiryo UI" panose="020B0604030504040204" pitchFamily="34" charset="-128"/>
              </a:rPr>
              <a:t>Rozdělení </a:t>
            </a:r>
            <a:r>
              <a:rPr lang="cs-CZ" sz="1800" dirty="0" err="1">
                <a:latin typeface="Meiryo UI" panose="020B0604030504040204" pitchFamily="34" charset="-128"/>
                <a:ea typeface="Meiryo UI" panose="020B0604030504040204" pitchFamily="34" charset="-128"/>
                <a:cs typeface="Meiryo UI" panose="020B0604030504040204" pitchFamily="34" charset="-128"/>
              </a:rPr>
              <a:t>hyperbilirubinémií</a:t>
            </a:r>
            <a:r>
              <a:rPr lang="cs-CZ" sz="1800" dirty="0">
                <a:latin typeface="Meiryo UI" panose="020B0604030504040204" pitchFamily="34" charset="-128"/>
                <a:ea typeface="Meiryo UI" panose="020B0604030504040204" pitchFamily="34" charset="-128"/>
                <a:cs typeface="Meiryo UI" panose="020B0604030504040204" pitchFamily="34" charset="-128"/>
              </a:rPr>
              <a:t>:</a:t>
            </a:r>
          </a:p>
          <a:p>
            <a:pPr marL="0" indent="0">
              <a:buNone/>
            </a:pPr>
            <a:r>
              <a:rPr lang="cs-CZ" sz="1800" dirty="0">
                <a:latin typeface="Meiryo UI" panose="020B0604030504040204" pitchFamily="34" charset="-128"/>
                <a:ea typeface="Meiryo UI" panose="020B0604030504040204" pitchFamily="34" charset="-128"/>
                <a:cs typeface="Meiryo UI" panose="020B0604030504040204" pitchFamily="34" charset="-128"/>
              </a:rPr>
              <a:t>	</a:t>
            </a:r>
          </a:p>
          <a:p>
            <a:pPr marL="0" indent="0">
              <a:buNone/>
            </a:pPr>
            <a:r>
              <a:rPr lang="cs-CZ" sz="1800" dirty="0">
                <a:latin typeface="Meiryo UI" panose="020B0604030504040204" pitchFamily="34" charset="-128"/>
                <a:ea typeface="Meiryo UI" panose="020B0604030504040204" pitchFamily="34" charset="-128"/>
                <a:cs typeface="Meiryo UI" panose="020B0604030504040204" pitchFamily="34" charset="-128"/>
              </a:rPr>
              <a:t>	- podle </a:t>
            </a:r>
            <a:r>
              <a:rPr lang="cs-CZ" sz="1800" i="1" u="sng" dirty="0">
                <a:latin typeface="Meiryo UI" panose="020B0604030504040204" pitchFamily="34" charset="-128"/>
                <a:ea typeface="Meiryo UI" panose="020B0604030504040204" pitchFamily="34" charset="-128"/>
                <a:cs typeface="Meiryo UI" panose="020B0604030504040204" pitchFamily="34" charset="-128"/>
              </a:rPr>
              <a:t>typu bilirubinu</a:t>
            </a:r>
            <a:r>
              <a:rPr lang="cs-CZ" sz="1800" dirty="0">
                <a:latin typeface="Meiryo UI" panose="020B0604030504040204" pitchFamily="34" charset="-128"/>
                <a:ea typeface="Meiryo UI" panose="020B0604030504040204" pitchFamily="34" charset="-128"/>
                <a:cs typeface="Meiryo UI" panose="020B0604030504040204" pitchFamily="34" charset="-128"/>
              </a:rPr>
              <a:t>:</a:t>
            </a:r>
          </a:p>
          <a:p>
            <a:pPr marL="0" indent="0">
              <a:buNone/>
            </a:pPr>
            <a:r>
              <a:rPr lang="cs-CZ" sz="1800" dirty="0">
                <a:latin typeface="Meiryo UI" panose="020B0604030504040204" pitchFamily="34" charset="-128"/>
                <a:ea typeface="Meiryo UI" panose="020B0604030504040204" pitchFamily="34" charset="-128"/>
                <a:cs typeface="Meiryo UI" panose="020B0604030504040204" pitchFamily="34" charset="-128"/>
              </a:rPr>
              <a:t>		</a:t>
            </a:r>
            <a:r>
              <a:rPr lang="cs-CZ" sz="1800" b="1" dirty="0">
                <a:latin typeface="Meiryo UI" panose="020B0604030504040204" pitchFamily="34" charset="-128"/>
                <a:ea typeface="Meiryo UI" panose="020B0604030504040204" pitchFamily="34" charset="-128"/>
                <a:cs typeface="Meiryo UI" panose="020B0604030504040204" pitchFamily="34" charset="-128"/>
              </a:rPr>
              <a:t>nekonjugované</a:t>
            </a:r>
            <a:r>
              <a:rPr lang="cs-CZ" sz="1800" b="1" i="1" dirty="0">
                <a:latin typeface="Meiryo UI" panose="020B0604030504040204" pitchFamily="34" charset="-128"/>
                <a:ea typeface="Meiryo UI" panose="020B0604030504040204" pitchFamily="34" charset="-128"/>
                <a:cs typeface="Meiryo UI" panose="020B0604030504040204" pitchFamily="34" charset="-128"/>
              </a:rPr>
              <a:t> </a:t>
            </a:r>
            <a:r>
              <a:rPr lang="cs-CZ" sz="1800" dirty="0">
                <a:latin typeface="Meiryo UI" panose="020B0604030504040204" pitchFamily="34" charset="-128"/>
                <a:ea typeface="Meiryo UI" panose="020B0604030504040204" pitchFamily="34" charset="-128"/>
                <a:cs typeface="Meiryo UI" panose="020B0604030504040204" pitchFamily="34" charset="-128"/>
              </a:rPr>
              <a:t>- při nadměrné tvorbě bilirubinu, ale i při 				  nezvýšené produkci bilirubinu, pokud </a:t>
            </a:r>
            <a:r>
              <a:rPr lang="cs-CZ" sz="1800" dirty="0" smtClean="0">
                <a:latin typeface="Meiryo UI" panose="020B0604030504040204" pitchFamily="34" charset="-128"/>
                <a:ea typeface="Meiryo UI" panose="020B0604030504040204" pitchFamily="34" charset="-128"/>
                <a:cs typeface="Meiryo UI" panose="020B0604030504040204" pitchFamily="34" charset="-128"/>
              </a:rPr>
              <a:t>játra </a:t>
            </a:r>
            <a:r>
              <a:rPr lang="cs-CZ" sz="1800" dirty="0">
                <a:latin typeface="Meiryo UI" panose="020B0604030504040204" pitchFamily="34" charset="-128"/>
                <a:ea typeface="Meiryo UI" panose="020B0604030504040204" pitchFamily="34" charset="-128"/>
                <a:cs typeface="Meiryo UI" panose="020B0604030504040204" pitchFamily="34" charset="-128"/>
              </a:rPr>
              <a:t>nemají </a:t>
            </a:r>
            <a:r>
              <a:rPr lang="cs-CZ" sz="1800" dirty="0" smtClean="0">
                <a:latin typeface="Meiryo UI" panose="020B0604030504040204" pitchFamily="34" charset="-128"/>
                <a:ea typeface="Meiryo UI" panose="020B0604030504040204" pitchFamily="34" charset="-128"/>
                <a:cs typeface="Meiryo UI" panose="020B0604030504040204" pitchFamily="34" charset="-128"/>
              </a:rPr>
              <a:t>				dostatečnou </a:t>
            </a:r>
            <a:r>
              <a:rPr lang="cs-CZ" sz="1800" dirty="0" err="1">
                <a:latin typeface="Meiryo UI" panose="020B0604030504040204" pitchFamily="34" charset="-128"/>
                <a:ea typeface="Meiryo UI" panose="020B0604030504040204" pitchFamily="34" charset="-128"/>
                <a:cs typeface="Meiryo UI" panose="020B0604030504040204" pitchFamily="34" charset="-128"/>
              </a:rPr>
              <a:t>vychytávací</a:t>
            </a:r>
            <a:r>
              <a:rPr lang="cs-CZ" sz="1800" dirty="0">
                <a:latin typeface="Meiryo UI" panose="020B0604030504040204" pitchFamily="34" charset="-128"/>
                <a:ea typeface="Meiryo UI" panose="020B0604030504040204" pitchFamily="34" charset="-128"/>
                <a:cs typeface="Meiryo UI" panose="020B0604030504040204" pitchFamily="34" charset="-128"/>
              </a:rPr>
              <a:t> </a:t>
            </a:r>
            <a:r>
              <a:rPr lang="cs-CZ" sz="1800" dirty="0" smtClean="0">
                <a:latin typeface="Meiryo UI" panose="020B0604030504040204" pitchFamily="34" charset="-128"/>
                <a:ea typeface="Meiryo UI" panose="020B0604030504040204" pitchFamily="34" charset="-128"/>
                <a:cs typeface="Meiryo UI" panose="020B0604030504040204" pitchFamily="34" charset="-128"/>
              </a:rPr>
              <a:t>nebo </a:t>
            </a:r>
            <a:r>
              <a:rPr lang="cs-CZ" sz="1800" dirty="0">
                <a:latin typeface="Meiryo UI" panose="020B0604030504040204" pitchFamily="34" charset="-128"/>
                <a:ea typeface="Meiryo UI" panose="020B0604030504040204" pitchFamily="34" charset="-128"/>
                <a:cs typeface="Meiryo UI" panose="020B0604030504040204" pitchFamily="34" charset="-128"/>
              </a:rPr>
              <a:t>konjugační schopnost</a:t>
            </a:r>
            <a:endParaRPr lang="cs-CZ" sz="1800" b="1" i="1"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cs-CZ" sz="1800" b="1" i="1" dirty="0">
                <a:latin typeface="Meiryo UI" panose="020B0604030504040204" pitchFamily="34" charset="-128"/>
                <a:ea typeface="Meiryo UI" panose="020B0604030504040204" pitchFamily="34" charset="-128"/>
                <a:cs typeface="Meiryo UI" panose="020B0604030504040204" pitchFamily="34" charset="-128"/>
              </a:rPr>
              <a:t>		</a:t>
            </a:r>
            <a:r>
              <a:rPr lang="cs-CZ" sz="1800" b="1" dirty="0">
                <a:latin typeface="Meiryo UI" panose="020B0604030504040204" pitchFamily="34" charset="-128"/>
                <a:ea typeface="Meiryo UI" panose="020B0604030504040204" pitchFamily="34" charset="-128"/>
                <a:cs typeface="Meiryo UI" panose="020B0604030504040204" pitchFamily="34" charset="-128"/>
              </a:rPr>
              <a:t>konjugované </a:t>
            </a:r>
            <a:r>
              <a:rPr lang="cs-CZ" sz="1800" dirty="0" smtClean="0">
                <a:latin typeface="Meiryo UI" panose="020B0604030504040204" pitchFamily="34" charset="-128"/>
                <a:ea typeface="Meiryo UI" panose="020B0604030504040204" pitchFamily="34" charset="-128"/>
                <a:cs typeface="Meiryo UI" panose="020B0604030504040204" pitchFamily="34" charset="-128"/>
              </a:rPr>
              <a:t>– obstrukce žlučových cest (lithiáza, nádor…)</a:t>
            </a:r>
            <a:endParaRPr lang="cs-CZ" sz="1800"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cs-CZ" sz="1800" b="1" i="1" dirty="0">
                <a:latin typeface="Meiryo UI" panose="020B0604030504040204" pitchFamily="34" charset="-128"/>
                <a:ea typeface="Meiryo UI" panose="020B0604030504040204" pitchFamily="34" charset="-128"/>
                <a:cs typeface="Meiryo UI" panose="020B0604030504040204" pitchFamily="34" charset="-128"/>
              </a:rPr>
              <a:t>		</a:t>
            </a:r>
            <a:r>
              <a:rPr lang="cs-CZ" sz="1800" b="1" dirty="0">
                <a:latin typeface="Meiryo UI" panose="020B0604030504040204" pitchFamily="34" charset="-128"/>
                <a:ea typeface="Meiryo UI" panose="020B0604030504040204" pitchFamily="34" charset="-128"/>
                <a:cs typeface="Meiryo UI" panose="020B0604030504040204" pitchFamily="34" charset="-128"/>
              </a:rPr>
              <a:t>smíšené</a:t>
            </a:r>
            <a:r>
              <a:rPr lang="cs-CZ" sz="1800" b="1" i="1" dirty="0">
                <a:latin typeface="Meiryo UI" panose="020B0604030504040204" pitchFamily="34" charset="-128"/>
                <a:ea typeface="Meiryo UI" panose="020B0604030504040204" pitchFamily="34" charset="-128"/>
                <a:cs typeface="Meiryo UI" panose="020B0604030504040204" pitchFamily="34" charset="-128"/>
              </a:rPr>
              <a:t> </a:t>
            </a:r>
            <a:r>
              <a:rPr lang="cs-CZ" sz="1800" dirty="0">
                <a:latin typeface="Meiryo UI" panose="020B0604030504040204" pitchFamily="34" charset="-128"/>
                <a:ea typeface="Meiryo UI" panose="020B0604030504040204" pitchFamily="34" charset="-128"/>
                <a:cs typeface="Meiryo UI" panose="020B0604030504040204" pitchFamily="34" charset="-128"/>
              </a:rPr>
              <a:t>- poškození </a:t>
            </a:r>
            <a:r>
              <a:rPr lang="cs-CZ" sz="1800" dirty="0" err="1">
                <a:latin typeface="Meiryo UI" panose="020B0604030504040204" pitchFamily="34" charset="-128"/>
                <a:ea typeface="Meiryo UI" panose="020B0604030504040204" pitchFamily="34" charset="-128"/>
                <a:cs typeface="Meiryo UI" panose="020B0604030504040204" pitchFamily="34" charset="-128"/>
              </a:rPr>
              <a:t>hepatocytů</a:t>
            </a:r>
            <a:r>
              <a:rPr lang="cs-CZ" sz="1800" dirty="0">
                <a:latin typeface="Meiryo UI" panose="020B0604030504040204" pitchFamily="34" charset="-128"/>
                <a:ea typeface="Meiryo UI" panose="020B0604030504040204" pitchFamily="34" charset="-128"/>
                <a:cs typeface="Meiryo UI" panose="020B0604030504040204" pitchFamily="34" charset="-128"/>
              </a:rPr>
              <a:t> s poruchou vychytávání a </a:t>
            </a:r>
            <a:r>
              <a:rPr lang="cs-CZ" sz="1800" dirty="0" smtClean="0">
                <a:latin typeface="Meiryo UI" panose="020B0604030504040204" pitchFamily="34" charset="-128"/>
                <a:ea typeface="Meiryo UI" panose="020B0604030504040204" pitchFamily="34" charset="-128"/>
                <a:cs typeface="Meiryo UI" panose="020B0604030504040204" pitchFamily="34" charset="-128"/>
              </a:rPr>
              <a:t>				konjugace </a:t>
            </a:r>
            <a:r>
              <a:rPr lang="cs-CZ" sz="1800" dirty="0">
                <a:latin typeface="Meiryo UI" panose="020B0604030504040204" pitchFamily="34" charset="-128"/>
                <a:ea typeface="Meiryo UI" panose="020B0604030504040204" pitchFamily="34" charset="-128"/>
                <a:cs typeface="Meiryo UI" panose="020B0604030504040204" pitchFamily="34" charset="-128"/>
              </a:rPr>
              <a:t>bilirubinu a porucha vylučování konjugovaného </a:t>
            </a:r>
            <a:r>
              <a:rPr lang="cs-CZ" sz="1800" dirty="0" smtClean="0">
                <a:latin typeface="Meiryo UI" panose="020B0604030504040204" pitchFamily="34" charset="-128"/>
                <a:ea typeface="Meiryo UI" panose="020B0604030504040204" pitchFamily="34" charset="-128"/>
                <a:cs typeface="Meiryo UI" panose="020B0604030504040204" pitchFamily="34" charset="-128"/>
              </a:rPr>
              <a:t>			bilirubinu </a:t>
            </a:r>
            <a:r>
              <a:rPr lang="cs-CZ" sz="1800" dirty="0">
                <a:latin typeface="Meiryo UI" panose="020B0604030504040204" pitchFamily="34" charset="-128"/>
                <a:ea typeface="Meiryo UI" panose="020B0604030504040204" pitchFamily="34" charset="-128"/>
                <a:cs typeface="Meiryo UI" panose="020B0604030504040204" pitchFamily="34" charset="-128"/>
              </a:rPr>
              <a:t>do </a:t>
            </a:r>
            <a:r>
              <a:rPr lang="cs-CZ" sz="1800" dirty="0" smtClean="0">
                <a:latin typeface="Meiryo UI" panose="020B0604030504040204" pitchFamily="34" charset="-128"/>
                <a:ea typeface="Meiryo UI" panose="020B0604030504040204" pitchFamily="34" charset="-128"/>
                <a:cs typeface="Meiryo UI" panose="020B0604030504040204" pitchFamily="34" charset="-128"/>
              </a:rPr>
              <a:t>žluče</a:t>
            </a:r>
          </a:p>
          <a:p>
            <a:pPr marL="0" indent="0">
              <a:buNone/>
            </a:pPr>
            <a:endParaRPr lang="cs-CZ" sz="1800"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cs-CZ" sz="1800" dirty="0">
                <a:latin typeface="Meiryo UI" panose="020B0604030504040204" pitchFamily="34" charset="-128"/>
                <a:ea typeface="Meiryo UI" panose="020B0604030504040204" pitchFamily="34" charset="-128"/>
                <a:cs typeface="Meiryo UI" panose="020B0604030504040204" pitchFamily="34" charset="-128"/>
              </a:rPr>
              <a:t>	- podle </a:t>
            </a:r>
            <a:r>
              <a:rPr lang="cs-CZ" sz="1800" i="1" u="sng" dirty="0">
                <a:latin typeface="Meiryo UI" panose="020B0604030504040204" pitchFamily="34" charset="-128"/>
                <a:ea typeface="Meiryo UI" panose="020B0604030504040204" pitchFamily="34" charset="-128"/>
                <a:cs typeface="Meiryo UI" panose="020B0604030504040204" pitchFamily="34" charset="-128"/>
              </a:rPr>
              <a:t>vztahu vyvolávající příčiny k játrům</a:t>
            </a:r>
            <a:r>
              <a:rPr lang="cs-CZ" sz="1800" dirty="0">
                <a:latin typeface="Meiryo UI" panose="020B0604030504040204" pitchFamily="34" charset="-128"/>
                <a:ea typeface="Meiryo UI" panose="020B0604030504040204" pitchFamily="34" charset="-128"/>
                <a:cs typeface="Meiryo UI" panose="020B0604030504040204" pitchFamily="34" charset="-128"/>
              </a:rPr>
              <a:t>:</a:t>
            </a:r>
          </a:p>
          <a:p>
            <a:pPr marL="0" indent="0">
              <a:buNone/>
            </a:pPr>
            <a:r>
              <a:rPr lang="cs-CZ" sz="1800" dirty="0">
                <a:latin typeface="Meiryo UI" panose="020B0604030504040204" pitchFamily="34" charset="-128"/>
                <a:ea typeface="Meiryo UI" panose="020B0604030504040204" pitchFamily="34" charset="-128"/>
                <a:cs typeface="Meiryo UI" panose="020B0604030504040204" pitchFamily="34" charset="-128"/>
              </a:rPr>
              <a:t>		</a:t>
            </a:r>
            <a:r>
              <a:rPr lang="cs-CZ" sz="1800" b="1" dirty="0" err="1">
                <a:latin typeface="Meiryo UI" panose="020B0604030504040204" pitchFamily="34" charset="-128"/>
                <a:ea typeface="Meiryo UI" panose="020B0604030504040204" pitchFamily="34" charset="-128"/>
                <a:cs typeface="Meiryo UI" panose="020B0604030504040204" pitchFamily="34" charset="-128"/>
              </a:rPr>
              <a:t>prehepatální</a:t>
            </a:r>
            <a:r>
              <a:rPr lang="cs-CZ" sz="1800" dirty="0">
                <a:latin typeface="Meiryo UI" panose="020B0604030504040204" pitchFamily="34" charset="-128"/>
                <a:ea typeface="Meiryo UI" panose="020B0604030504040204" pitchFamily="34" charset="-128"/>
                <a:cs typeface="Meiryo UI" panose="020B0604030504040204" pitchFamily="34" charset="-128"/>
              </a:rPr>
              <a:t> – nadměrný vznik bilirubinu při zdravých 		                      játrech, nejčastěji rozpad erytrocytů 			          </a:t>
            </a:r>
            <a:r>
              <a:rPr lang="cs-CZ" sz="1800" dirty="0" smtClean="0">
                <a:latin typeface="Meiryo UI" panose="020B0604030504040204" pitchFamily="34" charset="-128"/>
                <a:ea typeface="Meiryo UI" panose="020B0604030504040204" pitchFamily="34" charset="-128"/>
                <a:cs typeface="Meiryo UI" panose="020B0604030504040204" pitchFamily="34" charset="-128"/>
              </a:rPr>
              <a:t>		(</a:t>
            </a:r>
            <a:r>
              <a:rPr lang="cs-CZ" sz="1800" dirty="0">
                <a:latin typeface="Meiryo UI" panose="020B0604030504040204" pitchFamily="34" charset="-128"/>
                <a:ea typeface="Meiryo UI" panose="020B0604030504040204" pitchFamily="34" charset="-128"/>
                <a:cs typeface="Meiryo UI" panose="020B0604030504040204" pitchFamily="34" charset="-128"/>
              </a:rPr>
              <a:t>ikterus hemolytický)</a:t>
            </a:r>
          </a:p>
          <a:p>
            <a:pPr marL="0" indent="0">
              <a:buNone/>
            </a:pPr>
            <a:r>
              <a:rPr lang="cs-CZ" sz="1800" dirty="0">
                <a:latin typeface="Meiryo UI" panose="020B0604030504040204" pitchFamily="34" charset="-128"/>
                <a:ea typeface="Meiryo UI" panose="020B0604030504040204" pitchFamily="34" charset="-128"/>
                <a:cs typeface="Meiryo UI" panose="020B0604030504040204" pitchFamily="34" charset="-128"/>
              </a:rPr>
              <a:t>		</a:t>
            </a:r>
            <a:r>
              <a:rPr lang="cs-CZ" sz="1800" b="1" dirty="0" err="1">
                <a:latin typeface="Meiryo UI" panose="020B0604030504040204" pitchFamily="34" charset="-128"/>
                <a:ea typeface="Meiryo UI" panose="020B0604030504040204" pitchFamily="34" charset="-128"/>
                <a:cs typeface="Meiryo UI" panose="020B0604030504040204" pitchFamily="34" charset="-128"/>
              </a:rPr>
              <a:t>hepatální</a:t>
            </a:r>
            <a:r>
              <a:rPr lang="cs-CZ" sz="1800" dirty="0">
                <a:latin typeface="Meiryo UI" panose="020B0604030504040204" pitchFamily="34" charset="-128"/>
                <a:ea typeface="Meiryo UI" panose="020B0604030504040204" pitchFamily="34" charset="-128"/>
                <a:cs typeface="Meiryo UI" panose="020B0604030504040204" pitchFamily="34" charset="-128"/>
              </a:rPr>
              <a:t> – při poškození jaterních buněk </a:t>
            </a:r>
          </a:p>
          <a:p>
            <a:pPr marL="0" indent="0">
              <a:buNone/>
            </a:pPr>
            <a:r>
              <a:rPr lang="cs-CZ" sz="1800" dirty="0">
                <a:latin typeface="Meiryo UI" panose="020B0604030504040204" pitchFamily="34" charset="-128"/>
                <a:ea typeface="Meiryo UI" panose="020B0604030504040204" pitchFamily="34" charset="-128"/>
                <a:cs typeface="Meiryo UI" panose="020B0604030504040204" pitchFamily="34" charset="-128"/>
              </a:rPr>
              <a:t>			     (ikterus </a:t>
            </a:r>
            <a:r>
              <a:rPr lang="cs-CZ" sz="1800" dirty="0" err="1">
                <a:latin typeface="Meiryo UI" panose="020B0604030504040204" pitchFamily="34" charset="-128"/>
                <a:ea typeface="Meiryo UI" panose="020B0604030504040204" pitchFamily="34" charset="-128"/>
                <a:cs typeface="Meiryo UI" panose="020B0604030504040204" pitchFamily="34" charset="-128"/>
              </a:rPr>
              <a:t>hepatální</a:t>
            </a:r>
            <a:r>
              <a:rPr lang="cs-CZ" sz="1800" dirty="0">
                <a:latin typeface="Meiryo UI" panose="020B0604030504040204" pitchFamily="34" charset="-128"/>
                <a:ea typeface="Meiryo UI" panose="020B0604030504040204" pitchFamily="34" charset="-128"/>
                <a:cs typeface="Meiryo UI" panose="020B0604030504040204" pitchFamily="34" charset="-128"/>
              </a:rPr>
              <a:t>)</a:t>
            </a:r>
          </a:p>
          <a:p>
            <a:pPr marL="0" indent="0">
              <a:buNone/>
            </a:pPr>
            <a:r>
              <a:rPr lang="cs-CZ" sz="1800" dirty="0">
                <a:latin typeface="Meiryo UI" panose="020B0604030504040204" pitchFamily="34" charset="-128"/>
                <a:ea typeface="Meiryo UI" panose="020B0604030504040204" pitchFamily="34" charset="-128"/>
                <a:cs typeface="Meiryo UI" panose="020B0604030504040204" pitchFamily="34" charset="-128"/>
              </a:rPr>
              <a:t>		</a:t>
            </a:r>
            <a:r>
              <a:rPr lang="cs-CZ" sz="1800" b="1" dirty="0" err="1">
                <a:latin typeface="Meiryo UI" panose="020B0604030504040204" pitchFamily="34" charset="-128"/>
                <a:ea typeface="Meiryo UI" panose="020B0604030504040204" pitchFamily="34" charset="-128"/>
                <a:cs typeface="Meiryo UI" panose="020B0604030504040204" pitchFamily="34" charset="-128"/>
              </a:rPr>
              <a:t>posthepatální</a:t>
            </a:r>
            <a:r>
              <a:rPr lang="cs-CZ" sz="1800" dirty="0">
                <a:latin typeface="Meiryo UI" panose="020B0604030504040204" pitchFamily="34" charset="-128"/>
                <a:ea typeface="Meiryo UI" panose="020B0604030504040204" pitchFamily="34" charset="-128"/>
                <a:cs typeface="Meiryo UI" panose="020B0604030504040204" pitchFamily="34" charset="-128"/>
              </a:rPr>
              <a:t> – nejčastěji při obstrukci žlučových cest 		                       (ikterus obstrukční) </a:t>
            </a:r>
          </a:p>
          <a:p>
            <a:pPr marL="0" indent="0">
              <a:buNone/>
            </a:pPr>
            <a:r>
              <a:rPr lang="cs-CZ" sz="1800" dirty="0">
                <a:latin typeface="Meiryo UI" panose="020B0604030504040204" pitchFamily="34" charset="-128"/>
                <a:ea typeface="Meiryo UI" panose="020B0604030504040204" pitchFamily="34" charset="-128"/>
                <a:cs typeface="Meiryo UI" panose="020B0604030504040204" pitchFamily="34" charset="-128"/>
              </a:rPr>
              <a:t>		</a:t>
            </a:r>
          </a:p>
        </p:txBody>
      </p:sp>
    </p:spTree>
    <p:extLst>
      <p:ext uri="{BB962C8B-B14F-4D97-AF65-F5344CB8AC3E}">
        <p14:creationId xmlns:p14="http://schemas.microsoft.com/office/powerpoint/2010/main" val="3579355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1568"/>
            <a:ext cx="8229600" cy="1143000"/>
          </a:xfrm>
        </p:spPr>
        <p:txBody>
          <a:bodyPr>
            <a:normAutofit/>
          </a:bodyPr>
          <a:lstStyle/>
          <a:p>
            <a:pPr algn="l"/>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Odbourávání </a:t>
            </a:r>
            <a:r>
              <a:rPr lang="cs-CZ" sz="3200" b="1" dirty="0" err="1">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Hb</a:t>
            </a:r>
            <a:endParaRPr lang="cs-CZ" sz="3200" dirty="0"/>
          </a:p>
        </p:txBody>
      </p:sp>
      <p:sp>
        <p:nvSpPr>
          <p:cNvPr id="3" name="Zástupný symbol pro obsah 2"/>
          <p:cNvSpPr>
            <a:spLocks noGrp="1"/>
          </p:cNvSpPr>
          <p:nvPr>
            <p:ph idx="1"/>
          </p:nvPr>
        </p:nvSpPr>
        <p:spPr>
          <a:xfrm>
            <a:off x="457200" y="908720"/>
            <a:ext cx="8229600" cy="5544616"/>
          </a:xfrm>
        </p:spPr>
        <p:txBody>
          <a:bodyPr>
            <a:normAutofit/>
          </a:bodyPr>
          <a:lstStyle/>
          <a:p>
            <a:pPr marL="0" indent="0">
              <a:buNone/>
            </a:pPr>
            <a:r>
              <a:rPr lang="cs-CZ" sz="1800" dirty="0">
                <a:latin typeface="Meiryo UI" panose="020B0604030504040204" pitchFamily="34" charset="-128"/>
                <a:ea typeface="Meiryo UI" panose="020B0604030504040204" pitchFamily="34" charset="-128"/>
                <a:cs typeface="Meiryo UI" panose="020B0604030504040204" pitchFamily="34" charset="-128"/>
              </a:rPr>
              <a:t>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3424" y="1657350"/>
            <a:ext cx="6934200" cy="520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Přímá spojnice 4"/>
          <p:cNvCxnSpPr/>
          <p:nvPr/>
        </p:nvCxnSpPr>
        <p:spPr>
          <a:xfrm>
            <a:off x="2601268" y="2151062"/>
            <a:ext cx="1538684" cy="1349946"/>
          </a:xfrm>
          <a:prstGeom prst="line">
            <a:avLst/>
          </a:prstGeom>
          <a:ln>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7" name="Přímá spojnice 6"/>
          <p:cNvCxnSpPr/>
          <p:nvPr/>
        </p:nvCxnSpPr>
        <p:spPr>
          <a:xfrm flipV="1">
            <a:off x="2601268" y="3501008"/>
            <a:ext cx="1538684" cy="2863279"/>
          </a:xfrm>
          <a:prstGeom prst="line">
            <a:avLst/>
          </a:prstGeom>
          <a:ln>
            <a:solidFill>
              <a:srgbClr val="C0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438804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0"/>
            <a:ext cx="8229600" cy="1143000"/>
          </a:xfrm>
        </p:spPr>
        <p:txBody>
          <a:bodyPr>
            <a:normAutofit/>
          </a:bodyPr>
          <a:lstStyle/>
          <a:p>
            <a:pPr algn="l"/>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Stanovení bilirubinu</a:t>
            </a:r>
            <a:endParaRPr lang="cs-CZ" sz="3200" dirty="0"/>
          </a:p>
        </p:txBody>
      </p:sp>
      <p:sp>
        <p:nvSpPr>
          <p:cNvPr id="3" name="Zástupný symbol pro obsah 2"/>
          <p:cNvSpPr>
            <a:spLocks noGrp="1"/>
          </p:cNvSpPr>
          <p:nvPr>
            <p:ph idx="1"/>
          </p:nvPr>
        </p:nvSpPr>
        <p:spPr>
          <a:xfrm>
            <a:off x="457200" y="908720"/>
            <a:ext cx="8229600" cy="5472608"/>
          </a:xfrm>
        </p:spPr>
        <p:txBody>
          <a:bodyPr>
            <a:normAutofit/>
          </a:bodyPr>
          <a:lstStyle/>
          <a:p>
            <a:pPr>
              <a:buFont typeface="Wingdings" panose="05000000000000000000" pitchFamily="2" charset="2"/>
              <a:buChar char="§"/>
            </a:pPr>
            <a:r>
              <a:rPr lang="cs-CZ" sz="1800" dirty="0">
                <a:latin typeface="Meiryo UI" panose="020B0604030504040204" pitchFamily="34" charset="-128"/>
                <a:ea typeface="Meiryo UI" panose="020B0604030504040204" pitchFamily="34" charset="-128"/>
                <a:cs typeface="Meiryo UI" panose="020B0604030504040204" pitchFamily="34" charset="-128"/>
              </a:rPr>
              <a:t>Referenční intervaly </a:t>
            </a:r>
          </a:p>
          <a:p>
            <a:pPr marL="0" indent="0">
              <a:buNone/>
            </a:pPr>
            <a:endParaRPr lang="cs-CZ" sz="1800" dirty="0">
              <a:latin typeface="Meiryo UI" panose="020B0604030504040204" pitchFamily="34" charset="-128"/>
              <a:ea typeface="Meiryo UI" panose="020B0604030504040204" pitchFamily="34" charset="-128"/>
              <a:cs typeface="Meiryo UI" panose="020B0604030504040204" pitchFamily="34" charset="-128"/>
            </a:endParaRPr>
          </a:p>
        </p:txBody>
      </p:sp>
      <p:graphicFrame>
        <p:nvGraphicFramePr>
          <p:cNvPr id="4" name="Tabulka 3"/>
          <p:cNvGraphicFramePr>
            <a:graphicFrameLocks noGrp="1"/>
          </p:cNvGraphicFramePr>
          <p:nvPr>
            <p:extLst>
              <p:ext uri="{D42A27DB-BD31-4B8C-83A1-F6EECF244321}">
                <p14:modId xmlns:p14="http://schemas.microsoft.com/office/powerpoint/2010/main" val="2999137082"/>
              </p:ext>
            </p:extLst>
          </p:nvPr>
        </p:nvGraphicFramePr>
        <p:xfrm>
          <a:off x="1475656" y="1700808"/>
          <a:ext cx="6096000" cy="3810000"/>
        </p:xfrm>
        <a:graphic>
          <a:graphicData uri="http://schemas.openxmlformats.org/drawingml/2006/table">
            <a:tbl>
              <a:tblPr firstRow="1" bandRow="1">
                <a:tableStyleId>{2D5ABB26-0587-4C30-8999-92F81FD0307C}</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gridSpan="2">
                  <a:txBody>
                    <a:bodyPr/>
                    <a:lstStyle/>
                    <a:p>
                      <a:pPr algn="ctr"/>
                      <a:r>
                        <a:rPr lang="cs-CZ" sz="2000" b="1" i="0" dirty="0">
                          <a:latin typeface="Meiryo UI" panose="020B0604030504040204" pitchFamily="34" charset="-128"/>
                          <a:ea typeface="Meiryo UI" panose="020B0604030504040204" pitchFamily="34" charset="-128"/>
                          <a:cs typeface="Meiryo UI" panose="020B0604030504040204" pitchFamily="34" charset="-128"/>
                        </a:rPr>
                        <a:t>Celkový </a:t>
                      </a:r>
                      <a:r>
                        <a:rPr lang="cs-CZ" sz="2000" b="1" i="0" dirty="0" smtClean="0">
                          <a:latin typeface="Meiryo UI" panose="020B0604030504040204" pitchFamily="34" charset="-128"/>
                          <a:ea typeface="Meiryo UI" panose="020B0604030504040204" pitchFamily="34" charset="-128"/>
                          <a:cs typeface="Meiryo UI" panose="020B0604030504040204" pitchFamily="34" charset="-128"/>
                        </a:rPr>
                        <a:t>bilirubin</a:t>
                      </a:r>
                      <a:endParaRPr lang="cs-CZ" sz="2000" b="1" i="0" dirty="0">
                        <a:latin typeface="Meiryo UI" panose="020B0604030504040204" pitchFamily="34" charset="-128"/>
                        <a:ea typeface="Meiryo UI" panose="020B0604030504040204" pitchFamily="34" charset="-128"/>
                        <a:cs typeface="Meiryo UI" panose="020B0604030504040204" pitchFamily="34" charset="-128"/>
                      </a:endParaRPr>
                    </a:p>
                  </a:txBody>
                  <a:tcPr/>
                </a:tc>
                <a:tc hMerge="1">
                  <a:txBody>
                    <a:bodyPr/>
                    <a:lstStyle/>
                    <a:p>
                      <a:endParaRPr lang="cs-CZ" dirty="0"/>
                    </a:p>
                  </a:txBody>
                  <a:tcPr/>
                </a:tc>
                <a:extLst>
                  <a:ext uri="{0D108BD9-81ED-4DB2-BD59-A6C34878D82A}">
                    <a16:rowId xmlns:a16="http://schemas.microsoft.com/office/drawing/2014/main" val="10000"/>
                  </a:ext>
                </a:extLst>
              </a:tr>
              <a:tr h="370840">
                <a:tc>
                  <a:txBody>
                    <a:bodyPr/>
                    <a:lstStyle/>
                    <a:p>
                      <a:pPr algn="ctr"/>
                      <a:r>
                        <a:rPr lang="cs-CZ" b="1" dirty="0">
                          <a:latin typeface="Meiryo UI" panose="020B0604030504040204" pitchFamily="34" charset="-128"/>
                          <a:ea typeface="Meiryo UI" panose="020B0604030504040204" pitchFamily="34" charset="-128"/>
                          <a:cs typeface="Meiryo UI" panose="020B0604030504040204" pitchFamily="34" charset="-128"/>
                        </a:rPr>
                        <a:t>Věk</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b="1" dirty="0">
                          <a:latin typeface="Meiryo UI" panose="020B0604030504040204" pitchFamily="34" charset="-128"/>
                          <a:ea typeface="Meiryo UI" panose="020B0604030504040204" pitchFamily="34" charset="-128"/>
                          <a:cs typeface="Meiryo UI" panose="020B0604030504040204" pitchFamily="34" charset="-128"/>
                        </a:rPr>
                        <a:t>Koncentrace (</a:t>
                      </a:r>
                      <a:r>
                        <a:rPr lang="el-GR" b="1" dirty="0">
                          <a:latin typeface="Meiryo UI" panose="020B0604030504040204" pitchFamily="34" charset="-128"/>
                          <a:ea typeface="Meiryo UI" panose="020B0604030504040204" pitchFamily="34" charset="-128"/>
                          <a:cs typeface="Meiryo UI" panose="020B0604030504040204" pitchFamily="34" charset="-128"/>
                        </a:rPr>
                        <a:t>μ</a:t>
                      </a:r>
                      <a:r>
                        <a:rPr lang="cs-CZ" b="1" dirty="0">
                          <a:latin typeface="Meiryo UI" panose="020B0604030504040204" pitchFamily="34" charset="-128"/>
                          <a:ea typeface="Meiryo UI" panose="020B0604030504040204" pitchFamily="34" charset="-128"/>
                          <a:cs typeface="Meiryo UI" panose="020B0604030504040204" pitchFamily="34" charset="-128"/>
                        </a:rPr>
                        <a:t>mol/l)</a:t>
                      </a:r>
                    </a:p>
                  </a:txBody>
                  <a:tcPr/>
                </a:tc>
                <a:extLst>
                  <a:ext uri="{0D108BD9-81ED-4DB2-BD59-A6C34878D82A}">
                    <a16:rowId xmlns:a16="http://schemas.microsoft.com/office/drawing/2014/main" val="10001"/>
                  </a:ext>
                </a:extLst>
              </a:tr>
              <a:tr h="370840">
                <a:tc>
                  <a:txBody>
                    <a:bodyPr/>
                    <a:lstStyle/>
                    <a:p>
                      <a:pPr algn="ctr"/>
                      <a:r>
                        <a:rPr lang="cs-CZ" sz="1400" dirty="0">
                          <a:latin typeface="Meiryo UI" panose="020B0604030504040204" pitchFamily="34" charset="-128"/>
                          <a:ea typeface="Meiryo UI" panose="020B0604030504040204" pitchFamily="34" charset="-128"/>
                          <a:cs typeface="Meiryo UI" panose="020B0604030504040204" pitchFamily="34" charset="-128"/>
                        </a:rPr>
                        <a:t>1 den</a:t>
                      </a:r>
                    </a:p>
                  </a:txBody>
                  <a:tcPr/>
                </a:tc>
                <a:tc>
                  <a:txBody>
                    <a:bodyPr/>
                    <a:lstStyle/>
                    <a:p>
                      <a:pPr algn="ctr"/>
                      <a:r>
                        <a:rPr lang="cs-CZ" sz="1400" dirty="0">
                          <a:latin typeface="Meiryo UI" panose="020B0604030504040204" pitchFamily="34" charset="-128"/>
                          <a:ea typeface="Meiryo UI" panose="020B0604030504040204" pitchFamily="34" charset="-128"/>
                          <a:cs typeface="Meiryo UI" panose="020B0604030504040204" pitchFamily="34" charset="-128"/>
                        </a:rPr>
                        <a:t>34-103</a:t>
                      </a:r>
                    </a:p>
                  </a:txBody>
                  <a:tcPr/>
                </a:tc>
                <a:extLst>
                  <a:ext uri="{0D108BD9-81ED-4DB2-BD59-A6C34878D82A}">
                    <a16:rowId xmlns:a16="http://schemas.microsoft.com/office/drawing/2014/main" val="10002"/>
                  </a:ext>
                </a:extLst>
              </a:tr>
              <a:tr h="370840">
                <a:tc>
                  <a:txBody>
                    <a:bodyPr/>
                    <a:lstStyle/>
                    <a:p>
                      <a:pPr algn="ctr"/>
                      <a:r>
                        <a:rPr lang="cs-CZ" sz="1400" dirty="0">
                          <a:latin typeface="Meiryo UI" panose="020B0604030504040204" pitchFamily="34" charset="-128"/>
                          <a:ea typeface="Meiryo UI" panose="020B0604030504040204" pitchFamily="34" charset="-128"/>
                          <a:cs typeface="Meiryo UI" panose="020B0604030504040204" pitchFamily="34" charset="-128"/>
                        </a:rPr>
                        <a:t>2 dny</a:t>
                      </a:r>
                    </a:p>
                  </a:txBody>
                  <a:tcPr/>
                </a:tc>
                <a:tc>
                  <a:txBody>
                    <a:bodyPr/>
                    <a:lstStyle/>
                    <a:p>
                      <a:pPr algn="ctr"/>
                      <a:r>
                        <a:rPr lang="cs-CZ" sz="1400" dirty="0">
                          <a:latin typeface="Meiryo UI" panose="020B0604030504040204" pitchFamily="34" charset="-128"/>
                          <a:ea typeface="Meiryo UI" panose="020B0604030504040204" pitchFamily="34" charset="-128"/>
                          <a:cs typeface="Meiryo UI" panose="020B0604030504040204" pitchFamily="34" charset="-128"/>
                        </a:rPr>
                        <a:t>103-171</a:t>
                      </a:r>
                    </a:p>
                  </a:txBody>
                  <a:tcPr/>
                </a:tc>
                <a:extLst>
                  <a:ext uri="{0D108BD9-81ED-4DB2-BD59-A6C34878D82A}">
                    <a16:rowId xmlns:a16="http://schemas.microsoft.com/office/drawing/2014/main" val="10003"/>
                  </a:ext>
                </a:extLst>
              </a:tr>
              <a:tr h="370840">
                <a:tc>
                  <a:txBody>
                    <a:bodyPr/>
                    <a:lstStyle/>
                    <a:p>
                      <a:pPr algn="ctr"/>
                      <a:r>
                        <a:rPr lang="cs-CZ" sz="1400" dirty="0">
                          <a:latin typeface="Meiryo UI" panose="020B0604030504040204" pitchFamily="34" charset="-128"/>
                          <a:ea typeface="Meiryo UI" panose="020B0604030504040204" pitchFamily="34" charset="-128"/>
                          <a:cs typeface="Meiryo UI" panose="020B0604030504040204" pitchFamily="34" charset="-128"/>
                        </a:rPr>
                        <a:t>3-5 dní</a:t>
                      </a:r>
                    </a:p>
                  </a:txBody>
                  <a:tcPr/>
                </a:tc>
                <a:tc>
                  <a:txBody>
                    <a:bodyPr/>
                    <a:lstStyle/>
                    <a:p>
                      <a:pPr algn="ctr"/>
                      <a:r>
                        <a:rPr lang="cs-CZ" sz="1400" dirty="0" smtClean="0">
                          <a:latin typeface="Meiryo UI" panose="020B0604030504040204" pitchFamily="34" charset="-128"/>
                          <a:ea typeface="Meiryo UI" panose="020B0604030504040204" pitchFamily="34" charset="-128"/>
                          <a:cs typeface="Meiryo UI" panose="020B0604030504040204" pitchFamily="34" charset="-128"/>
                        </a:rPr>
                        <a:t>68-137 (</a:t>
                      </a:r>
                      <a:r>
                        <a:rPr lang="cs-CZ" sz="1400" dirty="0" err="1" smtClean="0">
                          <a:latin typeface="Meiryo UI" panose="020B0604030504040204" pitchFamily="34" charset="-128"/>
                          <a:ea typeface="Meiryo UI" panose="020B0604030504040204" pitchFamily="34" charset="-128"/>
                          <a:cs typeface="Meiryo UI" panose="020B0604030504040204" pitchFamily="34" charset="-128"/>
                        </a:rPr>
                        <a:t>Tietz</a:t>
                      </a:r>
                      <a:r>
                        <a:rPr lang="cs-CZ" sz="1400" dirty="0" smtClean="0">
                          <a:latin typeface="Meiryo UI" panose="020B0604030504040204" pitchFamily="34" charset="-128"/>
                          <a:ea typeface="Meiryo UI" panose="020B0604030504040204" pitchFamily="34" charset="-128"/>
                          <a:cs typeface="Meiryo UI" panose="020B0604030504040204" pitchFamily="34" charset="-128"/>
                        </a:rPr>
                        <a:t>)</a:t>
                      </a:r>
                      <a:endParaRPr lang="cs-CZ" sz="1400" dirty="0">
                        <a:latin typeface="Meiryo UI" panose="020B0604030504040204" pitchFamily="34" charset="-128"/>
                        <a:ea typeface="Meiryo UI" panose="020B0604030504040204" pitchFamily="34" charset="-128"/>
                        <a:cs typeface="Meiryo UI" panose="020B0604030504040204" pitchFamily="34" charset="-128"/>
                      </a:endParaRPr>
                    </a:p>
                  </a:txBody>
                  <a:tcPr/>
                </a:tc>
                <a:extLst>
                  <a:ext uri="{0D108BD9-81ED-4DB2-BD59-A6C34878D82A}">
                    <a16:rowId xmlns:a16="http://schemas.microsoft.com/office/drawing/2014/main" val="10004"/>
                  </a:ext>
                </a:extLst>
              </a:tr>
              <a:tr h="370840">
                <a:tc>
                  <a:txBody>
                    <a:bodyPr/>
                    <a:lstStyle/>
                    <a:p>
                      <a:pPr algn="ctr"/>
                      <a:r>
                        <a:rPr lang="cs-CZ" sz="2000" b="1" dirty="0">
                          <a:latin typeface="Meiryo UI" panose="020B0604030504040204" pitchFamily="34" charset="-128"/>
                          <a:ea typeface="Meiryo UI" panose="020B0604030504040204" pitchFamily="34" charset="-128"/>
                          <a:cs typeface="Meiryo UI" panose="020B0604030504040204" pitchFamily="34" charset="-128"/>
                        </a:rPr>
                        <a:t>1-99</a:t>
                      </a:r>
                    </a:p>
                  </a:txBody>
                  <a:tcPr/>
                </a:tc>
                <a:tc>
                  <a:txBody>
                    <a:bodyPr/>
                    <a:lstStyle/>
                    <a:p>
                      <a:pPr algn="ctr"/>
                      <a:r>
                        <a:rPr lang="cs-CZ" sz="2000" b="1" dirty="0" smtClean="0">
                          <a:latin typeface="Meiryo UI" panose="020B0604030504040204" pitchFamily="34" charset="-128"/>
                          <a:ea typeface="Meiryo UI" panose="020B0604030504040204" pitchFamily="34" charset="-128"/>
                          <a:cs typeface="Meiryo UI" panose="020B0604030504040204" pitchFamily="34" charset="-128"/>
                        </a:rPr>
                        <a:t>do</a:t>
                      </a:r>
                      <a:r>
                        <a:rPr lang="cs-CZ" sz="2000" b="1" baseline="0" dirty="0" smtClean="0">
                          <a:latin typeface="Meiryo UI" panose="020B0604030504040204" pitchFamily="34" charset="-128"/>
                          <a:ea typeface="Meiryo UI" panose="020B0604030504040204" pitchFamily="34" charset="-128"/>
                          <a:cs typeface="Meiryo UI" panose="020B0604030504040204" pitchFamily="34" charset="-128"/>
                        </a:rPr>
                        <a:t> 21 (</a:t>
                      </a:r>
                      <a:r>
                        <a:rPr lang="cs-CZ" sz="2000" b="1" baseline="0" dirty="0" err="1" smtClean="0">
                          <a:latin typeface="Meiryo UI" panose="020B0604030504040204" pitchFamily="34" charset="-128"/>
                          <a:ea typeface="Meiryo UI" panose="020B0604030504040204" pitchFamily="34" charset="-128"/>
                          <a:cs typeface="Meiryo UI" panose="020B0604030504040204" pitchFamily="34" charset="-128"/>
                        </a:rPr>
                        <a:t>Roche</a:t>
                      </a:r>
                      <a:r>
                        <a:rPr lang="cs-CZ" sz="2000" b="1" baseline="0" dirty="0" smtClean="0">
                          <a:latin typeface="Meiryo UI" panose="020B0604030504040204" pitchFamily="34" charset="-128"/>
                          <a:ea typeface="Meiryo UI" panose="020B0604030504040204" pitchFamily="34" charset="-128"/>
                          <a:cs typeface="Meiryo UI" panose="020B0604030504040204" pitchFamily="34" charset="-128"/>
                        </a:rPr>
                        <a:t>)</a:t>
                      </a:r>
                      <a:r>
                        <a:rPr lang="cs-CZ" sz="2000" b="1" dirty="0" smtClean="0">
                          <a:latin typeface="Meiryo UI" panose="020B0604030504040204" pitchFamily="34" charset="-128"/>
                          <a:ea typeface="Meiryo UI" panose="020B0604030504040204" pitchFamily="34" charset="-128"/>
                          <a:cs typeface="Meiryo UI" panose="020B0604030504040204" pitchFamily="34" charset="-128"/>
                        </a:rPr>
                        <a:t> </a:t>
                      </a:r>
                      <a:endParaRPr lang="cs-CZ" sz="2000" b="1" dirty="0">
                        <a:latin typeface="Meiryo UI" panose="020B0604030504040204" pitchFamily="34" charset="-128"/>
                        <a:ea typeface="Meiryo UI" panose="020B0604030504040204" pitchFamily="34" charset="-128"/>
                        <a:cs typeface="Meiryo UI" panose="020B0604030504040204" pitchFamily="34" charset="-128"/>
                      </a:endParaRPr>
                    </a:p>
                  </a:txBody>
                  <a:tcPr/>
                </a:tc>
                <a:extLst>
                  <a:ext uri="{0D108BD9-81ED-4DB2-BD59-A6C34878D82A}">
                    <a16:rowId xmlns:a16="http://schemas.microsoft.com/office/drawing/2014/main" val="10005"/>
                  </a:ext>
                </a:extLst>
              </a:tr>
              <a:tr h="370840">
                <a:tc gridSpan="2">
                  <a:txBody>
                    <a:bodyPr/>
                    <a:lstStyle/>
                    <a:p>
                      <a:pPr algn="l"/>
                      <a:endParaRPr lang="cs-CZ" i="1" dirty="0">
                        <a:latin typeface="Meiryo UI" panose="020B0604030504040204" pitchFamily="34" charset="-128"/>
                        <a:ea typeface="Meiryo UI" panose="020B0604030504040204" pitchFamily="34" charset="-128"/>
                        <a:cs typeface="Meiryo UI" panose="020B0604030504040204" pitchFamily="34" charset="-128"/>
                      </a:endParaRPr>
                    </a:p>
                  </a:txBody>
                  <a:tcPr/>
                </a:tc>
                <a:tc hMerge="1">
                  <a:txBody>
                    <a:bodyPr/>
                    <a:lstStyle/>
                    <a:p>
                      <a:endParaRPr lang="cs-CZ"/>
                    </a:p>
                  </a:txBody>
                  <a:tcPr/>
                </a:tc>
                <a:extLst>
                  <a:ext uri="{0D108BD9-81ED-4DB2-BD59-A6C34878D82A}">
                    <a16:rowId xmlns:a16="http://schemas.microsoft.com/office/drawing/2014/main" val="10006"/>
                  </a:ext>
                </a:extLst>
              </a:tr>
              <a:tr h="370840">
                <a:tc gridSpan="2">
                  <a:txBody>
                    <a:bodyPr/>
                    <a:lstStyle/>
                    <a:p>
                      <a:pPr algn="ctr"/>
                      <a:r>
                        <a:rPr lang="cs-CZ" sz="2000" b="1" i="0" dirty="0">
                          <a:latin typeface="Meiryo UI" panose="020B0604030504040204" pitchFamily="34" charset="-128"/>
                          <a:ea typeface="Meiryo UI" panose="020B0604030504040204" pitchFamily="34" charset="-128"/>
                          <a:cs typeface="Meiryo UI" panose="020B0604030504040204" pitchFamily="34" charset="-128"/>
                        </a:rPr>
                        <a:t>Konjugovaný </a:t>
                      </a:r>
                      <a:r>
                        <a:rPr lang="cs-CZ" sz="2000" b="1" i="0" dirty="0" smtClean="0">
                          <a:latin typeface="Meiryo UI" panose="020B0604030504040204" pitchFamily="34" charset="-128"/>
                          <a:ea typeface="Meiryo UI" panose="020B0604030504040204" pitchFamily="34" charset="-128"/>
                          <a:cs typeface="Meiryo UI" panose="020B0604030504040204" pitchFamily="34" charset="-128"/>
                        </a:rPr>
                        <a:t>bilirubin</a:t>
                      </a:r>
                      <a:endParaRPr lang="cs-CZ" sz="2000" b="1" i="0" dirty="0">
                        <a:latin typeface="Meiryo UI" panose="020B0604030504040204" pitchFamily="34" charset="-128"/>
                        <a:ea typeface="Meiryo UI" panose="020B0604030504040204" pitchFamily="34" charset="-128"/>
                        <a:cs typeface="Meiryo UI" panose="020B0604030504040204" pitchFamily="34" charset="-128"/>
                      </a:endParaRPr>
                    </a:p>
                  </a:txBody>
                  <a:tcPr/>
                </a:tc>
                <a:tc hMerge="1">
                  <a:txBody>
                    <a:bodyPr/>
                    <a:lstStyle/>
                    <a:p>
                      <a:endParaRPr lang="cs-CZ" dirty="0"/>
                    </a:p>
                  </a:txBody>
                  <a:tcPr/>
                </a:tc>
                <a:extLst>
                  <a:ext uri="{0D108BD9-81ED-4DB2-BD59-A6C34878D82A}">
                    <a16:rowId xmlns:a16="http://schemas.microsoft.com/office/drawing/2014/main" val="10007"/>
                  </a:ext>
                </a:extLst>
              </a:tr>
              <a:tr h="370840">
                <a:tc>
                  <a:txBody>
                    <a:bodyPr/>
                    <a:lstStyle/>
                    <a:p>
                      <a:pPr algn="ctr"/>
                      <a:r>
                        <a:rPr lang="cs-CZ" b="1" dirty="0">
                          <a:latin typeface="Meiryo UI" panose="020B0604030504040204" pitchFamily="34" charset="-128"/>
                          <a:ea typeface="Meiryo UI" panose="020B0604030504040204" pitchFamily="34" charset="-128"/>
                          <a:cs typeface="Meiryo UI" panose="020B0604030504040204" pitchFamily="34" charset="-128"/>
                        </a:rPr>
                        <a:t>Věk</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b="1" dirty="0">
                          <a:latin typeface="Meiryo UI" panose="020B0604030504040204" pitchFamily="34" charset="-128"/>
                          <a:ea typeface="Meiryo UI" panose="020B0604030504040204" pitchFamily="34" charset="-128"/>
                          <a:cs typeface="Meiryo UI" panose="020B0604030504040204" pitchFamily="34" charset="-128"/>
                        </a:rPr>
                        <a:t>Koncentrace (</a:t>
                      </a:r>
                      <a:r>
                        <a:rPr lang="el-GR" b="1" dirty="0">
                          <a:latin typeface="Meiryo UI" panose="020B0604030504040204" pitchFamily="34" charset="-128"/>
                          <a:ea typeface="Meiryo UI" panose="020B0604030504040204" pitchFamily="34" charset="-128"/>
                          <a:cs typeface="Meiryo UI" panose="020B0604030504040204" pitchFamily="34" charset="-128"/>
                        </a:rPr>
                        <a:t>μ</a:t>
                      </a:r>
                      <a:r>
                        <a:rPr lang="cs-CZ" b="1" dirty="0">
                          <a:latin typeface="Meiryo UI" panose="020B0604030504040204" pitchFamily="34" charset="-128"/>
                          <a:ea typeface="Meiryo UI" panose="020B0604030504040204" pitchFamily="34" charset="-128"/>
                          <a:cs typeface="Meiryo UI" panose="020B0604030504040204" pitchFamily="34" charset="-128"/>
                        </a:rPr>
                        <a:t>mol/l)</a:t>
                      </a:r>
                    </a:p>
                  </a:txBody>
                  <a:tcPr/>
                </a:tc>
                <a:extLst>
                  <a:ext uri="{0D108BD9-81ED-4DB2-BD59-A6C34878D82A}">
                    <a16:rowId xmlns:a16="http://schemas.microsoft.com/office/drawing/2014/main" val="10008"/>
                  </a:ext>
                </a:extLst>
              </a:tr>
              <a:tr h="370840">
                <a:tc>
                  <a:txBody>
                    <a:bodyPr/>
                    <a:lstStyle/>
                    <a:p>
                      <a:pPr algn="ctr"/>
                      <a:r>
                        <a:rPr lang="cs-CZ" sz="2000" b="1" dirty="0">
                          <a:latin typeface="Meiryo UI" panose="020B0604030504040204" pitchFamily="34" charset="-128"/>
                          <a:ea typeface="Meiryo UI" panose="020B0604030504040204" pitchFamily="34" charset="-128"/>
                          <a:cs typeface="Meiryo UI" panose="020B0604030504040204" pitchFamily="34" charset="-128"/>
                        </a:rPr>
                        <a:t>0-99 let</a:t>
                      </a:r>
                    </a:p>
                  </a:txBody>
                  <a:tcPr/>
                </a:tc>
                <a:tc>
                  <a:txBody>
                    <a:bodyPr/>
                    <a:lstStyle/>
                    <a:p>
                      <a:pPr algn="ctr"/>
                      <a:r>
                        <a:rPr lang="cs-CZ" sz="2000" b="1" dirty="0" smtClean="0">
                          <a:latin typeface="Meiryo UI" panose="020B0604030504040204" pitchFamily="34" charset="-128"/>
                          <a:ea typeface="Meiryo UI" panose="020B0604030504040204" pitchFamily="34" charset="-128"/>
                          <a:cs typeface="Meiryo UI" panose="020B0604030504040204" pitchFamily="34" charset="-128"/>
                        </a:rPr>
                        <a:t>do</a:t>
                      </a:r>
                      <a:r>
                        <a:rPr lang="cs-CZ" sz="2000" b="1" baseline="0" dirty="0" smtClean="0">
                          <a:latin typeface="Meiryo UI" panose="020B0604030504040204" pitchFamily="34" charset="-128"/>
                          <a:ea typeface="Meiryo UI" panose="020B0604030504040204" pitchFamily="34" charset="-128"/>
                          <a:cs typeface="Meiryo UI" panose="020B0604030504040204" pitchFamily="34" charset="-128"/>
                        </a:rPr>
                        <a:t> 5 (</a:t>
                      </a:r>
                      <a:r>
                        <a:rPr lang="cs-CZ" sz="2000" b="1" baseline="0" dirty="0" err="1" smtClean="0">
                          <a:latin typeface="Meiryo UI" panose="020B0604030504040204" pitchFamily="34" charset="-128"/>
                          <a:ea typeface="Meiryo UI" panose="020B0604030504040204" pitchFamily="34" charset="-128"/>
                          <a:cs typeface="Meiryo UI" panose="020B0604030504040204" pitchFamily="34" charset="-128"/>
                        </a:rPr>
                        <a:t>Roche</a:t>
                      </a:r>
                      <a:r>
                        <a:rPr lang="cs-CZ" sz="2000" b="1" baseline="0" dirty="0" smtClean="0">
                          <a:latin typeface="Meiryo UI" panose="020B0604030504040204" pitchFamily="34" charset="-128"/>
                          <a:ea typeface="Meiryo UI" panose="020B0604030504040204" pitchFamily="34" charset="-128"/>
                          <a:cs typeface="Meiryo UI" panose="020B0604030504040204" pitchFamily="34" charset="-128"/>
                        </a:rPr>
                        <a:t>)</a:t>
                      </a:r>
                      <a:endParaRPr lang="cs-CZ" sz="2000" b="1" dirty="0">
                        <a:latin typeface="Meiryo UI" panose="020B0604030504040204" pitchFamily="34" charset="-128"/>
                        <a:ea typeface="Meiryo UI" panose="020B0604030504040204" pitchFamily="34" charset="-128"/>
                        <a:cs typeface="Meiryo UI" panose="020B0604030504040204" pitchFamily="34" charset="-128"/>
                      </a:endParaRPr>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1982772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0"/>
            <a:ext cx="8229600" cy="1143000"/>
          </a:xfrm>
        </p:spPr>
        <p:txBody>
          <a:bodyPr>
            <a:normAutofit/>
          </a:bodyPr>
          <a:lstStyle/>
          <a:p>
            <a:pPr algn="l"/>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Stanovení bilirubinu</a:t>
            </a:r>
            <a:endParaRPr lang="cs-CZ" sz="3200" dirty="0"/>
          </a:p>
        </p:txBody>
      </p:sp>
      <p:sp>
        <p:nvSpPr>
          <p:cNvPr id="3" name="Zástupný symbol pro obsah 2"/>
          <p:cNvSpPr>
            <a:spLocks noGrp="1"/>
          </p:cNvSpPr>
          <p:nvPr>
            <p:ph idx="1"/>
          </p:nvPr>
        </p:nvSpPr>
        <p:spPr>
          <a:xfrm>
            <a:off x="457200" y="908720"/>
            <a:ext cx="8229600" cy="5217443"/>
          </a:xfrm>
        </p:spPr>
        <p:txBody>
          <a:bodyPr>
            <a:normAutofit/>
          </a:bodyPr>
          <a:lstStyle/>
          <a:p>
            <a:pPr>
              <a:buFont typeface="Wingdings" panose="05000000000000000000" pitchFamily="2" charset="2"/>
              <a:buChar char="§"/>
            </a:pPr>
            <a:r>
              <a:rPr lang="cs-CZ" sz="20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Spektrofotometrické stanovení</a:t>
            </a:r>
          </a:p>
          <a:p>
            <a:pPr marL="0" indent="0">
              <a:buNone/>
            </a:pPr>
            <a:r>
              <a:rPr lang="cs-CZ" sz="1700" dirty="0">
                <a:latin typeface="Meiryo UI" panose="020B0604030504040204" pitchFamily="34" charset="-128"/>
                <a:ea typeface="Meiryo UI" panose="020B0604030504040204" pitchFamily="34" charset="-128"/>
                <a:cs typeface="Meiryo UI" panose="020B0604030504040204" pitchFamily="34" charset="-128"/>
              </a:rPr>
              <a:t>	- většina metod fotometrického stanovení bilirubinu vychází z 	   </a:t>
            </a:r>
            <a:r>
              <a:rPr lang="cs-CZ" sz="1700" b="1" dirty="0" err="1">
                <a:latin typeface="Meiryo UI" panose="020B0604030504040204" pitchFamily="34" charset="-128"/>
                <a:ea typeface="Meiryo UI" panose="020B0604030504040204" pitchFamily="34" charset="-128"/>
                <a:cs typeface="Meiryo UI" panose="020B0604030504040204" pitchFamily="34" charset="-128"/>
              </a:rPr>
              <a:t>diazotačních</a:t>
            </a:r>
            <a:r>
              <a:rPr lang="cs-CZ" sz="1700" b="1" dirty="0">
                <a:latin typeface="Meiryo UI" panose="020B0604030504040204" pitchFamily="34" charset="-128"/>
                <a:ea typeface="Meiryo UI" panose="020B0604030504040204" pitchFamily="34" charset="-128"/>
                <a:cs typeface="Meiryo UI" panose="020B0604030504040204" pitchFamily="34" charset="-128"/>
              </a:rPr>
              <a:t> reakcí.</a:t>
            </a:r>
          </a:p>
          <a:p>
            <a:pPr marL="0" indent="0">
              <a:buNone/>
            </a:pPr>
            <a:r>
              <a:rPr lang="cs-CZ" sz="1700" dirty="0">
                <a:latin typeface="Meiryo UI" panose="020B0604030504040204" pitchFamily="34" charset="-128"/>
                <a:ea typeface="Meiryo UI" panose="020B0604030504040204" pitchFamily="34" charset="-128"/>
                <a:cs typeface="Meiryo UI" panose="020B0604030504040204" pitchFamily="34" charset="-128"/>
              </a:rPr>
              <a:t>	   Vznik barevného produktu. </a:t>
            </a:r>
          </a:p>
          <a:p>
            <a:pPr marL="0" indent="0">
              <a:buNone/>
            </a:pPr>
            <a:r>
              <a:rPr lang="cs-CZ" sz="1700" dirty="0">
                <a:latin typeface="Meiryo UI" panose="020B0604030504040204" pitchFamily="34" charset="-128"/>
                <a:ea typeface="Meiryo UI" panose="020B0604030504040204" pitchFamily="34" charset="-128"/>
                <a:cs typeface="Meiryo UI" panose="020B0604030504040204" pitchFamily="34" charset="-128"/>
              </a:rPr>
              <a:t>	</a:t>
            </a:r>
          </a:p>
          <a:p>
            <a:pPr marL="0" indent="0">
              <a:buNone/>
            </a:pPr>
            <a:r>
              <a:rPr lang="cs-CZ" sz="1700" b="1" dirty="0">
                <a:latin typeface="Meiryo UI" panose="020B0604030504040204" pitchFamily="34" charset="-128"/>
                <a:ea typeface="Meiryo UI" panose="020B0604030504040204" pitchFamily="34" charset="-128"/>
                <a:cs typeface="Meiryo UI" panose="020B0604030504040204" pitchFamily="34" charset="-128"/>
              </a:rPr>
              <a:t>Celkový bilirubin</a:t>
            </a:r>
          </a:p>
          <a:p>
            <a:pPr>
              <a:buFontTx/>
              <a:buChar char="-"/>
            </a:pPr>
            <a:r>
              <a:rPr lang="cs-CZ" sz="1700" dirty="0">
                <a:latin typeface="Meiryo UI" panose="020B0604030504040204" pitchFamily="34" charset="-128"/>
                <a:ea typeface="Meiryo UI" panose="020B0604030504040204" pitchFamily="34" charset="-128"/>
                <a:cs typeface="Meiryo UI" panose="020B0604030504040204" pitchFamily="34" charset="-128"/>
              </a:rPr>
              <a:t>uvolnění z vazby na albumin a rozpuštění účinkem </a:t>
            </a:r>
            <a:r>
              <a:rPr lang="cs-CZ" sz="1700" i="1" dirty="0">
                <a:latin typeface="Meiryo UI" panose="020B0604030504040204" pitchFamily="34" charset="-128"/>
                <a:ea typeface="Meiryo UI" panose="020B0604030504040204" pitchFamily="34" charset="-128"/>
                <a:cs typeface="Meiryo UI" panose="020B0604030504040204" pitchFamily="34" charset="-128"/>
              </a:rPr>
              <a:t>akcelerátoru</a:t>
            </a:r>
            <a:r>
              <a:rPr lang="cs-CZ" sz="1700" dirty="0">
                <a:latin typeface="Meiryo UI" panose="020B0604030504040204" pitchFamily="34" charset="-128"/>
                <a:ea typeface="Meiryo UI" panose="020B0604030504040204" pitchFamily="34" charset="-128"/>
                <a:cs typeface="Meiryo UI" panose="020B0604030504040204" pitchFamily="34" charset="-128"/>
              </a:rPr>
              <a:t> (kofein, benzoan sodný, octan sodný), následuje diazotace</a:t>
            </a:r>
          </a:p>
          <a:p>
            <a:pPr marL="0" indent="0">
              <a:buNone/>
            </a:pPr>
            <a:endParaRPr lang="cs-CZ" sz="1700"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cs-CZ" sz="1700" b="1" dirty="0">
                <a:latin typeface="Meiryo UI" panose="020B0604030504040204" pitchFamily="34" charset="-128"/>
                <a:ea typeface="Meiryo UI" panose="020B0604030504040204" pitchFamily="34" charset="-128"/>
                <a:cs typeface="Meiryo UI" panose="020B0604030504040204" pitchFamily="34" charset="-128"/>
              </a:rPr>
              <a:t>Přímý bilirubin</a:t>
            </a:r>
          </a:p>
          <a:p>
            <a:pPr>
              <a:buFontTx/>
              <a:buChar char="-"/>
            </a:pPr>
            <a:r>
              <a:rPr lang="cs-CZ" sz="1700" i="1" dirty="0">
                <a:latin typeface="Meiryo UI" panose="020B0604030504040204" pitchFamily="34" charset="-128"/>
                <a:ea typeface="Meiryo UI" panose="020B0604030504040204" pitchFamily="34" charset="-128"/>
                <a:cs typeface="Meiryo UI" panose="020B0604030504040204" pitchFamily="34" charset="-128"/>
              </a:rPr>
              <a:t>přímá reakce </a:t>
            </a:r>
            <a:r>
              <a:rPr lang="cs-CZ" sz="1700" dirty="0">
                <a:latin typeface="Meiryo UI" panose="020B0604030504040204" pitchFamily="34" charset="-128"/>
                <a:ea typeface="Meiryo UI" panose="020B0604030504040204" pitchFamily="34" charset="-128"/>
                <a:cs typeface="Meiryo UI" panose="020B0604030504040204" pitchFamily="34" charset="-128"/>
              </a:rPr>
              <a:t>s </a:t>
            </a:r>
            <a:r>
              <a:rPr lang="cs-CZ" sz="1700" dirty="0" err="1">
                <a:latin typeface="Meiryo UI" panose="020B0604030504040204" pitchFamily="34" charset="-128"/>
                <a:ea typeface="Meiryo UI" panose="020B0604030504040204" pitchFamily="34" charset="-128"/>
                <a:cs typeface="Meiryo UI" panose="020B0604030504040204" pitchFamily="34" charset="-128"/>
              </a:rPr>
              <a:t>diazo</a:t>
            </a:r>
            <a:r>
              <a:rPr lang="cs-CZ" sz="1700" dirty="0">
                <a:latin typeface="Meiryo UI" panose="020B0604030504040204" pitchFamily="34" charset="-128"/>
                <a:ea typeface="Meiryo UI" panose="020B0604030504040204" pitchFamily="34" charset="-128"/>
                <a:cs typeface="Meiryo UI" panose="020B0604030504040204" pitchFamily="34" charset="-128"/>
              </a:rPr>
              <a:t> činidlem, krátká inkubace, zastavení reakce přídavkem kyseliny askorbové</a:t>
            </a:r>
          </a:p>
          <a:p>
            <a:pPr marL="0" indent="0">
              <a:buNone/>
            </a:pPr>
            <a:endParaRPr lang="cs-CZ" sz="1700" dirty="0">
              <a:latin typeface="Meiryo UI" panose="020B0604030504040204" pitchFamily="34" charset="-128"/>
              <a:ea typeface="Meiryo UI" panose="020B0604030504040204" pitchFamily="34" charset="-128"/>
              <a:cs typeface="Meiryo UI" panose="020B0604030504040204" pitchFamily="34" charset="-128"/>
            </a:endParaRPr>
          </a:p>
        </p:txBody>
      </p:sp>
    </p:spTree>
    <p:extLst>
      <p:ext uri="{BB962C8B-B14F-4D97-AF65-F5344CB8AC3E}">
        <p14:creationId xmlns:p14="http://schemas.microsoft.com/office/powerpoint/2010/main" val="286945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1568"/>
            <a:ext cx="8229600" cy="1143000"/>
          </a:xfrm>
        </p:spPr>
        <p:txBody>
          <a:bodyPr>
            <a:normAutofit/>
          </a:bodyPr>
          <a:lstStyle/>
          <a:p>
            <a:pPr algn="l"/>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Stanovení bilirubinu</a:t>
            </a:r>
            <a:endParaRPr lang="cs-CZ" sz="3200" dirty="0"/>
          </a:p>
        </p:txBody>
      </p:sp>
      <p:sp>
        <p:nvSpPr>
          <p:cNvPr id="3" name="Zástupný symbol pro obsah 2"/>
          <p:cNvSpPr>
            <a:spLocks noGrp="1"/>
          </p:cNvSpPr>
          <p:nvPr>
            <p:ph idx="1"/>
          </p:nvPr>
        </p:nvSpPr>
        <p:spPr>
          <a:xfrm>
            <a:off x="457200" y="908720"/>
            <a:ext cx="8229600" cy="5616624"/>
          </a:xfrm>
        </p:spPr>
        <p:txBody>
          <a:bodyPr>
            <a:normAutofit fontScale="92500" lnSpcReduction="20000"/>
          </a:bodyPr>
          <a:lstStyle/>
          <a:p>
            <a:endParaRPr lang="cs-CZ" sz="1800" dirty="0">
              <a:latin typeface="Meiryo UI" panose="020B0604030504040204" pitchFamily="34" charset="-128"/>
              <a:ea typeface="Meiryo UI" panose="020B0604030504040204" pitchFamily="34" charset="-128"/>
              <a:cs typeface="Meiryo UI" panose="020B0604030504040204" pitchFamily="34" charset="-128"/>
            </a:endParaRPr>
          </a:p>
          <a:p>
            <a:r>
              <a:rPr lang="cs-CZ" sz="2000" b="1" dirty="0">
                <a:latin typeface="Meiryo UI" panose="020B0604030504040204" pitchFamily="34" charset="-128"/>
                <a:ea typeface="Meiryo UI" panose="020B0604030504040204" pitchFamily="34" charset="-128"/>
                <a:cs typeface="Meiryo UI" panose="020B0604030504040204" pitchFamily="34" charset="-128"/>
              </a:rPr>
              <a:t>Rutinní metody</a:t>
            </a:r>
            <a:r>
              <a:rPr lang="cs-CZ" sz="2000" dirty="0">
                <a:latin typeface="Meiryo UI" panose="020B0604030504040204" pitchFamily="34" charset="-128"/>
                <a:ea typeface="Meiryo UI" panose="020B0604030504040204" pitchFamily="34" charset="-128"/>
                <a:cs typeface="Meiryo UI" panose="020B0604030504040204" pitchFamily="34" charset="-128"/>
              </a:rPr>
              <a:t>: </a:t>
            </a:r>
            <a:r>
              <a:rPr lang="cs-CZ" sz="2000" dirty="0" err="1">
                <a:latin typeface="Meiryo UI" panose="020B0604030504040204" pitchFamily="34" charset="-128"/>
                <a:ea typeface="Meiryo UI" panose="020B0604030504040204" pitchFamily="34" charset="-128"/>
                <a:cs typeface="Meiryo UI" panose="020B0604030504040204" pitchFamily="34" charset="-128"/>
              </a:rPr>
              <a:t>Jendrassik</a:t>
            </a:r>
            <a:r>
              <a:rPr lang="cs-CZ" sz="2000" dirty="0">
                <a:latin typeface="Meiryo UI" panose="020B0604030504040204" pitchFamily="34" charset="-128"/>
                <a:ea typeface="Meiryo UI" panose="020B0604030504040204" pitchFamily="34" charset="-128"/>
                <a:cs typeface="Meiryo UI" panose="020B0604030504040204" pitchFamily="34" charset="-128"/>
              </a:rPr>
              <a:t> – Gróf, fotometrické metody s DCA a DPD</a:t>
            </a:r>
          </a:p>
          <a:p>
            <a:endParaRPr lang="cs-CZ" sz="2000" dirty="0">
              <a:latin typeface="Meiryo UI" panose="020B0604030504040204" pitchFamily="34" charset="-128"/>
              <a:ea typeface="Meiryo UI" panose="020B0604030504040204" pitchFamily="34" charset="-128"/>
              <a:cs typeface="Meiryo UI" panose="020B0604030504040204" pitchFamily="34" charset="-128"/>
            </a:endParaRPr>
          </a:p>
          <a:p>
            <a:r>
              <a:rPr lang="cs-CZ" sz="2000" b="1" dirty="0" err="1">
                <a:latin typeface="Meiryo UI" panose="020B0604030504040204" pitchFamily="34" charset="-128"/>
                <a:ea typeface="Meiryo UI" panose="020B0604030504040204" pitchFamily="34" charset="-128"/>
                <a:cs typeface="Meiryo UI" panose="020B0604030504040204" pitchFamily="34" charset="-128"/>
              </a:rPr>
              <a:t>Jendrassik</a:t>
            </a:r>
            <a:r>
              <a:rPr lang="cs-CZ" sz="2000" b="1" dirty="0">
                <a:latin typeface="Meiryo UI" panose="020B0604030504040204" pitchFamily="34" charset="-128"/>
                <a:ea typeface="Meiryo UI" panose="020B0604030504040204" pitchFamily="34" charset="-128"/>
                <a:cs typeface="Meiryo UI" panose="020B0604030504040204" pitchFamily="34" charset="-128"/>
              </a:rPr>
              <a:t>-Gróf: - </a:t>
            </a:r>
            <a:r>
              <a:rPr lang="cs-CZ" sz="2000" dirty="0">
                <a:latin typeface="Meiryo UI" panose="020B0604030504040204" pitchFamily="34" charset="-128"/>
                <a:ea typeface="Meiryo UI" panose="020B0604030504040204" pitchFamily="34" charset="-128"/>
                <a:cs typeface="Meiryo UI" panose="020B0604030504040204" pitchFamily="34" charset="-128"/>
              </a:rPr>
              <a:t>reakce s diazotovanou </a:t>
            </a:r>
            <a:r>
              <a:rPr lang="cs-CZ" sz="2000" dirty="0" err="1">
                <a:latin typeface="Meiryo UI" panose="020B0604030504040204" pitchFamily="34" charset="-128"/>
                <a:ea typeface="Meiryo UI" panose="020B0604030504040204" pitchFamily="34" charset="-128"/>
                <a:cs typeface="Meiryo UI" panose="020B0604030504040204" pitchFamily="34" charset="-128"/>
              </a:rPr>
              <a:t>kys</a:t>
            </a:r>
            <a:r>
              <a:rPr lang="cs-CZ" sz="2000" dirty="0">
                <a:latin typeface="Meiryo UI" panose="020B0604030504040204" pitchFamily="34" charset="-128"/>
                <a:ea typeface="Meiryo UI" panose="020B0604030504040204" pitchFamily="34" charset="-128"/>
                <a:cs typeface="Meiryo UI" panose="020B0604030504040204" pitchFamily="34" charset="-128"/>
              </a:rPr>
              <a:t>. </a:t>
            </a:r>
            <a:r>
              <a:rPr lang="cs-CZ" sz="2000" dirty="0" err="1">
                <a:latin typeface="Meiryo UI" panose="020B0604030504040204" pitchFamily="34" charset="-128"/>
                <a:ea typeface="Meiryo UI" panose="020B0604030504040204" pitchFamily="34" charset="-128"/>
                <a:cs typeface="Meiryo UI" panose="020B0604030504040204" pitchFamily="34" charset="-128"/>
              </a:rPr>
              <a:t>sulfanilovou</a:t>
            </a:r>
            <a:r>
              <a:rPr lang="cs-CZ" sz="2000" dirty="0">
                <a:latin typeface="Meiryo UI" panose="020B0604030504040204" pitchFamily="34" charset="-128"/>
                <a:ea typeface="Meiryo UI" panose="020B0604030504040204" pitchFamily="34" charset="-128"/>
                <a:cs typeface="Meiryo UI" panose="020B0604030504040204" pitchFamily="34" charset="-128"/>
              </a:rPr>
              <a:t> 		(činidlo z </a:t>
            </a:r>
            <a:r>
              <a:rPr lang="cs-CZ" sz="2000" dirty="0" err="1">
                <a:latin typeface="Meiryo UI" panose="020B0604030504040204" pitchFamily="34" charset="-128"/>
                <a:ea typeface="Meiryo UI" panose="020B0604030504040204" pitchFamily="34" charset="-128"/>
                <a:cs typeface="Meiryo UI" panose="020B0604030504040204" pitchFamily="34" charset="-128"/>
              </a:rPr>
              <a:t>kys</a:t>
            </a:r>
            <a:r>
              <a:rPr lang="cs-CZ" sz="2000" dirty="0">
                <a:latin typeface="Meiryo UI" panose="020B0604030504040204" pitchFamily="34" charset="-128"/>
                <a:ea typeface="Meiryo UI" panose="020B0604030504040204" pitchFamily="34" charset="-128"/>
                <a:cs typeface="Meiryo UI" panose="020B0604030504040204" pitchFamily="34" charset="-128"/>
              </a:rPr>
              <a:t>. </a:t>
            </a:r>
            <a:r>
              <a:rPr lang="cs-CZ" sz="2000" dirty="0" err="1">
                <a:latin typeface="Meiryo UI" panose="020B0604030504040204" pitchFamily="34" charset="-128"/>
                <a:ea typeface="Meiryo UI" panose="020B0604030504040204" pitchFamily="34" charset="-128"/>
                <a:cs typeface="Meiryo UI" panose="020B0604030504040204" pitchFamily="34" charset="-128"/>
              </a:rPr>
              <a:t>sulfanilové</a:t>
            </a:r>
            <a:r>
              <a:rPr lang="cs-CZ" sz="2000" dirty="0">
                <a:latin typeface="Meiryo UI" panose="020B0604030504040204" pitchFamily="34" charset="-128"/>
                <a:ea typeface="Meiryo UI" panose="020B0604030504040204" pitchFamily="34" charset="-128"/>
                <a:cs typeface="Meiryo UI" panose="020B0604030504040204" pitchFamily="34" charset="-128"/>
              </a:rPr>
              <a:t> a dusitanu sodného) </a:t>
            </a:r>
          </a:p>
          <a:p>
            <a:pPr marL="0" indent="0">
              <a:buNone/>
            </a:pPr>
            <a:r>
              <a:rPr lang="cs-CZ" sz="2000" dirty="0">
                <a:latin typeface="Meiryo UI" panose="020B0604030504040204" pitchFamily="34" charset="-128"/>
                <a:ea typeface="Meiryo UI" panose="020B0604030504040204" pitchFamily="34" charset="-128"/>
                <a:cs typeface="Meiryo UI" panose="020B0604030504040204" pitchFamily="34" charset="-128"/>
              </a:rPr>
              <a:t>		        - při stanovení celkového bilirubinu 			předchází přidání kofeinu + benzoátu)</a:t>
            </a:r>
          </a:p>
          <a:p>
            <a:pPr marL="0" indent="0">
              <a:buNone/>
            </a:pPr>
            <a:r>
              <a:rPr lang="cs-CZ" sz="2000" dirty="0">
                <a:latin typeface="Meiryo UI" panose="020B0604030504040204" pitchFamily="34" charset="-128"/>
                <a:ea typeface="Meiryo UI" panose="020B0604030504040204" pitchFamily="34" charset="-128"/>
                <a:cs typeface="Meiryo UI" panose="020B0604030504040204" pitchFamily="34" charset="-128"/>
              </a:rPr>
              <a:t>		        - vznik </a:t>
            </a:r>
            <a:r>
              <a:rPr lang="cs-CZ" sz="2000" dirty="0" err="1">
                <a:latin typeface="Meiryo UI" panose="020B0604030504040204" pitchFamily="34" charset="-128"/>
                <a:ea typeface="Meiryo UI" panose="020B0604030504040204" pitchFamily="34" charset="-128"/>
                <a:cs typeface="Meiryo UI" panose="020B0604030504040204" pitchFamily="34" charset="-128"/>
              </a:rPr>
              <a:t>azobilirubinu</a:t>
            </a:r>
            <a:r>
              <a:rPr lang="cs-CZ" sz="2000" dirty="0">
                <a:latin typeface="Meiryo UI" panose="020B0604030504040204" pitchFamily="34" charset="-128"/>
                <a:ea typeface="Meiryo UI" panose="020B0604030504040204" pitchFamily="34" charset="-128"/>
                <a:cs typeface="Meiryo UI" panose="020B0604030504040204" pitchFamily="34" charset="-128"/>
              </a:rPr>
              <a:t> -  při slabě kyselém a 		neutrálním pH </a:t>
            </a:r>
            <a:r>
              <a:rPr lang="cs-CZ" sz="2000" i="1" dirty="0">
                <a:latin typeface="Meiryo UI" panose="020B0604030504040204" pitchFamily="34" charset="-128"/>
                <a:ea typeface="Meiryo UI" panose="020B0604030504040204" pitchFamily="34" charset="-128"/>
                <a:cs typeface="Meiryo UI" panose="020B0604030504040204" pitchFamily="34" charset="-128"/>
              </a:rPr>
              <a:t>červený </a:t>
            </a:r>
            <a:r>
              <a:rPr lang="cs-CZ" sz="2000" dirty="0">
                <a:latin typeface="Meiryo UI" panose="020B0604030504040204" pitchFamily="34" charset="-128"/>
                <a:ea typeface="Meiryo UI" panose="020B0604030504040204" pitchFamily="34" charset="-128"/>
                <a:cs typeface="Meiryo UI" panose="020B0604030504040204" pitchFamily="34" charset="-128"/>
              </a:rPr>
              <a:t>(</a:t>
            </a:r>
            <a:r>
              <a:rPr lang="cs-CZ" sz="2000" dirty="0" err="1">
                <a:latin typeface="Meiryo UI" panose="020B0604030504040204" pitchFamily="34" charset="-128"/>
                <a:ea typeface="Meiryo UI" panose="020B0604030504040204" pitchFamily="34" charset="-128"/>
                <a:cs typeface="Meiryo UI" panose="020B0604030504040204" pitchFamily="34" charset="-128"/>
              </a:rPr>
              <a:t>absorbční</a:t>
            </a:r>
            <a:r>
              <a:rPr lang="cs-CZ" sz="2000" dirty="0">
                <a:latin typeface="Meiryo UI" panose="020B0604030504040204" pitchFamily="34" charset="-128"/>
                <a:ea typeface="Meiryo UI" panose="020B0604030504040204" pitchFamily="34" charset="-128"/>
                <a:cs typeface="Meiryo UI" panose="020B0604030504040204" pitchFamily="34" charset="-128"/>
              </a:rPr>
              <a:t> maximum </a:t>
            </a:r>
          </a:p>
          <a:p>
            <a:pPr marL="0" indent="0">
              <a:buNone/>
            </a:pPr>
            <a:r>
              <a:rPr lang="cs-CZ" sz="2000" dirty="0">
                <a:latin typeface="Meiryo UI" panose="020B0604030504040204" pitchFamily="34" charset="-128"/>
                <a:ea typeface="Meiryo UI" panose="020B0604030504040204" pitchFamily="34" charset="-128"/>
                <a:cs typeface="Meiryo UI" panose="020B0604030504040204" pitchFamily="34" charset="-128"/>
              </a:rPr>
              <a:t>		440 </a:t>
            </a:r>
            <a:r>
              <a:rPr lang="cs-CZ" sz="2000" dirty="0" err="1">
                <a:latin typeface="Meiryo UI" panose="020B0604030504040204" pitchFamily="34" charset="-128"/>
                <a:ea typeface="Meiryo UI" panose="020B0604030504040204" pitchFamily="34" charset="-128"/>
                <a:cs typeface="Meiryo UI" panose="020B0604030504040204" pitchFamily="34" charset="-128"/>
              </a:rPr>
              <a:t>nm</a:t>
            </a:r>
            <a:r>
              <a:rPr lang="cs-CZ" sz="2000" dirty="0">
                <a:latin typeface="Meiryo UI" panose="020B0604030504040204" pitchFamily="34" charset="-128"/>
                <a:ea typeface="Meiryo UI" panose="020B0604030504040204" pitchFamily="34" charset="-128"/>
                <a:cs typeface="Meiryo UI" panose="020B0604030504040204" pitchFamily="34" charset="-128"/>
              </a:rPr>
              <a:t>, vadí hemolýza), v silně kyselém pH a </a:t>
            </a:r>
          </a:p>
          <a:p>
            <a:pPr marL="0" indent="0">
              <a:buNone/>
            </a:pPr>
            <a:r>
              <a:rPr lang="cs-CZ" sz="2000" dirty="0">
                <a:latin typeface="Meiryo UI" panose="020B0604030504040204" pitchFamily="34" charset="-128"/>
                <a:ea typeface="Meiryo UI" panose="020B0604030504040204" pitchFamily="34" charset="-128"/>
                <a:cs typeface="Meiryo UI" panose="020B0604030504040204" pitchFamily="34" charset="-128"/>
              </a:rPr>
              <a:t>		v bazickém </a:t>
            </a:r>
            <a:r>
              <a:rPr lang="cs-CZ" sz="2000" dirty="0" err="1" smtClean="0">
                <a:latin typeface="Meiryo UI" panose="020B0604030504040204" pitchFamily="34" charset="-128"/>
                <a:ea typeface="Meiryo UI" panose="020B0604030504040204" pitchFamily="34" charset="-128"/>
                <a:cs typeface="Meiryo UI" panose="020B0604030504040204" pitchFamily="34" charset="-128"/>
              </a:rPr>
              <a:t>prostředí</a:t>
            </a:r>
            <a:r>
              <a:rPr lang="cs-CZ" sz="2000" i="1" dirty="0" err="1" smtClean="0">
                <a:latin typeface="Meiryo UI" panose="020B0604030504040204" pitchFamily="34" charset="-128"/>
                <a:ea typeface="Meiryo UI" panose="020B0604030504040204" pitchFamily="34" charset="-128"/>
                <a:cs typeface="Meiryo UI" panose="020B0604030504040204" pitchFamily="34" charset="-128"/>
              </a:rPr>
              <a:t>zelenomodrý</a:t>
            </a:r>
            <a:endParaRPr lang="cs-CZ" sz="2000" i="1" dirty="0" smtClean="0">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cs-CZ" sz="2000" i="1" dirty="0">
                <a:latin typeface="Meiryo UI" panose="020B0604030504040204" pitchFamily="34" charset="-128"/>
                <a:ea typeface="Meiryo UI" panose="020B0604030504040204" pitchFamily="34" charset="-128"/>
                <a:cs typeface="Meiryo UI" panose="020B0604030504040204" pitchFamily="34" charset="-128"/>
              </a:rPr>
              <a:t>	</a:t>
            </a:r>
            <a:r>
              <a:rPr lang="cs-CZ" sz="2000" i="1" dirty="0" smtClean="0">
                <a:latin typeface="Meiryo UI" panose="020B0604030504040204" pitchFamily="34" charset="-128"/>
                <a:ea typeface="Meiryo UI" panose="020B0604030504040204" pitchFamily="34" charset="-128"/>
                <a:cs typeface="Meiryo UI" panose="020B0604030504040204" pitchFamily="34" charset="-128"/>
              </a:rPr>
              <a:t>	        - </a:t>
            </a:r>
            <a:r>
              <a:rPr lang="cs-CZ" sz="2000" dirty="0" smtClean="0">
                <a:latin typeface="Meiryo UI" panose="020B0604030504040204" pitchFamily="34" charset="-128"/>
                <a:ea typeface="Meiryo UI" panose="020B0604030504040204" pitchFamily="34" charset="-128"/>
                <a:cs typeface="Meiryo UI" panose="020B0604030504040204" pitchFamily="34" charset="-128"/>
              </a:rPr>
              <a:t>po 10 minutách přidat </a:t>
            </a:r>
            <a:r>
              <a:rPr lang="cs-CZ" sz="2000" dirty="0" err="1" smtClean="0">
                <a:latin typeface="Meiryo UI" panose="020B0604030504040204" pitchFamily="34" charset="-128"/>
                <a:ea typeface="Meiryo UI" panose="020B0604030504040204" pitchFamily="34" charset="-128"/>
                <a:cs typeface="Meiryo UI" panose="020B0604030504040204" pitchFamily="34" charset="-128"/>
              </a:rPr>
              <a:t>NaOH</a:t>
            </a:r>
            <a:r>
              <a:rPr lang="cs-CZ" sz="2000" dirty="0" smtClean="0">
                <a:latin typeface="Meiryo UI" panose="020B0604030504040204" pitchFamily="34" charset="-128"/>
                <a:ea typeface="Meiryo UI" panose="020B0604030504040204" pitchFamily="34" charset="-128"/>
                <a:cs typeface="Meiryo UI" panose="020B0604030504040204" pitchFamily="34" charset="-128"/>
              </a:rPr>
              <a:t> a vínan sodný,                  		</a:t>
            </a:r>
            <a:r>
              <a:rPr lang="cs-CZ" sz="2000" dirty="0" err="1" smtClean="0">
                <a:latin typeface="Meiryo UI" panose="020B0604030504040204" pitchFamily="34" charset="-128"/>
                <a:ea typeface="Meiryo UI" panose="020B0604030504040204" pitchFamily="34" charset="-128"/>
                <a:cs typeface="Meiryo UI" panose="020B0604030504040204" pitchFamily="34" charset="-128"/>
              </a:rPr>
              <a:t>abs</a:t>
            </a:r>
            <a:r>
              <a:rPr lang="cs-CZ" sz="2000" dirty="0" smtClean="0">
                <a:latin typeface="Meiryo UI" panose="020B0604030504040204" pitchFamily="34" charset="-128"/>
                <a:ea typeface="Meiryo UI" panose="020B0604030504040204" pitchFamily="34" charset="-128"/>
                <a:cs typeface="Meiryo UI" panose="020B0604030504040204" pitchFamily="34" charset="-128"/>
              </a:rPr>
              <a:t>. při 600 </a:t>
            </a:r>
            <a:r>
              <a:rPr lang="cs-CZ" sz="2000" dirty="0" err="1" smtClean="0">
                <a:latin typeface="Meiryo UI" panose="020B0604030504040204" pitchFamily="34" charset="-128"/>
                <a:ea typeface="Meiryo UI" panose="020B0604030504040204" pitchFamily="34" charset="-128"/>
                <a:cs typeface="Meiryo UI" panose="020B0604030504040204" pitchFamily="34" charset="-128"/>
              </a:rPr>
              <a:t>nm</a:t>
            </a:r>
            <a:r>
              <a:rPr lang="cs-CZ" sz="2000" dirty="0" smtClean="0">
                <a:latin typeface="Meiryo UI" panose="020B0604030504040204" pitchFamily="34" charset="-128"/>
                <a:ea typeface="Meiryo UI" panose="020B0604030504040204" pitchFamily="34" charset="-128"/>
                <a:cs typeface="Meiryo UI" panose="020B0604030504040204" pitchFamily="34" charset="-128"/>
              </a:rPr>
              <a:t>, hemolýza nevadí</a:t>
            </a:r>
          </a:p>
          <a:p>
            <a:pPr marL="0" indent="0">
              <a:buNone/>
            </a:pPr>
            <a:r>
              <a:rPr lang="cs-CZ" sz="2000" dirty="0">
                <a:latin typeface="Meiryo UI" panose="020B0604030504040204" pitchFamily="34" charset="-128"/>
                <a:ea typeface="Meiryo UI" panose="020B0604030504040204" pitchFamily="34" charset="-128"/>
                <a:cs typeface="Meiryo UI" panose="020B0604030504040204" pitchFamily="34" charset="-128"/>
              </a:rPr>
              <a:t>	</a:t>
            </a:r>
            <a:r>
              <a:rPr lang="cs-CZ" sz="2000" dirty="0" smtClean="0">
                <a:latin typeface="Meiryo UI" panose="020B0604030504040204" pitchFamily="34" charset="-128"/>
                <a:ea typeface="Meiryo UI" panose="020B0604030504040204" pitchFamily="34" charset="-128"/>
                <a:cs typeface="Meiryo UI" panose="020B0604030504040204" pitchFamily="34" charset="-128"/>
              </a:rPr>
              <a:t>	        - při stanovení přímého bilirubinu reakci 		zastavit </a:t>
            </a:r>
            <a:r>
              <a:rPr lang="cs-CZ" sz="2000" dirty="0" err="1" smtClean="0">
                <a:latin typeface="Meiryo UI" panose="020B0604030504040204" pitchFamily="34" charset="-128"/>
                <a:ea typeface="Meiryo UI" panose="020B0604030504040204" pitchFamily="34" charset="-128"/>
                <a:cs typeface="Meiryo UI" panose="020B0604030504040204" pitchFamily="34" charset="-128"/>
              </a:rPr>
              <a:t>kys</a:t>
            </a:r>
            <a:r>
              <a:rPr lang="cs-CZ" sz="2000" dirty="0" smtClean="0">
                <a:latin typeface="Meiryo UI" panose="020B0604030504040204" pitchFamily="34" charset="-128"/>
                <a:ea typeface="Meiryo UI" panose="020B0604030504040204" pitchFamily="34" charset="-128"/>
                <a:cs typeface="Meiryo UI" panose="020B0604030504040204" pitchFamily="34" charset="-128"/>
              </a:rPr>
              <a:t>. askorbovou</a:t>
            </a:r>
            <a:endParaRPr lang="cs-CZ" sz="2000"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endParaRPr lang="cs-CZ" sz="2000" b="1" dirty="0">
              <a:latin typeface="Meiryo UI" panose="020B0604030504040204" pitchFamily="34" charset="-128"/>
              <a:ea typeface="Meiryo UI" panose="020B0604030504040204" pitchFamily="34" charset="-128"/>
              <a:cs typeface="Meiryo UI" panose="020B0604030504040204" pitchFamily="34" charset="-128"/>
            </a:endParaRPr>
          </a:p>
          <a:p>
            <a:r>
              <a:rPr lang="cs-CZ" sz="2000" b="1" dirty="0" smtClean="0">
                <a:latin typeface="Meiryo UI" panose="020B0604030504040204" pitchFamily="34" charset="-128"/>
                <a:ea typeface="Meiryo UI" panose="020B0604030504040204" pitchFamily="34" charset="-128"/>
                <a:cs typeface="Meiryo UI" panose="020B0604030504040204" pitchFamily="34" charset="-128"/>
              </a:rPr>
              <a:t>Referenční </a:t>
            </a:r>
            <a:r>
              <a:rPr lang="cs-CZ" sz="2000" b="1" dirty="0">
                <a:latin typeface="Meiryo UI" panose="020B0604030504040204" pitchFamily="34" charset="-128"/>
                <a:ea typeface="Meiryo UI" panose="020B0604030504040204" pitchFamily="34" charset="-128"/>
                <a:cs typeface="Meiryo UI" panose="020B0604030504040204" pitchFamily="34" charset="-128"/>
              </a:rPr>
              <a:t>metoda</a:t>
            </a:r>
            <a:r>
              <a:rPr lang="cs-CZ" sz="2000" dirty="0">
                <a:latin typeface="Meiryo UI" panose="020B0604030504040204" pitchFamily="34" charset="-128"/>
                <a:ea typeface="Meiryo UI" panose="020B0604030504040204" pitchFamily="34" charset="-128"/>
                <a:cs typeface="Meiryo UI" panose="020B0604030504040204" pitchFamily="34" charset="-128"/>
              </a:rPr>
              <a:t>: </a:t>
            </a:r>
            <a:r>
              <a:rPr lang="cs-CZ" sz="2000" b="1" dirty="0" err="1">
                <a:latin typeface="Meiryo UI" panose="020B0604030504040204" pitchFamily="34" charset="-128"/>
                <a:ea typeface="Meiryo UI" panose="020B0604030504040204" pitchFamily="34" charset="-128"/>
                <a:cs typeface="Meiryo UI" panose="020B0604030504040204" pitchFamily="34" charset="-128"/>
              </a:rPr>
              <a:t>Doumas</a:t>
            </a:r>
            <a:r>
              <a:rPr lang="cs-CZ" sz="2000" b="1" dirty="0">
                <a:latin typeface="Meiryo UI" panose="020B0604030504040204" pitchFamily="34" charset="-128"/>
                <a:ea typeface="Meiryo UI" panose="020B0604030504040204" pitchFamily="34" charset="-128"/>
                <a:cs typeface="Meiryo UI" panose="020B0604030504040204" pitchFamily="34" charset="-128"/>
              </a:rPr>
              <a:t> – </a:t>
            </a:r>
            <a:r>
              <a:rPr lang="cs-CZ" sz="2000" b="1" dirty="0" err="1">
                <a:latin typeface="Meiryo UI" panose="020B0604030504040204" pitchFamily="34" charset="-128"/>
                <a:ea typeface="Meiryo UI" panose="020B0604030504040204" pitchFamily="34" charset="-128"/>
                <a:cs typeface="Meiryo UI" panose="020B0604030504040204" pitchFamily="34" charset="-128"/>
              </a:rPr>
              <a:t>Perry</a:t>
            </a:r>
            <a:r>
              <a:rPr lang="cs-CZ" sz="2000" b="1" dirty="0">
                <a:latin typeface="Meiryo UI" panose="020B0604030504040204" pitchFamily="34" charset="-128"/>
                <a:ea typeface="Meiryo UI" panose="020B0604030504040204" pitchFamily="34" charset="-128"/>
                <a:cs typeface="Meiryo UI" panose="020B0604030504040204" pitchFamily="34" charset="-128"/>
              </a:rPr>
              <a:t> </a:t>
            </a:r>
            <a:r>
              <a:rPr lang="cs-CZ" sz="2000" dirty="0">
                <a:latin typeface="Meiryo UI" panose="020B0604030504040204" pitchFamily="34" charset="-128"/>
                <a:ea typeface="Meiryo UI" panose="020B0604030504040204" pitchFamily="34" charset="-128"/>
                <a:cs typeface="Meiryo UI" panose="020B0604030504040204" pitchFamily="34" charset="-128"/>
              </a:rPr>
              <a:t>(optimalizovaná a 		specifikovaná metoda </a:t>
            </a:r>
            <a:r>
              <a:rPr lang="cs-CZ" sz="2000" dirty="0" err="1">
                <a:latin typeface="Meiryo UI" panose="020B0604030504040204" pitchFamily="34" charset="-128"/>
                <a:ea typeface="Meiryo UI" panose="020B0604030504040204" pitchFamily="34" charset="-128"/>
                <a:cs typeface="Meiryo UI" panose="020B0604030504040204" pitchFamily="34" charset="-128"/>
              </a:rPr>
              <a:t>Jendrassik</a:t>
            </a:r>
            <a:r>
              <a:rPr lang="cs-CZ" sz="2000" dirty="0">
                <a:latin typeface="Meiryo UI" panose="020B0604030504040204" pitchFamily="34" charset="-128"/>
                <a:ea typeface="Meiryo UI" panose="020B0604030504040204" pitchFamily="34" charset="-128"/>
                <a:cs typeface="Meiryo UI" panose="020B0604030504040204" pitchFamily="34" charset="-128"/>
              </a:rPr>
              <a:t>-Gróf)</a:t>
            </a:r>
          </a:p>
          <a:p>
            <a:endParaRPr lang="cs-CZ" sz="2000" dirty="0">
              <a:latin typeface="Meiryo UI" panose="020B0604030504040204" pitchFamily="34" charset="-128"/>
              <a:ea typeface="Meiryo UI" panose="020B0604030504040204" pitchFamily="34" charset="-128"/>
              <a:cs typeface="Meiryo UI" panose="020B0604030504040204" pitchFamily="34" charset="-128"/>
            </a:endParaRPr>
          </a:p>
        </p:txBody>
      </p:sp>
      <p:pic>
        <p:nvPicPr>
          <p:cNvPr id="4" name="Picture 4" descr="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1915507"/>
            <a:ext cx="2414588" cy="2916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ovéPole 4"/>
          <p:cNvSpPr txBox="1"/>
          <p:nvPr/>
        </p:nvSpPr>
        <p:spPr>
          <a:xfrm>
            <a:off x="6444208" y="4833070"/>
            <a:ext cx="2486596" cy="400110"/>
          </a:xfrm>
          <a:prstGeom prst="rect">
            <a:avLst/>
          </a:prstGeom>
          <a:solidFill>
            <a:schemeClr val="bg1"/>
          </a:solidFill>
        </p:spPr>
        <p:txBody>
          <a:bodyPr wrap="square" rtlCol="0">
            <a:spAutoFit/>
          </a:bodyPr>
          <a:lstStyle/>
          <a:p>
            <a:r>
              <a:rPr lang="cs-CZ" sz="1000" dirty="0"/>
              <a:t>Kopulace bilirubinu s diazotovanou kyselinou </a:t>
            </a:r>
            <a:r>
              <a:rPr lang="cs-CZ" sz="1000" dirty="0" err="1"/>
              <a:t>sulfanilovou</a:t>
            </a:r>
            <a:r>
              <a:rPr lang="cs-CZ" sz="1000" dirty="0"/>
              <a:t> - tvorba </a:t>
            </a:r>
            <a:r>
              <a:rPr lang="cs-CZ" sz="1000" dirty="0" err="1" smtClean="0"/>
              <a:t>azobilirubinu</a:t>
            </a:r>
            <a:endParaRPr lang="cs-CZ" sz="1000" dirty="0"/>
          </a:p>
        </p:txBody>
      </p:sp>
    </p:spTree>
    <p:extLst>
      <p:ext uri="{BB962C8B-B14F-4D97-AF65-F5344CB8AC3E}">
        <p14:creationId xmlns:p14="http://schemas.microsoft.com/office/powerpoint/2010/main" val="898931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nodeType="clickEffect">
                                  <p:stCondLst>
                                    <p:cond delay="0"/>
                                  </p:stCondLst>
                                  <p:childTnLst>
                                    <p:set>
                                      <p:cBhvr>
                                        <p:cTn id="33" dur="1" fill="hold">
                                          <p:stCondLst>
                                            <p:cond delay="0"/>
                                          </p:stCondLst>
                                        </p:cTn>
                                        <p:tgtEl>
                                          <p:spTgt spid="4"/>
                                        </p:tgtEl>
                                        <p:attrNameLst>
                                          <p:attrName>style.visibility</p:attrName>
                                        </p:attrNameLst>
                                      </p:cBhvr>
                                      <p:to>
                                        <p:strVal val="hidden"/>
                                      </p:to>
                                    </p:set>
                                  </p:childTnLst>
                                </p:cTn>
                              </p:par>
                            </p:childTnLst>
                          </p:cTn>
                        </p:par>
                        <p:par>
                          <p:cTn id="34" fill="hold">
                            <p:stCondLst>
                              <p:cond delay="0"/>
                            </p:stCondLst>
                            <p:childTnLst>
                              <p:par>
                                <p:cTn id="35" presetID="1" presetClass="exit" presetSubtype="0" fill="hold" grpId="1" nodeType="afterEffect">
                                  <p:stCondLst>
                                    <p:cond delay="0"/>
                                  </p:stCondLst>
                                  <p:childTnLst>
                                    <p:set>
                                      <p:cBhvr>
                                        <p:cTn id="36" dur="1" fill="hold">
                                          <p:stCondLst>
                                            <p:cond delay="0"/>
                                          </p:stCondLst>
                                        </p:cTn>
                                        <p:tgtEl>
                                          <p:spTgt spid="5"/>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1568"/>
            <a:ext cx="8229600" cy="1143000"/>
          </a:xfrm>
        </p:spPr>
        <p:txBody>
          <a:bodyPr>
            <a:normAutofit/>
          </a:bodyPr>
          <a:lstStyle/>
          <a:p>
            <a:pPr algn="l"/>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Stanovení bilirubinu</a:t>
            </a:r>
            <a:endParaRPr lang="cs-CZ" sz="3200" dirty="0"/>
          </a:p>
        </p:txBody>
      </p:sp>
      <p:sp>
        <p:nvSpPr>
          <p:cNvPr id="3" name="Zástupný symbol pro obsah 2"/>
          <p:cNvSpPr>
            <a:spLocks noGrp="1"/>
          </p:cNvSpPr>
          <p:nvPr>
            <p:ph idx="1"/>
          </p:nvPr>
        </p:nvSpPr>
        <p:spPr>
          <a:xfrm>
            <a:off x="457200" y="620688"/>
            <a:ext cx="8229600" cy="5904656"/>
          </a:xfrm>
        </p:spPr>
        <p:txBody>
          <a:bodyPr>
            <a:normAutofit lnSpcReduction="10000"/>
          </a:bodyPr>
          <a:lstStyle/>
          <a:p>
            <a:pPr marL="0" indent="0">
              <a:buNone/>
            </a:pPr>
            <a:endParaRPr lang="cs-CZ" sz="2000" b="1" dirty="0">
              <a:latin typeface="Meiryo UI" panose="020B0604030504040204" pitchFamily="34" charset="-128"/>
              <a:ea typeface="Meiryo UI" panose="020B0604030504040204" pitchFamily="34" charset="-128"/>
              <a:cs typeface="Meiryo UI" panose="020B0604030504040204" pitchFamily="34" charset="-128"/>
            </a:endParaRPr>
          </a:p>
          <a:p>
            <a:r>
              <a:rPr lang="cs-CZ" sz="2000" b="1" u="sng" dirty="0">
                <a:solidFill>
                  <a:srgbClr val="FF0000"/>
                </a:solidFill>
                <a:latin typeface="Meiryo UI" panose="020B0604030504040204" pitchFamily="34" charset="-128"/>
                <a:ea typeface="Meiryo UI" panose="020B0604030504040204" pitchFamily="34" charset="-128"/>
                <a:cs typeface="Meiryo UI" panose="020B0604030504040204" pitchFamily="34" charset="-128"/>
              </a:rPr>
              <a:t>DPD:</a:t>
            </a:r>
            <a:r>
              <a:rPr lang="cs-CZ" sz="2000" b="1" dirty="0">
                <a:solidFill>
                  <a:srgbClr val="FF0000"/>
                </a:solidFill>
                <a:latin typeface="Meiryo UI" panose="020B0604030504040204" pitchFamily="34" charset="-128"/>
                <a:ea typeface="Meiryo UI" panose="020B0604030504040204" pitchFamily="34" charset="-128"/>
                <a:cs typeface="Meiryo UI" panose="020B0604030504040204" pitchFamily="34" charset="-128"/>
              </a:rPr>
              <a:t>  </a:t>
            </a:r>
            <a:r>
              <a:rPr lang="cs-CZ" sz="2000" b="1" dirty="0">
                <a:latin typeface="Meiryo UI" panose="020B0604030504040204" pitchFamily="34" charset="-128"/>
                <a:ea typeface="Meiryo UI" panose="020B0604030504040204" pitchFamily="34" charset="-128"/>
                <a:cs typeface="Meiryo UI" panose="020B0604030504040204" pitchFamily="34" charset="-128"/>
              </a:rPr>
              <a:t>- </a:t>
            </a:r>
            <a:r>
              <a:rPr lang="cs-CZ" sz="2000" dirty="0">
                <a:latin typeface="Meiryo UI" panose="020B0604030504040204" pitchFamily="34" charset="-128"/>
                <a:ea typeface="Meiryo UI" panose="020B0604030504040204" pitchFamily="34" charset="-128"/>
                <a:cs typeface="Meiryo UI" panose="020B0604030504040204" pitchFamily="34" charset="-128"/>
              </a:rPr>
              <a:t>Postupně v praxi nahrazovalo met. </a:t>
            </a:r>
            <a:r>
              <a:rPr lang="cs-CZ" sz="2000" dirty="0" err="1">
                <a:latin typeface="Meiryo UI" panose="020B0604030504040204" pitchFamily="34" charset="-128"/>
                <a:ea typeface="Meiryo UI" panose="020B0604030504040204" pitchFamily="34" charset="-128"/>
                <a:cs typeface="Meiryo UI" panose="020B0604030504040204" pitchFamily="34" charset="-128"/>
              </a:rPr>
              <a:t>Jendrassik</a:t>
            </a:r>
            <a:r>
              <a:rPr lang="cs-CZ" sz="2000" dirty="0">
                <a:latin typeface="Meiryo UI" panose="020B0604030504040204" pitchFamily="34" charset="-128"/>
                <a:ea typeface="Meiryo UI" panose="020B0604030504040204" pitchFamily="34" charset="-128"/>
                <a:cs typeface="Meiryo UI" panose="020B0604030504040204" pitchFamily="34" charset="-128"/>
              </a:rPr>
              <a:t>-Gróf</a:t>
            </a:r>
          </a:p>
          <a:p>
            <a:pPr marL="0" indent="0">
              <a:buNone/>
            </a:pPr>
            <a:r>
              <a:rPr lang="cs-CZ" sz="2000" b="1" dirty="0">
                <a:latin typeface="Meiryo UI" panose="020B0604030504040204" pitchFamily="34" charset="-128"/>
                <a:ea typeface="Meiryo UI" panose="020B0604030504040204" pitchFamily="34" charset="-128"/>
                <a:cs typeface="Meiryo UI" panose="020B0604030504040204" pitchFamily="34" charset="-128"/>
              </a:rPr>
              <a:t>	   - </a:t>
            </a:r>
            <a:r>
              <a:rPr lang="cs-CZ" sz="2000" dirty="0" err="1">
                <a:latin typeface="Meiryo UI" panose="020B0604030504040204" pitchFamily="34" charset="-128"/>
                <a:ea typeface="Meiryo UI" panose="020B0604030504040204" pitchFamily="34" charset="-128"/>
                <a:cs typeface="Meiryo UI" panose="020B0604030504040204" pitchFamily="34" charset="-128"/>
              </a:rPr>
              <a:t>dichlorfenyldiazonium</a:t>
            </a:r>
            <a:r>
              <a:rPr lang="cs-CZ" sz="2000" dirty="0">
                <a:latin typeface="Meiryo UI" panose="020B0604030504040204" pitchFamily="34" charset="-128"/>
                <a:ea typeface="Meiryo UI" panose="020B0604030504040204" pitchFamily="34" charset="-128"/>
                <a:cs typeface="Meiryo UI" panose="020B0604030504040204" pitchFamily="34" charset="-128"/>
              </a:rPr>
              <a:t> </a:t>
            </a:r>
            <a:r>
              <a:rPr lang="cs-CZ" sz="2000" dirty="0" err="1">
                <a:latin typeface="Meiryo UI" panose="020B0604030504040204" pitchFamily="34" charset="-128"/>
                <a:ea typeface="Meiryo UI" panose="020B0604030504040204" pitchFamily="34" charset="-128"/>
                <a:cs typeface="Meiryo UI" panose="020B0604030504040204" pitchFamily="34" charset="-128"/>
              </a:rPr>
              <a:t>tetrafluoroborát</a:t>
            </a:r>
            <a:r>
              <a:rPr lang="cs-CZ" sz="2000" dirty="0">
                <a:latin typeface="Meiryo UI" panose="020B0604030504040204" pitchFamily="34" charset="-128"/>
                <a:ea typeface="Meiryo UI" panose="020B0604030504040204" pitchFamily="34" charset="-128"/>
                <a:cs typeface="Meiryo UI" panose="020B0604030504040204" pitchFamily="34" charset="-128"/>
              </a:rPr>
              <a:t>  </a:t>
            </a:r>
            <a:endParaRPr lang="cs-CZ" sz="2000" dirty="0" smtClean="0">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cs-CZ" sz="2000" dirty="0">
                <a:latin typeface="Meiryo UI" panose="020B0604030504040204" pitchFamily="34" charset="-128"/>
                <a:ea typeface="Meiryo UI" panose="020B0604030504040204" pitchFamily="34" charset="-128"/>
                <a:cs typeface="Meiryo UI" panose="020B0604030504040204" pitchFamily="34" charset="-128"/>
              </a:rPr>
              <a:t>	</a:t>
            </a:r>
            <a:r>
              <a:rPr lang="cs-CZ" sz="2000" dirty="0" smtClean="0">
                <a:latin typeface="Meiryo UI" panose="020B0604030504040204" pitchFamily="34" charset="-128"/>
                <a:ea typeface="Meiryo UI" panose="020B0604030504040204" pitchFamily="34" charset="-128"/>
                <a:cs typeface="Meiryo UI" panose="020B0604030504040204" pitchFamily="34" charset="-128"/>
              </a:rPr>
              <a:t>   - Celkový bilirubin v přítomnosti vhodného 	   	     </a:t>
            </a:r>
            <a:r>
              <a:rPr lang="cs-CZ" sz="2000" dirty="0" err="1" smtClean="0">
                <a:latin typeface="Meiryo UI" panose="020B0604030504040204" pitchFamily="34" charset="-128"/>
                <a:ea typeface="Meiryo UI" panose="020B0604030504040204" pitchFamily="34" charset="-128"/>
                <a:cs typeface="Meiryo UI" panose="020B0604030504040204" pitchFamily="34" charset="-128"/>
              </a:rPr>
              <a:t>solubilizačního</a:t>
            </a:r>
            <a:r>
              <a:rPr lang="cs-CZ" sz="2000" dirty="0" smtClean="0">
                <a:latin typeface="Meiryo UI" panose="020B0604030504040204" pitchFamily="34" charset="-128"/>
                <a:ea typeface="Meiryo UI" panose="020B0604030504040204" pitchFamily="34" charset="-128"/>
                <a:cs typeface="Meiryo UI" panose="020B0604030504040204" pitchFamily="34" charset="-128"/>
              </a:rPr>
              <a:t> činidla kopuluje s diazoniovými ionty  	     v silně kyselém prostředí</a:t>
            </a:r>
          </a:p>
          <a:p>
            <a:pPr marL="0" indent="0">
              <a:buNone/>
            </a:pPr>
            <a:endParaRPr lang="cs-CZ" sz="2000"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cs-CZ" sz="2000" dirty="0" smtClean="0">
                <a:latin typeface="Meiryo UI" panose="020B0604030504040204" pitchFamily="34" charset="-128"/>
                <a:ea typeface="Meiryo UI" panose="020B0604030504040204" pitchFamily="34" charset="-128"/>
                <a:cs typeface="Meiryo UI" panose="020B0604030504040204" pitchFamily="34" charset="-128"/>
              </a:rPr>
              <a:t>	   - Rychlá reakce </a:t>
            </a:r>
            <a:r>
              <a:rPr lang="cs-CZ" sz="2000" dirty="0" err="1" smtClean="0">
                <a:latin typeface="Meiryo UI" panose="020B0604030504040204" pitchFamily="34" charset="-128"/>
                <a:ea typeface="Meiryo UI" panose="020B0604030504040204" pitchFamily="34" charset="-128"/>
                <a:cs typeface="Meiryo UI" panose="020B0604030504040204" pitchFamily="34" charset="-128"/>
              </a:rPr>
              <a:t>dichlorfenyldiazonium</a:t>
            </a:r>
            <a:r>
              <a:rPr lang="cs-CZ" sz="2000" dirty="0" smtClean="0">
                <a:latin typeface="Meiryo UI" panose="020B0604030504040204" pitchFamily="34" charset="-128"/>
                <a:ea typeface="Meiryo UI" panose="020B0604030504040204" pitchFamily="34" charset="-128"/>
                <a:cs typeface="Meiryo UI" panose="020B0604030504040204" pitchFamily="34" charset="-128"/>
              </a:rPr>
              <a:t> 	                 	     </a:t>
            </a:r>
            <a:r>
              <a:rPr lang="cs-CZ" sz="2000" dirty="0" err="1" smtClean="0">
                <a:latin typeface="Meiryo UI" panose="020B0604030504040204" pitchFamily="34" charset="-128"/>
                <a:ea typeface="Meiryo UI" panose="020B0604030504040204" pitchFamily="34" charset="-128"/>
                <a:cs typeface="Meiryo UI" panose="020B0604030504040204" pitchFamily="34" charset="-128"/>
              </a:rPr>
              <a:t>tetrafluoroborátu</a:t>
            </a:r>
            <a:r>
              <a:rPr lang="cs-CZ" sz="2000" dirty="0" smtClean="0">
                <a:latin typeface="Meiryo UI" panose="020B0604030504040204" pitchFamily="34" charset="-128"/>
                <a:ea typeface="Meiryo UI" panose="020B0604030504040204" pitchFamily="34" charset="-128"/>
                <a:cs typeface="Meiryo UI" panose="020B0604030504040204" pitchFamily="34" charset="-128"/>
              </a:rPr>
              <a:t> (DPD) s bilirubinem – tvorba 	     </a:t>
            </a:r>
            <a:r>
              <a:rPr lang="cs-CZ" sz="2000" dirty="0" err="1" smtClean="0">
                <a:latin typeface="Meiryo UI" panose="020B0604030504040204" pitchFamily="34" charset="-128"/>
                <a:ea typeface="Meiryo UI" panose="020B0604030504040204" pitchFamily="34" charset="-128"/>
                <a:cs typeface="Meiryo UI" panose="020B0604030504040204" pitchFamily="34" charset="-128"/>
              </a:rPr>
              <a:t>azobilirubinu</a:t>
            </a:r>
            <a:endParaRPr lang="cs-CZ" sz="2000" dirty="0" smtClean="0">
              <a:latin typeface="Meiryo UI" panose="020B0604030504040204" pitchFamily="34" charset="-128"/>
              <a:ea typeface="Meiryo UI" panose="020B0604030504040204" pitchFamily="34" charset="-128"/>
              <a:cs typeface="Meiryo UI" panose="020B0604030504040204" pitchFamily="34" charset="-128"/>
            </a:endParaRPr>
          </a:p>
          <a:p>
            <a:pPr marL="0" indent="0">
              <a:buNone/>
            </a:pPr>
            <a:endParaRPr lang="cs-CZ" sz="2000" dirty="0" smtClean="0">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cs-CZ" sz="2000" dirty="0" smtClean="0"/>
              <a:t>                        Bilirubin </a:t>
            </a:r>
            <a:r>
              <a:rPr lang="cs-CZ" sz="2000" dirty="0"/>
              <a:t>+ diazoniový iont  ----------&gt; </a:t>
            </a:r>
            <a:r>
              <a:rPr lang="cs-CZ" sz="2000" dirty="0" err="1"/>
              <a:t>azobilirubin</a:t>
            </a:r>
            <a:endParaRPr lang="cs-CZ" sz="2000" dirty="0"/>
          </a:p>
          <a:p>
            <a:pPr marL="0" indent="0">
              <a:buNone/>
            </a:pPr>
            <a:endParaRPr lang="cs-CZ" sz="2000"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cs-CZ" sz="2000" dirty="0">
                <a:latin typeface="Meiryo UI" panose="020B0604030504040204" pitchFamily="34" charset="-128"/>
                <a:ea typeface="Meiryo UI" panose="020B0604030504040204" pitchFamily="34" charset="-128"/>
                <a:cs typeface="Meiryo UI" panose="020B0604030504040204" pitchFamily="34" charset="-128"/>
              </a:rPr>
              <a:t>	   - </a:t>
            </a:r>
            <a:r>
              <a:rPr lang="cs-CZ" sz="2000" dirty="0" smtClean="0">
                <a:latin typeface="Meiryo UI" panose="020B0604030504040204" pitchFamily="34" charset="-128"/>
                <a:ea typeface="Meiryo UI" panose="020B0604030504040204" pitchFamily="34" charset="-128"/>
                <a:cs typeface="Meiryo UI" panose="020B0604030504040204" pitchFamily="34" charset="-128"/>
              </a:rPr>
              <a:t>intenzita červeného zabarvení přímo úměrná 	    	     celkovému bilirubinu, fotometrické stanovení</a:t>
            </a:r>
            <a:endParaRPr lang="cs-CZ" sz="2000"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cs-CZ" sz="2000" dirty="0" smtClean="0">
                <a:latin typeface="Meiryo UI" panose="020B0604030504040204" pitchFamily="34" charset="-128"/>
                <a:ea typeface="Meiryo UI" panose="020B0604030504040204" pitchFamily="34" charset="-128"/>
                <a:cs typeface="Meiryo UI" panose="020B0604030504040204" pitchFamily="34" charset="-128"/>
              </a:rPr>
              <a:t>	   - hemolýza </a:t>
            </a:r>
            <a:r>
              <a:rPr lang="cs-CZ" sz="2000" dirty="0">
                <a:latin typeface="Meiryo UI" panose="020B0604030504040204" pitchFamily="34" charset="-128"/>
                <a:ea typeface="Meiryo UI" panose="020B0604030504040204" pitchFamily="34" charset="-128"/>
                <a:cs typeface="Meiryo UI" panose="020B0604030504040204" pitchFamily="34" charset="-128"/>
              </a:rPr>
              <a:t>ruší až od vysokých hodnot </a:t>
            </a:r>
            <a:r>
              <a:rPr lang="cs-CZ" sz="2000" dirty="0" smtClean="0">
                <a:latin typeface="Meiryo UI" panose="020B0604030504040204" pitchFamily="34" charset="-128"/>
                <a:ea typeface="Meiryo UI" panose="020B0604030504040204" pitchFamily="34" charset="-128"/>
                <a:cs typeface="Meiryo UI" panose="020B0604030504040204" pitchFamily="34" charset="-128"/>
              </a:rPr>
              <a:t>hemoglobinu</a:t>
            </a:r>
          </a:p>
          <a:p>
            <a:pPr marL="0" indent="0">
              <a:buNone/>
            </a:pPr>
            <a:endParaRPr lang="cs-CZ" sz="2000"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cs-CZ" sz="2000" dirty="0">
                <a:latin typeface="Meiryo UI" panose="020B0604030504040204" pitchFamily="34" charset="-128"/>
                <a:ea typeface="Meiryo UI" panose="020B0604030504040204" pitchFamily="34" charset="-128"/>
                <a:cs typeface="Meiryo UI" panose="020B0604030504040204" pitchFamily="34" charset="-128"/>
              </a:rPr>
              <a:t>	   </a:t>
            </a:r>
            <a:r>
              <a:rPr lang="cs-CZ" sz="2000" b="1" dirty="0">
                <a:solidFill>
                  <a:srgbClr val="FF0000"/>
                </a:solidFill>
                <a:latin typeface="Meiryo UI" panose="020B0604030504040204" pitchFamily="34" charset="-128"/>
                <a:ea typeface="Meiryo UI" panose="020B0604030504040204" pitchFamily="34" charset="-128"/>
                <a:cs typeface="Meiryo UI" panose="020B0604030504040204" pitchFamily="34" charset="-128"/>
              </a:rPr>
              <a:t>- v současnosti prakticky jediná používaná metoda    </a:t>
            </a:r>
          </a:p>
          <a:p>
            <a:pPr marL="0" indent="0">
              <a:buNone/>
            </a:pPr>
            <a:endParaRPr lang="cs-CZ" sz="2000" b="1" dirty="0" smtClean="0">
              <a:latin typeface="Meiryo UI" panose="020B0604030504040204" pitchFamily="34" charset="-128"/>
              <a:ea typeface="Meiryo UI" panose="020B0604030504040204" pitchFamily="34" charset="-128"/>
              <a:cs typeface="Meiryo UI" panose="020B0604030504040204" pitchFamily="34" charset="-128"/>
            </a:endParaRPr>
          </a:p>
          <a:p>
            <a:pPr marL="0" indent="0">
              <a:buNone/>
            </a:pPr>
            <a:endParaRPr lang="cs-CZ" sz="2000" b="1" dirty="0">
              <a:latin typeface="Meiryo UI" panose="020B0604030504040204" pitchFamily="34" charset="-128"/>
              <a:ea typeface="Meiryo UI" panose="020B0604030504040204" pitchFamily="34" charset="-128"/>
              <a:cs typeface="Meiryo UI" panose="020B0604030504040204" pitchFamily="34" charset="-128"/>
            </a:endParaRPr>
          </a:p>
        </p:txBody>
      </p:sp>
    </p:spTree>
    <p:extLst>
      <p:ext uri="{BB962C8B-B14F-4D97-AF65-F5344CB8AC3E}">
        <p14:creationId xmlns:p14="http://schemas.microsoft.com/office/powerpoint/2010/main" val="231802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409228"/>
            <a:ext cx="8229600" cy="1143000"/>
          </a:xfrm>
        </p:spPr>
        <p:txBody>
          <a:bodyPr>
            <a:normAutofit/>
          </a:bodyPr>
          <a:lstStyle/>
          <a:p>
            <a:pPr algn="l"/>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Stanovení bilirubinu</a:t>
            </a:r>
            <a:endParaRPr lang="cs-CZ" sz="3200" dirty="0"/>
          </a:p>
        </p:txBody>
      </p:sp>
      <p:sp>
        <p:nvSpPr>
          <p:cNvPr id="3" name="Zástupný symbol pro obsah 2"/>
          <p:cNvSpPr>
            <a:spLocks noGrp="1"/>
          </p:cNvSpPr>
          <p:nvPr>
            <p:ph idx="1"/>
          </p:nvPr>
        </p:nvSpPr>
        <p:spPr>
          <a:xfrm>
            <a:off x="457200" y="980728"/>
            <a:ext cx="8435280" cy="5145435"/>
          </a:xfrm>
        </p:spPr>
        <p:txBody>
          <a:bodyPr/>
          <a:lstStyle/>
          <a:p>
            <a:r>
              <a:rPr lang="cs-CZ" sz="2000" b="1" dirty="0"/>
              <a:t>Přímá </a:t>
            </a:r>
            <a:r>
              <a:rPr lang="cs-CZ" sz="2000" b="1" dirty="0">
                <a:ea typeface="Meiryo UI" panose="020B0604030504040204"/>
              </a:rPr>
              <a:t>spektrofotometrie</a:t>
            </a:r>
            <a:r>
              <a:rPr lang="cs-CZ" sz="2000" b="1" dirty="0"/>
              <a:t> u novorozenců</a:t>
            </a:r>
          </a:p>
          <a:p>
            <a:pPr marL="0" indent="0">
              <a:buNone/>
            </a:pPr>
            <a:r>
              <a:rPr lang="cs-CZ" sz="20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	</a:t>
            </a:r>
            <a:r>
              <a:rPr lang="cs-CZ" sz="1700" dirty="0">
                <a:effectLst/>
                <a:latin typeface="Meiryo UI" panose="020B0604030504040204" pitchFamily="34" charset="-128"/>
                <a:ea typeface="Meiryo UI" panose="020B0604030504040204" pitchFamily="34" charset="-128"/>
                <a:cs typeface="Meiryo UI" panose="020B0604030504040204" pitchFamily="34" charset="-128"/>
              </a:rPr>
              <a:t>- přímé bichromatické stanovení při 454 a 540 </a:t>
            </a:r>
            <a:r>
              <a:rPr lang="cs-CZ" sz="1700" dirty="0" err="1">
                <a:effectLst/>
                <a:latin typeface="Meiryo UI" panose="020B0604030504040204" pitchFamily="34" charset="-128"/>
                <a:ea typeface="Meiryo UI" panose="020B0604030504040204" pitchFamily="34" charset="-128"/>
                <a:cs typeface="Meiryo UI" panose="020B0604030504040204" pitchFamily="34" charset="-128"/>
              </a:rPr>
              <a:t>nm</a:t>
            </a:r>
            <a:r>
              <a:rPr lang="cs-CZ" sz="1700" dirty="0">
                <a:effectLst/>
                <a:latin typeface="Meiryo UI" panose="020B0604030504040204" pitchFamily="34" charset="-128"/>
                <a:ea typeface="Meiryo UI" panose="020B0604030504040204" pitchFamily="34" charset="-128"/>
                <a:cs typeface="Meiryo UI" panose="020B0604030504040204" pitchFamily="34" charset="-128"/>
              </a:rPr>
              <a:t> 	  	(</a:t>
            </a:r>
            <a:r>
              <a:rPr lang="cs-CZ" sz="1700" dirty="0" err="1">
                <a:effectLst/>
                <a:latin typeface="Meiryo UI" panose="020B0604030504040204" pitchFamily="34" charset="-128"/>
                <a:ea typeface="Meiryo UI" panose="020B0604030504040204" pitchFamily="34" charset="-128"/>
                <a:cs typeface="Meiryo UI" panose="020B0604030504040204" pitchFamily="34" charset="-128"/>
              </a:rPr>
              <a:t>bilirubinometry</a:t>
            </a:r>
            <a:r>
              <a:rPr lang="cs-CZ" sz="1700" dirty="0">
                <a:effectLst/>
                <a:latin typeface="Meiryo UI" panose="020B0604030504040204" pitchFamily="34" charset="-128"/>
                <a:ea typeface="Meiryo UI" panose="020B0604030504040204" pitchFamily="34" charset="-128"/>
                <a:cs typeface="Meiryo UI" panose="020B0604030504040204" pitchFamily="34" charset="-128"/>
              </a:rPr>
              <a:t>), </a:t>
            </a:r>
          </a:p>
          <a:p>
            <a:pPr marL="0" indent="0">
              <a:buNone/>
            </a:pPr>
            <a:r>
              <a:rPr lang="cs-CZ" sz="1700" b="1" dirty="0">
                <a:latin typeface="Meiryo UI" panose="020B0604030504040204" pitchFamily="34" charset="-128"/>
                <a:ea typeface="Meiryo UI" panose="020B0604030504040204" pitchFamily="34" charset="-128"/>
                <a:cs typeface="Meiryo UI" panose="020B0604030504040204" pitchFamily="34" charset="-128"/>
              </a:rPr>
              <a:t>	- </a:t>
            </a:r>
            <a:r>
              <a:rPr lang="cs-CZ" sz="1700" dirty="0">
                <a:latin typeface="Meiryo UI" panose="020B0604030504040204" pitchFamily="34" charset="-128"/>
                <a:ea typeface="Meiryo UI" panose="020B0604030504040204" pitchFamily="34" charset="-128"/>
                <a:cs typeface="Meiryo UI" panose="020B0604030504040204" pitchFamily="34" charset="-128"/>
              </a:rPr>
              <a:t>nelze použít u starších dětí a dospělých (interference karotenu a 	jiných pigmentů)</a:t>
            </a:r>
            <a:endParaRPr lang="cs-CZ" sz="20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endParaRPr>
          </a:p>
          <a:p>
            <a:r>
              <a:rPr lang="cs-CZ" sz="2000" b="1" dirty="0">
                <a:ea typeface="Meiryo UI" panose="020B0604030504040204"/>
              </a:rPr>
              <a:t>Enzymatické</a:t>
            </a:r>
            <a:r>
              <a:rPr lang="cs-CZ" sz="2400" b="1" dirty="0">
                <a:effectLst>
                  <a:glow rad="63500">
                    <a:schemeClr val="accent2">
                      <a:satMod val="175000"/>
                      <a:alpha val="40000"/>
                    </a:schemeClr>
                  </a:glow>
                </a:effectLst>
                <a:latin typeface="Meiryo UI" panose="020B0604030504040204" pitchFamily="34" charset="-128"/>
                <a:ea typeface="Meiryo UI" panose="020B0604030504040204"/>
                <a:cs typeface="Meiryo UI" panose="020B0604030504040204" pitchFamily="34" charset="-128"/>
              </a:rPr>
              <a:t> </a:t>
            </a:r>
            <a:r>
              <a:rPr lang="cs-CZ" sz="2000" b="1" dirty="0">
                <a:ea typeface="Meiryo UI" panose="020B0604030504040204"/>
              </a:rPr>
              <a:t>stanovení</a:t>
            </a:r>
            <a:endParaRPr lang="cs-CZ" sz="2000" b="1" dirty="0">
              <a:effectLst>
                <a:glow rad="63500">
                  <a:schemeClr val="accent2">
                    <a:satMod val="175000"/>
                    <a:alpha val="40000"/>
                  </a:schemeClr>
                </a:glow>
              </a:effectLst>
              <a:latin typeface="Meiryo UI" panose="020B0604030504040204" pitchFamily="34" charset="-128"/>
              <a:ea typeface="Meiryo UI" panose="020B0604030504040204"/>
              <a:cs typeface="Meiryo UI" panose="020B0604030504040204" pitchFamily="34" charset="-128"/>
            </a:endParaRPr>
          </a:p>
          <a:p>
            <a:pPr marL="0" indent="0">
              <a:buNone/>
            </a:pPr>
            <a:r>
              <a:rPr lang="cs-CZ" sz="2000"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	</a:t>
            </a:r>
            <a:r>
              <a:rPr lang="cs-CZ" sz="1700" dirty="0">
                <a:effectLst/>
                <a:latin typeface="Meiryo UI" panose="020B0604030504040204" pitchFamily="34" charset="-128"/>
                <a:ea typeface="Meiryo UI" panose="020B0604030504040204" pitchFamily="34" charset="-128"/>
                <a:cs typeface="Meiryo UI" panose="020B0604030504040204" pitchFamily="34" charset="-128"/>
              </a:rPr>
              <a:t>- využití enzymu </a:t>
            </a:r>
            <a:r>
              <a:rPr lang="cs-CZ" sz="1700" b="1" dirty="0" err="1">
                <a:effectLst/>
                <a:latin typeface="Meiryo UI" panose="020B0604030504040204" pitchFamily="34" charset="-128"/>
                <a:ea typeface="Meiryo UI" panose="020B0604030504040204" pitchFamily="34" charset="-128"/>
                <a:cs typeface="Meiryo UI" panose="020B0604030504040204" pitchFamily="34" charset="-128"/>
              </a:rPr>
              <a:t>bilirubinoxidázy</a:t>
            </a:r>
            <a:r>
              <a:rPr lang="cs-CZ" sz="1700" dirty="0">
                <a:effectLst/>
                <a:latin typeface="Meiryo UI" panose="020B0604030504040204" pitchFamily="34" charset="-128"/>
                <a:ea typeface="Meiryo UI" panose="020B0604030504040204" pitchFamily="34" charset="-128"/>
                <a:cs typeface="Meiryo UI" panose="020B0604030504040204" pitchFamily="34" charset="-128"/>
              </a:rPr>
              <a:t>, která katalyzuje oxidaci 	  	  	  bilirubinu na zelený biliverdin</a:t>
            </a:r>
          </a:p>
          <a:p>
            <a:pPr marL="0" indent="0">
              <a:buNone/>
            </a:pPr>
            <a:r>
              <a:rPr lang="cs-CZ" sz="1700" dirty="0">
                <a:effectLst/>
                <a:latin typeface="Meiryo UI" panose="020B0604030504040204" pitchFamily="34" charset="-128"/>
                <a:ea typeface="Meiryo UI" panose="020B0604030504040204" pitchFamily="34" charset="-128"/>
                <a:cs typeface="Meiryo UI" panose="020B0604030504040204" pitchFamily="34" charset="-128"/>
              </a:rPr>
              <a:t>	- sleduje se pokles absorbance při 405 – 460 </a:t>
            </a:r>
            <a:r>
              <a:rPr lang="cs-CZ" sz="1700" dirty="0" err="1">
                <a:effectLst/>
                <a:latin typeface="Meiryo UI" panose="020B0604030504040204" pitchFamily="34" charset="-128"/>
                <a:ea typeface="Meiryo UI" panose="020B0604030504040204" pitchFamily="34" charset="-128"/>
                <a:cs typeface="Meiryo UI" panose="020B0604030504040204" pitchFamily="34" charset="-128"/>
              </a:rPr>
              <a:t>nm</a:t>
            </a:r>
            <a:r>
              <a:rPr lang="cs-CZ" sz="1700" dirty="0">
                <a:effectLst/>
                <a:latin typeface="Meiryo UI" panose="020B0604030504040204" pitchFamily="34" charset="-128"/>
                <a:ea typeface="Meiryo UI" panose="020B0604030504040204" pitchFamily="34" charset="-128"/>
                <a:cs typeface="Meiryo UI" panose="020B0604030504040204" pitchFamily="34" charset="-128"/>
              </a:rPr>
              <a:t> po dobu 5 </a:t>
            </a:r>
            <a:r>
              <a:rPr lang="cs-CZ" sz="1700" dirty="0" smtClean="0">
                <a:effectLst/>
                <a:latin typeface="Meiryo UI" panose="020B0604030504040204" pitchFamily="34" charset="-128"/>
                <a:ea typeface="Meiryo UI" panose="020B0604030504040204" pitchFamily="34" charset="-128"/>
                <a:cs typeface="Meiryo UI" panose="020B0604030504040204" pitchFamily="34" charset="-128"/>
              </a:rPr>
              <a:t>min</a:t>
            </a:r>
          </a:p>
          <a:p>
            <a:pPr marL="0" indent="0">
              <a:buNone/>
            </a:pPr>
            <a:r>
              <a:rPr lang="cs-CZ" sz="1700" dirty="0">
                <a:latin typeface="Meiryo UI" panose="020B0604030504040204" pitchFamily="34" charset="-128"/>
                <a:ea typeface="Meiryo UI" panose="020B0604030504040204" pitchFamily="34" charset="-128"/>
                <a:cs typeface="Meiryo UI" panose="020B0604030504040204" pitchFamily="34" charset="-128"/>
              </a:rPr>
              <a:t>	</a:t>
            </a:r>
            <a:r>
              <a:rPr lang="cs-CZ" sz="1700" dirty="0" smtClean="0">
                <a:latin typeface="Meiryo UI" panose="020B0604030504040204" pitchFamily="34" charset="-128"/>
                <a:ea typeface="Meiryo UI" panose="020B0604030504040204" pitchFamily="34" charset="-128"/>
                <a:cs typeface="Meiryo UI" panose="020B0604030504040204" pitchFamily="34" charset="-128"/>
              </a:rPr>
              <a:t>- běžně se nepoužívá</a:t>
            </a:r>
            <a:endParaRPr lang="cs-CZ" sz="1700" dirty="0">
              <a:effectLst/>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cs-CZ" sz="1800" dirty="0">
                <a:effectLst/>
                <a:latin typeface="Meiryo UI" panose="020B0604030504040204" pitchFamily="34" charset="-128"/>
                <a:ea typeface="Meiryo UI" panose="020B0604030504040204" pitchFamily="34" charset="-128"/>
                <a:cs typeface="Meiryo UI" panose="020B0604030504040204" pitchFamily="34" charset="-128"/>
              </a:rPr>
              <a:t>	</a:t>
            </a:r>
            <a:endParaRPr lang="cs-CZ" sz="1700" dirty="0"/>
          </a:p>
          <a:p>
            <a:pPr marL="0" indent="0">
              <a:buNone/>
            </a:pPr>
            <a:endParaRPr lang="cs-CZ" sz="1700" dirty="0"/>
          </a:p>
        </p:txBody>
      </p:sp>
    </p:spTree>
    <p:extLst>
      <p:ext uri="{BB962C8B-B14F-4D97-AF65-F5344CB8AC3E}">
        <p14:creationId xmlns:p14="http://schemas.microsoft.com/office/powerpoint/2010/main" val="30276109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0"/>
            <a:ext cx="8229600" cy="1143000"/>
          </a:xfrm>
        </p:spPr>
        <p:txBody>
          <a:bodyPr>
            <a:normAutofit/>
          </a:bodyPr>
          <a:lstStyle/>
          <a:p>
            <a:pPr algn="l"/>
            <a:r>
              <a:rPr lang="cs-CZ" sz="28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Poruchy metabolismu porfyrinů - Porfyrie</a:t>
            </a:r>
            <a:endParaRPr lang="cs-CZ" sz="2800" dirty="0"/>
          </a:p>
        </p:txBody>
      </p:sp>
      <p:sp>
        <p:nvSpPr>
          <p:cNvPr id="3" name="Zástupný symbol pro obsah 2"/>
          <p:cNvSpPr>
            <a:spLocks noGrp="1"/>
          </p:cNvSpPr>
          <p:nvPr>
            <p:ph idx="1"/>
          </p:nvPr>
        </p:nvSpPr>
        <p:spPr>
          <a:xfrm>
            <a:off x="179512" y="836712"/>
            <a:ext cx="8856984" cy="5289451"/>
          </a:xfrm>
        </p:spPr>
        <p:txBody>
          <a:bodyPr>
            <a:normAutofit lnSpcReduction="10000"/>
          </a:bodyPr>
          <a:lstStyle/>
          <a:p>
            <a:pPr>
              <a:buFont typeface="Wingdings" panose="05000000000000000000" pitchFamily="2" charset="2"/>
              <a:buChar char="§"/>
            </a:pPr>
            <a:endParaRPr lang="cs-CZ" sz="2000" dirty="0">
              <a:latin typeface="Meiryo UI" panose="020B0604030504040204" pitchFamily="34" charset="-128"/>
              <a:ea typeface="Meiryo UI" panose="020B0604030504040204" pitchFamily="34" charset="-128"/>
              <a:cs typeface="Meiryo UI" panose="020B0604030504040204" pitchFamily="34" charset="-128"/>
            </a:endParaRPr>
          </a:p>
          <a:p>
            <a:pPr algn="just">
              <a:buFont typeface="Wingdings" panose="05000000000000000000" pitchFamily="2" charset="2"/>
              <a:buChar char="§"/>
            </a:pPr>
            <a:r>
              <a:rPr lang="cs-CZ" sz="1800" dirty="0">
                <a:latin typeface="Meiryo UI" panose="020B0604030504040204" pitchFamily="34" charset="-128"/>
                <a:ea typeface="Meiryo UI" panose="020B0604030504040204" pitchFamily="34" charset="-128"/>
                <a:cs typeface="Meiryo UI" panose="020B0604030504040204" pitchFamily="34" charset="-128"/>
              </a:rPr>
              <a:t>Dědičná, metabolická porucha</a:t>
            </a:r>
          </a:p>
          <a:p>
            <a:pPr algn="just">
              <a:buFont typeface="Wingdings" panose="05000000000000000000" pitchFamily="2" charset="2"/>
              <a:buChar char="§"/>
            </a:pPr>
            <a:r>
              <a:rPr lang="cs-CZ" sz="1800" dirty="0">
                <a:latin typeface="Meiryo UI" panose="020B0604030504040204" pitchFamily="34" charset="-128"/>
                <a:ea typeface="Meiryo UI" panose="020B0604030504040204" pitchFamily="34" charset="-128"/>
                <a:cs typeface="Meiryo UI" panose="020B0604030504040204" pitchFamily="34" charset="-128"/>
              </a:rPr>
              <a:t>porucha funkce kteréhokoliv enzymu syntézy porfyrinů za stupněm ALA a následné hromadění daných metabolitů v některých tkáních  </a:t>
            </a:r>
          </a:p>
          <a:p>
            <a:pPr marL="0" indent="0" algn="just">
              <a:buNone/>
            </a:pPr>
            <a:r>
              <a:rPr lang="cs-CZ" sz="1800" dirty="0">
                <a:latin typeface="Meiryo UI" panose="020B0604030504040204" pitchFamily="34" charset="-128"/>
                <a:ea typeface="Meiryo UI" panose="020B0604030504040204" pitchFamily="34" charset="-128"/>
                <a:cs typeface="Meiryo UI" panose="020B0604030504040204" pitchFamily="34" charset="-128"/>
              </a:rPr>
              <a:t>	⇒↑hladina v plasmě a erytrocytech, ↑vylučování stolicí a močí.</a:t>
            </a:r>
            <a:endParaRPr lang="cs-CZ" sz="1800" i="1" dirty="0">
              <a:latin typeface="Meiryo UI" panose="020B0604030504040204" pitchFamily="34" charset="-128"/>
              <a:ea typeface="Meiryo UI" panose="020B0604030504040204" pitchFamily="34" charset="-128"/>
              <a:cs typeface="Meiryo UI" panose="020B0604030504040204" pitchFamily="34" charset="-128"/>
            </a:endParaRPr>
          </a:p>
          <a:p>
            <a:pPr marL="0" indent="0" algn="just">
              <a:buNone/>
            </a:pPr>
            <a:endParaRPr lang="cs-CZ" sz="2400" dirty="0">
              <a:latin typeface="Meiryo UI" panose="020B0604030504040204" pitchFamily="34" charset="-128"/>
              <a:ea typeface="Meiryo UI" panose="020B0604030504040204" pitchFamily="34" charset="-128"/>
              <a:cs typeface="Meiryo UI" panose="020B0604030504040204" pitchFamily="34" charset="-128"/>
            </a:endParaRPr>
          </a:p>
          <a:p>
            <a:pPr algn="just">
              <a:buFont typeface="Wingdings" panose="05000000000000000000" pitchFamily="2" charset="2"/>
              <a:buChar char="§"/>
            </a:pPr>
            <a:r>
              <a:rPr lang="cs-CZ" sz="2000" b="1" dirty="0">
                <a:latin typeface="Meiryo UI" panose="020B0604030504040204" pitchFamily="34" charset="-128"/>
                <a:ea typeface="Meiryo UI" panose="020B0604030504040204" pitchFamily="34" charset="-128"/>
                <a:cs typeface="Meiryo UI" panose="020B0604030504040204" pitchFamily="34" charset="-128"/>
              </a:rPr>
              <a:t>Klinické projevy porfyrií</a:t>
            </a:r>
          </a:p>
          <a:p>
            <a:pPr marL="0" indent="0">
              <a:buNone/>
            </a:pPr>
            <a:r>
              <a:rPr lang="cs-CZ" sz="2000" i="1" dirty="0">
                <a:latin typeface="Meiryo UI" panose="020B0604030504040204" pitchFamily="34" charset="-128"/>
                <a:ea typeface="Meiryo UI" panose="020B0604030504040204" pitchFamily="34" charset="-128"/>
                <a:cs typeface="Meiryo UI" panose="020B0604030504040204" pitchFamily="34" charset="-128"/>
              </a:rPr>
              <a:t>	</a:t>
            </a:r>
            <a:r>
              <a:rPr lang="cs-CZ" sz="1800" i="1" dirty="0">
                <a:latin typeface="Meiryo UI" panose="020B0604030504040204" pitchFamily="34" charset="-128"/>
                <a:ea typeface="Meiryo UI" panose="020B0604030504040204" pitchFamily="34" charset="-128"/>
                <a:cs typeface="Meiryo UI" panose="020B0604030504040204" pitchFamily="34" charset="-128"/>
              </a:rPr>
              <a:t>neurologické </a:t>
            </a:r>
            <a:r>
              <a:rPr lang="cs-CZ" sz="1800" dirty="0">
                <a:latin typeface="Meiryo UI" panose="020B0604030504040204" pitchFamily="34" charset="-128"/>
                <a:ea typeface="Meiryo UI" panose="020B0604030504040204" pitchFamily="34" charset="-128"/>
                <a:cs typeface="Meiryo UI" panose="020B0604030504040204" pitchFamily="34" charset="-128"/>
              </a:rPr>
              <a:t>- křeče a svalové slabosti, které mohou vést  </a:t>
            </a:r>
          </a:p>
          <a:p>
            <a:pPr marL="0" indent="0">
              <a:buNone/>
            </a:pPr>
            <a:r>
              <a:rPr lang="cs-CZ" sz="1800" dirty="0">
                <a:latin typeface="Meiryo UI" panose="020B0604030504040204" pitchFamily="34" charset="-128"/>
                <a:ea typeface="Meiryo UI" panose="020B0604030504040204" pitchFamily="34" charset="-128"/>
                <a:cs typeface="Meiryo UI" panose="020B0604030504040204" pitchFamily="34" charset="-128"/>
              </a:rPr>
              <a:t>                                 k částečné obrně (paréze) až ochrnutí (plegie),     </a:t>
            </a:r>
          </a:p>
          <a:p>
            <a:pPr marL="0" indent="0">
              <a:buNone/>
            </a:pPr>
            <a:r>
              <a:rPr lang="cs-CZ" sz="1800" dirty="0">
                <a:latin typeface="Meiryo UI" panose="020B0604030504040204" pitchFamily="34" charset="-128"/>
                <a:ea typeface="Meiryo UI" panose="020B0604030504040204" pitchFamily="34" charset="-128"/>
                <a:cs typeface="Meiryo UI" panose="020B0604030504040204" pitchFamily="34" charset="-128"/>
              </a:rPr>
              <a:t>                                 zejména rukou</a:t>
            </a:r>
          </a:p>
          <a:p>
            <a:pPr marL="0" indent="0">
              <a:buNone/>
            </a:pPr>
            <a:r>
              <a:rPr lang="cs-CZ" sz="1800" dirty="0">
                <a:latin typeface="Meiryo UI" panose="020B0604030504040204" pitchFamily="34" charset="-128"/>
                <a:ea typeface="Meiryo UI" panose="020B0604030504040204" pitchFamily="34" charset="-128"/>
                <a:cs typeface="Meiryo UI" panose="020B0604030504040204" pitchFamily="34" charset="-128"/>
              </a:rPr>
              <a:t>	</a:t>
            </a:r>
            <a:r>
              <a:rPr lang="cs-CZ" sz="1800" i="1" dirty="0">
                <a:latin typeface="Meiryo UI" panose="020B0604030504040204" pitchFamily="34" charset="-128"/>
                <a:ea typeface="Meiryo UI" panose="020B0604030504040204" pitchFamily="34" charset="-128"/>
                <a:cs typeface="Meiryo UI" panose="020B0604030504040204" pitchFamily="34" charset="-128"/>
              </a:rPr>
              <a:t>kožní</a:t>
            </a:r>
            <a:r>
              <a:rPr lang="cs-CZ" sz="1800" dirty="0">
                <a:latin typeface="Meiryo UI" panose="020B0604030504040204" pitchFamily="34" charset="-128"/>
                <a:ea typeface="Meiryo UI" panose="020B0604030504040204" pitchFamily="34" charset="-128"/>
                <a:cs typeface="Meiryo UI" panose="020B0604030504040204" pitchFamily="34" charset="-128"/>
              </a:rPr>
              <a:t> – vysoká zranitelnost kůže, spontánní tvorba puchýřků, </a:t>
            </a:r>
          </a:p>
          <a:p>
            <a:pPr marL="0" indent="0">
              <a:buNone/>
            </a:pPr>
            <a:r>
              <a:rPr lang="cs-CZ" sz="1800" dirty="0">
                <a:latin typeface="Meiryo UI" panose="020B0604030504040204" pitchFamily="34" charset="-128"/>
                <a:ea typeface="Meiryo UI" panose="020B0604030504040204" pitchFamily="34" charset="-128"/>
                <a:cs typeface="Meiryo UI" panose="020B0604030504040204" pitchFamily="34" charset="-128"/>
              </a:rPr>
              <a:t>                       </a:t>
            </a:r>
            <a:r>
              <a:rPr lang="cs-CZ" sz="1800" dirty="0" err="1">
                <a:latin typeface="Meiryo UI" panose="020B0604030504040204" pitchFamily="34" charset="-128"/>
                <a:ea typeface="Meiryo UI" panose="020B0604030504040204" pitchFamily="34" charset="-128"/>
                <a:cs typeface="Meiryo UI" panose="020B0604030504040204" pitchFamily="34" charset="-128"/>
              </a:rPr>
              <a:t>hyperpigmentace</a:t>
            </a:r>
            <a:r>
              <a:rPr lang="cs-CZ" sz="1800" dirty="0">
                <a:latin typeface="Meiryo UI" panose="020B0604030504040204" pitchFamily="34" charset="-128"/>
                <a:ea typeface="Meiryo UI" panose="020B0604030504040204" pitchFamily="34" charset="-128"/>
                <a:cs typeface="Meiryo UI" panose="020B0604030504040204" pitchFamily="34" charset="-128"/>
              </a:rPr>
              <a:t> a ochlupení v obličeji</a:t>
            </a:r>
          </a:p>
          <a:p>
            <a:pPr marL="0" indent="0">
              <a:buNone/>
            </a:pPr>
            <a:r>
              <a:rPr lang="cs-CZ" sz="1800" i="1" dirty="0">
                <a:latin typeface="Meiryo UI" panose="020B0604030504040204" pitchFamily="34" charset="-128"/>
                <a:ea typeface="Meiryo UI" panose="020B0604030504040204" pitchFamily="34" charset="-128"/>
                <a:cs typeface="Meiryo UI" panose="020B0604030504040204" pitchFamily="34" charset="-128"/>
              </a:rPr>
              <a:t>	abdominální - </a:t>
            </a:r>
            <a:r>
              <a:rPr lang="cs-CZ" sz="1800" dirty="0">
                <a:latin typeface="Meiryo UI" panose="020B0604030504040204" pitchFamily="34" charset="-128"/>
                <a:ea typeface="Meiryo UI" panose="020B0604030504040204" pitchFamily="34" charset="-128"/>
                <a:cs typeface="Meiryo UI" panose="020B0604030504040204" pitchFamily="34" charset="-128"/>
              </a:rPr>
              <a:t>nevolnost, zvracení, zácpa, kolika</a:t>
            </a:r>
          </a:p>
          <a:p>
            <a:pPr marL="0" indent="0">
              <a:buNone/>
            </a:pPr>
            <a:r>
              <a:rPr lang="cs-CZ" sz="1800" dirty="0">
                <a:latin typeface="Meiryo UI" panose="020B0604030504040204" pitchFamily="34" charset="-128"/>
                <a:ea typeface="Meiryo UI" panose="020B0604030504040204" pitchFamily="34" charset="-128"/>
                <a:cs typeface="Meiryo UI" panose="020B0604030504040204" pitchFamily="34" charset="-128"/>
              </a:rPr>
              <a:t>	</a:t>
            </a:r>
            <a:r>
              <a:rPr lang="cs-CZ" sz="1800" i="1" dirty="0">
                <a:latin typeface="Meiryo UI" panose="020B0604030504040204" pitchFamily="34" charset="-128"/>
                <a:ea typeface="Meiryo UI" panose="020B0604030504040204" pitchFamily="34" charset="-128"/>
                <a:cs typeface="Meiryo UI" panose="020B0604030504040204" pitchFamily="34" charset="-128"/>
              </a:rPr>
              <a:t>psychické</a:t>
            </a:r>
            <a:r>
              <a:rPr lang="cs-CZ" sz="1800" dirty="0">
                <a:latin typeface="Meiryo UI" panose="020B0604030504040204" pitchFamily="34" charset="-128"/>
                <a:ea typeface="Meiryo UI" panose="020B0604030504040204" pitchFamily="34" charset="-128"/>
                <a:cs typeface="Meiryo UI" panose="020B0604030504040204" pitchFamily="34" charset="-128"/>
              </a:rPr>
              <a:t> - zmatenost, deprese, úzkost, zapomínání, halucinace</a:t>
            </a:r>
          </a:p>
          <a:p>
            <a:pPr marL="0" indent="0">
              <a:buNone/>
            </a:pPr>
            <a:r>
              <a:rPr lang="cs-CZ" sz="1800" dirty="0">
                <a:latin typeface="Meiryo UI" panose="020B0604030504040204" pitchFamily="34" charset="-128"/>
                <a:ea typeface="Meiryo UI" panose="020B0604030504040204" pitchFamily="34" charset="-128"/>
                <a:cs typeface="Meiryo UI" panose="020B0604030504040204" pitchFamily="34" charset="-128"/>
              </a:rPr>
              <a:t>	</a:t>
            </a:r>
            <a:r>
              <a:rPr lang="cs-CZ" sz="1800" i="1" dirty="0">
                <a:latin typeface="Meiryo UI" panose="020B0604030504040204" pitchFamily="34" charset="-128"/>
                <a:ea typeface="Meiryo UI" panose="020B0604030504040204" pitchFamily="34" charset="-128"/>
                <a:cs typeface="Meiryo UI" panose="020B0604030504040204" pitchFamily="34" charset="-128"/>
              </a:rPr>
              <a:t>ostatní</a:t>
            </a:r>
            <a:r>
              <a:rPr lang="cs-CZ" sz="1800" dirty="0">
                <a:latin typeface="Meiryo UI" panose="020B0604030504040204" pitchFamily="34" charset="-128"/>
                <a:ea typeface="Meiryo UI" panose="020B0604030504040204" pitchFamily="34" charset="-128"/>
                <a:cs typeface="Meiryo UI" panose="020B0604030504040204" pitchFamily="34" charset="-128"/>
              </a:rPr>
              <a:t> – anémie, červené zbarvení zubů (</a:t>
            </a:r>
            <a:r>
              <a:rPr lang="cs-CZ" sz="1800" dirty="0" err="1">
                <a:latin typeface="Meiryo UI" panose="020B0604030504040204" pitchFamily="34" charset="-128"/>
                <a:ea typeface="Meiryo UI" panose="020B0604030504040204" pitchFamily="34" charset="-128"/>
                <a:cs typeface="Meiryo UI" panose="020B0604030504040204" pitchFamily="34" charset="-128"/>
              </a:rPr>
              <a:t>Günther</a:t>
            </a:r>
            <a:r>
              <a:rPr lang="cs-CZ" sz="1800" dirty="0">
                <a:latin typeface="Meiryo UI" panose="020B0604030504040204" pitchFamily="34" charset="-128"/>
                <a:ea typeface="Meiryo UI" panose="020B0604030504040204" pitchFamily="34" charset="-128"/>
                <a:cs typeface="Meiryo UI" panose="020B0604030504040204" pitchFamily="34" charset="-128"/>
              </a:rPr>
              <a:t>), zvětšení </a:t>
            </a:r>
          </a:p>
          <a:p>
            <a:pPr marL="0" indent="0">
              <a:buNone/>
            </a:pPr>
            <a:r>
              <a:rPr lang="cs-CZ" sz="1800" dirty="0">
                <a:latin typeface="Meiryo UI" panose="020B0604030504040204" pitchFamily="34" charset="-128"/>
                <a:ea typeface="Meiryo UI" panose="020B0604030504040204" pitchFamily="34" charset="-128"/>
                <a:cs typeface="Meiryo UI" panose="020B0604030504040204" pitchFamily="34" charset="-128"/>
              </a:rPr>
              <a:t>                         sleziny, červené zbarvení moče, které stáním tmavne</a:t>
            </a:r>
            <a:endParaRPr lang="cs-CZ" sz="2000"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endParaRPr lang="cs-CZ" sz="2800" dirty="0">
              <a:latin typeface="Meiryo UI" panose="020B0604030504040204" pitchFamily="34" charset="-128"/>
              <a:ea typeface="Meiryo UI" panose="020B0604030504040204" pitchFamily="34" charset="-128"/>
              <a:cs typeface="Meiryo UI" panose="020B0604030504040204" pitchFamily="34" charset="-128"/>
            </a:endParaRPr>
          </a:p>
        </p:txBody>
      </p:sp>
    </p:spTree>
    <p:extLst>
      <p:ext uri="{BB962C8B-B14F-4D97-AF65-F5344CB8AC3E}">
        <p14:creationId xmlns:p14="http://schemas.microsoft.com/office/powerpoint/2010/main" val="1093808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3" end="13"/>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0"/>
            <a:ext cx="8229600" cy="1143000"/>
          </a:xfrm>
        </p:spPr>
        <p:txBody>
          <a:bodyPr>
            <a:normAutofit/>
          </a:bodyPr>
          <a:lstStyle/>
          <a:p>
            <a:pPr algn="l"/>
            <a:r>
              <a:rPr lang="cs-CZ" sz="28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Poruchy metabolismu porfyrinů - Porfyrie</a:t>
            </a:r>
            <a:endParaRPr lang="cs-CZ" sz="2800" dirty="0"/>
          </a:p>
        </p:txBody>
      </p:sp>
      <p:sp>
        <p:nvSpPr>
          <p:cNvPr id="3" name="Zástupný symbol pro obsah 2"/>
          <p:cNvSpPr>
            <a:spLocks noGrp="1"/>
          </p:cNvSpPr>
          <p:nvPr>
            <p:ph idx="1"/>
          </p:nvPr>
        </p:nvSpPr>
        <p:spPr>
          <a:xfrm>
            <a:off x="179512" y="836712"/>
            <a:ext cx="8856984" cy="5289451"/>
          </a:xfrm>
        </p:spPr>
        <p:txBody>
          <a:bodyPr>
            <a:normAutofit fontScale="92500"/>
          </a:bodyPr>
          <a:lstStyle/>
          <a:p>
            <a:pPr>
              <a:buFont typeface="Wingdings" panose="05000000000000000000" pitchFamily="2" charset="2"/>
              <a:buChar char="§"/>
            </a:pPr>
            <a:endParaRPr lang="cs-CZ" sz="2000" dirty="0">
              <a:latin typeface="Meiryo UI" panose="020B0604030504040204" pitchFamily="34" charset="-128"/>
              <a:ea typeface="Meiryo UI" panose="020B0604030504040204" pitchFamily="34" charset="-128"/>
              <a:cs typeface="Meiryo UI" panose="020B0604030504040204" pitchFamily="34" charset="-128"/>
            </a:endParaRPr>
          </a:p>
          <a:p>
            <a:pPr algn="just">
              <a:buFont typeface="Wingdings" panose="05000000000000000000" pitchFamily="2" charset="2"/>
              <a:buChar char="§"/>
            </a:pPr>
            <a:r>
              <a:rPr lang="cs-CZ" sz="2000" b="1" dirty="0">
                <a:latin typeface="Meiryo UI" panose="020B0604030504040204" pitchFamily="34" charset="-128"/>
                <a:ea typeface="Meiryo UI" panose="020B0604030504040204" pitchFamily="34" charset="-128"/>
                <a:cs typeface="Meiryo UI" panose="020B0604030504040204" pitchFamily="34" charset="-128"/>
              </a:rPr>
              <a:t>Klinické projevy porfyrií</a:t>
            </a:r>
          </a:p>
          <a:p>
            <a:pPr marL="0" indent="0">
              <a:buNone/>
            </a:pPr>
            <a:r>
              <a:rPr lang="cs-CZ" sz="2000" i="1" dirty="0">
                <a:latin typeface="Meiryo UI" panose="020B0604030504040204" pitchFamily="34" charset="-128"/>
                <a:ea typeface="Meiryo UI" panose="020B0604030504040204" pitchFamily="34" charset="-128"/>
                <a:cs typeface="Meiryo UI" panose="020B0604030504040204" pitchFamily="34" charset="-128"/>
              </a:rPr>
              <a:t>	</a:t>
            </a:r>
            <a:r>
              <a:rPr lang="cs-CZ" sz="1800" u="sng" dirty="0">
                <a:latin typeface="Meiryo UI" panose="020B0604030504040204" pitchFamily="34" charset="-128"/>
                <a:ea typeface="Meiryo UI" panose="020B0604030504040204" pitchFamily="34" charset="-128"/>
                <a:cs typeface="Meiryo UI" panose="020B0604030504040204" pitchFamily="34" charset="-128"/>
              </a:rPr>
              <a:t>Pozdní </a:t>
            </a:r>
            <a:r>
              <a:rPr lang="cs-CZ" sz="1800" u="sng">
                <a:latin typeface="Meiryo UI" panose="020B0604030504040204" pitchFamily="34" charset="-128"/>
                <a:ea typeface="Meiryo UI" panose="020B0604030504040204" pitchFamily="34" charset="-128"/>
                <a:cs typeface="Meiryo UI" panose="020B0604030504040204" pitchFamily="34" charset="-128"/>
              </a:rPr>
              <a:t>kožní </a:t>
            </a:r>
            <a:r>
              <a:rPr lang="cs-CZ" sz="1800" u="sng" smtClean="0">
                <a:latin typeface="Meiryo UI" panose="020B0604030504040204" pitchFamily="34" charset="-128"/>
                <a:ea typeface="Meiryo UI" panose="020B0604030504040204" pitchFamily="34" charset="-128"/>
                <a:cs typeface="Meiryo UI" panose="020B0604030504040204" pitchFamily="34" charset="-128"/>
              </a:rPr>
              <a:t>porfyrie (</a:t>
            </a:r>
            <a:r>
              <a:rPr lang="cs-CZ" sz="1800" u="sng" dirty="0">
                <a:latin typeface="Meiryo UI" panose="020B0604030504040204" pitchFamily="34" charset="-128"/>
                <a:ea typeface="Meiryo UI" panose="020B0604030504040204" pitchFamily="34" charset="-128"/>
                <a:cs typeface="Meiryo UI" panose="020B0604030504040204" pitchFamily="34" charset="-128"/>
              </a:rPr>
              <a:t>PCT</a:t>
            </a:r>
            <a:r>
              <a:rPr lang="cs-CZ" sz="1800" u="sng" dirty="0" smtClean="0">
                <a:latin typeface="Meiryo UI" panose="020B0604030504040204" pitchFamily="34" charset="-128"/>
                <a:ea typeface="Meiryo UI" panose="020B0604030504040204" pitchFamily="34" charset="-128"/>
                <a:cs typeface="Meiryo UI" panose="020B0604030504040204" pitchFamily="34" charset="-128"/>
              </a:rPr>
              <a:t>)</a:t>
            </a:r>
          </a:p>
          <a:p>
            <a:pPr marL="0" indent="0">
              <a:buNone/>
            </a:pPr>
            <a:r>
              <a:rPr lang="cs-CZ" sz="1800" dirty="0" smtClean="0">
                <a:latin typeface="Meiryo UI" panose="020B0604030504040204" pitchFamily="34" charset="-128"/>
                <a:ea typeface="Meiryo UI" panose="020B0604030504040204" pitchFamily="34" charset="-128"/>
                <a:cs typeface="Meiryo UI" panose="020B0604030504040204" pitchFamily="34" charset="-128"/>
              </a:rPr>
              <a:t>			     </a:t>
            </a:r>
            <a:r>
              <a:rPr lang="cs-CZ" sz="1800" dirty="0">
                <a:latin typeface="Meiryo UI" panose="020B0604030504040204" pitchFamily="34" charset="-128"/>
                <a:ea typeface="Meiryo UI" panose="020B0604030504040204" pitchFamily="34" charset="-128"/>
                <a:cs typeface="Meiryo UI" panose="020B0604030504040204" pitchFamily="34" charset="-128"/>
              </a:rPr>
              <a:t>– </a:t>
            </a:r>
            <a:r>
              <a:rPr lang="cs-CZ" sz="1800" i="1" dirty="0">
                <a:latin typeface="Meiryo UI" panose="020B0604030504040204" pitchFamily="34" charset="-128"/>
                <a:ea typeface="Meiryo UI" panose="020B0604030504040204" pitchFamily="34" charset="-128"/>
                <a:cs typeface="Meiryo UI" panose="020B0604030504040204" pitchFamily="34" charset="-128"/>
              </a:rPr>
              <a:t>vysoká zranitelnost kůže, spontánní 			      </a:t>
            </a:r>
            <a:r>
              <a:rPr lang="cs-CZ" sz="1800" i="1" dirty="0" smtClean="0">
                <a:latin typeface="Meiryo UI" panose="020B0604030504040204" pitchFamily="34" charset="-128"/>
                <a:ea typeface="Meiryo UI" panose="020B0604030504040204" pitchFamily="34" charset="-128"/>
                <a:cs typeface="Meiryo UI" panose="020B0604030504040204" pitchFamily="34" charset="-128"/>
              </a:rPr>
              <a:t>		      tvorba </a:t>
            </a:r>
            <a:r>
              <a:rPr lang="cs-CZ" sz="1800" i="1" dirty="0">
                <a:latin typeface="Meiryo UI" panose="020B0604030504040204" pitchFamily="34" charset="-128"/>
                <a:ea typeface="Meiryo UI" panose="020B0604030504040204" pitchFamily="34" charset="-128"/>
                <a:cs typeface="Meiryo UI" panose="020B0604030504040204" pitchFamily="34" charset="-128"/>
              </a:rPr>
              <a:t>puchýřům </a:t>
            </a:r>
            <a:r>
              <a:rPr lang="cs-CZ" sz="1800" i="1" dirty="0" err="1">
                <a:latin typeface="Meiryo UI" panose="020B0604030504040204" pitchFamily="34" charset="-128"/>
                <a:ea typeface="Meiryo UI" panose="020B0604030504040204" pitchFamily="34" charset="-128"/>
                <a:cs typeface="Meiryo UI" panose="020B0604030504040204" pitchFamily="34" charset="-128"/>
              </a:rPr>
              <a:t>hyperpigmentace</a:t>
            </a:r>
            <a:endParaRPr lang="cs-CZ" sz="1800" i="1"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cs-CZ" sz="1800" i="1" dirty="0">
                <a:latin typeface="Meiryo UI" panose="020B0604030504040204" pitchFamily="34" charset="-128"/>
                <a:ea typeface="Meiryo UI" panose="020B0604030504040204" pitchFamily="34" charset="-128"/>
                <a:cs typeface="Meiryo UI" panose="020B0604030504040204" pitchFamily="34" charset="-128"/>
              </a:rPr>
              <a:t>			   - klinická manifestace často iniciována současným 			     jaterním postižením (nadměrná konzumace 				     alkoholu, hepatitida C, vzácně estrogeny)</a:t>
            </a:r>
          </a:p>
          <a:p>
            <a:pPr marL="0" indent="0">
              <a:buNone/>
            </a:pPr>
            <a:r>
              <a:rPr lang="cs-CZ" sz="1800" i="1" dirty="0">
                <a:latin typeface="Meiryo UI" panose="020B0604030504040204" pitchFamily="34" charset="-128"/>
                <a:ea typeface="Meiryo UI" panose="020B0604030504040204" pitchFamily="34" charset="-128"/>
                <a:cs typeface="Meiryo UI" panose="020B0604030504040204" pitchFamily="34" charset="-128"/>
              </a:rPr>
              <a:t>			   - neléčená může vést ke vzniku karcinomu jater</a:t>
            </a:r>
          </a:p>
          <a:p>
            <a:pPr marL="0" indent="0">
              <a:buNone/>
            </a:pPr>
            <a:endParaRPr lang="cs-CZ" sz="2000"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r>
              <a:rPr lang="cs-CZ" sz="1800" dirty="0">
                <a:latin typeface="Meiryo UI" panose="020B0604030504040204" pitchFamily="34" charset="-128"/>
                <a:ea typeface="Meiryo UI" panose="020B0604030504040204" pitchFamily="34" charset="-128"/>
                <a:cs typeface="Meiryo UI" panose="020B0604030504040204" pitchFamily="34" charset="-128"/>
              </a:rPr>
              <a:t>	</a:t>
            </a:r>
            <a:r>
              <a:rPr lang="cs-CZ" sz="1800" u="sng" dirty="0">
                <a:latin typeface="Meiryo UI" panose="020B0604030504040204" pitchFamily="34" charset="-128"/>
                <a:ea typeface="Meiryo UI" panose="020B0604030504040204" pitchFamily="34" charset="-128"/>
                <a:cs typeface="Meiryo UI" panose="020B0604030504040204" pitchFamily="34" charset="-128"/>
              </a:rPr>
              <a:t>Akutní ataky (AIP) – </a:t>
            </a:r>
            <a:r>
              <a:rPr lang="cs-CZ" sz="1800" i="1" dirty="0">
                <a:latin typeface="Meiryo UI" panose="020B0604030504040204" pitchFamily="34" charset="-128"/>
                <a:ea typeface="Meiryo UI" panose="020B0604030504040204" pitchFamily="34" charset="-128"/>
                <a:cs typeface="Meiryo UI" panose="020B0604030504040204" pitchFamily="34" charset="-128"/>
              </a:rPr>
              <a:t>křečovité až agonizující bolesti břicha</a:t>
            </a:r>
          </a:p>
          <a:p>
            <a:pPr marL="0" indent="0">
              <a:buNone/>
            </a:pPr>
            <a:r>
              <a:rPr lang="cs-CZ" sz="1800" i="1" dirty="0">
                <a:latin typeface="Meiryo UI" panose="020B0604030504040204" pitchFamily="34" charset="-128"/>
                <a:ea typeface="Meiryo UI" panose="020B0604030504040204" pitchFamily="34" charset="-128"/>
                <a:cs typeface="Meiryo UI" panose="020B0604030504040204" pitchFamily="34" charset="-128"/>
              </a:rPr>
              <a:t>			   - další příznaky: např. tachykardie, zvracení, křeče</a:t>
            </a:r>
          </a:p>
          <a:p>
            <a:pPr marL="0" indent="0">
              <a:buNone/>
            </a:pPr>
            <a:r>
              <a:rPr lang="cs-CZ" sz="1800" i="1" dirty="0">
                <a:latin typeface="Meiryo UI" panose="020B0604030504040204" pitchFamily="34" charset="-128"/>
                <a:ea typeface="Meiryo UI" panose="020B0604030504040204" pitchFamily="34" charset="-128"/>
                <a:cs typeface="Meiryo UI" panose="020B0604030504040204" pitchFamily="34" charset="-128"/>
              </a:rPr>
              <a:t>	</a:t>
            </a:r>
          </a:p>
          <a:p>
            <a:pPr marL="0" indent="0">
              <a:buNone/>
            </a:pPr>
            <a:r>
              <a:rPr lang="cs-CZ" sz="1400" i="1" dirty="0">
                <a:latin typeface="Meiryo UI" panose="020B0604030504040204" pitchFamily="34" charset="-128"/>
                <a:ea typeface="Meiryo UI" panose="020B0604030504040204" pitchFamily="34" charset="-128"/>
                <a:cs typeface="Meiryo UI" panose="020B0604030504040204" pitchFamily="34" charset="-128"/>
              </a:rPr>
              <a:t>Pozn.: Důležitá prevence – akutní ataka často vyvolaná použitím léků, </a:t>
            </a:r>
            <a:r>
              <a:rPr lang="cs-CZ" sz="1400" i="1" dirty="0" err="1">
                <a:latin typeface="Meiryo UI" panose="020B0604030504040204" pitchFamily="34" charset="-128"/>
                <a:ea typeface="Meiryo UI" panose="020B0604030504040204" pitchFamily="34" charset="-128"/>
                <a:cs typeface="Meiryo UI" panose="020B0604030504040204" pitchFamily="34" charset="-128"/>
              </a:rPr>
              <a:t>kt</a:t>
            </a:r>
            <a:r>
              <a:rPr lang="cs-CZ" sz="1400" i="1" dirty="0">
                <a:latin typeface="Meiryo UI" panose="020B0604030504040204" pitchFamily="34" charset="-128"/>
                <a:ea typeface="Meiryo UI" panose="020B0604030504040204" pitchFamily="34" charset="-128"/>
                <a:cs typeface="Meiryo UI" panose="020B0604030504040204" pitchFamily="34" charset="-128"/>
              </a:rPr>
              <a:t>. nemocní nesmějí dostat</a:t>
            </a:r>
          </a:p>
          <a:p>
            <a:pPr marL="0" indent="0">
              <a:buNone/>
            </a:pPr>
            <a:r>
              <a:rPr lang="cs-CZ" sz="1400" i="1" dirty="0">
                <a:latin typeface="Meiryo UI" panose="020B0604030504040204" pitchFamily="34" charset="-128"/>
                <a:ea typeface="Meiryo UI" panose="020B0604030504040204" pitchFamily="34" charset="-128"/>
                <a:cs typeface="Meiryo UI" panose="020B0604030504040204" pitchFamily="34" charset="-128"/>
              </a:rPr>
              <a:t>		      - nutné, aby co nejširší okruh členů rodiny věděl, zda porfyrií trpí či nikoli</a:t>
            </a:r>
          </a:p>
          <a:p>
            <a:pPr marL="0" indent="0">
              <a:buNone/>
            </a:pPr>
            <a:r>
              <a:rPr lang="cs-CZ" sz="1400" i="1" dirty="0">
                <a:latin typeface="Meiryo UI" panose="020B0604030504040204" pitchFamily="34" charset="-128"/>
                <a:ea typeface="Meiryo UI" panose="020B0604030504040204" pitchFamily="34" charset="-128"/>
                <a:cs typeface="Meiryo UI" panose="020B0604030504040204" pitchFamily="34" charset="-128"/>
              </a:rPr>
              <a:t>		      - pokud je ale jedinec nositel genu, ale neprodělal klinický záchvat, je dg. 		         na základě fluorescenčních a fotometrických metod obtížná </a:t>
            </a:r>
          </a:p>
          <a:p>
            <a:pPr marL="0" indent="0">
              <a:buNone/>
            </a:pPr>
            <a:r>
              <a:rPr lang="cs-CZ" sz="1400" i="1" dirty="0">
                <a:latin typeface="Meiryo UI" panose="020B0604030504040204" pitchFamily="34" charset="-128"/>
                <a:ea typeface="Meiryo UI" panose="020B0604030504040204" pitchFamily="34" charset="-128"/>
                <a:cs typeface="Meiryo UI" panose="020B0604030504040204" pitchFamily="34" charset="-128"/>
              </a:rPr>
              <a:t>		      -</a:t>
            </a:r>
            <a:r>
              <a:rPr lang="en-US" sz="1400" i="1" dirty="0">
                <a:latin typeface="Meiryo UI" panose="020B0604030504040204" pitchFamily="34" charset="-128"/>
                <a:ea typeface="Meiryo UI" panose="020B0604030504040204" pitchFamily="34" charset="-128"/>
                <a:cs typeface="Meiryo UI" panose="020B0604030504040204" pitchFamily="34" charset="-128"/>
              </a:rPr>
              <a:t>&gt;</a:t>
            </a:r>
            <a:r>
              <a:rPr lang="cs-CZ" sz="1400" i="1" dirty="0">
                <a:latin typeface="Meiryo UI" panose="020B0604030504040204" pitchFamily="34" charset="-128"/>
                <a:ea typeface="Meiryo UI" panose="020B0604030504040204" pitchFamily="34" charset="-128"/>
                <a:cs typeface="Meiryo UI" panose="020B0604030504040204" pitchFamily="34" charset="-128"/>
              </a:rPr>
              <a:t> zjišťování genové mutace</a:t>
            </a:r>
            <a:endParaRPr lang="cs-CZ" sz="1200" dirty="0">
              <a:latin typeface="Meiryo UI" panose="020B0604030504040204" pitchFamily="34" charset="-128"/>
              <a:ea typeface="Meiryo UI" panose="020B0604030504040204" pitchFamily="34" charset="-128"/>
              <a:cs typeface="Meiryo UI" panose="020B0604030504040204" pitchFamily="34" charset="-128"/>
            </a:endParaRPr>
          </a:p>
        </p:txBody>
      </p:sp>
    </p:spTree>
    <p:extLst>
      <p:ext uri="{BB962C8B-B14F-4D97-AF65-F5344CB8AC3E}">
        <p14:creationId xmlns:p14="http://schemas.microsoft.com/office/powerpoint/2010/main" val="1674604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49278" y="0"/>
            <a:ext cx="7975858" cy="1143000"/>
          </a:xfrm>
        </p:spPr>
        <p:txBody>
          <a:bodyPr>
            <a:normAutofit/>
          </a:bodyPr>
          <a:lstStyle/>
          <a:p>
            <a:pPr algn="l"/>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Porfyrie</a:t>
            </a:r>
            <a:endParaRPr lang="cs-CZ" sz="3200" dirty="0">
              <a:effectLst>
                <a:glow rad="63500">
                  <a:schemeClr val="accent2">
                    <a:satMod val="175000"/>
                    <a:alpha val="40000"/>
                  </a:schemeClr>
                </a:glow>
              </a:effectLst>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278" y="980728"/>
            <a:ext cx="3490674"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Obráze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9952" y="980728"/>
            <a:ext cx="4283968" cy="2827419"/>
          </a:xfrm>
          <a:prstGeom prst="rect">
            <a:avLst/>
          </a:prstGeom>
        </p:spPr>
      </p:pic>
      <p:pic>
        <p:nvPicPr>
          <p:cNvPr id="5" name="Obrázek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9279" y="3284984"/>
            <a:ext cx="3490674" cy="3015942"/>
          </a:xfrm>
          <a:prstGeom prst="rect">
            <a:avLst/>
          </a:prstGeom>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11958" y="3808147"/>
            <a:ext cx="1811962" cy="2492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39953" y="3808147"/>
            <a:ext cx="2472005" cy="2492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32928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9925"/>
            <a:ext cx="8229600" cy="1143000"/>
          </a:xfrm>
        </p:spPr>
        <p:txBody>
          <a:bodyPr>
            <a:normAutofit/>
          </a:bodyPr>
          <a:lstStyle/>
          <a:p>
            <a:pPr algn="l"/>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Poruchy metabolismu porfyrinů</a:t>
            </a:r>
            <a:endParaRPr lang="cs-CZ" sz="3200" dirty="0"/>
          </a:p>
        </p:txBody>
      </p:sp>
      <p:pic>
        <p:nvPicPr>
          <p:cNvPr id="4" name="Obrázek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35181" y="836712"/>
            <a:ext cx="7273638" cy="5690986"/>
          </a:xfrm>
          <a:prstGeom prst="rect">
            <a:avLst/>
          </a:prstGeom>
        </p:spPr>
      </p:pic>
      <p:sp>
        <p:nvSpPr>
          <p:cNvPr id="5" name="TextovéPole 4"/>
          <p:cNvSpPr txBox="1"/>
          <p:nvPr/>
        </p:nvSpPr>
        <p:spPr>
          <a:xfrm>
            <a:off x="0" y="6605942"/>
            <a:ext cx="6804248" cy="246221"/>
          </a:xfrm>
          <a:prstGeom prst="rect">
            <a:avLst/>
          </a:prstGeom>
          <a:noFill/>
        </p:spPr>
        <p:txBody>
          <a:bodyPr wrap="square" rtlCol="0">
            <a:spAutoFit/>
          </a:bodyPr>
          <a:lstStyle/>
          <a:p>
            <a:r>
              <a:rPr lang="cs-CZ" sz="1000" i="1" dirty="0"/>
              <a:t>http://www.jle.com/en/revues/medecine/ejd/e-docs/00/04/18/FB/texte_alt_jleejd00203_gr1.jpg</a:t>
            </a:r>
          </a:p>
        </p:txBody>
      </p:sp>
      <p:sp>
        <p:nvSpPr>
          <p:cNvPr id="8" name="Ovál 7"/>
          <p:cNvSpPr/>
          <p:nvPr/>
        </p:nvSpPr>
        <p:spPr>
          <a:xfrm>
            <a:off x="5940152" y="2759662"/>
            <a:ext cx="1872208"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vál 8"/>
          <p:cNvSpPr/>
          <p:nvPr/>
        </p:nvSpPr>
        <p:spPr>
          <a:xfrm>
            <a:off x="5940152" y="3718332"/>
            <a:ext cx="1872208"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Ovál 9"/>
          <p:cNvSpPr/>
          <p:nvPr/>
        </p:nvSpPr>
        <p:spPr>
          <a:xfrm>
            <a:off x="5940152" y="5157192"/>
            <a:ext cx="1872208"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61979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1)">
                                      <p:cBhvr>
                                        <p:cTn id="11" dur="2000"/>
                                        <p:tgtEl>
                                          <p:spTgt spid="8"/>
                                        </p:tgtEl>
                                      </p:cBhvr>
                                    </p:animEffect>
                                  </p:childTnLst>
                                </p:cTn>
                              </p:par>
                            </p:childTnLst>
                          </p:cTn>
                        </p:par>
                        <p:par>
                          <p:cTn id="12" fill="hold">
                            <p:stCondLst>
                              <p:cond delay="2000"/>
                            </p:stCondLst>
                            <p:childTnLst>
                              <p:par>
                                <p:cTn id="13" presetID="21"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heel(1)">
                                      <p:cBhvr>
                                        <p:cTn id="15" dur="2000"/>
                                        <p:tgtEl>
                                          <p:spTgt spid="9"/>
                                        </p:tgtEl>
                                      </p:cBhvr>
                                    </p:animEffect>
                                  </p:childTnLst>
                                </p:cTn>
                              </p:par>
                            </p:childTnLst>
                          </p:cTn>
                        </p:par>
                        <p:par>
                          <p:cTn id="16" fill="hold">
                            <p:stCondLst>
                              <p:cond delay="4000"/>
                            </p:stCondLst>
                            <p:childTnLst>
                              <p:par>
                                <p:cTn id="17" presetID="21" presetClass="entr" presetSubtype="1"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heel(1)">
                                      <p:cBhvr>
                                        <p:cTn id="1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ulka 3"/>
          <p:cNvGraphicFramePr>
            <a:graphicFrameLocks noGrp="1"/>
          </p:cNvGraphicFramePr>
          <p:nvPr>
            <p:extLst>
              <p:ext uri="{D42A27DB-BD31-4B8C-83A1-F6EECF244321}">
                <p14:modId xmlns:p14="http://schemas.microsoft.com/office/powerpoint/2010/main" val="2849328052"/>
              </p:ext>
            </p:extLst>
          </p:nvPr>
        </p:nvGraphicFramePr>
        <p:xfrm>
          <a:off x="0" y="3"/>
          <a:ext cx="9144000" cy="7000101"/>
        </p:xfrm>
        <a:graphic>
          <a:graphicData uri="http://schemas.openxmlformats.org/drawingml/2006/table">
            <a:tbl>
              <a:tblPr firstRow="1" bandRow="1">
                <a:tableStyleId>{0E3FDE45-AF77-4B5C-9715-49D594BDF05E}</a:tableStyleId>
              </a:tblPr>
              <a:tblGrid>
                <a:gridCol w="1692000">
                  <a:extLst>
                    <a:ext uri="{9D8B030D-6E8A-4147-A177-3AD203B41FA5}">
                      <a16:colId xmlns:a16="http://schemas.microsoft.com/office/drawing/2014/main" val="20000"/>
                    </a:ext>
                  </a:extLst>
                </a:gridCol>
                <a:gridCol w="1872000">
                  <a:extLst>
                    <a:ext uri="{9D8B030D-6E8A-4147-A177-3AD203B41FA5}">
                      <a16:colId xmlns:a16="http://schemas.microsoft.com/office/drawing/2014/main" val="20001"/>
                    </a:ext>
                  </a:extLst>
                </a:gridCol>
                <a:gridCol w="2196000">
                  <a:extLst>
                    <a:ext uri="{9D8B030D-6E8A-4147-A177-3AD203B41FA5}">
                      <a16:colId xmlns:a16="http://schemas.microsoft.com/office/drawing/2014/main" val="20002"/>
                    </a:ext>
                  </a:extLst>
                </a:gridCol>
                <a:gridCol w="1128000">
                  <a:extLst>
                    <a:ext uri="{9D8B030D-6E8A-4147-A177-3AD203B41FA5}">
                      <a16:colId xmlns:a16="http://schemas.microsoft.com/office/drawing/2014/main" val="20003"/>
                    </a:ext>
                  </a:extLst>
                </a:gridCol>
                <a:gridCol w="1128000">
                  <a:extLst>
                    <a:ext uri="{9D8B030D-6E8A-4147-A177-3AD203B41FA5}">
                      <a16:colId xmlns:a16="http://schemas.microsoft.com/office/drawing/2014/main" val="20004"/>
                    </a:ext>
                  </a:extLst>
                </a:gridCol>
                <a:gridCol w="1128000">
                  <a:extLst>
                    <a:ext uri="{9D8B030D-6E8A-4147-A177-3AD203B41FA5}">
                      <a16:colId xmlns:a16="http://schemas.microsoft.com/office/drawing/2014/main" val="20005"/>
                    </a:ext>
                  </a:extLst>
                </a:gridCol>
              </a:tblGrid>
              <a:tr h="365071">
                <a:tc rowSpan="2">
                  <a:txBody>
                    <a:bodyPr/>
                    <a:lstStyle/>
                    <a:p>
                      <a:pPr algn="ctr"/>
                      <a:r>
                        <a:rPr lang="cs-CZ" sz="1300" dirty="0">
                          <a:latin typeface="Meiryo UI" panose="020B0604030504040204" pitchFamily="34" charset="-128"/>
                          <a:ea typeface="Meiryo UI" panose="020B0604030504040204" pitchFamily="34" charset="-128"/>
                          <a:cs typeface="Meiryo UI" panose="020B0604030504040204" pitchFamily="34" charset="-128"/>
                        </a:rPr>
                        <a:t>Typ porfyrie</a:t>
                      </a:r>
                    </a:p>
                  </a:txBody>
                  <a:tcPr anchor="ct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rowSpan="2">
                  <a:txBody>
                    <a:bodyPr/>
                    <a:lstStyle/>
                    <a:p>
                      <a:pPr algn="ctr"/>
                      <a:r>
                        <a:rPr lang="cs-CZ" sz="1300" dirty="0">
                          <a:latin typeface="Meiryo UI" panose="020B0604030504040204" pitchFamily="34" charset="-128"/>
                          <a:ea typeface="Meiryo UI" panose="020B0604030504040204" pitchFamily="34" charset="-128"/>
                          <a:cs typeface="Meiryo UI" panose="020B0604030504040204" pitchFamily="34" charset="-128"/>
                        </a:rPr>
                        <a:t>Enzym</a:t>
                      </a:r>
                    </a:p>
                  </a:txBody>
                  <a:tcPr anchor="ct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rowSpan="2">
                  <a:txBody>
                    <a:bodyPr/>
                    <a:lstStyle/>
                    <a:p>
                      <a:pPr algn="ctr"/>
                      <a:r>
                        <a:rPr lang="cs-CZ" sz="1300" dirty="0">
                          <a:latin typeface="Meiryo UI" panose="020B0604030504040204" pitchFamily="34" charset="-128"/>
                          <a:ea typeface="Meiryo UI" panose="020B0604030504040204" pitchFamily="34" charset="-128"/>
                          <a:cs typeface="Meiryo UI" panose="020B0604030504040204" pitchFamily="34" charset="-128"/>
                        </a:rPr>
                        <a:t>Hlavní příznaky</a:t>
                      </a:r>
                    </a:p>
                  </a:txBody>
                  <a:tcPr anchor="ct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gridSpan="3">
                  <a:txBody>
                    <a:bodyPr/>
                    <a:lstStyle/>
                    <a:p>
                      <a:pPr algn="ctr"/>
                      <a:r>
                        <a:rPr lang="cs-CZ" sz="1300" dirty="0">
                          <a:latin typeface="Meiryo UI" panose="020B0604030504040204" pitchFamily="34" charset="-128"/>
                          <a:ea typeface="Meiryo UI" panose="020B0604030504040204" pitchFamily="34" charset="-128"/>
                          <a:cs typeface="Meiryo UI" panose="020B0604030504040204" pitchFamily="34" charset="-128"/>
                        </a:rPr>
                        <a:t>Laboratorní nálezy</a:t>
                      </a:r>
                    </a:p>
                  </a:txBody>
                  <a:tcPr anchor="ctr">
                    <a:lnT w="12700" cap="flat" cmpd="sng" algn="ctr">
                      <a:solidFill>
                        <a:srgbClr val="C00000"/>
                      </a:solidFill>
                      <a:prstDash val="solid"/>
                      <a:round/>
                      <a:headEnd type="none" w="med" len="med"/>
                      <a:tailEnd type="none" w="med" len="med"/>
                    </a:lnT>
                    <a:lnB w="12700" cmpd="sng">
                      <a:noFill/>
                    </a:lnB>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365071">
                <a:tc vMerge="1">
                  <a:txBody>
                    <a:bodyPr/>
                    <a:lstStyle/>
                    <a:p>
                      <a:endParaRPr lang="cs-CZ"/>
                    </a:p>
                  </a:txBody>
                  <a:tcPr/>
                </a:tc>
                <a:tc vMerge="1">
                  <a:txBody>
                    <a:bodyPr/>
                    <a:lstStyle/>
                    <a:p>
                      <a:endParaRPr lang="cs-CZ"/>
                    </a:p>
                  </a:txBody>
                  <a:tcPr/>
                </a:tc>
                <a:tc vMerge="1">
                  <a:txBody>
                    <a:bodyPr/>
                    <a:lstStyle/>
                    <a:p>
                      <a:endParaRPr lang="cs-CZ"/>
                    </a:p>
                  </a:txBody>
                  <a:tcPr/>
                </a:tc>
                <a:tc>
                  <a:txBody>
                    <a:bodyPr/>
                    <a:lstStyle/>
                    <a:p>
                      <a:pPr algn="ctr"/>
                      <a:r>
                        <a:rPr lang="cs-CZ" sz="1200" dirty="0">
                          <a:latin typeface="Meiryo UI" panose="020B0604030504040204" pitchFamily="34" charset="-128"/>
                          <a:ea typeface="Meiryo UI" panose="020B0604030504040204" pitchFamily="34" charset="-128"/>
                          <a:cs typeface="Meiryo UI" panose="020B0604030504040204" pitchFamily="34" charset="-128"/>
                        </a:rPr>
                        <a:t>moč</a:t>
                      </a:r>
                    </a:p>
                  </a:txBody>
                  <a:tcPr anchor="ctr">
                    <a:lnL w="12700" cmpd="sng">
                      <a:noFill/>
                    </a:lnL>
                    <a:lnR>
                      <a:noFill/>
                    </a:lnR>
                    <a:lnT w="12700" cmpd="sng">
                      <a:noFill/>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cs-CZ" sz="1200" dirty="0">
                          <a:latin typeface="Meiryo UI" panose="020B0604030504040204" pitchFamily="34" charset="-128"/>
                          <a:ea typeface="Meiryo UI" panose="020B0604030504040204" pitchFamily="34" charset="-128"/>
                          <a:cs typeface="Meiryo UI" panose="020B0604030504040204" pitchFamily="34" charset="-128"/>
                        </a:rPr>
                        <a:t>stolice</a:t>
                      </a:r>
                    </a:p>
                  </a:txBody>
                  <a:tcPr anchor="ctr">
                    <a:lnL w="12700" cmpd="sng">
                      <a:noFill/>
                    </a:lnL>
                    <a:lnR>
                      <a:noFill/>
                    </a:lnR>
                    <a:lnT w="12700" cmpd="sng">
                      <a:noFill/>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cs-CZ" sz="1200" dirty="0">
                          <a:latin typeface="Meiryo UI" panose="020B0604030504040204" pitchFamily="34" charset="-128"/>
                          <a:ea typeface="Meiryo UI" panose="020B0604030504040204" pitchFamily="34" charset="-128"/>
                          <a:cs typeface="Meiryo UI" panose="020B0604030504040204" pitchFamily="34" charset="-128"/>
                        </a:rPr>
                        <a:t>krvinky</a:t>
                      </a:r>
                    </a:p>
                  </a:txBody>
                  <a:tcPr anchor="ctr">
                    <a:lnL w="12700" cmpd="sng">
                      <a:noFill/>
                    </a:lnL>
                    <a:lnR>
                      <a:noFill/>
                    </a:lnR>
                    <a:lnT w="12700" cmpd="sng">
                      <a:noFill/>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819243">
                <a:tc>
                  <a:txBody>
                    <a:bodyPr/>
                    <a:lstStyle/>
                    <a:p>
                      <a:pPr algn="l"/>
                      <a:r>
                        <a:rPr lang="cs-CZ" sz="1250" b="1" i="1" dirty="0">
                          <a:latin typeface="Meiryo UI" panose="020B0604030504040204" pitchFamily="34" charset="-128"/>
                          <a:ea typeface="Meiryo UI" panose="020B0604030504040204" pitchFamily="34" charset="-128"/>
                          <a:cs typeface="Meiryo UI" panose="020B0604030504040204" pitchFamily="34" charset="-128"/>
                        </a:rPr>
                        <a:t>Z deficitu ALA </a:t>
                      </a:r>
                      <a:r>
                        <a:rPr lang="cs-CZ" sz="1250" b="1" i="1" dirty="0" err="1">
                          <a:latin typeface="Meiryo UI" panose="020B0604030504040204" pitchFamily="34" charset="-128"/>
                          <a:ea typeface="Meiryo UI" panose="020B0604030504040204" pitchFamily="34" charset="-128"/>
                          <a:cs typeface="Meiryo UI" panose="020B0604030504040204" pitchFamily="34" charset="-128"/>
                        </a:rPr>
                        <a:t>dehydratasy</a:t>
                      </a:r>
                      <a:endParaRPr lang="cs-CZ" sz="1250" b="1" i="1" dirty="0">
                        <a:latin typeface="Meiryo UI" panose="020B0604030504040204" pitchFamily="34" charset="-128"/>
                        <a:ea typeface="Meiryo UI" panose="020B0604030504040204" pitchFamily="34" charset="-128"/>
                        <a:cs typeface="Meiryo UI" panose="020B0604030504040204" pitchFamily="34" charset="-128"/>
                      </a:endParaRPr>
                    </a:p>
                  </a:txBody>
                  <a:tcPr anchor="ctr">
                    <a:lnT w="12700" cap="flat" cmpd="sng" algn="ctr">
                      <a:solidFill>
                        <a:srgbClr val="C00000"/>
                      </a:solidFill>
                      <a:prstDash val="solid"/>
                      <a:round/>
                      <a:headEnd type="none" w="med" len="med"/>
                      <a:tailEnd type="none" w="med" len="med"/>
                    </a:lnT>
                  </a:tcPr>
                </a:tc>
                <a:tc>
                  <a:txBody>
                    <a:bodyPr/>
                    <a:lstStyle/>
                    <a:p>
                      <a:pPr algn="ctr"/>
                      <a:r>
                        <a:rPr lang="cs-CZ" sz="1200" dirty="0">
                          <a:latin typeface="Meiryo UI" panose="020B0604030504040204" pitchFamily="34" charset="-128"/>
                          <a:ea typeface="Meiryo UI" panose="020B0604030504040204" pitchFamily="34" charset="-128"/>
                          <a:cs typeface="Meiryo UI" panose="020B0604030504040204" pitchFamily="34" charset="-128"/>
                        </a:rPr>
                        <a:t>ALA </a:t>
                      </a:r>
                      <a:r>
                        <a:rPr lang="cs-CZ" sz="1200" dirty="0" err="1">
                          <a:latin typeface="Meiryo UI" panose="020B0604030504040204" pitchFamily="34" charset="-128"/>
                          <a:ea typeface="Meiryo UI" panose="020B0604030504040204" pitchFamily="34" charset="-128"/>
                          <a:cs typeface="Meiryo UI" panose="020B0604030504040204" pitchFamily="34" charset="-128"/>
                        </a:rPr>
                        <a:t>dehydratasa</a:t>
                      </a:r>
                      <a:endParaRPr lang="cs-CZ" sz="1200" dirty="0">
                        <a:latin typeface="Meiryo UI" panose="020B0604030504040204" pitchFamily="34" charset="-128"/>
                        <a:ea typeface="Meiryo UI" panose="020B0604030504040204" pitchFamily="34" charset="-128"/>
                        <a:cs typeface="Meiryo UI" panose="020B0604030504040204" pitchFamily="34" charset="-128"/>
                      </a:endParaRPr>
                    </a:p>
                  </a:txBody>
                  <a:tcPr anchor="ctr">
                    <a:lnT w="12700" cap="flat" cmpd="sng" algn="ctr">
                      <a:solidFill>
                        <a:srgbClr val="C00000"/>
                      </a:solidFill>
                      <a:prstDash val="solid"/>
                      <a:round/>
                      <a:headEnd type="none" w="med" len="med"/>
                      <a:tailEnd type="none" w="med" len="med"/>
                    </a:lnT>
                  </a:tcPr>
                </a:tc>
                <a:tc>
                  <a:txBody>
                    <a:bodyPr/>
                    <a:lstStyle/>
                    <a:p>
                      <a:pPr algn="ctr"/>
                      <a:r>
                        <a:rPr lang="cs-CZ" sz="1200" dirty="0">
                          <a:latin typeface="Meiryo UI" panose="020B0604030504040204" pitchFamily="34" charset="-128"/>
                          <a:ea typeface="Meiryo UI" panose="020B0604030504040204" pitchFamily="34" charset="-128"/>
                          <a:cs typeface="Meiryo UI" panose="020B0604030504040204" pitchFamily="34" charset="-128"/>
                        </a:rPr>
                        <a:t>Abdominální bolest, neuropsychické potíže</a:t>
                      </a:r>
                    </a:p>
                  </a:txBody>
                  <a:tcPr anchor="ctr">
                    <a:lnT w="12700" cap="flat" cmpd="sng" algn="ctr">
                      <a:solidFill>
                        <a:srgbClr val="C00000"/>
                      </a:solidFill>
                      <a:prstDash val="solid"/>
                      <a:round/>
                      <a:headEnd type="none" w="med" len="med"/>
                      <a:tailEnd type="none" w="med" len="med"/>
                    </a:lnT>
                  </a:tcPr>
                </a:tc>
                <a:tc>
                  <a:txBody>
                    <a:bodyPr/>
                    <a:lstStyle/>
                    <a:p>
                      <a:pPr algn="ctr"/>
                      <a:r>
                        <a:rPr lang="cs-CZ" sz="1200" dirty="0">
                          <a:latin typeface="Meiryo UI" panose="020B0604030504040204" pitchFamily="34" charset="-128"/>
                          <a:ea typeface="Meiryo UI" panose="020B0604030504040204" pitchFamily="34" charset="-128"/>
                          <a:cs typeface="Meiryo UI" panose="020B0604030504040204" pitchFamily="34" charset="-128"/>
                        </a:rPr>
                        <a:t>↑ALA,</a:t>
                      </a:r>
                    </a:p>
                    <a:p>
                      <a:pPr algn="ctr"/>
                      <a:r>
                        <a:rPr lang="cs-CZ" sz="1200" dirty="0">
                          <a:latin typeface="Meiryo UI" panose="020B0604030504040204" pitchFamily="34" charset="-128"/>
                          <a:ea typeface="Meiryo UI" panose="020B0604030504040204" pitchFamily="34" charset="-128"/>
                          <a:cs typeface="Meiryo UI" panose="020B0604030504040204" pitchFamily="34" charset="-128"/>
                        </a:rPr>
                        <a:t>↑KOPRO</a:t>
                      </a:r>
                    </a:p>
                  </a:txBody>
                  <a:tcPr anchor="ctr">
                    <a:lnT w="12700" cap="flat" cmpd="sng" algn="ctr">
                      <a:solidFill>
                        <a:srgbClr val="C00000"/>
                      </a:solidFill>
                      <a:prstDash val="solid"/>
                      <a:round/>
                      <a:headEnd type="none" w="med" len="med"/>
                      <a:tailEnd type="none" w="med" len="med"/>
                    </a:lnT>
                  </a:tcPr>
                </a:tc>
                <a:tc>
                  <a:txBody>
                    <a:bodyPr/>
                    <a:lstStyle/>
                    <a:p>
                      <a:pPr algn="ctr"/>
                      <a:r>
                        <a:rPr lang="cs-CZ" sz="1200" dirty="0">
                          <a:latin typeface="Meiryo UI" panose="020B0604030504040204" pitchFamily="34" charset="-128"/>
                          <a:ea typeface="Meiryo UI" panose="020B0604030504040204" pitchFamily="34" charset="-128"/>
                          <a:cs typeface="Meiryo UI" panose="020B0604030504040204" pitchFamily="34" charset="-128"/>
                        </a:rPr>
                        <a:t>-</a:t>
                      </a:r>
                    </a:p>
                  </a:txBody>
                  <a:tcPr anchor="ctr">
                    <a:lnT w="12700" cap="flat" cmpd="sng" algn="ctr">
                      <a:solidFill>
                        <a:srgbClr val="C00000"/>
                      </a:solidFill>
                      <a:prstDash val="solid"/>
                      <a:round/>
                      <a:headEnd type="none" w="med" len="med"/>
                      <a:tailEnd type="none" w="med" len="med"/>
                    </a:lnT>
                  </a:tcPr>
                </a:tc>
                <a:tc>
                  <a:txBody>
                    <a:bodyPr/>
                    <a:lstStyle/>
                    <a:p>
                      <a:pPr algn="ctr"/>
                      <a:r>
                        <a:rPr lang="cs-CZ" sz="1200" dirty="0">
                          <a:latin typeface="Meiryo UI" panose="020B0604030504040204" pitchFamily="34" charset="-128"/>
                          <a:ea typeface="Meiryo UI" panose="020B0604030504040204" pitchFamily="34" charset="-128"/>
                          <a:cs typeface="Meiryo UI" panose="020B0604030504040204" pitchFamily="34" charset="-128"/>
                        </a:rPr>
                        <a:t>↑PROTO</a:t>
                      </a:r>
                    </a:p>
                  </a:txBody>
                  <a:tcPr anchor="ctr">
                    <a:lnT w="12700" cap="flat" cmpd="sng" algn="ctr">
                      <a:solidFill>
                        <a:srgbClr val="C00000"/>
                      </a:solidFill>
                      <a:prstDash val="solid"/>
                      <a:round/>
                      <a:headEnd type="none" w="med" len="med"/>
                      <a:tailEnd type="none" w="med" len="med"/>
                    </a:lnT>
                  </a:tcPr>
                </a:tc>
                <a:extLst>
                  <a:ext uri="{0D108BD9-81ED-4DB2-BD59-A6C34878D82A}">
                    <a16:rowId xmlns:a16="http://schemas.microsoft.com/office/drawing/2014/main" val="10002"/>
                  </a:ext>
                </a:extLst>
              </a:tr>
              <a:tr h="867451">
                <a:tc>
                  <a:txBody>
                    <a:bodyPr/>
                    <a:lstStyle/>
                    <a:p>
                      <a:pPr algn="l"/>
                      <a:r>
                        <a:rPr lang="cs-CZ" sz="1250" b="1" i="1" dirty="0">
                          <a:latin typeface="Meiryo UI" panose="020B0604030504040204" pitchFamily="34" charset="-128"/>
                          <a:ea typeface="Meiryo UI" panose="020B0604030504040204" pitchFamily="34" charset="-128"/>
                          <a:cs typeface="Meiryo UI" panose="020B0604030504040204" pitchFamily="34" charset="-128"/>
                        </a:rPr>
                        <a:t>Akutní intermitentní (</a:t>
                      </a:r>
                      <a:r>
                        <a:rPr lang="cs-CZ" sz="1250" b="1" i="1" dirty="0" err="1">
                          <a:latin typeface="Meiryo UI" panose="020B0604030504040204" pitchFamily="34" charset="-128"/>
                          <a:ea typeface="Meiryo UI" panose="020B0604030504040204" pitchFamily="34" charset="-128"/>
                          <a:cs typeface="Meiryo UI" panose="020B0604030504040204" pitchFamily="34" charset="-128"/>
                        </a:rPr>
                        <a:t>hepatální</a:t>
                      </a:r>
                      <a:r>
                        <a:rPr lang="cs-CZ" sz="1250" b="1" i="1" dirty="0">
                          <a:latin typeface="Meiryo UI" panose="020B0604030504040204" pitchFamily="34" charset="-128"/>
                          <a:ea typeface="Meiryo UI" panose="020B0604030504040204" pitchFamily="34" charset="-128"/>
                          <a:cs typeface="Meiryo UI" panose="020B0604030504040204" pitchFamily="34" charset="-128"/>
                        </a:rPr>
                        <a:t>)</a:t>
                      </a:r>
                    </a:p>
                  </a:txBody>
                  <a:tcPr anchor="ctr"/>
                </a:tc>
                <a:tc>
                  <a:txBody>
                    <a:bodyPr/>
                    <a:lstStyle/>
                    <a:p>
                      <a:pPr algn="ctr"/>
                      <a:r>
                        <a:rPr lang="cs-CZ" sz="1200" dirty="0" err="1">
                          <a:latin typeface="Meiryo UI" panose="020B0604030504040204" pitchFamily="34" charset="-128"/>
                          <a:ea typeface="Meiryo UI" panose="020B0604030504040204" pitchFamily="34" charset="-128"/>
                          <a:cs typeface="Meiryo UI" panose="020B0604030504040204" pitchFamily="34" charset="-128"/>
                        </a:rPr>
                        <a:t>Porfobilinogen</a:t>
                      </a:r>
                      <a:r>
                        <a:rPr lang="cs-CZ" sz="1200" dirty="0">
                          <a:latin typeface="Meiryo UI" panose="020B0604030504040204" pitchFamily="34" charset="-128"/>
                          <a:ea typeface="Meiryo UI" panose="020B0604030504040204" pitchFamily="34" charset="-128"/>
                          <a:cs typeface="Meiryo UI" panose="020B0604030504040204" pitchFamily="34" charset="-128"/>
                        </a:rPr>
                        <a:t> </a:t>
                      </a:r>
                      <a:r>
                        <a:rPr lang="cs-CZ" sz="1200" dirty="0" err="1">
                          <a:latin typeface="Meiryo UI" panose="020B0604030504040204" pitchFamily="34" charset="-128"/>
                          <a:ea typeface="Meiryo UI" panose="020B0604030504040204" pitchFamily="34" charset="-128"/>
                          <a:cs typeface="Meiryo UI" panose="020B0604030504040204" pitchFamily="34" charset="-128"/>
                        </a:rPr>
                        <a:t>deaminasa</a:t>
                      </a:r>
                      <a:endParaRPr lang="cs-CZ" sz="1200" dirty="0">
                        <a:latin typeface="Meiryo UI" panose="020B0604030504040204" pitchFamily="34" charset="-128"/>
                        <a:ea typeface="Meiryo UI" panose="020B0604030504040204" pitchFamily="34" charset="-128"/>
                        <a:cs typeface="Meiryo UI" panose="020B0604030504040204" pitchFamily="34" charset="-128"/>
                      </a:endParaRPr>
                    </a:p>
                  </a:txBody>
                  <a:tcPr anchor="ctr"/>
                </a:tc>
                <a:tc>
                  <a:txBody>
                    <a:bodyPr/>
                    <a:lstStyle/>
                    <a:p>
                      <a:pPr algn="ctr"/>
                      <a:r>
                        <a:rPr lang="cs-CZ" sz="1200" dirty="0">
                          <a:latin typeface="Meiryo UI" panose="020B0604030504040204" pitchFamily="34" charset="-128"/>
                          <a:ea typeface="Meiryo UI" panose="020B0604030504040204" pitchFamily="34" charset="-128"/>
                          <a:cs typeface="Meiryo UI" panose="020B0604030504040204" pitchFamily="34" charset="-128"/>
                        </a:rPr>
                        <a:t>abdominální bolest, zácpa, zvracení, hypertenze a psychické problémy (hysterie), bolesti hlavy</a:t>
                      </a:r>
                    </a:p>
                  </a:txBody>
                  <a:tcPr anchor="ctr"/>
                </a:tc>
                <a:tc>
                  <a:txBody>
                    <a:bodyPr/>
                    <a:lstStyle/>
                    <a:p>
                      <a:pPr algn="ctr"/>
                      <a:r>
                        <a:rPr lang="cs-CZ" sz="1200" dirty="0">
                          <a:latin typeface="Meiryo UI" panose="020B0604030504040204" pitchFamily="34" charset="-128"/>
                          <a:ea typeface="Meiryo UI" panose="020B0604030504040204" pitchFamily="34" charset="-128"/>
                          <a:cs typeface="Meiryo UI" panose="020B0604030504040204" pitchFamily="34" charset="-128"/>
                        </a:rPr>
                        <a:t>↑ALA,</a:t>
                      </a:r>
                      <a:r>
                        <a:rPr lang="cs-CZ" sz="1200" baseline="0" dirty="0">
                          <a:latin typeface="Meiryo UI" panose="020B0604030504040204" pitchFamily="34" charset="-128"/>
                          <a:ea typeface="Meiryo UI" panose="020B0604030504040204" pitchFamily="34" charset="-128"/>
                          <a:cs typeface="Meiryo UI" panose="020B0604030504040204" pitchFamily="34" charset="-128"/>
                        </a:rPr>
                        <a:t> ↑</a:t>
                      </a:r>
                      <a:r>
                        <a:rPr lang="cs-CZ" sz="1200" dirty="0">
                          <a:latin typeface="Meiryo UI" panose="020B0604030504040204" pitchFamily="34" charset="-128"/>
                          <a:ea typeface="Meiryo UI" panose="020B0604030504040204" pitchFamily="34" charset="-128"/>
                          <a:cs typeface="Meiryo UI" panose="020B0604030504040204" pitchFamily="34" charset="-128"/>
                        </a:rPr>
                        <a:t>PGB,</a:t>
                      </a:r>
                    </a:p>
                    <a:p>
                      <a:pPr algn="ctr"/>
                      <a:r>
                        <a:rPr lang="cs-CZ" sz="1200" dirty="0">
                          <a:latin typeface="Meiryo UI" panose="020B0604030504040204" pitchFamily="34" charset="-128"/>
                          <a:ea typeface="Meiryo UI" panose="020B0604030504040204" pitchFamily="34" charset="-128"/>
                          <a:cs typeface="Meiryo UI" panose="020B0604030504040204" pitchFamily="34" charset="-128"/>
                        </a:rPr>
                        <a:t>↑URO </a:t>
                      </a:r>
                    </a:p>
                  </a:txBody>
                  <a:tcPr anchor="ctr"/>
                </a:tc>
                <a:tc>
                  <a:txBody>
                    <a:bodyPr/>
                    <a:lstStyle/>
                    <a:p>
                      <a:pPr algn="ctr"/>
                      <a:r>
                        <a:rPr lang="cs-CZ" sz="1200" dirty="0">
                          <a:latin typeface="Meiryo UI" panose="020B0604030504040204" pitchFamily="34" charset="-128"/>
                          <a:ea typeface="Meiryo UI" panose="020B0604030504040204" pitchFamily="34" charset="-128"/>
                          <a:cs typeface="Meiryo UI" panose="020B0604030504040204" pitchFamily="34" charset="-128"/>
                        </a:rPr>
                        <a:t>-</a:t>
                      </a:r>
                    </a:p>
                  </a:txBody>
                  <a:tcPr anchor="ctr"/>
                </a:tc>
                <a:tc>
                  <a:txBody>
                    <a:bodyPr/>
                    <a:lstStyle/>
                    <a:p>
                      <a:pPr algn="ctr"/>
                      <a:r>
                        <a:rPr lang="cs-CZ" sz="1200" dirty="0">
                          <a:latin typeface="Meiryo UI" panose="020B0604030504040204" pitchFamily="34" charset="-128"/>
                          <a:ea typeface="Meiryo UI" panose="020B0604030504040204" pitchFamily="34" charset="-128"/>
                          <a:cs typeface="Meiryo UI" panose="020B0604030504040204" pitchFamily="34" charset="-128"/>
                        </a:rPr>
                        <a:t>-</a:t>
                      </a:r>
                    </a:p>
                  </a:txBody>
                  <a:tcPr anchor="ctr"/>
                </a:tc>
                <a:extLst>
                  <a:ext uri="{0D108BD9-81ED-4DB2-BD59-A6C34878D82A}">
                    <a16:rowId xmlns:a16="http://schemas.microsoft.com/office/drawing/2014/main" val="10003"/>
                  </a:ext>
                </a:extLst>
              </a:tr>
              <a:tr h="819243">
                <a:tc>
                  <a:txBody>
                    <a:bodyPr/>
                    <a:lstStyle/>
                    <a:p>
                      <a:pPr marL="0" algn="l" defTabSz="914400" rtl="0" eaLnBrk="1" latinLnBrk="0" hangingPunct="1"/>
                      <a:r>
                        <a:rPr lang="cs-CZ" sz="1250" b="1" i="1" kern="1200" dirty="0">
                          <a:solidFill>
                            <a:schemeClr val="tx1"/>
                          </a:solidFill>
                          <a:latin typeface="Meiryo UI" panose="020B0604030504040204" pitchFamily="34" charset="-128"/>
                          <a:ea typeface="Meiryo UI" panose="020B0604030504040204" pitchFamily="34" charset="-128"/>
                          <a:cs typeface="Meiryo UI" panose="020B0604030504040204" pitchFamily="34" charset="-128"/>
                        </a:rPr>
                        <a:t>Kongenitální </a:t>
                      </a:r>
                      <a:r>
                        <a:rPr lang="cs-CZ" sz="1250" b="1" i="1" kern="1200" dirty="0" err="1">
                          <a:solidFill>
                            <a:schemeClr val="tx1"/>
                          </a:solidFill>
                          <a:latin typeface="Meiryo UI" panose="020B0604030504040204" pitchFamily="34" charset="-128"/>
                          <a:ea typeface="Meiryo UI" panose="020B0604030504040204" pitchFamily="34" charset="-128"/>
                          <a:cs typeface="Meiryo UI" panose="020B0604030504040204" pitchFamily="34" charset="-128"/>
                        </a:rPr>
                        <a:t>erytropoetická</a:t>
                      </a:r>
                      <a:endParaRPr lang="cs-CZ" sz="1250" b="1" i="1" kern="1200" dirty="0">
                        <a:solidFill>
                          <a:schemeClr val="tx1"/>
                        </a:solidFill>
                        <a:latin typeface="Meiryo UI" panose="020B0604030504040204" pitchFamily="34" charset="-128"/>
                        <a:ea typeface="Meiryo UI" panose="020B0604030504040204" pitchFamily="34" charset="-128"/>
                        <a:cs typeface="Meiryo UI" panose="020B0604030504040204" pitchFamily="34" charset="-128"/>
                      </a:endParaRPr>
                    </a:p>
                  </a:txBody>
                  <a:tcPr anchor="ctr"/>
                </a:tc>
                <a:tc>
                  <a:txBody>
                    <a:bodyPr/>
                    <a:lstStyle/>
                    <a:p>
                      <a:pPr algn="ctr"/>
                      <a:r>
                        <a:rPr lang="cs-CZ" sz="1200" b="0" i="0" kern="1200" dirty="0" err="1">
                          <a:solidFill>
                            <a:schemeClr val="tx1"/>
                          </a:solidFill>
                          <a:effectLst/>
                          <a:latin typeface="Meiryo UI" panose="020B0604030504040204" pitchFamily="34" charset="-128"/>
                          <a:ea typeface="Meiryo UI" panose="020B0604030504040204" pitchFamily="34" charset="-128"/>
                          <a:cs typeface="Meiryo UI" panose="020B0604030504040204" pitchFamily="34" charset="-128"/>
                        </a:rPr>
                        <a:t>Uroporfyrinogen</a:t>
                      </a:r>
                      <a:r>
                        <a:rPr lang="cs-CZ" sz="1200" b="0" i="0" kern="1200" dirty="0">
                          <a:solidFill>
                            <a:schemeClr val="tx1"/>
                          </a:solidFill>
                          <a:effectLst/>
                          <a:latin typeface="Meiryo UI" panose="020B0604030504040204" pitchFamily="34" charset="-128"/>
                          <a:ea typeface="Meiryo UI" panose="020B0604030504040204" pitchFamily="34" charset="-128"/>
                          <a:cs typeface="Meiryo UI" panose="020B0604030504040204" pitchFamily="34" charset="-128"/>
                        </a:rPr>
                        <a:t> III </a:t>
                      </a:r>
                      <a:r>
                        <a:rPr lang="cs-CZ" sz="1200" b="0" i="0" kern="1200" dirty="0" err="1">
                          <a:solidFill>
                            <a:schemeClr val="tx1"/>
                          </a:solidFill>
                          <a:effectLst/>
                          <a:latin typeface="Meiryo UI" panose="020B0604030504040204" pitchFamily="34" charset="-128"/>
                          <a:ea typeface="Meiryo UI" panose="020B0604030504040204" pitchFamily="34" charset="-128"/>
                          <a:cs typeface="Meiryo UI" panose="020B0604030504040204" pitchFamily="34" charset="-128"/>
                        </a:rPr>
                        <a:t>kosynthetasa</a:t>
                      </a:r>
                      <a:endParaRPr lang="cs-CZ" sz="1200" dirty="0">
                        <a:latin typeface="Meiryo UI" panose="020B0604030504040204" pitchFamily="34" charset="-128"/>
                        <a:ea typeface="Meiryo UI" panose="020B0604030504040204" pitchFamily="34" charset="-128"/>
                        <a:cs typeface="Meiryo UI" panose="020B0604030504040204" pitchFamily="34" charset="-128"/>
                      </a:endParaRPr>
                    </a:p>
                  </a:txBody>
                  <a:tcPr anchor="ctr"/>
                </a:tc>
                <a:tc>
                  <a:txBody>
                    <a:bodyPr/>
                    <a:lstStyle/>
                    <a:p>
                      <a:pPr algn="ctr"/>
                      <a:r>
                        <a:rPr lang="cs-CZ" sz="1200" b="0" i="0" kern="1200" dirty="0" err="1">
                          <a:solidFill>
                            <a:schemeClr val="tx1"/>
                          </a:solidFill>
                          <a:effectLst/>
                          <a:latin typeface="Meiryo UI" panose="020B0604030504040204" pitchFamily="34" charset="-128"/>
                          <a:ea typeface="Meiryo UI" panose="020B0604030504040204" pitchFamily="34" charset="-128"/>
                          <a:cs typeface="Meiryo UI" panose="020B0604030504040204" pitchFamily="34" charset="-128"/>
                        </a:rPr>
                        <a:t>fotosenzitivita</a:t>
                      </a:r>
                      <a:endParaRPr lang="cs-CZ" sz="1200" dirty="0">
                        <a:latin typeface="Meiryo UI" panose="020B0604030504040204" pitchFamily="34" charset="-128"/>
                        <a:ea typeface="Meiryo UI" panose="020B0604030504040204" pitchFamily="34" charset="-128"/>
                        <a:cs typeface="Meiryo UI" panose="020B0604030504040204" pitchFamily="34" charset="-128"/>
                      </a:endParaRPr>
                    </a:p>
                  </a:txBody>
                  <a:tcPr anchor="ctr"/>
                </a:tc>
                <a:tc>
                  <a:txBody>
                    <a:bodyPr/>
                    <a:lstStyle/>
                    <a:p>
                      <a:pPr algn="ctr"/>
                      <a:r>
                        <a:rPr lang="cs-CZ" sz="1200" dirty="0">
                          <a:latin typeface="Meiryo UI" panose="020B0604030504040204" pitchFamily="34" charset="-128"/>
                          <a:ea typeface="Meiryo UI" panose="020B0604030504040204" pitchFamily="34" charset="-128"/>
                          <a:cs typeface="Meiryo UI" panose="020B0604030504040204" pitchFamily="34" charset="-128"/>
                        </a:rPr>
                        <a:t>↑URO, ↑KOPRO</a:t>
                      </a:r>
                    </a:p>
                  </a:txBody>
                  <a:tcPr anchor="ctr"/>
                </a:tc>
                <a:tc>
                  <a:txBody>
                    <a:bodyPr/>
                    <a:lstStyle/>
                    <a:p>
                      <a:pPr algn="ctr"/>
                      <a:r>
                        <a:rPr lang="cs-CZ" sz="1200" dirty="0">
                          <a:latin typeface="Meiryo UI" panose="020B0604030504040204" pitchFamily="34" charset="-128"/>
                          <a:ea typeface="Meiryo UI" panose="020B0604030504040204" pitchFamily="34" charset="-128"/>
                          <a:cs typeface="Meiryo UI" panose="020B0604030504040204" pitchFamily="34" charset="-128"/>
                        </a:rPr>
                        <a:t>↑KOPRO</a:t>
                      </a:r>
                    </a:p>
                  </a:txBody>
                  <a:tcPr anchor="ctr"/>
                </a:tc>
                <a:tc>
                  <a:txBody>
                    <a:bodyPr/>
                    <a:lstStyle/>
                    <a:p>
                      <a:pPr algn="ctr"/>
                      <a:r>
                        <a:rPr lang="cs-CZ" sz="1200" dirty="0">
                          <a:latin typeface="Meiryo UI" panose="020B0604030504040204" pitchFamily="34" charset="-128"/>
                          <a:ea typeface="Meiryo UI" panose="020B0604030504040204" pitchFamily="34" charset="-128"/>
                          <a:cs typeface="Meiryo UI" panose="020B0604030504040204" pitchFamily="34" charset="-128"/>
                        </a:rPr>
                        <a:t>↑URO, ↑KOPRO</a:t>
                      </a:r>
                    </a:p>
                  </a:txBody>
                  <a:tcPr anchor="ctr"/>
                </a:tc>
                <a:extLst>
                  <a:ext uri="{0D108BD9-81ED-4DB2-BD59-A6C34878D82A}">
                    <a16:rowId xmlns:a16="http://schemas.microsoft.com/office/drawing/2014/main" val="10004"/>
                  </a:ext>
                </a:extLst>
              </a:tr>
              <a:tr h="819243">
                <a:tc>
                  <a:txBody>
                    <a:bodyPr/>
                    <a:lstStyle/>
                    <a:p>
                      <a:pPr marL="0" algn="l" defTabSz="914400" rtl="0" eaLnBrk="1" latinLnBrk="0" hangingPunct="1"/>
                      <a:r>
                        <a:rPr lang="cs-CZ" sz="1250" b="1" i="1" kern="1200" dirty="0" err="1">
                          <a:solidFill>
                            <a:schemeClr val="tx1"/>
                          </a:solidFill>
                          <a:latin typeface="Meiryo UI" panose="020B0604030504040204" pitchFamily="34" charset="-128"/>
                          <a:ea typeface="Meiryo UI" panose="020B0604030504040204" pitchFamily="34" charset="-128"/>
                          <a:cs typeface="Meiryo UI" panose="020B0604030504040204" pitchFamily="34" charset="-128"/>
                        </a:rPr>
                        <a:t>Porphyria</a:t>
                      </a:r>
                      <a:r>
                        <a:rPr lang="cs-CZ" sz="1250" b="1" i="1" kern="1200" dirty="0">
                          <a:solidFill>
                            <a:schemeClr val="tx1"/>
                          </a:solidFill>
                          <a:latin typeface="Meiryo UI" panose="020B0604030504040204" pitchFamily="34" charset="-128"/>
                          <a:ea typeface="Meiryo UI" panose="020B0604030504040204" pitchFamily="34" charset="-128"/>
                          <a:cs typeface="Meiryo UI" panose="020B0604030504040204" pitchFamily="34" charset="-128"/>
                        </a:rPr>
                        <a:t> </a:t>
                      </a:r>
                      <a:r>
                        <a:rPr lang="cs-CZ" sz="1250" b="1" i="1" kern="1200" dirty="0" err="1">
                          <a:solidFill>
                            <a:schemeClr val="tx1"/>
                          </a:solidFill>
                          <a:latin typeface="Meiryo UI" panose="020B0604030504040204" pitchFamily="34" charset="-128"/>
                          <a:ea typeface="Meiryo UI" panose="020B0604030504040204" pitchFamily="34" charset="-128"/>
                          <a:cs typeface="Meiryo UI" panose="020B0604030504040204" pitchFamily="34" charset="-128"/>
                        </a:rPr>
                        <a:t>cutanea</a:t>
                      </a:r>
                      <a:r>
                        <a:rPr lang="cs-CZ" sz="1250" b="1" i="1" kern="1200" dirty="0">
                          <a:solidFill>
                            <a:schemeClr val="tx1"/>
                          </a:solidFill>
                          <a:latin typeface="Meiryo UI" panose="020B0604030504040204" pitchFamily="34" charset="-128"/>
                          <a:ea typeface="Meiryo UI" panose="020B0604030504040204" pitchFamily="34" charset="-128"/>
                          <a:cs typeface="Meiryo UI" panose="020B0604030504040204" pitchFamily="34" charset="-128"/>
                        </a:rPr>
                        <a:t> </a:t>
                      </a:r>
                      <a:r>
                        <a:rPr lang="cs-CZ" sz="1250" b="1" i="1" kern="1200" dirty="0" err="1">
                          <a:solidFill>
                            <a:schemeClr val="tx1"/>
                          </a:solidFill>
                          <a:latin typeface="Meiryo UI" panose="020B0604030504040204" pitchFamily="34" charset="-128"/>
                          <a:ea typeface="Meiryo UI" panose="020B0604030504040204" pitchFamily="34" charset="-128"/>
                          <a:cs typeface="Meiryo UI" panose="020B0604030504040204" pitchFamily="34" charset="-128"/>
                        </a:rPr>
                        <a:t>tarda</a:t>
                      </a:r>
                      <a:r>
                        <a:rPr lang="cs-CZ" sz="1250" b="1" i="1" kern="1200" dirty="0">
                          <a:solidFill>
                            <a:schemeClr val="tx1"/>
                          </a:solidFill>
                          <a:latin typeface="Meiryo UI" panose="020B0604030504040204" pitchFamily="34" charset="-128"/>
                          <a:ea typeface="Meiryo UI" panose="020B0604030504040204" pitchFamily="34" charset="-128"/>
                          <a:cs typeface="Meiryo UI" panose="020B0604030504040204" pitchFamily="34" charset="-128"/>
                        </a:rPr>
                        <a:t> </a:t>
                      </a:r>
                      <a:r>
                        <a:rPr lang="cs-CZ" sz="1250" b="1" i="1" kern="1200" dirty="0" smtClean="0">
                          <a:solidFill>
                            <a:schemeClr val="tx1"/>
                          </a:solidFill>
                          <a:latin typeface="Meiryo UI" panose="020B0604030504040204" pitchFamily="34" charset="-128"/>
                          <a:ea typeface="Meiryo UI" panose="020B0604030504040204" pitchFamily="34" charset="-128"/>
                          <a:cs typeface="Meiryo UI" panose="020B0604030504040204" pitchFamily="34" charset="-128"/>
                        </a:rPr>
                        <a:t>(</a:t>
                      </a:r>
                      <a:r>
                        <a:rPr lang="cs-CZ" sz="1250" b="1" i="1" kern="1200" dirty="0" err="1" smtClean="0">
                          <a:solidFill>
                            <a:schemeClr val="tx1"/>
                          </a:solidFill>
                          <a:latin typeface="Meiryo UI" panose="020B0604030504040204" pitchFamily="34" charset="-128"/>
                          <a:ea typeface="Meiryo UI" panose="020B0604030504040204" pitchFamily="34" charset="-128"/>
                          <a:cs typeface="Meiryo UI" panose="020B0604030504040204" pitchFamily="34" charset="-128"/>
                        </a:rPr>
                        <a:t>hepatální</a:t>
                      </a:r>
                      <a:r>
                        <a:rPr lang="cs-CZ" sz="1250" b="1" i="1" kern="1200" baseline="0" dirty="0" smtClean="0">
                          <a:solidFill>
                            <a:schemeClr val="tx1"/>
                          </a:solidFill>
                          <a:latin typeface="Meiryo UI" panose="020B0604030504040204" pitchFamily="34" charset="-128"/>
                          <a:ea typeface="Meiryo UI" panose="020B0604030504040204" pitchFamily="34" charset="-128"/>
                          <a:cs typeface="Meiryo UI" panose="020B0604030504040204" pitchFamily="34" charset="-128"/>
                        </a:rPr>
                        <a:t>)</a:t>
                      </a:r>
                      <a:endParaRPr lang="cs-CZ" sz="1250" b="1" i="1" kern="1200" dirty="0">
                        <a:solidFill>
                          <a:schemeClr val="tx1"/>
                        </a:solidFill>
                        <a:latin typeface="Meiryo UI" panose="020B0604030504040204" pitchFamily="34" charset="-128"/>
                        <a:ea typeface="Meiryo UI" panose="020B0604030504040204" pitchFamily="34" charset="-128"/>
                        <a:cs typeface="Meiryo UI" panose="020B0604030504040204" pitchFamily="34" charset="-128"/>
                      </a:endParaRPr>
                    </a:p>
                  </a:txBody>
                  <a:tcPr anchor="ctr"/>
                </a:tc>
                <a:tc>
                  <a:txBody>
                    <a:bodyPr/>
                    <a:lstStyle/>
                    <a:p>
                      <a:pPr algn="ctr"/>
                      <a:r>
                        <a:rPr lang="cs-CZ" sz="1200" b="0" i="0" kern="1200" dirty="0" err="1">
                          <a:solidFill>
                            <a:schemeClr val="tx1"/>
                          </a:solidFill>
                          <a:effectLst/>
                          <a:latin typeface="Meiryo UI" panose="020B0604030504040204" pitchFamily="34" charset="-128"/>
                          <a:ea typeface="Meiryo UI" panose="020B0604030504040204" pitchFamily="34" charset="-128"/>
                          <a:cs typeface="Meiryo UI" panose="020B0604030504040204" pitchFamily="34" charset="-128"/>
                        </a:rPr>
                        <a:t>Uroporfyrinogen</a:t>
                      </a:r>
                      <a:r>
                        <a:rPr lang="cs-CZ" sz="1200" b="0" i="0" kern="1200" dirty="0">
                          <a:solidFill>
                            <a:schemeClr val="tx1"/>
                          </a:solidFill>
                          <a:effectLst/>
                          <a:latin typeface="Meiryo UI" panose="020B0604030504040204" pitchFamily="34" charset="-128"/>
                          <a:ea typeface="Meiryo UI" panose="020B0604030504040204" pitchFamily="34" charset="-128"/>
                          <a:cs typeface="Meiryo UI" panose="020B0604030504040204" pitchFamily="34" charset="-128"/>
                        </a:rPr>
                        <a:t> </a:t>
                      </a:r>
                      <a:r>
                        <a:rPr lang="cs-CZ" sz="1200" b="0" i="0" kern="1200" dirty="0" err="1">
                          <a:solidFill>
                            <a:schemeClr val="tx1"/>
                          </a:solidFill>
                          <a:effectLst/>
                          <a:latin typeface="Meiryo UI" panose="020B0604030504040204" pitchFamily="34" charset="-128"/>
                          <a:ea typeface="Meiryo UI" panose="020B0604030504040204" pitchFamily="34" charset="-128"/>
                          <a:cs typeface="Meiryo UI" panose="020B0604030504040204" pitchFamily="34" charset="-128"/>
                        </a:rPr>
                        <a:t>dekarboxylasa</a:t>
                      </a:r>
                      <a:endParaRPr lang="cs-CZ" sz="1200" dirty="0">
                        <a:latin typeface="Meiryo UI" panose="020B0604030504040204" pitchFamily="34" charset="-128"/>
                        <a:ea typeface="Meiryo UI" panose="020B0604030504040204" pitchFamily="34" charset="-128"/>
                        <a:cs typeface="Meiryo UI" panose="020B0604030504040204" pitchFamily="34" charset="-128"/>
                      </a:endParaRPr>
                    </a:p>
                  </a:txBody>
                  <a:tcPr anchor="ctr"/>
                </a:tc>
                <a:tc>
                  <a:txBody>
                    <a:bodyPr/>
                    <a:lstStyle/>
                    <a:p>
                      <a:pPr marL="0" algn="ctr" defTabSz="914400" rtl="0" eaLnBrk="1" latinLnBrk="0" hangingPunct="1"/>
                      <a:r>
                        <a:rPr lang="cs-CZ" sz="1200" b="0" i="0" kern="1200" dirty="0" err="1">
                          <a:solidFill>
                            <a:schemeClr val="tx1"/>
                          </a:solidFill>
                          <a:effectLst/>
                          <a:latin typeface="Meiryo UI" panose="020B0604030504040204" pitchFamily="34" charset="-128"/>
                          <a:ea typeface="Meiryo UI" panose="020B0604030504040204" pitchFamily="34" charset="-128"/>
                          <a:cs typeface="Meiryo UI" panose="020B0604030504040204" pitchFamily="34" charset="-128"/>
                        </a:rPr>
                        <a:t>fotosenzitivita</a:t>
                      </a:r>
                      <a:endParaRPr lang="cs-CZ" sz="1200" b="0" i="0" kern="1200" dirty="0">
                        <a:solidFill>
                          <a:schemeClr val="tx1"/>
                        </a:solidFill>
                        <a:effectLst/>
                        <a:latin typeface="Meiryo UI" panose="020B0604030504040204" pitchFamily="34" charset="-128"/>
                        <a:ea typeface="Meiryo UI" panose="020B0604030504040204" pitchFamily="34" charset="-128"/>
                        <a:cs typeface="Meiryo UI" panose="020B0604030504040204" pitchFamily="34" charset="-128"/>
                      </a:endParaRPr>
                    </a:p>
                  </a:txBody>
                  <a:tcPr anchor="ctr"/>
                </a:tc>
                <a:tc>
                  <a:txBody>
                    <a:bodyPr/>
                    <a:lstStyle/>
                    <a:p>
                      <a:pPr algn="ctr"/>
                      <a:r>
                        <a:rPr lang="cs-CZ" sz="1200" dirty="0">
                          <a:latin typeface="Meiryo UI" panose="020B0604030504040204" pitchFamily="34" charset="-128"/>
                          <a:ea typeface="Meiryo UI" panose="020B0604030504040204" pitchFamily="34" charset="-128"/>
                          <a:cs typeface="Meiryo UI" panose="020B0604030504040204" pitchFamily="34" charset="-128"/>
                        </a:rPr>
                        <a:t>↑URO, ↑HEPTA</a:t>
                      </a:r>
                    </a:p>
                  </a:txBody>
                  <a:tcPr anchor="ctr"/>
                </a:tc>
                <a:tc>
                  <a:txBody>
                    <a:bodyPr/>
                    <a:lstStyle/>
                    <a:p>
                      <a:pPr algn="ctr"/>
                      <a:r>
                        <a:rPr lang="cs-CZ" sz="1200" dirty="0">
                          <a:latin typeface="Meiryo UI" panose="020B0604030504040204" pitchFamily="34" charset="-128"/>
                          <a:ea typeface="Meiryo UI" panose="020B0604030504040204" pitchFamily="34" charset="-128"/>
                          <a:cs typeface="Meiryo UI" panose="020B0604030504040204" pitchFamily="34" charset="-128"/>
                        </a:rPr>
                        <a:t>↑KOPRO</a:t>
                      </a:r>
                    </a:p>
                  </a:txBody>
                  <a:tcPr anchor="ctr"/>
                </a:tc>
                <a:tc>
                  <a:txBody>
                    <a:bodyPr/>
                    <a:lstStyle/>
                    <a:p>
                      <a:pPr algn="ctr"/>
                      <a:r>
                        <a:rPr lang="cs-CZ" sz="1200" dirty="0">
                          <a:latin typeface="Meiryo UI" panose="020B0604030504040204" pitchFamily="34" charset="-128"/>
                          <a:ea typeface="Meiryo UI" panose="020B0604030504040204" pitchFamily="34" charset="-128"/>
                          <a:cs typeface="Meiryo UI" panose="020B0604030504040204" pitchFamily="34" charset="-128"/>
                        </a:rPr>
                        <a:t>-</a:t>
                      </a:r>
                    </a:p>
                  </a:txBody>
                  <a:tcPr anchor="ctr"/>
                </a:tc>
                <a:extLst>
                  <a:ext uri="{0D108BD9-81ED-4DB2-BD59-A6C34878D82A}">
                    <a16:rowId xmlns:a16="http://schemas.microsoft.com/office/drawing/2014/main" val="10005"/>
                  </a:ext>
                </a:extLst>
              </a:tr>
              <a:tr h="1164187">
                <a:tc>
                  <a:txBody>
                    <a:bodyPr/>
                    <a:lstStyle/>
                    <a:p>
                      <a:pPr marL="0" algn="l" defTabSz="914400" rtl="0" eaLnBrk="1" latinLnBrk="0" hangingPunct="1"/>
                      <a:r>
                        <a:rPr lang="cs-CZ" sz="1250" b="1" i="1" kern="1200" dirty="0">
                          <a:solidFill>
                            <a:schemeClr val="tx1"/>
                          </a:solidFill>
                          <a:latin typeface="Meiryo UI" panose="020B0604030504040204" pitchFamily="34" charset="-128"/>
                          <a:ea typeface="Meiryo UI" panose="020B0604030504040204" pitchFamily="34" charset="-128"/>
                          <a:cs typeface="Meiryo UI" panose="020B0604030504040204" pitchFamily="34" charset="-128"/>
                        </a:rPr>
                        <a:t>Hereditární </a:t>
                      </a:r>
                      <a:r>
                        <a:rPr lang="cs-CZ" sz="1250" b="1" i="1" kern="1200" dirty="0" err="1">
                          <a:solidFill>
                            <a:schemeClr val="tx1"/>
                          </a:solidFill>
                          <a:latin typeface="Meiryo UI" panose="020B0604030504040204" pitchFamily="34" charset="-128"/>
                          <a:ea typeface="Meiryo UI" panose="020B0604030504040204" pitchFamily="34" charset="-128"/>
                          <a:cs typeface="Meiryo UI" panose="020B0604030504040204" pitchFamily="34" charset="-128"/>
                        </a:rPr>
                        <a:t>koproporfyrie</a:t>
                      </a:r>
                      <a:r>
                        <a:rPr lang="cs-CZ" sz="1250" b="1" i="1" kern="1200" dirty="0">
                          <a:solidFill>
                            <a:schemeClr val="tx1"/>
                          </a:solidFill>
                          <a:latin typeface="Meiryo UI" panose="020B0604030504040204" pitchFamily="34" charset="-128"/>
                          <a:ea typeface="Meiryo UI" panose="020B0604030504040204" pitchFamily="34" charset="-128"/>
                          <a:cs typeface="Meiryo UI" panose="020B0604030504040204" pitchFamily="34" charset="-128"/>
                        </a:rPr>
                        <a:t> (</a:t>
                      </a:r>
                      <a:r>
                        <a:rPr lang="cs-CZ" sz="1250" b="1" i="1" kern="1200" dirty="0" err="1">
                          <a:solidFill>
                            <a:schemeClr val="tx1"/>
                          </a:solidFill>
                          <a:latin typeface="Meiryo UI" panose="020B0604030504040204" pitchFamily="34" charset="-128"/>
                          <a:ea typeface="Meiryo UI" panose="020B0604030504040204" pitchFamily="34" charset="-128"/>
                          <a:cs typeface="Meiryo UI" panose="020B0604030504040204" pitchFamily="34" charset="-128"/>
                        </a:rPr>
                        <a:t>hepatální</a:t>
                      </a:r>
                      <a:r>
                        <a:rPr lang="cs-CZ" sz="1250" b="1" i="1" kern="1200" dirty="0">
                          <a:solidFill>
                            <a:schemeClr val="tx1"/>
                          </a:solidFill>
                          <a:latin typeface="Meiryo UI" panose="020B0604030504040204" pitchFamily="34" charset="-128"/>
                          <a:ea typeface="Meiryo UI" panose="020B0604030504040204" pitchFamily="34" charset="-128"/>
                          <a:cs typeface="Meiryo UI" panose="020B0604030504040204" pitchFamily="34" charset="-128"/>
                        </a:rPr>
                        <a:t>)</a:t>
                      </a:r>
                    </a:p>
                  </a:txBody>
                  <a:tcPr anchor="ctr"/>
                </a:tc>
                <a:tc>
                  <a:txBody>
                    <a:bodyPr/>
                    <a:lstStyle/>
                    <a:p>
                      <a:pPr algn="ctr"/>
                      <a:r>
                        <a:rPr lang="cs-CZ" sz="1200" b="0" i="0" kern="1200" dirty="0" err="1">
                          <a:solidFill>
                            <a:schemeClr val="tx1"/>
                          </a:solidFill>
                          <a:effectLst/>
                          <a:latin typeface="Meiryo UI" panose="020B0604030504040204" pitchFamily="34" charset="-128"/>
                          <a:ea typeface="Meiryo UI" panose="020B0604030504040204" pitchFamily="34" charset="-128"/>
                          <a:cs typeface="Meiryo UI" panose="020B0604030504040204" pitchFamily="34" charset="-128"/>
                        </a:rPr>
                        <a:t>Koproporfyrinogen</a:t>
                      </a:r>
                      <a:r>
                        <a:rPr lang="cs-CZ" sz="1200" b="0" i="0" kern="1200" dirty="0">
                          <a:solidFill>
                            <a:schemeClr val="tx1"/>
                          </a:solidFill>
                          <a:effectLst/>
                          <a:latin typeface="Meiryo UI" panose="020B0604030504040204" pitchFamily="34" charset="-128"/>
                          <a:ea typeface="Meiryo UI" panose="020B0604030504040204" pitchFamily="34" charset="-128"/>
                          <a:cs typeface="Meiryo UI" panose="020B0604030504040204" pitchFamily="34" charset="-128"/>
                        </a:rPr>
                        <a:t> </a:t>
                      </a:r>
                      <a:r>
                        <a:rPr lang="cs-CZ" sz="1200" b="0" i="0" kern="1200" dirty="0" err="1">
                          <a:solidFill>
                            <a:schemeClr val="tx1"/>
                          </a:solidFill>
                          <a:effectLst/>
                          <a:latin typeface="Meiryo UI" panose="020B0604030504040204" pitchFamily="34" charset="-128"/>
                          <a:ea typeface="Meiryo UI" panose="020B0604030504040204" pitchFamily="34" charset="-128"/>
                          <a:cs typeface="Meiryo UI" panose="020B0604030504040204" pitchFamily="34" charset="-128"/>
                        </a:rPr>
                        <a:t>oxidasa</a:t>
                      </a:r>
                      <a:endParaRPr lang="cs-CZ" sz="1200" dirty="0">
                        <a:latin typeface="Meiryo UI" panose="020B0604030504040204" pitchFamily="34" charset="-128"/>
                        <a:ea typeface="Meiryo UI" panose="020B0604030504040204" pitchFamily="34" charset="-128"/>
                        <a:cs typeface="Meiryo UI" panose="020B0604030504040204" pitchFamily="34" charset="-128"/>
                      </a:endParaRPr>
                    </a:p>
                  </a:txBody>
                  <a:tcPr anchor="ctr"/>
                </a:tc>
                <a:tc>
                  <a:txBody>
                    <a:bodyPr/>
                    <a:lstStyle/>
                    <a:p>
                      <a:pPr algn="ctr"/>
                      <a:r>
                        <a:rPr lang="cs-CZ" sz="1200" dirty="0" err="1">
                          <a:latin typeface="Meiryo UI" panose="020B0604030504040204" pitchFamily="34" charset="-128"/>
                          <a:ea typeface="Meiryo UI" panose="020B0604030504040204" pitchFamily="34" charset="-128"/>
                          <a:cs typeface="Meiryo UI" panose="020B0604030504040204" pitchFamily="34" charset="-128"/>
                        </a:rPr>
                        <a:t>fotosenzitivita</a:t>
                      </a:r>
                      <a:r>
                        <a:rPr lang="cs-CZ" sz="1200" dirty="0">
                          <a:latin typeface="Meiryo UI" panose="020B0604030504040204" pitchFamily="34" charset="-128"/>
                          <a:ea typeface="Meiryo UI" panose="020B0604030504040204" pitchFamily="34" charset="-128"/>
                          <a:cs typeface="Meiryo UI" panose="020B0604030504040204" pitchFamily="34" charset="-128"/>
                        </a:rPr>
                        <a:t>, abdominální bolest, neuropsychické potíže</a:t>
                      </a:r>
                    </a:p>
                  </a:txBody>
                  <a:tcPr anchor="ctr"/>
                </a:tc>
                <a:tc>
                  <a:txBody>
                    <a:bodyPr/>
                    <a:lstStyle/>
                    <a:p>
                      <a:pPr algn="ctr"/>
                      <a:r>
                        <a:rPr lang="cs-CZ" sz="1200" dirty="0">
                          <a:latin typeface="Meiryo UI" panose="020B0604030504040204" pitchFamily="34" charset="-128"/>
                          <a:ea typeface="Meiryo UI" panose="020B0604030504040204" pitchFamily="34" charset="-128"/>
                          <a:cs typeface="Meiryo UI" panose="020B0604030504040204" pitchFamily="34" charset="-128"/>
                        </a:rPr>
                        <a:t>↑ALA,</a:t>
                      </a:r>
                    </a:p>
                    <a:p>
                      <a:pPr algn="ctr"/>
                      <a:r>
                        <a:rPr lang="cs-CZ" sz="1200" dirty="0">
                          <a:latin typeface="Meiryo UI" panose="020B0604030504040204" pitchFamily="34" charset="-128"/>
                          <a:ea typeface="Meiryo UI" panose="020B0604030504040204" pitchFamily="34" charset="-128"/>
                          <a:cs typeface="Meiryo UI" panose="020B0604030504040204" pitchFamily="34" charset="-128"/>
                        </a:rPr>
                        <a:t>↑PGB,</a:t>
                      </a:r>
                    </a:p>
                    <a:p>
                      <a:pPr algn="ctr"/>
                      <a:r>
                        <a:rPr lang="cs-CZ" sz="1200" dirty="0">
                          <a:latin typeface="Meiryo UI" panose="020B0604030504040204" pitchFamily="34" charset="-128"/>
                          <a:ea typeface="Meiryo UI" panose="020B0604030504040204" pitchFamily="34" charset="-128"/>
                          <a:cs typeface="Meiryo UI" panose="020B0604030504040204" pitchFamily="34" charset="-128"/>
                        </a:rPr>
                        <a:t>↑KOPRO</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200" dirty="0">
                          <a:latin typeface="Meiryo UI" panose="020B0604030504040204" pitchFamily="34" charset="-128"/>
                          <a:ea typeface="Meiryo UI" panose="020B0604030504040204" pitchFamily="34" charset="-128"/>
                          <a:cs typeface="Meiryo UI" panose="020B0604030504040204" pitchFamily="34" charset="-128"/>
                        </a:rPr>
                        <a:t>↑KOPRO</a:t>
                      </a:r>
                    </a:p>
                    <a:p>
                      <a:pPr algn="ctr"/>
                      <a:endParaRPr lang="cs-CZ" sz="1200" dirty="0">
                        <a:latin typeface="Meiryo UI" panose="020B0604030504040204" pitchFamily="34" charset="-128"/>
                        <a:ea typeface="Meiryo UI" panose="020B0604030504040204" pitchFamily="34" charset="-128"/>
                        <a:cs typeface="Meiryo UI" panose="020B0604030504040204" pitchFamily="34" charset="-128"/>
                      </a:endParaRPr>
                    </a:p>
                  </a:txBody>
                  <a:tcPr anchor="ctr"/>
                </a:tc>
                <a:tc>
                  <a:txBody>
                    <a:bodyPr/>
                    <a:lstStyle/>
                    <a:p>
                      <a:pPr algn="ctr"/>
                      <a:r>
                        <a:rPr lang="cs-CZ" sz="1200" dirty="0">
                          <a:latin typeface="Meiryo UI" panose="020B0604030504040204" pitchFamily="34" charset="-128"/>
                          <a:ea typeface="Meiryo UI" panose="020B0604030504040204" pitchFamily="34" charset="-128"/>
                          <a:cs typeface="Meiryo UI" panose="020B0604030504040204" pitchFamily="34" charset="-128"/>
                        </a:rPr>
                        <a:t>-</a:t>
                      </a:r>
                    </a:p>
                  </a:txBody>
                  <a:tcPr anchor="ctr"/>
                </a:tc>
                <a:extLst>
                  <a:ext uri="{0D108BD9-81ED-4DB2-BD59-A6C34878D82A}">
                    <a16:rowId xmlns:a16="http://schemas.microsoft.com/office/drawing/2014/main" val="10006"/>
                  </a:ext>
                </a:extLst>
              </a:tr>
              <a:tr h="819243">
                <a:tc>
                  <a:txBody>
                    <a:bodyPr/>
                    <a:lstStyle/>
                    <a:p>
                      <a:pPr marL="0" algn="l" defTabSz="914400" rtl="0" eaLnBrk="1" latinLnBrk="0" hangingPunct="1"/>
                      <a:r>
                        <a:rPr lang="cs-CZ" sz="1250" b="1" i="1" kern="1200" dirty="0" err="1">
                          <a:solidFill>
                            <a:schemeClr val="tx1"/>
                          </a:solidFill>
                          <a:latin typeface="Meiryo UI" panose="020B0604030504040204" pitchFamily="34" charset="-128"/>
                          <a:ea typeface="Meiryo UI" panose="020B0604030504040204" pitchFamily="34" charset="-128"/>
                          <a:cs typeface="Meiryo UI" panose="020B0604030504040204" pitchFamily="34" charset="-128"/>
                        </a:rPr>
                        <a:t>Porphyria</a:t>
                      </a:r>
                      <a:r>
                        <a:rPr lang="cs-CZ" sz="1250" b="1" i="1" kern="1200" dirty="0">
                          <a:solidFill>
                            <a:schemeClr val="tx1"/>
                          </a:solidFill>
                          <a:latin typeface="Meiryo UI" panose="020B0604030504040204" pitchFamily="34" charset="-128"/>
                          <a:ea typeface="Meiryo UI" panose="020B0604030504040204" pitchFamily="34" charset="-128"/>
                          <a:cs typeface="Meiryo UI" panose="020B0604030504040204" pitchFamily="34" charset="-128"/>
                        </a:rPr>
                        <a:t> </a:t>
                      </a:r>
                      <a:r>
                        <a:rPr lang="cs-CZ" sz="1250" b="1" i="1" kern="1200" dirty="0" err="1">
                          <a:solidFill>
                            <a:schemeClr val="tx1"/>
                          </a:solidFill>
                          <a:latin typeface="Meiryo UI" panose="020B0604030504040204" pitchFamily="34" charset="-128"/>
                          <a:ea typeface="Meiryo UI" panose="020B0604030504040204" pitchFamily="34" charset="-128"/>
                          <a:cs typeface="Meiryo UI" panose="020B0604030504040204" pitchFamily="34" charset="-128"/>
                        </a:rPr>
                        <a:t>variegata</a:t>
                      </a:r>
                      <a:r>
                        <a:rPr lang="cs-CZ" sz="1250" b="1" i="1" kern="1200" dirty="0">
                          <a:solidFill>
                            <a:schemeClr val="tx1"/>
                          </a:solidFill>
                          <a:latin typeface="Meiryo UI" panose="020B0604030504040204" pitchFamily="34" charset="-128"/>
                          <a:ea typeface="Meiryo UI" panose="020B0604030504040204" pitchFamily="34" charset="-128"/>
                          <a:cs typeface="Meiryo UI" panose="020B0604030504040204" pitchFamily="34" charset="-128"/>
                        </a:rPr>
                        <a:t> (</a:t>
                      </a:r>
                      <a:r>
                        <a:rPr lang="cs-CZ" sz="1250" b="1" i="1" kern="1200" dirty="0" err="1">
                          <a:solidFill>
                            <a:schemeClr val="tx1"/>
                          </a:solidFill>
                          <a:latin typeface="Meiryo UI" panose="020B0604030504040204" pitchFamily="34" charset="-128"/>
                          <a:ea typeface="Meiryo UI" panose="020B0604030504040204" pitchFamily="34" charset="-128"/>
                          <a:cs typeface="Meiryo UI" panose="020B0604030504040204" pitchFamily="34" charset="-128"/>
                        </a:rPr>
                        <a:t>hepatální</a:t>
                      </a:r>
                      <a:r>
                        <a:rPr lang="cs-CZ" sz="1250" b="1" i="1" kern="1200" dirty="0">
                          <a:solidFill>
                            <a:schemeClr val="tx1"/>
                          </a:solidFill>
                          <a:latin typeface="Meiryo UI" panose="020B0604030504040204" pitchFamily="34" charset="-128"/>
                          <a:ea typeface="Meiryo UI" panose="020B0604030504040204" pitchFamily="34" charset="-128"/>
                          <a:cs typeface="Meiryo UI" panose="020B0604030504040204" pitchFamily="34" charset="-128"/>
                        </a:rPr>
                        <a:t>)</a:t>
                      </a:r>
                    </a:p>
                  </a:txBody>
                  <a:tcPr anchor="ctr"/>
                </a:tc>
                <a:tc>
                  <a:txBody>
                    <a:bodyPr/>
                    <a:lstStyle/>
                    <a:p>
                      <a:pPr algn="ctr"/>
                      <a:r>
                        <a:rPr lang="cs-CZ" sz="1200" dirty="0" err="1">
                          <a:latin typeface="Meiryo UI" panose="020B0604030504040204" pitchFamily="34" charset="-128"/>
                          <a:ea typeface="Meiryo UI" panose="020B0604030504040204" pitchFamily="34" charset="-128"/>
                          <a:cs typeface="Meiryo UI" panose="020B0604030504040204" pitchFamily="34" charset="-128"/>
                        </a:rPr>
                        <a:t>Protoporfyrinogen</a:t>
                      </a:r>
                      <a:endParaRPr lang="cs-CZ" sz="1200" dirty="0">
                        <a:latin typeface="Meiryo UI" panose="020B0604030504040204" pitchFamily="34" charset="-128"/>
                        <a:ea typeface="Meiryo UI" panose="020B0604030504040204" pitchFamily="34" charset="-128"/>
                        <a:cs typeface="Meiryo UI" panose="020B0604030504040204" pitchFamily="34" charset="-128"/>
                      </a:endParaRPr>
                    </a:p>
                    <a:p>
                      <a:pPr algn="ctr"/>
                      <a:r>
                        <a:rPr lang="cs-CZ" sz="1200" dirty="0" err="1">
                          <a:latin typeface="Meiryo UI" panose="020B0604030504040204" pitchFamily="34" charset="-128"/>
                          <a:ea typeface="Meiryo UI" panose="020B0604030504040204" pitchFamily="34" charset="-128"/>
                          <a:cs typeface="Meiryo UI" panose="020B0604030504040204" pitchFamily="34" charset="-128"/>
                        </a:rPr>
                        <a:t>oxidasa</a:t>
                      </a:r>
                      <a:endParaRPr lang="cs-CZ" sz="1200" dirty="0">
                        <a:latin typeface="Meiryo UI" panose="020B0604030504040204" pitchFamily="34" charset="-128"/>
                        <a:ea typeface="Meiryo UI" panose="020B0604030504040204" pitchFamily="34" charset="-128"/>
                        <a:cs typeface="Meiryo UI" panose="020B0604030504040204" pitchFamily="34" charset="-128"/>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200" dirty="0" err="1">
                          <a:latin typeface="Meiryo UI" panose="020B0604030504040204" pitchFamily="34" charset="-128"/>
                          <a:ea typeface="Meiryo UI" panose="020B0604030504040204" pitchFamily="34" charset="-128"/>
                          <a:cs typeface="Meiryo UI" panose="020B0604030504040204" pitchFamily="34" charset="-128"/>
                        </a:rPr>
                        <a:t>fotosenzitivita</a:t>
                      </a:r>
                      <a:r>
                        <a:rPr lang="cs-CZ" sz="1200" dirty="0">
                          <a:latin typeface="Meiryo UI" panose="020B0604030504040204" pitchFamily="34" charset="-128"/>
                          <a:ea typeface="Meiryo UI" panose="020B0604030504040204" pitchFamily="34" charset="-128"/>
                          <a:cs typeface="Meiryo UI" panose="020B0604030504040204" pitchFamily="34" charset="-128"/>
                        </a:rPr>
                        <a:t>, abdominální bolest, neuropsychické potíže</a:t>
                      </a:r>
                    </a:p>
                  </a:txBody>
                  <a:tcPr anchor="ctr"/>
                </a:tc>
                <a:tc>
                  <a:txBody>
                    <a:bodyPr/>
                    <a:lstStyle/>
                    <a:p>
                      <a:pPr algn="ctr"/>
                      <a:r>
                        <a:rPr lang="cs-CZ" sz="1200" dirty="0">
                          <a:latin typeface="Meiryo UI" panose="020B0604030504040204" pitchFamily="34" charset="-128"/>
                          <a:ea typeface="Meiryo UI" panose="020B0604030504040204" pitchFamily="34" charset="-128"/>
                          <a:cs typeface="Meiryo UI" panose="020B0604030504040204" pitchFamily="34" charset="-128"/>
                        </a:rPr>
                        <a:t>↑ALA,</a:t>
                      </a:r>
                    </a:p>
                    <a:p>
                      <a:pPr algn="ctr"/>
                      <a:r>
                        <a:rPr lang="cs-CZ" sz="1200" dirty="0">
                          <a:latin typeface="Meiryo UI" panose="020B0604030504040204" pitchFamily="34" charset="-128"/>
                          <a:ea typeface="Meiryo UI" panose="020B0604030504040204" pitchFamily="34" charset="-128"/>
                          <a:cs typeface="Meiryo UI" panose="020B0604030504040204" pitchFamily="34" charset="-128"/>
                        </a:rPr>
                        <a:t>↑PGB,</a:t>
                      </a:r>
                    </a:p>
                    <a:p>
                      <a:pPr algn="ctr"/>
                      <a:r>
                        <a:rPr lang="cs-CZ" sz="1200" dirty="0">
                          <a:latin typeface="Meiryo UI" panose="020B0604030504040204" pitchFamily="34" charset="-128"/>
                          <a:ea typeface="Meiryo UI" panose="020B0604030504040204" pitchFamily="34" charset="-128"/>
                          <a:cs typeface="Meiryo UI" panose="020B0604030504040204" pitchFamily="34" charset="-128"/>
                        </a:rPr>
                        <a:t>↑KOPRO</a:t>
                      </a:r>
                    </a:p>
                    <a:p>
                      <a:pPr algn="ctr"/>
                      <a:endParaRPr lang="cs-CZ" sz="1200" dirty="0">
                        <a:latin typeface="Meiryo UI" panose="020B0604030504040204" pitchFamily="34" charset="-128"/>
                        <a:ea typeface="Meiryo UI" panose="020B0604030504040204" pitchFamily="34" charset="-128"/>
                        <a:cs typeface="Meiryo UI" panose="020B0604030504040204" pitchFamily="34" charset="-128"/>
                      </a:endParaRPr>
                    </a:p>
                  </a:txBody>
                  <a:tcPr anchor="ctr"/>
                </a:tc>
                <a:tc>
                  <a:txBody>
                    <a:bodyPr/>
                    <a:lstStyle/>
                    <a:p>
                      <a:pPr algn="ctr"/>
                      <a:r>
                        <a:rPr lang="cs-CZ" sz="1200" dirty="0">
                          <a:latin typeface="Meiryo UI" panose="020B0604030504040204" pitchFamily="34" charset="-128"/>
                          <a:ea typeface="Meiryo UI" panose="020B0604030504040204" pitchFamily="34" charset="-128"/>
                          <a:cs typeface="Meiryo UI" panose="020B0604030504040204" pitchFamily="34" charset="-128"/>
                        </a:rPr>
                        <a:t>↑PROTO,</a:t>
                      </a:r>
                      <a:r>
                        <a:rPr lang="cs-CZ" sz="1200" baseline="0" dirty="0">
                          <a:latin typeface="Meiryo UI" panose="020B0604030504040204" pitchFamily="34" charset="-128"/>
                          <a:ea typeface="Meiryo UI" panose="020B0604030504040204" pitchFamily="34" charset="-128"/>
                          <a:cs typeface="Meiryo UI" panose="020B0604030504040204" pitchFamily="34" charset="-128"/>
                        </a:rPr>
                        <a:t> </a:t>
                      </a:r>
                      <a:r>
                        <a:rPr lang="cs-CZ" sz="1200" dirty="0">
                          <a:latin typeface="Meiryo UI" panose="020B0604030504040204" pitchFamily="34" charset="-128"/>
                          <a:ea typeface="Meiryo UI" panose="020B0604030504040204" pitchFamily="34" charset="-128"/>
                          <a:cs typeface="Meiryo UI" panose="020B0604030504040204" pitchFamily="34" charset="-128"/>
                        </a:rPr>
                        <a:t>↑KOPRO</a:t>
                      </a:r>
                    </a:p>
                  </a:txBody>
                  <a:tcPr anchor="ctr"/>
                </a:tc>
                <a:tc>
                  <a:txBody>
                    <a:bodyPr/>
                    <a:lstStyle/>
                    <a:p>
                      <a:pPr algn="ctr"/>
                      <a:r>
                        <a:rPr lang="cs-CZ" sz="1200" dirty="0">
                          <a:latin typeface="Meiryo UI" panose="020B0604030504040204" pitchFamily="34" charset="-128"/>
                          <a:ea typeface="Meiryo UI" panose="020B0604030504040204" pitchFamily="34" charset="-128"/>
                          <a:cs typeface="Meiryo UI" panose="020B0604030504040204" pitchFamily="34" charset="-128"/>
                        </a:rPr>
                        <a:t>-</a:t>
                      </a:r>
                    </a:p>
                  </a:txBody>
                  <a:tcPr anchor="ctr"/>
                </a:tc>
                <a:extLst>
                  <a:ext uri="{0D108BD9-81ED-4DB2-BD59-A6C34878D82A}">
                    <a16:rowId xmlns:a16="http://schemas.microsoft.com/office/drawing/2014/main" val="10007"/>
                  </a:ext>
                </a:extLst>
              </a:tr>
              <a:tr h="819243">
                <a:tc>
                  <a:txBody>
                    <a:bodyPr/>
                    <a:lstStyle/>
                    <a:p>
                      <a:pPr marL="0" algn="l" defTabSz="914400" rtl="0" eaLnBrk="1" latinLnBrk="0" hangingPunct="1"/>
                      <a:r>
                        <a:rPr lang="cs-CZ" sz="1250" b="1" i="1" kern="1200" dirty="0" err="1">
                          <a:solidFill>
                            <a:schemeClr val="tx1"/>
                          </a:solidFill>
                          <a:latin typeface="Meiryo UI" panose="020B0604030504040204" pitchFamily="34" charset="-128"/>
                          <a:ea typeface="Meiryo UI" panose="020B0604030504040204" pitchFamily="34" charset="-128"/>
                          <a:cs typeface="Meiryo UI" panose="020B0604030504040204" pitchFamily="34" charset="-128"/>
                        </a:rPr>
                        <a:t>Protoporhyria</a:t>
                      </a:r>
                      <a:r>
                        <a:rPr lang="cs-CZ" sz="1250" b="1" i="1" kern="1200" dirty="0">
                          <a:solidFill>
                            <a:schemeClr val="tx1"/>
                          </a:solidFill>
                          <a:latin typeface="Meiryo UI" panose="020B0604030504040204" pitchFamily="34" charset="-128"/>
                          <a:ea typeface="Meiryo UI" panose="020B0604030504040204" pitchFamily="34" charset="-128"/>
                          <a:cs typeface="Meiryo UI" panose="020B0604030504040204" pitchFamily="34" charset="-128"/>
                        </a:rPr>
                        <a:t> (</a:t>
                      </a:r>
                      <a:r>
                        <a:rPr lang="cs-CZ" sz="1250" b="1" i="1" kern="1200" dirty="0" err="1">
                          <a:solidFill>
                            <a:schemeClr val="tx1"/>
                          </a:solidFill>
                          <a:latin typeface="Meiryo UI" panose="020B0604030504040204" pitchFamily="34" charset="-128"/>
                          <a:ea typeface="Meiryo UI" panose="020B0604030504040204" pitchFamily="34" charset="-128"/>
                          <a:cs typeface="Meiryo UI" panose="020B0604030504040204" pitchFamily="34" charset="-128"/>
                        </a:rPr>
                        <a:t>erytrohepatální</a:t>
                      </a:r>
                      <a:r>
                        <a:rPr lang="cs-CZ" sz="1250" b="1" i="1" kern="1200" dirty="0">
                          <a:solidFill>
                            <a:schemeClr val="tx1"/>
                          </a:solidFill>
                          <a:latin typeface="Meiryo UI" panose="020B0604030504040204" pitchFamily="34" charset="-128"/>
                          <a:ea typeface="Meiryo UI" panose="020B0604030504040204" pitchFamily="34" charset="-128"/>
                          <a:cs typeface="Meiryo UI" panose="020B0604030504040204" pitchFamily="34" charset="-128"/>
                        </a:rPr>
                        <a:t>)</a:t>
                      </a:r>
                    </a:p>
                  </a:txBody>
                  <a:tcPr anchor="ctr"/>
                </a:tc>
                <a:tc>
                  <a:txBody>
                    <a:bodyPr/>
                    <a:lstStyle/>
                    <a:p>
                      <a:pPr algn="ctr"/>
                      <a:r>
                        <a:rPr lang="cs-CZ" sz="1200" dirty="0" err="1">
                          <a:latin typeface="Meiryo UI" panose="020B0604030504040204" pitchFamily="34" charset="-128"/>
                          <a:ea typeface="Meiryo UI" panose="020B0604030504040204" pitchFamily="34" charset="-128"/>
                          <a:cs typeface="Meiryo UI" panose="020B0604030504040204" pitchFamily="34" charset="-128"/>
                        </a:rPr>
                        <a:t>ferrochelatasa</a:t>
                      </a:r>
                      <a:endParaRPr lang="cs-CZ" sz="1200" dirty="0">
                        <a:latin typeface="Meiryo UI" panose="020B0604030504040204" pitchFamily="34" charset="-128"/>
                        <a:ea typeface="Meiryo UI" panose="020B0604030504040204" pitchFamily="34" charset="-128"/>
                        <a:cs typeface="Meiryo UI" panose="020B0604030504040204" pitchFamily="34" charset="-128"/>
                      </a:endParaRPr>
                    </a:p>
                  </a:txBody>
                  <a:tcPr anchor="ctr"/>
                </a:tc>
                <a:tc>
                  <a:txBody>
                    <a:bodyPr/>
                    <a:lstStyle/>
                    <a:p>
                      <a:pPr algn="ctr"/>
                      <a:r>
                        <a:rPr lang="cs-CZ" sz="1200" dirty="0" err="1">
                          <a:latin typeface="Meiryo UI" panose="020B0604030504040204" pitchFamily="34" charset="-128"/>
                          <a:ea typeface="Meiryo UI" panose="020B0604030504040204" pitchFamily="34" charset="-128"/>
                          <a:cs typeface="Meiryo UI" panose="020B0604030504040204" pitchFamily="34" charset="-128"/>
                        </a:rPr>
                        <a:t>fotosenzitivita</a:t>
                      </a:r>
                      <a:endParaRPr lang="cs-CZ" sz="1200" dirty="0">
                        <a:latin typeface="Meiryo UI" panose="020B0604030504040204" pitchFamily="34" charset="-128"/>
                        <a:ea typeface="Meiryo UI" panose="020B0604030504040204" pitchFamily="34" charset="-128"/>
                        <a:cs typeface="Meiryo UI" panose="020B0604030504040204" pitchFamily="34" charset="-128"/>
                      </a:endParaRPr>
                    </a:p>
                  </a:txBody>
                  <a:tcPr anchor="ctr"/>
                </a:tc>
                <a:tc>
                  <a:txBody>
                    <a:bodyPr/>
                    <a:lstStyle/>
                    <a:p>
                      <a:pPr algn="ctr"/>
                      <a:r>
                        <a:rPr lang="cs-CZ" sz="1200" dirty="0">
                          <a:latin typeface="Meiryo UI" panose="020B0604030504040204" pitchFamily="34" charset="-128"/>
                          <a:ea typeface="Meiryo UI" panose="020B0604030504040204" pitchFamily="34" charset="-128"/>
                          <a:cs typeface="Meiryo UI" panose="020B0604030504040204" pitchFamily="34" charset="-128"/>
                        </a:rPr>
                        <a:t>-</a:t>
                      </a:r>
                    </a:p>
                  </a:txBody>
                  <a:tcPr anchor="ctr"/>
                </a:tc>
                <a:tc>
                  <a:txBody>
                    <a:bodyPr/>
                    <a:lstStyle/>
                    <a:p>
                      <a:pPr algn="ctr"/>
                      <a:r>
                        <a:rPr lang="cs-CZ" sz="1200" dirty="0">
                          <a:latin typeface="Meiryo UI" panose="020B0604030504040204" pitchFamily="34" charset="-128"/>
                          <a:ea typeface="Meiryo UI" panose="020B0604030504040204" pitchFamily="34" charset="-128"/>
                          <a:cs typeface="Meiryo UI" panose="020B0604030504040204" pitchFamily="34" charset="-128"/>
                        </a:rPr>
                        <a:t>↑PROTO</a:t>
                      </a:r>
                    </a:p>
                  </a:txBody>
                  <a:tcPr anchor="ctr"/>
                </a:tc>
                <a:tc>
                  <a:txBody>
                    <a:bodyPr/>
                    <a:lstStyle/>
                    <a:p>
                      <a:pPr algn="ctr"/>
                      <a:r>
                        <a:rPr lang="cs-CZ" sz="1200" dirty="0">
                          <a:latin typeface="Meiryo UI" panose="020B0604030504040204" pitchFamily="34" charset="-128"/>
                          <a:ea typeface="Meiryo UI" panose="020B0604030504040204" pitchFamily="34" charset="-128"/>
                          <a:cs typeface="Meiryo UI" panose="020B0604030504040204" pitchFamily="34" charset="-128"/>
                        </a:rPr>
                        <a:t>↑PROTO</a:t>
                      </a:r>
                    </a:p>
                  </a:txBody>
                  <a:tcPr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8206016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0"/>
            <a:ext cx="8229600" cy="1143000"/>
          </a:xfrm>
        </p:spPr>
        <p:txBody>
          <a:bodyPr>
            <a:normAutofit/>
          </a:bodyPr>
          <a:lstStyle/>
          <a:p>
            <a:pPr algn="l"/>
            <a:r>
              <a:rPr lang="cs-CZ" sz="32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Stanovení celkových porfyrinů</a:t>
            </a:r>
            <a:endParaRPr lang="cs-CZ" sz="3200" dirty="0"/>
          </a:p>
        </p:txBody>
      </p:sp>
      <p:sp>
        <p:nvSpPr>
          <p:cNvPr id="3" name="Zástupný symbol pro obsah 2"/>
          <p:cNvSpPr>
            <a:spLocks noGrp="1"/>
          </p:cNvSpPr>
          <p:nvPr>
            <p:ph idx="1"/>
          </p:nvPr>
        </p:nvSpPr>
        <p:spPr>
          <a:xfrm>
            <a:off x="457200" y="1052736"/>
            <a:ext cx="8229600" cy="5073427"/>
          </a:xfrm>
        </p:spPr>
        <p:txBody>
          <a:bodyPr>
            <a:normAutofit lnSpcReduction="10000"/>
          </a:bodyPr>
          <a:lstStyle/>
          <a:p>
            <a:pPr>
              <a:buFont typeface="Wingdings" panose="05000000000000000000" pitchFamily="2" charset="2"/>
              <a:buChar char="§"/>
            </a:pPr>
            <a:r>
              <a:rPr lang="cs-CZ" sz="1800" dirty="0">
                <a:latin typeface="Meiryo UI" panose="020B0604030504040204" pitchFamily="34" charset="-128"/>
                <a:ea typeface="Meiryo UI" panose="020B0604030504040204" pitchFamily="34" charset="-128"/>
                <a:cs typeface="Meiryo UI" panose="020B0604030504040204" pitchFamily="34" charset="-128"/>
              </a:rPr>
              <a:t>Charakteristické </a:t>
            </a:r>
            <a:r>
              <a:rPr lang="cs-CZ" sz="1800" dirty="0" err="1">
                <a:latin typeface="Meiryo UI" panose="020B0604030504040204" pitchFamily="34" charset="-128"/>
                <a:ea typeface="Meiryo UI" panose="020B0604030504040204" pitchFamily="34" charset="-128"/>
                <a:cs typeface="Meiryo UI" panose="020B0604030504040204" pitchFamily="34" charset="-128"/>
              </a:rPr>
              <a:t>absorbční</a:t>
            </a:r>
            <a:r>
              <a:rPr lang="cs-CZ" sz="1800" dirty="0">
                <a:latin typeface="Meiryo UI" panose="020B0604030504040204" pitchFamily="34" charset="-128"/>
                <a:ea typeface="Meiryo UI" panose="020B0604030504040204" pitchFamily="34" charset="-128"/>
                <a:cs typeface="Meiryo UI" panose="020B0604030504040204" pitchFamily="34" charset="-128"/>
              </a:rPr>
              <a:t> spektrum – </a:t>
            </a:r>
            <a:r>
              <a:rPr lang="cs-CZ" sz="1800" b="1" dirty="0" err="1">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Soretův</a:t>
            </a:r>
            <a:r>
              <a:rPr lang="cs-CZ" sz="18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 pás</a:t>
            </a:r>
            <a:r>
              <a:rPr lang="cs-CZ" sz="1800" dirty="0">
                <a:latin typeface="Meiryo UI" panose="020B0604030504040204" pitchFamily="34" charset="-128"/>
                <a:ea typeface="Meiryo UI" panose="020B0604030504040204" pitchFamily="34" charset="-128"/>
                <a:cs typeface="Meiryo UI" panose="020B0604030504040204" pitchFamily="34" charset="-128"/>
              </a:rPr>
              <a:t>, s maximem okolo 400 </a:t>
            </a:r>
            <a:r>
              <a:rPr lang="cs-CZ" sz="1800" dirty="0" err="1">
                <a:latin typeface="Meiryo UI" panose="020B0604030504040204" pitchFamily="34" charset="-128"/>
                <a:ea typeface="Meiryo UI" panose="020B0604030504040204" pitchFamily="34" charset="-128"/>
                <a:cs typeface="Meiryo UI" panose="020B0604030504040204" pitchFamily="34" charset="-128"/>
              </a:rPr>
              <a:t>nm</a:t>
            </a:r>
            <a:endParaRPr lang="cs-CZ" sz="1800" dirty="0">
              <a:latin typeface="Meiryo UI" panose="020B0604030504040204" pitchFamily="34" charset="-128"/>
              <a:ea typeface="Meiryo UI" panose="020B0604030504040204" pitchFamily="34" charset="-128"/>
              <a:cs typeface="Meiryo UI" panose="020B0604030504040204" pitchFamily="34" charset="-128"/>
            </a:endParaRPr>
          </a:p>
          <a:p>
            <a:pPr marL="0" indent="0">
              <a:buNone/>
            </a:pPr>
            <a:endParaRPr lang="cs-CZ" sz="1800" dirty="0">
              <a:latin typeface="Meiryo UI" panose="020B0604030504040204" pitchFamily="34" charset="-128"/>
              <a:ea typeface="Meiryo UI" panose="020B0604030504040204" pitchFamily="34" charset="-128"/>
              <a:cs typeface="Meiryo UI" panose="020B0604030504040204" pitchFamily="34" charset="-128"/>
            </a:endParaRPr>
          </a:p>
          <a:p>
            <a:pPr>
              <a:buFont typeface="Wingdings" panose="05000000000000000000" pitchFamily="2" charset="2"/>
              <a:buChar char="§"/>
            </a:pPr>
            <a:r>
              <a:rPr lang="cs-CZ" sz="1800" dirty="0">
                <a:latin typeface="Meiryo UI" panose="020B0604030504040204" pitchFamily="34" charset="-128"/>
                <a:ea typeface="Meiryo UI" panose="020B0604030504040204" pitchFamily="34" charset="-128"/>
                <a:cs typeface="Meiryo UI" panose="020B0604030504040204" pitchFamily="34" charset="-128"/>
              </a:rPr>
              <a:t>Spektrofotometrická křivka v oblasti 350 – 450 </a:t>
            </a:r>
            <a:r>
              <a:rPr lang="cs-CZ" sz="1800" dirty="0" err="1">
                <a:latin typeface="Meiryo UI" panose="020B0604030504040204" pitchFamily="34" charset="-128"/>
                <a:ea typeface="Meiryo UI" panose="020B0604030504040204" pitchFamily="34" charset="-128"/>
                <a:cs typeface="Meiryo UI" panose="020B0604030504040204" pitchFamily="34" charset="-128"/>
              </a:rPr>
              <a:t>nm</a:t>
            </a:r>
            <a:r>
              <a:rPr lang="cs-CZ" sz="1800" dirty="0">
                <a:latin typeface="Meiryo UI" panose="020B0604030504040204" pitchFamily="34" charset="-128"/>
                <a:ea typeface="Meiryo UI" panose="020B0604030504040204" pitchFamily="34" charset="-128"/>
                <a:cs typeface="Meiryo UI" panose="020B0604030504040204" pitchFamily="34" charset="-128"/>
              </a:rPr>
              <a:t> (při vyšším obsahu URO posun </a:t>
            </a:r>
            <a:r>
              <a:rPr lang="cs-CZ" sz="1800" dirty="0" err="1">
                <a:latin typeface="Meiryo UI" panose="020B0604030504040204" pitchFamily="34" charset="-128"/>
                <a:ea typeface="Meiryo UI" panose="020B0604030504040204" pitchFamily="34" charset="-128"/>
                <a:cs typeface="Meiryo UI" panose="020B0604030504040204" pitchFamily="34" charset="-128"/>
              </a:rPr>
              <a:t>absorbčního</a:t>
            </a:r>
            <a:r>
              <a:rPr lang="cs-CZ" sz="1800" dirty="0">
                <a:latin typeface="Meiryo UI" panose="020B0604030504040204" pitchFamily="34" charset="-128"/>
                <a:ea typeface="Meiryo UI" panose="020B0604030504040204" pitchFamily="34" charset="-128"/>
                <a:cs typeface="Meiryo UI" panose="020B0604030504040204" pitchFamily="34" charset="-128"/>
              </a:rPr>
              <a:t> maxima na 405 </a:t>
            </a:r>
            <a:r>
              <a:rPr lang="cs-CZ" sz="1800" dirty="0" err="1">
                <a:latin typeface="Meiryo UI" panose="020B0604030504040204" pitchFamily="34" charset="-128"/>
                <a:ea typeface="Meiryo UI" panose="020B0604030504040204" pitchFamily="34" charset="-128"/>
                <a:cs typeface="Meiryo UI" panose="020B0604030504040204" pitchFamily="34" charset="-128"/>
              </a:rPr>
              <a:t>nm</a:t>
            </a:r>
            <a:r>
              <a:rPr lang="cs-CZ" sz="1800" dirty="0">
                <a:latin typeface="Meiryo UI" panose="020B0604030504040204" pitchFamily="34" charset="-128"/>
                <a:ea typeface="Meiryo UI" panose="020B0604030504040204" pitchFamily="34" charset="-128"/>
                <a:cs typeface="Meiryo UI" panose="020B0604030504040204" pitchFamily="34" charset="-128"/>
              </a:rPr>
              <a:t>)</a:t>
            </a:r>
          </a:p>
          <a:p>
            <a:pPr>
              <a:buFont typeface="Wingdings" panose="05000000000000000000" pitchFamily="2" charset="2"/>
              <a:buChar char="§"/>
            </a:pPr>
            <a:endParaRPr lang="cs-CZ" sz="1800" dirty="0">
              <a:latin typeface="Meiryo UI" panose="020B0604030504040204" pitchFamily="34" charset="-128"/>
              <a:ea typeface="Meiryo UI" panose="020B0604030504040204" pitchFamily="34" charset="-128"/>
              <a:cs typeface="Meiryo UI" panose="020B0604030504040204" pitchFamily="34" charset="-128"/>
            </a:endParaRPr>
          </a:p>
          <a:p>
            <a:pPr>
              <a:buFont typeface="Wingdings" panose="05000000000000000000" pitchFamily="2" charset="2"/>
              <a:buChar char="§"/>
            </a:pPr>
            <a:r>
              <a:rPr lang="cs-CZ" sz="1800" dirty="0">
                <a:latin typeface="Meiryo UI" panose="020B0604030504040204" pitchFamily="34" charset="-128"/>
                <a:ea typeface="Meiryo UI" panose="020B0604030504040204" pitchFamily="34" charset="-128"/>
                <a:cs typeface="Meiryo UI" panose="020B0604030504040204" pitchFamily="34" charset="-128"/>
              </a:rPr>
              <a:t>Materiál: okyselená (H</a:t>
            </a:r>
            <a:r>
              <a:rPr lang="cs-CZ" sz="1800" baseline="-25000" dirty="0">
                <a:latin typeface="Meiryo UI" panose="020B0604030504040204" pitchFamily="34" charset="-128"/>
                <a:ea typeface="Meiryo UI" panose="020B0604030504040204" pitchFamily="34" charset="-128"/>
                <a:cs typeface="Meiryo UI" panose="020B0604030504040204" pitchFamily="34" charset="-128"/>
              </a:rPr>
              <a:t>2</a:t>
            </a:r>
            <a:r>
              <a:rPr lang="cs-CZ" sz="1800" dirty="0">
                <a:latin typeface="Meiryo UI" panose="020B0604030504040204" pitchFamily="34" charset="-128"/>
                <a:ea typeface="Meiryo UI" panose="020B0604030504040204" pitchFamily="34" charset="-128"/>
                <a:cs typeface="Meiryo UI" panose="020B0604030504040204" pitchFamily="34" charset="-128"/>
              </a:rPr>
              <a:t>SO</a:t>
            </a:r>
            <a:r>
              <a:rPr lang="cs-CZ" sz="1800" baseline="-25000" dirty="0">
                <a:latin typeface="Meiryo UI" panose="020B0604030504040204" pitchFamily="34" charset="-128"/>
                <a:ea typeface="Meiryo UI" panose="020B0604030504040204" pitchFamily="34" charset="-128"/>
                <a:cs typeface="Meiryo UI" panose="020B0604030504040204" pitchFamily="34" charset="-128"/>
              </a:rPr>
              <a:t>4</a:t>
            </a:r>
            <a:r>
              <a:rPr lang="cs-CZ" sz="1800" dirty="0">
                <a:latin typeface="Meiryo UI" panose="020B0604030504040204" pitchFamily="34" charset="-128"/>
                <a:ea typeface="Meiryo UI" panose="020B0604030504040204" pitchFamily="34" charset="-128"/>
                <a:cs typeface="Meiryo UI" panose="020B0604030504040204" pitchFamily="34" charset="-128"/>
              </a:rPr>
              <a:t>) jednorázová moč, chráněná před světlem</a:t>
            </a:r>
          </a:p>
          <a:p>
            <a:pPr>
              <a:buFont typeface="Wingdings" panose="05000000000000000000" pitchFamily="2" charset="2"/>
              <a:buChar char="§"/>
            </a:pPr>
            <a:endParaRPr lang="cs-CZ" sz="1800" dirty="0">
              <a:latin typeface="Meiryo UI" panose="020B0604030504040204" pitchFamily="34" charset="-128"/>
              <a:ea typeface="Meiryo UI" panose="020B0604030504040204" pitchFamily="34" charset="-128"/>
              <a:cs typeface="Meiryo UI" panose="020B0604030504040204" pitchFamily="34" charset="-128"/>
            </a:endParaRPr>
          </a:p>
          <a:p>
            <a:pPr>
              <a:buFont typeface="Wingdings" panose="05000000000000000000" pitchFamily="2" charset="2"/>
              <a:buChar char="§"/>
            </a:pPr>
            <a:r>
              <a:rPr lang="cs-CZ" sz="1800" dirty="0">
                <a:latin typeface="Meiryo UI" panose="020B0604030504040204" pitchFamily="34" charset="-128"/>
                <a:ea typeface="Meiryo UI" panose="020B0604030504040204" pitchFamily="34" charset="-128"/>
                <a:cs typeface="Meiryo UI" panose="020B0604030504040204" pitchFamily="34" charset="-128"/>
              </a:rPr>
              <a:t>Referenční rozmezí: </a:t>
            </a:r>
            <a:r>
              <a:rPr lang="cs-CZ" sz="18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do 144 </a:t>
            </a:r>
            <a:r>
              <a:rPr lang="el-GR" sz="18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μ</a:t>
            </a:r>
            <a:r>
              <a:rPr lang="cs-CZ" sz="1800" b="1" dirty="0">
                <a:effectLst>
                  <a:glow rad="63500">
                    <a:schemeClr val="accent2">
                      <a:satMod val="175000"/>
                      <a:alpha val="40000"/>
                    </a:schemeClr>
                  </a:glow>
                </a:effectLst>
                <a:latin typeface="Meiryo UI" panose="020B0604030504040204" pitchFamily="34" charset="-128"/>
                <a:ea typeface="Meiryo UI" panose="020B0604030504040204" pitchFamily="34" charset="-128"/>
                <a:cs typeface="Meiryo UI" panose="020B0604030504040204" pitchFamily="34" charset="-128"/>
              </a:rPr>
              <a:t>g/l </a:t>
            </a:r>
            <a:r>
              <a:rPr lang="cs-CZ" sz="1800" dirty="0">
                <a:latin typeface="Meiryo UI" panose="020B0604030504040204" pitchFamily="34" charset="-128"/>
                <a:ea typeface="Meiryo UI" panose="020B0604030504040204" pitchFamily="34" charset="-128"/>
                <a:cs typeface="Meiryo UI" panose="020B0604030504040204" pitchFamily="34" charset="-128"/>
              </a:rPr>
              <a:t>(0,22 </a:t>
            </a:r>
            <a:r>
              <a:rPr lang="el-GR" sz="1800" dirty="0">
                <a:latin typeface="Meiryo UI" panose="020B0604030504040204" pitchFamily="34" charset="-128"/>
                <a:ea typeface="Meiryo UI" panose="020B0604030504040204" pitchFamily="34" charset="-128"/>
                <a:cs typeface="Meiryo UI" panose="020B0604030504040204" pitchFamily="34" charset="-128"/>
              </a:rPr>
              <a:t>μ</a:t>
            </a:r>
            <a:r>
              <a:rPr lang="cs-CZ" sz="1800" dirty="0">
                <a:latin typeface="Meiryo UI" panose="020B0604030504040204" pitchFamily="34" charset="-128"/>
                <a:ea typeface="Meiryo UI" panose="020B0604030504040204" pitchFamily="34" charset="-128"/>
                <a:cs typeface="Meiryo UI" panose="020B0604030504040204" pitchFamily="34" charset="-128"/>
              </a:rPr>
              <a:t>mol/l)</a:t>
            </a:r>
          </a:p>
          <a:p>
            <a:pPr>
              <a:buFont typeface="Wingdings" panose="05000000000000000000" pitchFamily="2" charset="2"/>
              <a:buChar char="§"/>
            </a:pPr>
            <a:endParaRPr lang="cs-CZ" sz="1800" dirty="0">
              <a:latin typeface="Meiryo UI" panose="020B0604030504040204" pitchFamily="34" charset="-128"/>
              <a:ea typeface="Meiryo UI" panose="020B0604030504040204" pitchFamily="34" charset="-128"/>
              <a:cs typeface="Meiryo UI" panose="020B0604030504040204" pitchFamily="34" charset="-128"/>
            </a:endParaRPr>
          </a:p>
          <a:p>
            <a:pPr>
              <a:buFont typeface="Wingdings" panose="05000000000000000000" pitchFamily="2" charset="2"/>
              <a:buChar char="§"/>
            </a:pPr>
            <a:r>
              <a:rPr lang="cs-CZ" sz="1800" dirty="0">
                <a:latin typeface="Meiryo UI" panose="020B0604030504040204" pitchFamily="34" charset="-128"/>
                <a:ea typeface="Meiryo UI" panose="020B0604030504040204" pitchFamily="34" charset="-128"/>
                <a:cs typeface="Meiryo UI" panose="020B0604030504040204" pitchFamily="34" charset="-128"/>
              </a:rPr>
              <a:t>V případě pozitivity následuje další vyšetření moče – stanovení jednotlivých porfyrinů, stanovení prekurzorů porfyrinů (ALA, PBG), a případně i enzymů v krvi podílejících se na tvorbě a přeměně porfyrinů (výjimečně).</a:t>
            </a:r>
          </a:p>
          <a:p>
            <a:pPr>
              <a:buFont typeface="Wingdings" panose="05000000000000000000" pitchFamily="2" charset="2"/>
              <a:buChar char="§"/>
            </a:pPr>
            <a:r>
              <a:rPr lang="cs-CZ" sz="1800" dirty="0">
                <a:latin typeface="Meiryo UI" panose="020B0604030504040204" pitchFamily="34" charset="-128"/>
                <a:ea typeface="Meiryo UI" panose="020B0604030504040204" pitchFamily="34" charset="-128"/>
                <a:cs typeface="Meiryo UI" panose="020B0604030504040204" pitchFamily="34" charset="-128"/>
              </a:rPr>
              <a:t>Méně často možnost stanovení porfyrinů ve stolici, erytrocytech či plazmě</a:t>
            </a:r>
          </a:p>
          <a:p>
            <a:pPr marL="0" indent="0">
              <a:buNone/>
            </a:pPr>
            <a:endParaRPr lang="cs-CZ" sz="1800" dirty="0">
              <a:latin typeface="Meiryo UI" panose="020B0604030504040204" pitchFamily="34" charset="-128"/>
              <a:ea typeface="Meiryo UI" panose="020B0604030504040204" pitchFamily="34" charset="-128"/>
              <a:cs typeface="Meiryo UI" panose="020B0604030504040204" pitchFamily="34" charset="-128"/>
            </a:endParaRPr>
          </a:p>
          <a:p>
            <a:pPr>
              <a:buFont typeface="Wingdings" panose="05000000000000000000" pitchFamily="2" charset="2"/>
              <a:buChar char="§"/>
            </a:pPr>
            <a:endParaRPr lang="cs-CZ" sz="1800" dirty="0">
              <a:latin typeface="Meiryo UI" panose="020B0604030504040204" pitchFamily="34" charset="-128"/>
              <a:ea typeface="Meiryo UI" panose="020B0604030504040204" pitchFamily="34" charset="-128"/>
              <a:cs typeface="Meiryo UI" panose="020B0604030504040204" pitchFamily="34" charset="-128"/>
            </a:endParaRPr>
          </a:p>
        </p:txBody>
      </p:sp>
      <p:pic>
        <p:nvPicPr>
          <p:cNvPr id="16" name="Obrázek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2204864"/>
            <a:ext cx="6391275" cy="3771900"/>
          </a:xfrm>
          <a:prstGeom prst="rect">
            <a:avLst/>
          </a:prstGeom>
        </p:spPr>
      </p:pic>
    </p:spTree>
    <p:extLst>
      <p:ext uri="{BB962C8B-B14F-4D97-AF65-F5344CB8AC3E}">
        <p14:creationId xmlns:p14="http://schemas.microsoft.com/office/powerpoint/2010/main" val="4047983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6"/>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16562</TotalTime>
  <Words>3405</Words>
  <Application>Microsoft Office PowerPoint</Application>
  <PresentationFormat>Předvádění na obrazovce (4:3)</PresentationFormat>
  <Paragraphs>455</Paragraphs>
  <Slides>38</Slides>
  <Notes>38</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38</vt:i4>
      </vt:variant>
    </vt:vector>
  </HeadingPairs>
  <TitlesOfParts>
    <vt:vector size="45" baseType="lpstr">
      <vt:lpstr>Arial</vt:lpstr>
      <vt:lpstr>Calibri</vt:lpstr>
      <vt:lpstr>Courier New</vt:lpstr>
      <vt:lpstr>Meiryo UI</vt:lpstr>
      <vt:lpstr>Times New Roman</vt:lpstr>
      <vt:lpstr>Wingdings</vt:lpstr>
      <vt:lpstr>Motiv systému Office</vt:lpstr>
      <vt:lpstr>Krevní barviva</vt:lpstr>
      <vt:lpstr>Prezentace aplikace PowerPoint</vt:lpstr>
      <vt:lpstr>Porfyriny – biosyntéza </vt:lpstr>
      <vt:lpstr>Poruchy metabolismu porfyrinů - Porfyrie</vt:lpstr>
      <vt:lpstr>Poruchy metabolismu porfyrinů - Porfyrie</vt:lpstr>
      <vt:lpstr>Porfyrie</vt:lpstr>
      <vt:lpstr>Poruchy metabolismu porfyrinů</vt:lpstr>
      <vt:lpstr>Prezentace aplikace PowerPoint</vt:lpstr>
      <vt:lpstr>Stanovení celkových porfyrinů</vt:lpstr>
      <vt:lpstr>Stanovení jednotlivých porfyrinů</vt:lpstr>
      <vt:lpstr>Stanovení jednotlivých porfyrinů</vt:lpstr>
      <vt:lpstr>Prezentace aplikace PowerPoint</vt:lpstr>
      <vt:lpstr>Porfyrie</vt:lpstr>
      <vt:lpstr>Porfyrie</vt:lpstr>
      <vt:lpstr>Hemoglobin (Hb)</vt:lpstr>
      <vt:lpstr>Hemoglobin (Hb)</vt:lpstr>
      <vt:lpstr>Deriváty Hb</vt:lpstr>
      <vt:lpstr>Prezentace aplikace PowerPoint</vt:lpstr>
      <vt:lpstr>Prezentace aplikace PowerPoint</vt:lpstr>
      <vt:lpstr>Syntéza Hb</vt:lpstr>
      <vt:lpstr>Poruchy tvorby Hb</vt:lpstr>
      <vt:lpstr>Poruchy tvorby Hb</vt:lpstr>
      <vt:lpstr>Stanovení Hb a jeho derivátů</vt:lpstr>
      <vt:lpstr>Stanovení Hb a jeho derivátů</vt:lpstr>
      <vt:lpstr>Stanovení Hb a jeho derivátů</vt:lpstr>
      <vt:lpstr>Stanovení Hb a jeho derivátů</vt:lpstr>
      <vt:lpstr>Prezentace aplikace PowerPoint</vt:lpstr>
      <vt:lpstr>Stanovení Hb a jeho derivátů</vt:lpstr>
      <vt:lpstr>Odbourávání Hb</vt:lpstr>
      <vt:lpstr>Bilirubin</vt:lpstr>
      <vt:lpstr>Bilirubin</vt:lpstr>
      <vt:lpstr>Bilirubin</vt:lpstr>
      <vt:lpstr>Odbourávání Hb</vt:lpstr>
      <vt:lpstr>Stanovení bilirubinu</vt:lpstr>
      <vt:lpstr>Stanovení bilirubinu</vt:lpstr>
      <vt:lpstr>Stanovení bilirubinu</vt:lpstr>
      <vt:lpstr>Stanovení bilirubinu</vt:lpstr>
      <vt:lpstr>Stanovení bilirubinu</vt:lpstr>
    </vt:vector>
  </TitlesOfParts>
  <Company>FN Brno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Krevní barviva</dc:title>
  <dc:creator>Pleskova Veronika</dc:creator>
  <cp:lastModifiedBy>Tomanová Jana</cp:lastModifiedBy>
  <cp:revision>195</cp:revision>
  <cp:lastPrinted>2021-09-17T08:20:57Z</cp:lastPrinted>
  <dcterms:created xsi:type="dcterms:W3CDTF">2015-11-18T10:15:13Z</dcterms:created>
  <dcterms:modified xsi:type="dcterms:W3CDTF">2021-09-17T09:17:25Z</dcterms:modified>
</cp:coreProperties>
</file>