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3" r:id="rId6"/>
    <p:sldId id="264" r:id="rId7"/>
    <p:sldId id="280" r:id="rId8"/>
    <p:sldId id="299" r:id="rId9"/>
    <p:sldId id="266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60" r:id="rId19"/>
    <p:sldId id="261" r:id="rId20"/>
    <p:sldId id="279" r:id="rId21"/>
    <p:sldId id="262" r:id="rId22"/>
    <p:sldId id="288" r:id="rId23"/>
    <p:sldId id="282" r:id="rId24"/>
    <p:sldId id="285" r:id="rId25"/>
    <p:sldId id="283" r:id="rId26"/>
    <p:sldId id="291" r:id="rId27"/>
    <p:sldId id="293" r:id="rId28"/>
    <p:sldId id="294" r:id="rId29"/>
    <p:sldId id="295" r:id="rId30"/>
    <p:sldId id="292" r:id="rId31"/>
    <p:sldId id="296" r:id="rId32"/>
    <p:sldId id="297" r:id="rId33"/>
    <p:sldId id="298" r:id="rId34"/>
    <p:sldId id="302" r:id="rId35"/>
    <p:sldId id="303" r:id="rId36"/>
    <p:sldId id="304" r:id="rId37"/>
    <p:sldId id="305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9080B-65EB-4478-9C49-B6D02875C75A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B11BB-71AF-4EB4-9CDA-D5CF75A9B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8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4C528-02FB-45CF-BA14-34CBC8F8E10A}" type="slidenum">
              <a:rPr smtClean="0"/>
              <a:pPr>
                <a:defRPr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altLang="cs-CZ" smtClean="0"/>
              <a:t>Sdělte stručný přehled prezentace. Popište hlavní záměr prezentace a v čem spočívá její důležitost.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altLang="cs-CZ" smtClean="0"/>
              <a:t>Uveďte každé z hlavních témat.</a:t>
            </a:r>
          </a:p>
          <a:p>
            <a:pPr eaLnBrk="1" hangingPunct="1">
              <a:spcBef>
                <a:spcPct val="0"/>
              </a:spcBef>
            </a:pPr>
            <a:r>
              <a:rPr altLang="cs-CZ" smtClean="0"/>
              <a:t>Aby se posluchači dokázali v prezentaci orientovat, můžete tento snímek s přehledem opakovat během celé prezentace vždy se zdůrazněním konkrétního tématu, které se chystáte probírat jako další.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C8CEDE2-93F9-4169-AC6B-3B2F1B19D6AF}" type="slidenum">
              <a:rPr alt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uze pozad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901BC-390C-40FD-8522-17F886C67B61}" type="datetimeFigureOut">
              <a:rPr lang="cs-CZ"/>
              <a:pPr>
                <a:defRPr/>
              </a:pPr>
              <a:t>25.02.2021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74C4D-F8FF-4FF9-B608-A5CD4901E6B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8528252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6A70BFF-787D-4439-8DD8-F8D059054A7C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755503"/>
          </a:xfrm>
        </p:spPr>
        <p:txBody>
          <a:bodyPr/>
          <a:lstStyle/>
          <a:p>
            <a:r>
              <a:rPr lang="cs-CZ" sz="6600" dirty="0" smtClean="0"/>
              <a:t>Novější či méně běžné metody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                                             Mirka </a:t>
            </a:r>
            <a:r>
              <a:rPr lang="cs-CZ" dirty="0" err="1" smtClean="0"/>
              <a:t>Beňovská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272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4824536" cy="792088"/>
          </a:xfrm>
        </p:spPr>
        <p:txBody>
          <a:bodyPr/>
          <a:lstStyle/>
          <a:p>
            <a:pPr algn="l"/>
            <a:r>
              <a:rPr lang="cs-CZ" dirty="0" smtClean="0"/>
              <a:t>                       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</a:rPr>
              <a:t>Presepsin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352928" cy="6093296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sz="2000" b="1" dirty="0" err="1" smtClean="0">
                <a:solidFill>
                  <a:schemeClr val="bg2">
                    <a:lumMod val="50000"/>
                  </a:schemeClr>
                </a:solidFill>
              </a:rPr>
              <a:t>marker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 sepse 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pro diagnostiku, monitorování i prognózu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podobně jako PCT</a:t>
            </a:r>
          </a:p>
          <a:p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 err="1" smtClean="0"/>
              <a:t>presepsin</a:t>
            </a:r>
            <a:r>
              <a:rPr lang="cs-CZ" sz="2000" b="1" dirty="0" smtClean="0"/>
              <a:t> a PCT se nechovají zcela totožně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snižuje se pomaleji než PCT,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při špatné prognóze zůstává vysoký</a:t>
            </a:r>
          </a:p>
          <a:p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/>
              <a:t>j</a:t>
            </a:r>
            <a:r>
              <a:rPr lang="cs-CZ" sz="2000" b="1" dirty="0" smtClean="0"/>
              <a:t>eví se </a:t>
            </a:r>
            <a:r>
              <a:rPr lang="cs-CZ" sz="2000" b="1" dirty="0"/>
              <a:t>jako lepší ukazatel negativní </a:t>
            </a:r>
            <a:r>
              <a:rPr lang="cs-CZ" sz="2000" b="1" dirty="0" smtClean="0"/>
              <a:t>prognózy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důležitý je trend</a:t>
            </a:r>
            <a:r>
              <a:rPr lang="cs-CZ" sz="2000" b="1" dirty="0" smtClean="0"/>
              <a:t>, ne absolutní hodnota (uplatnění při </a:t>
            </a:r>
          </a:p>
          <a:p>
            <a:pPr marL="0" indent="0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předpovědi 30 denní mortality)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 smtClean="0"/>
              <a:t>výhodné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kombinovat více </a:t>
            </a:r>
            <a:r>
              <a:rPr lang="cs-CZ" sz="2000" b="1" dirty="0" err="1" smtClean="0">
                <a:solidFill>
                  <a:schemeClr val="bg2">
                    <a:lumMod val="50000"/>
                  </a:schemeClr>
                </a:solidFill>
              </a:rPr>
              <a:t>markerů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 sepse</a:t>
            </a:r>
            <a:r>
              <a:rPr lang="cs-CZ" sz="2000" b="1" dirty="0" smtClean="0"/>
              <a:t> dohromady</a:t>
            </a:r>
          </a:p>
          <a:p>
            <a:endParaRPr lang="cs-CZ" sz="2000" b="1" dirty="0" smtClean="0">
              <a:solidFill>
                <a:schemeClr val="tx2"/>
              </a:solidFill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8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Lp-PLA</a:t>
            </a:r>
            <a:r>
              <a:rPr lang="cs-CZ" altLang="cs-CZ" b="1" baseline="-25000" dirty="0" smtClean="0"/>
              <a:t>2</a:t>
            </a:r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cs-CZ" altLang="cs-CZ" sz="2000" b="1" dirty="0" smtClean="0"/>
              <a:t>- fosfolipáza </a:t>
            </a:r>
            <a:r>
              <a:rPr lang="cs-CZ" altLang="cs-CZ" sz="2000" b="1" dirty="0"/>
              <a:t>A</a:t>
            </a:r>
            <a:r>
              <a:rPr lang="cs-CZ" altLang="cs-CZ" sz="2000" b="1" baseline="-25000" dirty="0"/>
              <a:t>2</a:t>
            </a:r>
            <a:r>
              <a:rPr lang="cs-CZ" altLang="cs-CZ" sz="2000" b="1" dirty="0"/>
              <a:t> asociovaná s lipoproteiny </a:t>
            </a:r>
            <a:endParaRPr lang="cs-CZ" altLang="cs-CZ" sz="2000" b="1" dirty="0" smtClean="0"/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endParaRPr lang="cs-CZ" altLang="cs-CZ" sz="2000" b="1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 smtClean="0"/>
              <a:t>-  výskyt </a:t>
            </a:r>
            <a:r>
              <a:rPr lang="cs-CZ" altLang="cs-CZ" sz="2000" dirty="0"/>
              <a:t>plazma nebo sérum,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-  </a:t>
            </a:r>
            <a:r>
              <a:rPr lang="cs-CZ" altLang="cs-CZ" sz="2000" dirty="0" smtClean="0"/>
              <a:t>enzym </a:t>
            </a:r>
            <a:r>
              <a:rPr lang="cs-CZ" altLang="cs-CZ" sz="2000" dirty="0"/>
              <a:t>hydrolyzující oxidované fosfolipidy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   uvolňuje </a:t>
            </a:r>
            <a:r>
              <a:rPr lang="cs-CZ" altLang="cs-CZ" sz="2000" dirty="0" err="1"/>
              <a:t>lyzofosfatidylcholin</a:t>
            </a:r>
            <a:r>
              <a:rPr lang="cs-CZ" altLang="cs-CZ" sz="2000" dirty="0"/>
              <a:t> s prozánětlivými účinky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   podporuje protržení aterosklerotického </a:t>
            </a:r>
            <a:r>
              <a:rPr lang="cs-CZ" altLang="cs-CZ" sz="2000" dirty="0" smtClean="0"/>
              <a:t>plátu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cs-CZ" altLang="cs-CZ" sz="2000" dirty="0" smtClean="0"/>
              <a:t>- vázána </a:t>
            </a:r>
            <a:r>
              <a:rPr lang="cs-CZ" altLang="cs-CZ" sz="2000" dirty="0"/>
              <a:t>na lipoproteiny o nízké hustotě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r>
              <a:rPr lang="cs-CZ" altLang="cs-CZ" sz="2000" dirty="0" smtClean="0"/>
              <a:t>vysoká </a:t>
            </a:r>
            <a:r>
              <a:rPr lang="cs-CZ" altLang="cs-CZ" sz="2000" dirty="0"/>
              <a:t>hladina Lp-PLA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poukazuje na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nestabilní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b="1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cs-CZ" altLang="cs-CZ" sz="2000" b="1" dirty="0" err="1" smtClean="0">
                <a:solidFill>
                  <a:schemeClr val="bg2">
                    <a:lumMod val="50000"/>
                  </a:schemeClr>
                </a:solidFill>
              </a:rPr>
              <a:t>atrosklerotický</a:t>
            </a:r>
            <a:r>
              <a:rPr lang="cs-CZ" altLang="cs-CZ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plát,</a:t>
            </a:r>
            <a:r>
              <a:rPr lang="cs-CZ" altLang="cs-CZ" sz="2000" dirty="0"/>
              <a:t> může vést k IM nebo CMP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- </a:t>
            </a:r>
            <a:r>
              <a:rPr lang="cs-CZ" altLang="cs-CZ" sz="2000" dirty="0" smtClean="0"/>
              <a:t>   nízká </a:t>
            </a:r>
            <a:r>
              <a:rPr lang="cs-CZ" altLang="cs-CZ" sz="2000" dirty="0"/>
              <a:t>hladina Lp-PLA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-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stabilní aterosklerotický plát</a:t>
            </a:r>
            <a:endParaRPr lang="cs-CZ" altLang="cs-CZ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     </a:t>
            </a:r>
            <a:r>
              <a:rPr lang="cs-CZ" altLang="cs-CZ" sz="2000" dirty="0" smtClean="0"/>
              <a:t>prokázána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negativní prediktivní </a:t>
            </a:r>
            <a:r>
              <a:rPr lang="cs-CZ" altLang="cs-CZ" sz="2000" b="1" dirty="0" smtClean="0">
                <a:solidFill>
                  <a:schemeClr val="bg2">
                    <a:lumMod val="50000"/>
                  </a:schemeClr>
                </a:solidFill>
              </a:rPr>
              <a:t>hodnota</a:t>
            </a:r>
            <a:endParaRPr lang="cs-CZ" altLang="cs-CZ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21733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altLang="cs-CZ" sz="4000" dirty="0"/>
              <a:t>Stanovení Lp-PLA</a:t>
            </a:r>
            <a:r>
              <a:rPr lang="cs-CZ" altLang="cs-CZ" sz="4000" baseline="-25000" dirty="0"/>
              <a:t>2</a:t>
            </a:r>
            <a:r>
              <a:rPr lang="cs-CZ" altLang="cs-CZ" sz="4000" dirty="0"/>
              <a:t> - PLAC test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 smtClean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cs-CZ" altLang="cs-CZ" sz="2000" dirty="0" smtClean="0"/>
              <a:t>ELISA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Tx/>
              <a:buAutoNum type="alphaLcParenR"/>
            </a:pPr>
            <a:endParaRPr lang="cs-CZ" altLang="cs-CZ" sz="2000" dirty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cs-CZ" altLang="cs-CZ" sz="2000" dirty="0" smtClean="0"/>
              <a:t>Fotometrická metoda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218282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r>
              <a:rPr lang="cs-CZ" altLang="cs-CZ" b="1" dirty="0" err="1" smtClean="0"/>
              <a:t>Cut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off</a:t>
            </a:r>
            <a:endParaRPr lang="cs-CZ" altLang="cs-CZ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Hodnoty Lp-PLA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 menší než 200ng/ml </a:t>
            </a:r>
            <a:r>
              <a:rPr lang="cs-CZ" altLang="cs-CZ" sz="2400" dirty="0" smtClean="0"/>
              <a:t>- nízké </a:t>
            </a:r>
            <a:r>
              <a:rPr lang="cs-CZ" altLang="cs-CZ" sz="2400" dirty="0"/>
              <a:t>riziko</a:t>
            </a:r>
          </a:p>
          <a:p>
            <a:pPr>
              <a:buClr>
                <a:schemeClr val="tx1"/>
              </a:buClr>
              <a:buFontTx/>
              <a:buNone/>
            </a:pPr>
            <a:endParaRPr lang="cs-CZ" altLang="cs-CZ" sz="2400" dirty="0"/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Hodnoty Lp-PLA</a:t>
            </a:r>
            <a:r>
              <a:rPr lang="cs-CZ" altLang="cs-CZ" sz="2000" baseline="-25000" dirty="0"/>
              <a:t>2</a:t>
            </a:r>
            <a:r>
              <a:rPr lang="cs-CZ" altLang="cs-CZ" sz="2400" dirty="0"/>
              <a:t> v rozmezí 200-235ng/ml </a:t>
            </a:r>
            <a:r>
              <a:rPr lang="cs-CZ" altLang="cs-CZ" sz="2400" dirty="0" smtClean="0"/>
              <a:t>– hraniční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 smtClean="0"/>
              <a:t>riziko</a:t>
            </a:r>
            <a:endParaRPr lang="cs-CZ" altLang="cs-CZ" sz="2400" dirty="0"/>
          </a:p>
          <a:p>
            <a:pPr>
              <a:buClr>
                <a:schemeClr val="tx1"/>
              </a:buClr>
              <a:buFontTx/>
              <a:buNone/>
            </a:pPr>
            <a:endParaRPr lang="cs-CZ" altLang="cs-CZ" sz="2400" dirty="0"/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Hodnoty Lp-PLA</a:t>
            </a:r>
            <a:r>
              <a:rPr lang="cs-CZ" altLang="cs-CZ" sz="2000" baseline="-25000" dirty="0"/>
              <a:t>2</a:t>
            </a:r>
            <a:r>
              <a:rPr lang="cs-CZ" altLang="cs-CZ" sz="2400" dirty="0"/>
              <a:t> větší než </a:t>
            </a:r>
            <a:r>
              <a:rPr lang="cs-CZ" altLang="cs-CZ" sz="2400" dirty="0">
                <a:solidFill>
                  <a:srgbClr val="FF0000"/>
                </a:solidFill>
              </a:rPr>
              <a:t>235</a:t>
            </a:r>
            <a:r>
              <a:rPr lang="cs-CZ" altLang="cs-CZ" sz="2400" dirty="0"/>
              <a:t>ng/ml </a:t>
            </a:r>
            <a:r>
              <a:rPr lang="cs-CZ" altLang="cs-CZ" sz="2400" dirty="0" smtClean="0"/>
              <a:t>- </a:t>
            </a:r>
            <a:r>
              <a:rPr lang="cs-CZ" altLang="cs-CZ" sz="2400" dirty="0"/>
              <a:t>považovány za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vysoké riziko</a:t>
            </a:r>
          </a:p>
          <a:p>
            <a:pPr>
              <a:buClr>
                <a:schemeClr val="tx1"/>
              </a:buClr>
              <a:buFontTx/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129012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683568" y="4763"/>
            <a:ext cx="8219132" cy="903287"/>
          </a:xfrm>
        </p:spPr>
        <p:txBody>
          <a:bodyPr/>
          <a:lstStyle/>
          <a:p>
            <a:pPr algn="ctr"/>
            <a:r>
              <a:rPr altLang="cs-CZ" sz="3200" b="1" dirty="0" err="1" smtClean="0">
                <a:solidFill>
                  <a:srgbClr val="0078A2"/>
                </a:solidFill>
                <a:latin typeface="Palatino Linotype" panose="02040502050505030304" pitchFamily="18" charset="0"/>
              </a:rPr>
              <a:t>Predikční</a:t>
            </a:r>
            <a:r>
              <a:rPr altLang="cs-CZ" sz="3200" b="1" dirty="0" smtClean="0">
                <a:solidFill>
                  <a:srgbClr val="0078A2"/>
                </a:solidFill>
                <a:latin typeface="Palatino Linotype" panose="02040502050505030304" pitchFamily="18" charset="0"/>
              </a:rPr>
              <a:t> </a:t>
            </a:r>
            <a:r>
              <a:rPr altLang="cs-CZ" sz="3200" b="1" dirty="0" err="1" smtClean="0">
                <a:solidFill>
                  <a:srgbClr val="0078A2"/>
                </a:solidFill>
                <a:latin typeface="Palatino Linotype" panose="02040502050505030304" pitchFamily="18" charset="0"/>
              </a:rPr>
              <a:t>markery</a:t>
            </a:r>
            <a:r>
              <a:rPr altLang="cs-CZ" sz="3200" b="1" dirty="0" smtClean="0">
                <a:solidFill>
                  <a:srgbClr val="0078A2"/>
                </a:solidFill>
                <a:latin typeface="Palatino Linotype" panose="02040502050505030304" pitchFamily="18" charset="0"/>
              </a:rPr>
              <a:t> </a:t>
            </a:r>
            <a:r>
              <a:rPr altLang="cs-CZ" sz="3200" b="1" dirty="0" err="1" smtClean="0">
                <a:solidFill>
                  <a:srgbClr val="0078A2"/>
                </a:solidFill>
                <a:latin typeface="Palatino Linotype" panose="02040502050505030304" pitchFamily="18" charset="0"/>
              </a:rPr>
              <a:t>preeklampsie</a:t>
            </a:r>
            <a:r>
              <a:rPr altLang="cs-CZ" sz="3200" b="1" dirty="0" smtClean="0">
                <a:solidFill>
                  <a:srgbClr val="0078A2"/>
                </a:solidFill>
                <a:latin typeface="Palatino Linotype" panose="02040502050505030304" pitchFamily="18" charset="0"/>
              </a:rPr>
              <a:t>, Roche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827088" y="1268760"/>
            <a:ext cx="8316912" cy="5589240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charset="0"/>
              <a:buNone/>
            </a:pP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PlGF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placentární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růstový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faktor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/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zodpovědný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normální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funkci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placenty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fyziologické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gravidity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koncentrace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PlGF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narůstá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během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prvních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dvou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trimestrů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klesá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konci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gravidity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altLang="cs-CZ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preeklampsie</a:t>
            </a:r>
            <a:r>
              <a:rPr altLang="cs-CZ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nižší</a:t>
            </a:r>
            <a:endParaRPr altLang="cs-CZ" sz="2000" dirty="0" smtClean="0">
              <a:solidFill>
                <a:schemeClr val="bg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alt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sFlt-1 -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rozpustná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tyrozinkináza-1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vliv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ukončení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těhotenství</a:t>
            </a:r>
            <a:endParaRPr altLang="cs-CZ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hladina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zůstává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stabilní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prvních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dvou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trimestrech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pak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narůstá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až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porodu</a:t>
            </a:r>
            <a:endParaRPr alt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altLang="cs-CZ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preeklampsie</a:t>
            </a:r>
            <a:r>
              <a:rPr altLang="cs-CZ" sz="200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sFlt-1 </a:t>
            </a:r>
            <a:r>
              <a:rPr altLang="cs-CZ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zvyšuje</a:t>
            </a:r>
            <a:r>
              <a:rPr altLang="cs-CZ" sz="2000" dirty="0" smtClean="0">
                <a:solidFill>
                  <a:srgbClr val="99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již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časných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fázích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gravidity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zvýšení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je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spojeno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ischémií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hypoxií</a:t>
            </a:r>
            <a:endParaRPr alt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alt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Poměr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sFlt-1/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PlGF</a:t>
            </a:r>
            <a:endParaRPr altLang="cs-CZ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citlivější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ukazatel</a:t>
            </a:r>
            <a:endParaRPr altLang="cs-CZ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při</a:t>
            </a:r>
            <a:r>
              <a:rPr altLang="cs-CZ" sz="20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preeklampsii</a:t>
            </a:r>
            <a:r>
              <a:rPr altLang="cs-CZ" sz="20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vyšší</a:t>
            </a:r>
            <a:r>
              <a:rPr altLang="cs-CZ" sz="20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altLang="cs-CZ" sz="2000" dirty="0" smtClean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altLang="cs-CZ" sz="2000" dirty="0" smtClean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</a:t>
            </a:r>
          </a:p>
          <a:p>
            <a:pPr marL="0" indent="0">
              <a:buFont typeface="Arial" charset="0"/>
              <a:buNone/>
            </a:pPr>
            <a:r>
              <a:rPr altLang="cs-CZ" sz="2000" dirty="0" smtClean="0">
                <a:latin typeface="Verdan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3983332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762000" y="188913"/>
            <a:ext cx="8077200" cy="1152525"/>
          </a:xfrm>
        </p:spPr>
        <p:txBody>
          <a:bodyPr/>
          <a:lstStyle/>
          <a:p>
            <a:pPr eaLnBrk="1" hangingPunct="1"/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Aktivita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sFlt-1 a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PlGF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na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endotelu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cév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během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normálního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těhotenství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a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při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preeklampsii</a:t>
            </a:r>
            <a:endParaRPr altLang="cs-CZ" sz="2800" b="1" dirty="0" smtClean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4481513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00213"/>
            <a:ext cx="4716462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73690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95536" y="1588"/>
            <a:ext cx="8507164" cy="835124"/>
          </a:xfrm>
        </p:spPr>
        <p:txBody>
          <a:bodyPr/>
          <a:lstStyle/>
          <a:p>
            <a:pPr algn="ctr"/>
            <a:r>
              <a:rPr altLang="cs-CZ" sz="32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Princip</a:t>
            </a:r>
            <a:r>
              <a:rPr altLang="cs-CZ" sz="32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32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stanovení</a:t>
            </a:r>
            <a:r>
              <a:rPr altLang="cs-CZ" sz="32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sFlt-1, </a:t>
            </a:r>
            <a:r>
              <a:rPr altLang="cs-CZ" sz="32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PlGF</a:t>
            </a:r>
            <a:endParaRPr altLang="cs-CZ" sz="3200" b="1" dirty="0" smtClean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042988" y="981075"/>
            <a:ext cx="7891462" cy="5232400"/>
          </a:xfrm>
        </p:spPr>
        <p:txBody>
          <a:bodyPr/>
          <a:lstStyle/>
          <a:p>
            <a:r>
              <a:rPr altLang="cs-CZ" sz="1800" b="1" smtClean="0">
                <a:latin typeface="Verdana" pitchFamily="34" charset="0"/>
              </a:rPr>
              <a:t>Heterogenní</a:t>
            </a:r>
            <a:r>
              <a:rPr altLang="cs-CZ" sz="1800" smtClean="0">
                <a:latin typeface="Verdana" pitchFamily="34" charset="0"/>
              </a:rPr>
              <a:t> </a:t>
            </a:r>
            <a:r>
              <a:rPr altLang="cs-CZ" sz="1800" b="1" smtClean="0">
                <a:latin typeface="Verdana" pitchFamily="34" charset="0"/>
              </a:rPr>
              <a:t>nekompetitivní imunoanalýza na systémech Roche</a:t>
            </a:r>
          </a:p>
          <a:p>
            <a:r>
              <a:rPr altLang="cs-CZ" sz="1800" smtClean="0">
                <a:latin typeface="Verdana" pitchFamily="34" charset="0"/>
              </a:rPr>
              <a:t>Protilátka značená </a:t>
            </a:r>
            <a:r>
              <a:rPr altLang="cs-CZ" sz="1800" b="1" smtClean="0">
                <a:latin typeface="Verdana" pitchFamily="34" charset="0"/>
              </a:rPr>
              <a:t>rutheinovým komplexem</a:t>
            </a:r>
            <a:r>
              <a:rPr altLang="cs-CZ" sz="1800" smtClean="0">
                <a:latin typeface="Verdana" pitchFamily="34" charset="0"/>
              </a:rPr>
              <a:t> </a:t>
            </a:r>
          </a:p>
          <a:p>
            <a:r>
              <a:rPr altLang="cs-CZ" sz="1800" smtClean="0">
                <a:latin typeface="Verdana" pitchFamily="34" charset="0"/>
              </a:rPr>
              <a:t>Separace na mikročásticích </a:t>
            </a:r>
          </a:p>
          <a:p>
            <a:r>
              <a:rPr altLang="cs-CZ" sz="1800" smtClean="0">
                <a:latin typeface="Verdana" pitchFamily="34" charset="0"/>
              </a:rPr>
              <a:t>Elektrochemiluminiscenční reakce - substrát </a:t>
            </a:r>
            <a:r>
              <a:rPr altLang="cs-CZ" sz="1800" b="1" smtClean="0">
                <a:latin typeface="Verdana" pitchFamily="34" charset="0"/>
              </a:rPr>
              <a:t>tripropylamin</a:t>
            </a:r>
          </a:p>
          <a:p>
            <a:r>
              <a:rPr altLang="cs-CZ" sz="1800" b="1" smtClean="0">
                <a:latin typeface="Verdana" pitchFamily="34" charset="0"/>
              </a:rPr>
              <a:t>Oxidace na </a:t>
            </a:r>
            <a:r>
              <a:rPr altLang="cs-CZ" sz="1800" smtClean="0">
                <a:latin typeface="Verdana" pitchFamily="34" charset="0"/>
              </a:rPr>
              <a:t>platinové elektrodě </a:t>
            </a:r>
          </a:p>
          <a:p>
            <a:r>
              <a:rPr altLang="cs-CZ" sz="1800" smtClean="0">
                <a:latin typeface="Verdana" pitchFamily="34" charset="0"/>
              </a:rPr>
              <a:t>Vznik </a:t>
            </a:r>
            <a:r>
              <a:rPr altLang="cs-CZ" sz="1800" b="1" smtClean="0">
                <a:latin typeface="Verdana" pitchFamily="34" charset="0"/>
              </a:rPr>
              <a:t>chemiluminiscenčního záření</a:t>
            </a:r>
          </a:p>
          <a:p>
            <a:endParaRPr altLang="cs-CZ" sz="1800" b="1" smtClean="0">
              <a:latin typeface="Verdana" pitchFamily="34" charset="0"/>
            </a:endParaRPr>
          </a:p>
          <a:p>
            <a:endParaRPr altLang="cs-CZ" sz="180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r>
              <a:rPr altLang="cs-CZ" smtClean="0"/>
              <a:t/>
            </a:r>
            <a:br>
              <a:rPr altLang="cs-CZ" smtClean="0"/>
            </a:br>
            <a:r>
              <a:rPr altLang="cs-CZ" smtClean="0"/>
              <a:t/>
            </a:r>
            <a:br>
              <a:rPr altLang="cs-CZ" smtClean="0"/>
            </a:br>
            <a:endParaRPr altLang="cs-CZ" smtClean="0"/>
          </a:p>
        </p:txBody>
      </p:sp>
      <p:graphicFrame>
        <p:nvGraphicFramePr>
          <p:cNvPr id="16388" name="Object 8"/>
          <p:cNvGraphicFramePr>
            <a:graphicFrameLocks noChangeAspect="1"/>
          </p:cNvGraphicFramePr>
          <p:nvPr/>
        </p:nvGraphicFramePr>
        <p:xfrm>
          <a:off x="2916238" y="3500438"/>
          <a:ext cx="5329237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Bitmap Image" r:id="rId3" imgW="6035649" imgH="2966855" progId="PBrush">
                  <p:embed/>
                </p:oleObj>
              </mc:Choice>
              <mc:Fallback>
                <p:oleObj name="Bitmap Image" r:id="rId3" imgW="6035649" imgH="296685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500438"/>
                        <a:ext cx="5329237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ovéPole 2"/>
          <p:cNvSpPr txBox="1">
            <a:spLocks noChangeArrowheads="1"/>
          </p:cNvSpPr>
          <p:nvPr/>
        </p:nvSpPr>
        <p:spPr bwMode="auto">
          <a:xfrm>
            <a:off x="2916238" y="6453188"/>
            <a:ext cx="2951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Verdana" pitchFamily="34" charset="0"/>
              </a:rPr>
              <a:t>Princip stanovení sFlt-1</a:t>
            </a:r>
            <a:endParaRPr lang="cs-CZ" altLang="cs-CZ" sz="16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6859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 idx="4294967295"/>
          </p:nvPr>
        </p:nvSpPr>
        <p:spPr>
          <a:xfrm>
            <a:off x="107504" y="-315416"/>
            <a:ext cx="9036496" cy="122346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ROC </a:t>
            </a:r>
            <a:r>
              <a:rPr altLang="cs-CZ" sz="2400" b="1" dirty="0" err="1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křivka</a:t>
            </a: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pro </a:t>
            </a:r>
            <a:r>
              <a:rPr altLang="cs-CZ" sz="2400" b="1" dirty="0" err="1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poměr</a:t>
            </a: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sFlt-1/</a:t>
            </a:r>
            <a:r>
              <a:rPr altLang="cs-CZ" sz="2400" b="1" dirty="0" err="1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PlGF</a:t>
            </a: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</a:t>
            </a:r>
            <a:b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</a:b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– 16.-20. </a:t>
            </a:r>
            <a:r>
              <a:rPr altLang="cs-CZ" sz="2400" b="1" dirty="0" err="1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týden</a:t>
            </a: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gravidity</a:t>
            </a:r>
          </a:p>
        </p:txBody>
      </p:sp>
      <p:pic>
        <p:nvPicPr>
          <p:cNvPr id="23555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52700"/>
            <a:ext cx="87852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ovéPole 2"/>
          <p:cNvSpPr txBox="1">
            <a:spLocks noChangeArrowheads="1"/>
          </p:cNvSpPr>
          <p:nvPr/>
        </p:nvSpPr>
        <p:spPr bwMode="auto">
          <a:xfrm>
            <a:off x="1619250" y="1628775"/>
            <a:ext cx="25923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Zdravé  81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Preeklamptičky 39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>
                <a:solidFill>
                  <a:srgbClr val="990000"/>
                </a:solidFill>
                <a:latin typeface="Arial" charset="0"/>
              </a:rPr>
              <a:t>AUC  = 0,863</a:t>
            </a:r>
            <a:endParaRPr lang="cs-CZ" altLang="cs-CZ" sz="18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6227763" y="908050"/>
            <a:ext cx="1635125" cy="720725"/>
          </a:xfrm>
          <a:prstGeom prst="ellipse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Časná PE</a:t>
            </a:r>
          </a:p>
        </p:txBody>
      </p:sp>
      <p:sp>
        <p:nvSpPr>
          <p:cNvPr id="23558" name="TextovéPole 5"/>
          <p:cNvSpPr txBox="1">
            <a:spLocks noChangeArrowheads="1"/>
          </p:cNvSpPr>
          <p:nvPr/>
        </p:nvSpPr>
        <p:spPr bwMode="auto">
          <a:xfrm>
            <a:off x="6011863" y="1628775"/>
            <a:ext cx="2714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Zdravé  81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Preeklamptičky 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>
                <a:solidFill>
                  <a:srgbClr val="990000"/>
                </a:solidFill>
                <a:latin typeface="Arial" charset="0"/>
              </a:rPr>
              <a:t>AUC  = 0,970</a:t>
            </a:r>
            <a:endParaRPr lang="cs-CZ" altLang="cs-CZ" sz="1800" b="1">
              <a:solidFill>
                <a:srgbClr val="99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/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Žlučové kyseliny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cs-CZ" dirty="0">
                <a:solidFill>
                  <a:schemeClr val="bg2">
                    <a:lumMod val="50000"/>
                  </a:schemeClr>
                </a:solidFill>
              </a:rPr>
            </a:b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H</a:t>
            </a:r>
            <a:r>
              <a:rPr lang="cs-CZ" dirty="0" smtClean="0"/>
              <a:t>lavním produkt </a:t>
            </a:r>
            <a:r>
              <a:rPr lang="cs-CZ" dirty="0"/>
              <a:t>metabolismu </a:t>
            </a:r>
            <a:r>
              <a:rPr lang="cs-CZ" dirty="0" smtClean="0"/>
              <a:t>cholesterolu </a:t>
            </a:r>
          </a:p>
          <a:p>
            <a:r>
              <a:rPr lang="cs-CZ" dirty="0"/>
              <a:t>R</a:t>
            </a:r>
            <a:r>
              <a:rPr lang="cs-CZ" dirty="0" smtClean="0"/>
              <a:t>ůzné </a:t>
            </a:r>
            <a:r>
              <a:rPr lang="cs-CZ" b="1" dirty="0" err="1"/>
              <a:t>hydroxyderiváty</a:t>
            </a:r>
            <a:r>
              <a:rPr lang="cs-CZ" b="1" dirty="0"/>
              <a:t> kyseliny </a:t>
            </a:r>
            <a:r>
              <a:rPr lang="cs-CZ" b="1" dirty="0" err="1" smtClean="0"/>
              <a:t>cholanové</a:t>
            </a:r>
            <a:r>
              <a:rPr lang="cs-CZ" dirty="0" smtClean="0"/>
              <a:t> </a:t>
            </a:r>
          </a:p>
          <a:p>
            <a:r>
              <a:rPr lang="cs-CZ" dirty="0" smtClean="0"/>
              <a:t>Základními </a:t>
            </a:r>
            <a:r>
              <a:rPr lang="cs-CZ" dirty="0"/>
              <a:t>žlučovými kyselinami jsou 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cholová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/>
              <a:t>a </a:t>
            </a:r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</a:rPr>
              <a:t>chenodeoxycholová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dirty="0"/>
              <a:t>V organismu se zapojují do trávení, vstřebávání a metabolismu </a:t>
            </a:r>
            <a:r>
              <a:rPr lang="cs-CZ" dirty="0" smtClean="0"/>
              <a:t>lipidů</a:t>
            </a:r>
          </a:p>
          <a:p>
            <a:r>
              <a:rPr lang="cs-CZ" dirty="0" smtClean="0"/>
              <a:t> </a:t>
            </a:r>
            <a:r>
              <a:rPr lang="cs-CZ" dirty="0"/>
              <a:t>Transportují se společně se žlučí do střeva, kde jsou z 95 % znovu resorbovány </a:t>
            </a:r>
            <a:r>
              <a:rPr lang="cs-CZ" dirty="0" smtClean="0"/>
              <a:t>a </a:t>
            </a:r>
            <a:r>
              <a:rPr lang="cs-CZ" dirty="0"/>
              <a:t>vrací se do </a:t>
            </a:r>
            <a:r>
              <a:rPr lang="cs-CZ" dirty="0" smtClean="0"/>
              <a:t>jater </a:t>
            </a:r>
          </a:p>
          <a:p>
            <a:r>
              <a:rPr lang="cs-CZ" dirty="0"/>
              <a:t>J</a:t>
            </a:r>
            <a:r>
              <a:rPr lang="cs-CZ" dirty="0" smtClean="0"/>
              <a:t>sou </a:t>
            </a:r>
            <a:r>
              <a:rPr lang="cs-CZ" b="1" dirty="0"/>
              <a:t>ukazatelem správné funkce </a:t>
            </a:r>
            <a:r>
              <a:rPr lang="cs-CZ" b="1" dirty="0" err="1" smtClean="0"/>
              <a:t>hepatocytů</a:t>
            </a:r>
            <a:r>
              <a:rPr lang="cs-CZ" dirty="0" smtClean="0"/>
              <a:t> </a:t>
            </a:r>
          </a:p>
          <a:p>
            <a:r>
              <a:rPr lang="cs-CZ" dirty="0" smtClean="0"/>
              <a:t>Zvýšený </a:t>
            </a:r>
            <a:r>
              <a:rPr lang="cs-CZ" dirty="0"/>
              <a:t>obsah žlučových kyselin v séru je zaznamenán u pacientů s akutní hepatitidou, chronickou hepatitidou, jaterní steatózou a rakovinou </a:t>
            </a:r>
            <a:r>
              <a:rPr lang="cs-CZ" dirty="0" smtClean="0"/>
              <a:t>jater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167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k </a:t>
            </a:r>
            <a:r>
              <a:rPr lang="cs-CZ" dirty="0" smtClean="0"/>
              <a:t>vyšetření žlučových kyselin (S)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ýznam pro </a:t>
            </a:r>
            <a:r>
              <a:rPr lang="cs-CZ" dirty="0"/>
              <a:t>diagnostiku </a:t>
            </a:r>
            <a:r>
              <a:rPr lang="cs-CZ" b="1" dirty="0" err="1">
                <a:solidFill>
                  <a:schemeClr val="bg2">
                    <a:lumMod val="50000"/>
                  </a:schemeClr>
                </a:solidFill>
              </a:rPr>
              <a:t>intrahepatální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 cholestázy těhotných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/>
              <a:t>poruchu vylučování žluči do </a:t>
            </a:r>
            <a:r>
              <a:rPr lang="cs-CZ" dirty="0" smtClean="0"/>
              <a:t>duodena)</a:t>
            </a:r>
          </a:p>
          <a:p>
            <a:endParaRPr lang="cs-CZ" dirty="0" smtClean="0"/>
          </a:p>
          <a:p>
            <a:r>
              <a:rPr lang="cs-CZ" dirty="0" smtClean="0"/>
              <a:t>Ta </a:t>
            </a:r>
            <a:r>
              <a:rPr lang="cs-CZ" dirty="0"/>
              <a:t>zvyšuje riziko předčasného porodu či intrauterinní úmrtí </a:t>
            </a:r>
            <a:r>
              <a:rPr lang="cs-CZ" dirty="0" smtClean="0"/>
              <a:t>plodu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Sleduje se u </a:t>
            </a:r>
            <a:r>
              <a:rPr lang="cs-CZ" dirty="0"/>
              <a:t>pacientů s jaterní </a:t>
            </a:r>
            <a:r>
              <a:rPr lang="cs-CZ" dirty="0" smtClean="0"/>
              <a:t>cirhózou</a:t>
            </a:r>
          </a:p>
          <a:p>
            <a:endParaRPr lang="cs-CZ" dirty="0" smtClean="0"/>
          </a:p>
          <a:p>
            <a:r>
              <a:rPr lang="cs-CZ" dirty="0" smtClean="0"/>
              <a:t>Stanovení </a:t>
            </a:r>
            <a:r>
              <a:rPr lang="cs-CZ" dirty="0"/>
              <a:t>lze použít při studiu exkreční schopnosti jater nebo při studiu vrozených </a:t>
            </a:r>
            <a:r>
              <a:rPr lang="cs-CZ" dirty="0" smtClean="0"/>
              <a:t>defektů metabolismu </a:t>
            </a:r>
            <a:r>
              <a:rPr lang="cs-CZ" dirty="0"/>
              <a:t>žlučových </a:t>
            </a:r>
            <a:r>
              <a:rPr lang="cs-CZ" dirty="0" smtClean="0"/>
              <a:t>kyselin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33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/>
              <a:t>NGAL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lvl="0"/>
            <a:r>
              <a:rPr lang="cs-CZ" b="1" i="1" dirty="0"/>
              <a:t>Neutrofilní s </a:t>
            </a:r>
            <a:r>
              <a:rPr lang="cs-CZ" b="1" i="1" dirty="0" err="1"/>
              <a:t>gelatinázou</a:t>
            </a:r>
            <a:r>
              <a:rPr lang="cs-CZ" b="1" i="1" dirty="0"/>
              <a:t> asociovaný </a:t>
            </a:r>
            <a:r>
              <a:rPr lang="cs-CZ" b="1" i="1" dirty="0" err="1" smtClean="0"/>
              <a:t>lipocalin</a:t>
            </a:r>
            <a:endParaRPr lang="cs-CZ" b="1" i="1" dirty="0" smtClean="0"/>
          </a:p>
          <a:p>
            <a:pPr lvl="0"/>
            <a:endParaRPr lang="cs-CZ" b="1" dirty="0"/>
          </a:p>
          <a:p>
            <a:pPr lvl="0"/>
            <a:r>
              <a:rPr lang="cs-CZ" dirty="0" smtClean="0"/>
              <a:t>Přítomen v tkáni </a:t>
            </a:r>
            <a:r>
              <a:rPr lang="cs-CZ" dirty="0"/>
              <a:t>plic, žaludku, tenkého střeva a </a:t>
            </a:r>
            <a:r>
              <a:rPr lang="cs-CZ" dirty="0" smtClean="0"/>
              <a:t>ledvin</a:t>
            </a:r>
            <a:endParaRPr lang="cs-CZ" dirty="0"/>
          </a:p>
          <a:p>
            <a:pPr lvl="0"/>
            <a:r>
              <a:rPr lang="cs-CZ" dirty="0" smtClean="0"/>
              <a:t>Při</a:t>
            </a:r>
            <a:r>
              <a:rPr lang="cs-CZ" dirty="0"/>
              <a:t> poškození </a:t>
            </a:r>
            <a:r>
              <a:rPr lang="cs-CZ" dirty="0" smtClean="0"/>
              <a:t>ledvin NGAL vylučován </a:t>
            </a:r>
            <a:r>
              <a:rPr lang="cs-CZ" dirty="0"/>
              <a:t>do moči a </a:t>
            </a:r>
            <a:r>
              <a:rPr lang="cs-CZ" dirty="0" smtClean="0"/>
              <a:t>plazmy </a:t>
            </a:r>
            <a:endParaRPr lang="cs-CZ" dirty="0"/>
          </a:p>
          <a:p>
            <a:pPr lvl="0"/>
            <a:r>
              <a:rPr lang="cs-CZ" b="1" dirty="0">
                <a:solidFill>
                  <a:schemeClr val="tx2"/>
                </a:solidFill>
              </a:rPr>
              <a:t>Č</a:t>
            </a:r>
            <a:r>
              <a:rPr lang="cs-CZ" b="1" dirty="0" smtClean="0">
                <a:solidFill>
                  <a:schemeClr val="tx2"/>
                </a:solidFill>
              </a:rPr>
              <a:t>asný </a:t>
            </a:r>
            <a:r>
              <a:rPr lang="cs-CZ" b="1" dirty="0">
                <a:solidFill>
                  <a:schemeClr val="tx2"/>
                </a:solidFill>
              </a:rPr>
              <a:t>ukazatel akutního poškození </a:t>
            </a:r>
            <a:r>
              <a:rPr lang="cs-CZ" b="1" dirty="0" smtClean="0">
                <a:solidFill>
                  <a:schemeClr val="tx2"/>
                </a:solidFill>
              </a:rPr>
              <a:t>ledvin </a:t>
            </a:r>
            <a:r>
              <a:rPr lang="cs-CZ" dirty="0" smtClean="0"/>
              <a:t>- hladina stoupá </a:t>
            </a:r>
            <a:r>
              <a:rPr lang="cs-CZ" dirty="0"/>
              <a:t>v moči a krvi během dvou hodin od vzniku poškození </a:t>
            </a:r>
            <a:r>
              <a:rPr lang="cs-CZ" dirty="0" smtClean="0"/>
              <a:t>ledvin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646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/>
              <a:t>Metody stanovení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 smtClean="0"/>
              <a:t>Fotometrické stanovení</a:t>
            </a:r>
          </a:p>
          <a:p>
            <a:pPr marL="457200" lvl="1" indent="0">
              <a:buNone/>
            </a:pPr>
            <a:r>
              <a:rPr lang="cs-CZ" b="1" dirty="0" smtClean="0"/>
              <a:t>                3-α-</a:t>
            </a:r>
            <a:r>
              <a:rPr lang="cs-CZ" b="1" dirty="0" err="1" smtClean="0"/>
              <a:t>hydroxysteroiddehydrogenasa</a:t>
            </a:r>
            <a:r>
              <a:rPr lang="cs-CZ" b="1" dirty="0" smtClean="0"/>
              <a:t> </a:t>
            </a:r>
            <a:r>
              <a:rPr lang="cs-CZ" dirty="0"/>
              <a:t>(3-α-HSD)</a:t>
            </a:r>
          </a:p>
          <a:p>
            <a:pPr marL="0" indent="0">
              <a:buNone/>
            </a:pPr>
            <a:r>
              <a:rPr lang="cs-CZ" sz="2000" b="1" dirty="0"/>
              <a:t>žlučové kyseliny + NAD</a:t>
            </a:r>
            <a:r>
              <a:rPr lang="cs-CZ" sz="2000" b="1" baseline="30000" dirty="0" smtClean="0"/>
              <a:t>+ </a:t>
            </a:r>
            <a:r>
              <a:rPr lang="cs-CZ" sz="2000" b="1" dirty="0" smtClean="0"/>
              <a:t> --&gt;3-oxo </a:t>
            </a:r>
            <a:r>
              <a:rPr lang="cs-CZ" sz="2000" b="1" dirty="0"/>
              <a:t>žlučové kyseliny + NADH + H</a:t>
            </a:r>
            <a:r>
              <a:rPr lang="cs-CZ" sz="2000" b="1" baseline="30000" dirty="0"/>
              <a:t>+</a:t>
            </a:r>
            <a:endParaRPr lang="cs-CZ" sz="2000" b="1" dirty="0"/>
          </a:p>
          <a:p>
            <a:pPr marL="0" indent="0">
              <a:buNone/>
            </a:pPr>
            <a:r>
              <a:rPr lang="cs-CZ" sz="2000" b="1" dirty="0" smtClean="0"/>
              <a:t>                      NADH </a:t>
            </a:r>
            <a:r>
              <a:rPr lang="cs-CZ" sz="2000" b="1" dirty="0"/>
              <a:t>+ NBT --&gt; </a:t>
            </a:r>
            <a:r>
              <a:rPr lang="cs-CZ" sz="2000" b="1" dirty="0" smtClean="0"/>
              <a:t>NAD</a:t>
            </a:r>
            <a:r>
              <a:rPr lang="cs-CZ" sz="2000" b="1" baseline="30000" dirty="0"/>
              <a:t> +</a:t>
            </a:r>
            <a:r>
              <a:rPr lang="cs-CZ" sz="2000" b="1" dirty="0" smtClean="0"/>
              <a:t> </a:t>
            </a:r>
            <a:r>
              <a:rPr lang="cs-CZ" sz="2000" b="1" dirty="0"/>
              <a:t>+ </a:t>
            </a:r>
            <a:r>
              <a:rPr lang="cs-CZ" sz="2000" b="1" dirty="0" err="1"/>
              <a:t>formazan</a:t>
            </a:r>
            <a:r>
              <a:rPr lang="cs-CZ" sz="2000" b="1" dirty="0"/>
              <a:t> </a:t>
            </a:r>
          </a:p>
          <a:p>
            <a:pPr marL="0" indent="0">
              <a:buNone/>
            </a:pPr>
            <a:r>
              <a:rPr lang="cs-CZ" sz="2000" b="1" dirty="0"/>
              <a:t> </a:t>
            </a:r>
          </a:p>
          <a:p>
            <a:pPr marL="0" indent="0">
              <a:buNone/>
            </a:pPr>
            <a:r>
              <a:rPr lang="cs-CZ" dirty="0" err="1"/>
              <a:t>Formazan</a:t>
            </a:r>
            <a:r>
              <a:rPr lang="cs-CZ" dirty="0"/>
              <a:t> je měřen fotometricky při 405 </a:t>
            </a:r>
            <a:r>
              <a:rPr lang="cs-CZ" dirty="0" err="1" smtClean="0"/>
              <a:t>nm</a:t>
            </a:r>
            <a:r>
              <a:rPr lang="cs-CZ" dirty="0" smtClean="0"/>
              <a:t>, je </a:t>
            </a:r>
            <a:r>
              <a:rPr lang="cs-CZ" dirty="0"/>
              <a:t>přímo </a:t>
            </a:r>
            <a:r>
              <a:rPr lang="cs-CZ" dirty="0" smtClean="0"/>
              <a:t>úměrný </a:t>
            </a:r>
            <a:r>
              <a:rPr lang="cs-CZ" dirty="0"/>
              <a:t>koncentraci žlučových </a:t>
            </a:r>
            <a:r>
              <a:rPr lang="cs-CZ" dirty="0" smtClean="0"/>
              <a:t>kyselin</a:t>
            </a:r>
          </a:p>
          <a:p>
            <a:pPr marL="0" indent="0">
              <a:buNone/>
            </a:pPr>
            <a:r>
              <a:rPr lang="cs-CZ" sz="1800" dirty="0" smtClean="0"/>
              <a:t>(NBT - </a:t>
            </a:r>
            <a:r>
              <a:rPr lang="cs-CZ" sz="1800" dirty="0" err="1" smtClean="0"/>
              <a:t>nitrotetrazoliová</a:t>
            </a:r>
            <a:r>
              <a:rPr lang="cs-CZ" sz="1800" dirty="0" smtClean="0"/>
              <a:t> modř)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ELISA</a:t>
            </a:r>
            <a:r>
              <a:rPr lang="cs-CZ" dirty="0"/>
              <a:t> 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3285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/>
          <a:lstStyle/>
          <a:p>
            <a:r>
              <a:rPr lang="cs-CZ" dirty="0"/>
              <a:t>Referenční </a:t>
            </a:r>
            <a:r>
              <a:rPr lang="cs-CZ" dirty="0" smtClean="0"/>
              <a:t>rozmezí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</a:t>
            </a:r>
            <a:r>
              <a:rPr lang="cs-CZ" dirty="0"/>
              <a:t>, Ž: 		0-150 let		do 8 µmol/l</a:t>
            </a:r>
          </a:p>
          <a:p>
            <a:pPr marL="0" indent="0">
              <a:buNone/>
            </a:pPr>
            <a:r>
              <a:rPr lang="cs-CZ" dirty="0"/>
              <a:t>T</a:t>
            </a:r>
            <a:r>
              <a:rPr lang="cs-CZ" dirty="0" smtClean="0"/>
              <a:t>ěhotné</a:t>
            </a:r>
            <a:r>
              <a:rPr lang="cs-CZ" dirty="0"/>
              <a:t>:				do 11 µmol/l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1409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r>
              <a:rPr lang="cs-CZ" b="1" dirty="0" err="1">
                <a:effectLst/>
              </a:rPr>
              <a:t>proGRP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cs-CZ" b="1" dirty="0"/>
              <a:t>Pro-Gastrin-</a:t>
            </a:r>
            <a:r>
              <a:rPr lang="cs-CZ" b="1" dirty="0" err="1"/>
              <a:t>Releasing</a:t>
            </a:r>
            <a:r>
              <a:rPr lang="cs-CZ" b="1" dirty="0"/>
              <a:t> </a:t>
            </a:r>
            <a:r>
              <a:rPr lang="cs-CZ" b="1" dirty="0" smtClean="0"/>
              <a:t>Peptide</a:t>
            </a:r>
          </a:p>
          <a:p>
            <a:endParaRPr lang="cs-CZ" b="1" dirty="0" smtClean="0"/>
          </a:p>
          <a:p>
            <a:r>
              <a:rPr lang="cs-CZ" dirty="0"/>
              <a:t>N</a:t>
            </a:r>
            <a:r>
              <a:rPr lang="cs-CZ" dirty="0" smtClean="0"/>
              <a:t>ádorový </a:t>
            </a:r>
            <a:r>
              <a:rPr lang="cs-CZ" dirty="0" err="1" smtClean="0"/>
              <a:t>marker</a:t>
            </a:r>
            <a:r>
              <a:rPr lang="cs-CZ" dirty="0" smtClean="0"/>
              <a:t> pro </a:t>
            </a:r>
            <a:r>
              <a:rPr lang="cs-CZ" dirty="0"/>
              <a:t> </a:t>
            </a:r>
            <a:r>
              <a:rPr lang="cs-CZ" dirty="0" smtClean="0"/>
              <a:t>malobuněčný </a:t>
            </a:r>
            <a:r>
              <a:rPr lang="cs-CZ" dirty="0"/>
              <a:t>karcinomem plic </a:t>
            </a:r>
            <a:r>
              <a:rPr lang="cs-CZ" dirty="0" smtClean="0"/>
              <a:t>(SCLC)</a:t>
            </a:r>
          </a:p>
          <a:p>
            <a:r>
              <a:rPr lang="cs-CZ" i="1" dirty="0" smtClean="0"/>
              <a:t>SCLC </a:t>
            </a:r>
            <a:r>
              <a:rPr lang="cs-CZ" i="1" dirty="0"/>
              <a:t>představuje agresivnější formu plicních </a:t>
            </a:r>
            <a:r>
              <a:rPr lang="cs-CZ" i="1" dirty="0" smtClean="0"/>
              <a:t>karcinomů</a:t>
            </a:r>
          </a:p>
          <a:p>
            <a:r>
              <a:rPr lang="cs-CZ" dirty="0" err="1"/>
              <a:t>ProGRP</a:t>
            </a:r>
            <a:r>
              <a:rPr lang="cs-CZ" dirty="0"/>
              <a:t> je prekurzorem GRP </a:t>
            </a:r>
            <a:r>
              <a:rPr lang="cs-CZ" dirty="0" smtClean="0"/>
              <a:t>(</a:t>
            </a:r>
            <a:r>
              <a:rPr lang="cs-CZ" b="1" dirty="0" smtClean="0"/>
              <a:t>GRP </a:t>
            </a:r>
            <a:r>
              <a:rPr lang="cs-CZ" dirty="0"/>
              <a:t>je </a:t>
            </a:r>
            <a:r>
              <a:rPr lang="cs-CZ" dirty="0" smtClean="0"/>
              <a:t>neuropeptid)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717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proGRP</a:t>
            </a:r>
            <a:r>
              <a:rPr lang="cs-CZ" dirty="0" smtClean="0"/>
              <a:t> - nejvhodnější </a:t>
            </a:r>
            <a:r>
              <a:rPr lang="cs-CZ" dirty="0" err="1" smtClean="0"/>
              <a:t>marker</a:t>
            </a:r>
            <a:r>
              <a:rPr lang="cs-CZ" dirty="0" smtClean="0"/>
              <a:t> </a:t>
            </a:r>
            <a:r>
              <a:rPr lang="cs-CZ" dirty="0"/>
              <a:t>SCLC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:</a:t>
            </a:r>
            <a:endParaRPr lang="cs-CZ" dirty="0"/>
          </a:p>
          <a:p>
            <a:pPr lvl="0"/>
            <a:r>
              <a:rPr lang="cs-CZ" dirty="0"/>
              <a:t>U</a:t>
            </a:r>
            <a:r>
              <a:rPr lang="cs-CZ" dirty="0" smtClean="0"/>
              <a:t>volňován </a:t>
            </a:r>
            <a:r>
              <a:rPr lang="cs-CZ" dirty="0"/>
              <a:t>jen ve velmi malém množství u lidí, kteří trpí </a:t>
            </a:r>
            <a:r>
              <a:rPr lang="cs-CZ" dirty="0" smtClean="0"/>
              <a:t>nenádorovými </a:t>
            </a:r>
            <a:r>
              <a:rPr lang="cs-CZ" dirty="0"/>
              <a:t>plicními chorobami a jinými zhoubnými nádory </a:t>
            </a:r>
          </a:p>
          <a:p>
            <a:pPr lvl="0"/>
            <a:r>
              <a:rPr lang="cs-CZ" dirty="0"/>
              <a:t>Uvolňování </a:t>
            </a:r>
            <a:r>
              <a:rPr lang="cs-CZ" dirty="0" err="1"/>
              <a:t>proGRP</a:t>
            </a:r>
            <a:r>
              <a:rPr lang="cs-CZ" dirty="0"/>
              <a:t> </a:t>
            </a:r>
            <a:r>
              <a:rPr lang="cs-CZ" dirty="0" smtClean="0"/>
              <a:t>stoupá </a:t>
            </a:r>
            <a:r>
              <a:rPr lang="cs-CZ" dirty="0"/>
              <a:t>již v </a:t>
            </a:r>
            <a:r>
              <a:rPr lang="cs-CZ" dirty="0" smtClean="0"/>
              <a:t> </a:t>
            </a:r>
            <a:r>
              <a:rPr lang="cs-CZ" dirty="0" err="1" smtClean="0"/>
              <a:t>ranném</a:t>
            </a:r>
            <a:r>
              <a:rPr lang="cs-CZ" dirty="0" smtClean="0"/>
              <a:t> stádiu SCLC --&gt; význam </a:t>
            </a:r>
            <a:r>
              <a:rPr lang="cs-CZ" dirty="0"/>
              <a:t>pro časnou detekci tumoru </a:t>
            </a:r>
            <a:endParaRPr lang="cs-CZ" dirty="0" smtClean="0"/>
          </a:p>
          <a:p>
            <a:pPr lvl="0"/>
            <a:r>
              <a:rPr lang="cs-CZ" dirty="0" smtClean="0"/>
              <a:t>Dále sledování </a:t>
            </a:r>
            <a:r>
              <a:rPr lang="cs-CZ" dirty="0"/>
              <a:t>průběhu choroby, ú</a:t>
            </a:r>
            <a:r>
              <a:rPr lang="cs-CZ" dirty="0" smtClean="0"/>
              <a:t>činnosti </a:t>
            </a:r>
            <a:r>
              <a:rPr lang="cs-CZ" dirty="0"/>
              <a:t>terapie a odhalení </a:t>
            </a:r>
            <a:r>
              <a:rPr lang="cs-CZ" dirty="0" smtClean="0"/>
              <a:t>recidivy</a:t>
            </a:r>
          </a:p>
          <a:p>
            <a:pPr lvl="0"/>
            <a:r>
              <a:rPr lang="cs-CZ" dirty="0" smtClean="0"/>
              <a:t>Lepší než embryonální </a:t>
            </a:r>
            <a:r>
              <a:rPr lang="cs-CZ" dirty="0"/>
              <a:t>antigen (CEA)</a:t>
            </a:r>
            <a:endParaRPr lang="cs-CZ" dirty="0" smtClean="0"/>
          </a:p>
          <a:p>
            <a:pPr marL="0" lv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0285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/>
          <a:lstStyle/>
          <a:p>
            <a:r>
              <a:rPr lang="cs-CZ" sz="4000" dirty="0">
                <a:effectLst/>
              </a:rPr>
              <a:t>Rozdíly v koncentracích </a:t>
            </a:r>
            <a:r>
              <a:rPr lang="cs-CZ" sz="4000" dirty="0" err="1">
                <a:effectLst/>
              </a:rPr>
              <a:t>ProGRP</a:t>
            </a:r>
            <a:r>
              <a:rPr lang="cs-CZ" sz="4000" dirty="0">
                <a:effectLst/>
              </a:rPr>
              <a:t> u různých klinických stavů: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696809"/>
              </p:ext>
            </p:extLst>
          </p:nvPr>
        </p:nvGraphicFramePr>
        <p:xfrm>
          <a:off x="611560" y="2564904"/>
          <a:ext cx="8136904" cy="3168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Zdraví lidé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 – 60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Benigní onemocnění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Většinou &lt; 100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 (nejč</a:t>
                      </a:r>
                      <a:r>
                        <a:rPr lang="cs-CZ" sz="1100" b="1" dirty="0">
                          <a:effectLst/>
                        </a:rPr>
                        <a:t>astěji 15 – 80 </a:t>
                      </a:r>
                      <a:r>
                        <a:rPr lang="cs-CZ" sz="1100" b="1" dirty="0" err="1">
                          <a:effectLst/>
                        </a:rPr>
                        <a:t>pg</a:t>
                      </a:r>
                      <a:r>
                        <a:rPr lang="cs-CZ" sz="1100" b="1" dirty="0">
                          <a:effectLst/>
                        </a:rPr>
                        <a:t>/ml</a:t>
                      </a:r>
                      <a:r>
                        <a:rPr lang="cs-CZ" sz="1100" b="1" dirty="0" smtClean="0">
                          <a:effectLst/>
                        </a:rPr>
                        <a:t>)</a:t>
                      </a:r>
                      <a:endParaRPr lang="cs-CZ" sz="11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Výjimka: pacienti s poruchou funkce ledvin - </a:t>
                      </a:r>
                      <a:r>
                        <a:rPr lang="cs-CZ" sz="1000" dirty="0" err="1">
                          <a:effectLst/>
                        </a:rPr>
                        <a:t>ProGRP</a:t>
                      </a:r>
                      <a:r>
                        <a:rPr lang="cs-CZ" sz="1000" dirty="0">
                          <a:effectLst/>
                        </a:rPr>
                        <a:t> zvýšeny i výrazně nad 100 </a:t>
                      </a:r>
                      <a:r>
                        <a:rPr lang="cs-CZ" sz="1000" dirty="0" err="1">
                          <a:effectLst/>
                        </a:rPr>
                        <a:t>pg</a:t>
                      </a:r>
                      <a:r>
                        <a:rPr lang="cs-CZ" sz="1000" dirty="0">
                          <a:effectLst/>
                        </a:rPr>
                        <a:t>/ml, a vzácně u některých onemocnění gastrointestinálního a urogenitálního traktu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0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Nemalobuněčné plicní karcinomy a ostatní tumory (vyjma SCLC)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&lt; 100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4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Malobuněčné plicní karcinomy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&gt; 100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 </a:t>
                      </a:r>
                      <a:r>
                        <a:rPr lang="cs-CZ" sz="1200" dirty="0">
                          <a:effectLst/>
                        </a:rPr>
                        <a:t>(za </a:t>
                      </a:r>
                      <a:r>
                        <a:rPr lang="cs-CZ" sz="1200" dirty="0" err="1">
                          <a:effectLst/>
                        </a:rPr>
                        <a:t>předp</a:t>
                      </a:r>
                      <a:r>
                        <a:rPr lang="cs-CZ" sz="1200" dirty="0">
                          <a:effectLst/>
                        </a:rPr>
                        <a:t>. </a:t>
                      </a:r>
                      <a:r>
                        <a:rPr lang="cs-CZ" sz="1200" dirty="0" err="1">
                          <a:effectLst/>
                        </a:rPr>
                        <a:t>norm</a:t>
                      </a:r>
                      <a:r>
                        <a:rPr lang="cs-CZ" sz="1200" dirty="0">
                          <a:effectLst/>
                        </a:rPr>
                        <a:t>. </a:t>
                      </a:r>
                      <a:r>
                        <a:rPr lang="cs-CZ" sz="1200" dirty="0" err="1">
                          <a:effectLst/>
                        </a:rPr>
                        <a:t>fce</a:t>
                      </a:r>
                      <a:r>
                        <a:rPr lang="cs-CZ" sz="1200" dirty="0">
                          <a:effectLst/>
                        </a:rPr>
                        <a:t> ledvin)</a:t>
                      </a:r>
                      <a:endParaRPr lang="cs-CZ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při hodnotách kolem 150 </a:t>
                      </a:r>
                      <a:r>
                        <a:rPr lang="cs-CZ" sz="1000" dirty="0" err="1">
                          <a:effectLst/>
                        </a:rPr>
                        <a:t>pg</a:t>
                      </a:r>
                      <a:r>
                        <a:rPr lang="cs-CZ" sz="1000" dirty="0">
                          <a:effectLst/>
                        </a:rPr>
                        <a:t>/ml je téměř 100% jistota existence tumoru</a:t>
                      </a:r>
                      <a:endParaRPr lang="cs-CZ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při hodnotách &gt; 200 </a:t>
                      </a:r>
                      <a:r>
                        <a:rPr lang="cs-CZ" sz="1000" dirty="0" err="1">
                          <a:effectLst/>
                        </a:rPr>
                        <a:t>pg</a:t>
                      </a:r>
                      <a:r>
                        <a:rPr lang="cs-CZ" sz="1000" dirty="0">
                          <a:effectLst/>
                        </a:rPr>
                        <a:t>/ml se v 99% případů jedná právě o </a:t>
                      </a:r>
                      <a:r>
                        <a:rPr lang="cs-CZ" sz="1000" dirty="0" smtClean="0">
                          <a:effectLst/>
                        </a:rPr>
                        <a:t>SCLC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087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/>
              <a:t>Metody stanovení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/>
              <a:t>Imunoanalyticky - analyzátor </a:t>
            </a:r>
            <a:r>
              <a:rPr lang="cs-CZ" dirty="0" err="1"/>
              <a:t>Architect</a:t>
            </a:r>
            <a:r>
              <a:rPr lang="cs-CZ" dirty="0"/>
              <a:t> i 2000 SR firmy </a:t>
            </a:r>
            <a:r>
              <a:rPr lang="cs-CZ" dirty="0" err="1" smtClean="0"/>
              <a:t>Abbott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r>
              <a:rPr lang="cs-CZ" dirty="0" err="1" smtClean="0"/>
              <a:t>Dvoukroková</a:t>
            </a:r>
            <a:r>
              <a:rPr lang="cs-CZ" dirty="0" smtClean="0"/>
              <a:t> </a:t>
            </a:r>
            <a:r>
              <a:rPr lang="cs-CZ" dirty="0"/>
              <a:t>chemiluminiscenční </a:t>
            </a:r>
            <a:r>
              <a:rPr lang="cs-CZ" dirty="0" smtClean="0"/>
              <a:t>analýza, separace pomocí paramagnetických mikročástic</a:t>
            </a:r>
          </a:p>
          <a:p>
            <a:r>
              <a:rPr lang="cs-CZ" dirty="0" smtClean="0"/>
              <a:t> </a:t>
            </a:r>
          </a:p>
          <a:p>
            <a:r>
              <a:rPr lang="cs-CZ" dirty="0"/>
              <a:t>M</a:t>
            </a:r>
            <a:r>
              <a:rPr lang="cs-CZ" dirty="0" smtClean="0"/>
              <a:t>ateriál </a:t>
            </a:r>
            <a:r>
              <a:rPr lang="cs-CZ" dirty="0"/>
              <a:t>pro analýzu: plazma, </a:t>
            </a:r>
            <a:r>
              <a:rPr lang="cs-CZ" dirty="0" smtClean="0"/>
              <a:t>sérum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137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/>
              <a:t>AMH </a:t>
            </a:r>
            <a:br>
              <a:rPr lang="cs-CZ" sz="4400" b="1" dirty="0" smtClean="0"/>
            </a:br>
            <a:r>
              <a:rPr lang="cs-CZ" sz="4400" b="1" dirty="0" smtClean="0"/>
              <a:t>(Anti- </a:t>
            </a:r>
            <a:r>
              <a:rPr lang="cs-CZ" sz="4400" b="1" dirty="0"/>
              <a:t>M</a:t>
            </a:r>
            <a:r>
              <a:rPr lang="hu-HU" sz="4400" b="1" dirty="0" smtClean="0"/>
              <a:t>űllerianní  hormon)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sz="2800" b="1" dirty="0" smtClean="0"/>
              <a:t>M</a:t>
            </a:r>
            <a:r>
              <a:rPr lang="hu-HU" sz="2800" b="1" dirty="0" smtClean="0"/>
              <a:t>űllerian </a:t>
            </a:r>
            <a:r>
              <a:rPr lang="hu-HU" sz="2800" b="1" dirty="0"/>
              <a:t>inhibiting </a:t>
            </a:r>
            <a:r>
              <a:rPr lang="hu-HU" sz="2800" b="1" dirty="0" smtClean="0"/>
              <a:t>faktor</a:t>
            </a:r>
            <a:endParaRPr lang="cs-CZ" sz="2800" b="1" dirty="0" smtClean="0"/>
          </a:p>
          <a:p>
            <a:pPr>
              <a:lnSpc>
                <a:spcPct val="150000"/>
              </a:lnSpc>
            </a:pPr>
            <a:r>
              <a:rPr lang="cs-CZ" sz="2800" dirty="0" smtClean="0"/>
              <a:t>Glykoprotein, patří mezi růstové transformující faktory (regulace tvorby a růstu malých ovariálních folikulů)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Produkován </a:t>
            </a:r>
            <a:r>
              <a:rPr lang="cs-CZ" sz="2800" dirty="0" err="1" smtClean="0"/>
              <a:t>granulózními</a:t>
            </a:r>
            <a:r>
              <a:rPr lang="cs-CZ" sz="2800" dirty="0" smtClean="0"/>
              <a:t> buňkami folikulů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Jeho role a množství se mění v závislosti na pohlaví a věku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0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Stanovení AMH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8187" y="2097088"/>
            <a:ext cx="7667372" cy="47609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cs-CZ" sz="2800" b="1" dirty="0" smtClean="0"/>
              <a:t>Biochemický ukazatel ovariální rezervy</a:t>
            </a:r>
            <a:r>
              <a:rPr lang="cs-CZ" sz="2800" dirty="0" smtClean="0"/>
              <a:t>– hladina v krvi je odrazem „biologického věku“ vaječníků</a:t>
            </a:r>
          </a:p>
          <a:p>
            <a:pPr>
              <a:lnSpc>
                <a:spcPct val="160000"/>
              </a:lnSpc>
            </a:pPr>
            <a:r>
              <a:rPr lang="cs-CZ" sz="2800" dirty="0" smtClean="0"/>
              <a:t>Predikce nástupu menopauzy</a:t>
            </a:r>
          </a:p>
          <a:p>
            <a:pPr>
              <a:lnSpc>
                <a:spcPct val="160000"/>
              </a:lnSpc>
            </a:pPr>
            <a:r>
              <a:rPr lang="cs-CZ" sz="2800" dirty="0" smtClean="0"/>
              <a:t>Diagnostika </a:t>
            </a:r>
            <a:r>
              <a:rPr lang="cs-CZ" sz="2800" dirty="0" err="1" smtClean="0"/>
              <a:t>polycystického</a:t>
            </a:r>
            <a:r>
              <a:rPr lang="cs-CZ" sz="2800" dirty="0" smtClean="0"/>
              <a:t> ovariálního syndromu</a:t>
            </a:r>
          </a:p>
          <a:p>
            <a:pPr>
              <a:lnSpc>
                <a:spcPct val="160000"/>
              </a:lnSpc>
            </a:pPr>
            <a:r>
              <a:rPr lang="cs-CZ" sz="2800" dirty="0" err="1" smtClean="0"/>
              <a:t>Tumormarker</a:t>
            </a:r>
            <a:r>
              <a:rPr lang="cs-CZ" sz="2800" dirty="0" smtClean="0"/>
              <a:t> některých typů karcinomů </a:t>
            </a:r>
          </a:p>
          <a:p>
            <a:pPr>
              <a:lnSpc>
                <a:spcPct val="160000"/>
              </a:lnSpc>
            </a:pPr>
            <a:r>
              <a:rPr lang="cs-CZ" sz="2800" dirty="0" smtClean="0"/>
              <a:t>Vyšetření u nejasného genitálu u novorozenců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64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v asistované reprodukci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 smtClean="0"/>
              <a:t>Korelace hladiny AMH s počtem rostoucích folikulů a ziskem </a:t>
            </a:r>
            <a:r>
              <a:rPr lang="cs-CZ" sz="2800" dirty="0" err="1" smtClean="0"/>
              <a:t>oocytů</a:t>
            </a:r>
            <a:r>
              <a:rPr lang="cs-CZ" sz="2800" dirty="0" smtClean="0"/>
              <a:t> ve stimulovaných cyklech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Predikce odpovědi na kontrolovanou ovariální stimulaci (COS)</a:t>
            </a:r>
            <a:endParaRPr lang="cs-CZ" sz="2800" dirty="0"/>
          </a:p>
          <a:p>
            <a:pPr>
              <a:lnSpc>
                <a:spcPct val="150000"/>
              </a:lnSpc>
            </a:pPr>
            <a:r>
              <a:rPr lang="cs-CZ" sz="2800" dirty="0" smtClean="0"/>
              <a:t>Vyšetření potenciálních dárkyň </a:t>
            </a:r>
            <a:r>
              <a:rPr lang="cs-CZ" sz="2800" dirty="0" err="1" smtClean="0"/>
              <a:t>oocytů</a:t>
            </a:r>
            <a:endParaRPr lang="cs-CZ" sz="2800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9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stanovení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cs-CZ" b="1" dirty="0" smtClean="0"/>
              <a:t>Automatická </a:t>
            </a:r>
            <a:r>
              <a:rPr lang="cs-CZ" b="1" dirty="0" err="1"/>
              <a:t>i</a:t>
            </a:r>
            <a:r>
              <a:rPr lang="cs-CZ" b="1" dirty="0" err="1" smtClean="0"/>
              <a:t>munoanalýza</a:t>
            </a:r>
            <a:r>
              <a:rPr lang="cs-CZ" b="1" dirty="0" smtClean="0"/>
              <a:t> – systémy </a:t>
            </a:r>
            <a:r>
              <a:rPr lang="cs-CZ" b="1" dirty="0" err="1" smtClean="0"/>
              <a:t>Beckman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ELISA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2111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NGAL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55973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Metody:</a:t>
            </a:r>
          </a:p>
          <a:p>
            <a:pPr marL="0" indent="0">
              <a:buNone/>
            </a:pPr>
            <a:r>
              <a:rPr lang="cs-CZ" b="1" dirty="0" err="1" smtClean="0"/>
              <a:t>Imunoanalýza</a:t>
            </a:r>
            <a:r>
              <a:rPr lang="cs-CZ" dirty="0" smtClean="0"/>
              <a:t> – </a:t>
            </a:r>
            <a:r>
              <a:rPr lang="cs-CZ" dirty="0" err="1" smtClean="0"/>
              <a:t>Abbott</a:t>
            </a:r>
            <a:r>
              <a:rPr lang="cs-CZ" dirty="0" smtClean="0"/>
              <a:t>, </a:t>
            </a:r>
            <a:r>
              <a:rPr lang="cs-CZ" dirty="0" err="1" smtClean="0"/>
              <a:t>Roche</a:t>
            </a: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Imunoturbidimetrie</a:t>
            </a:r>
            <a:r>
              <a:rPr lang="cs-CZ" dirty="0" smtClean="0"/>
              <a:t> – zesílená na polystyrénových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částicích</a:t>
            </a:r>
          </a:p>
          <a:p>
            <a:pPr marL="0" indent="0">
              <a:buNone/>
            </a:pPr>
            <a:r>
              <a:rPr lang="cs-CZ" b="1" dirty="0" smtClean="0"/>
              <a:t>ELISA</a:t>
            </a:r>
            <a:r>
              <a:rPr lang="cs-CZ" dirty="0" smtClean="0"/>
              <a:t> – firma </a:t>
            </a:r>
            <a:r>
              <a:rPr lang="cs-CZ" dirty="0" err="1" smtClean="0"/>
              <a:t>Bioporto</a:t>
            </a:r>
            <a:r>
              <a:rPr lang="cs-CZ" dirty="0" smtClean="0"/>
              <a:t> (dodává </a:t>
            </a:r>
            <a:r>
              <a:rPr lang="cs-CZ" dirty="0" err="1" smtClean="0"/>
              <a:t>Lab</a:t>
            </a:r>
            <a:r>
              <a:rPr lang="cs-CZ" dirty="0" smtClean="0"/>
              <a:t> Mark)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Materiál: </a:t>
            </a:r>
            <a:r>
              <a:rPr lang="cs-CZ" b="1" dirty="0" smtClean="0"/>
              <a:t>U,P,S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32366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sz="3600" b="1" dirty="0" smtClean="0"/>
              <a:t>Příklad interpretace hodnot AMH </a:t>
            </a:r>
            <a:endParaRPr lang="cs-CZ" sz="36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057" y="2394387"/>
            <a:ext cx="5833504" cy="271852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27278" y="5971642"/>
            <a:ext cx="69642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Prognosticky </a:t>
            </a:r>
            <a:r>
              <a:rPr lang="cs-CZ" sz="2800" dirty="0"/>
              <a:t>špatné AMH &lt; 0,7 </a:t>
            </a:r>
            <a:r>
              <a:rPr lang="cs-CZ" sz="2800" dirty="0" err="1" smtClean="0"/>
              <a:t>ng</a:t>
            </a:r>
            <a:r>
              <a:rPr lang="cs-CZ" sz="2800" dirty="0" smtClean="0"/>
              <a:t>/ml </a:t>
            </a:r>
            <a:endParaRPr lang="cs-CZ" sz="2800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12552" y="5225546"/>
            <a:ext cx="267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</a:t>
            </a:r>
            <a:r>
              <a:rPr lang="cs-CZ" sz="1600" dirty="0" smtClean="0"/>
              <a:t>www.advancedfertility.com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536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sz="3600" b="1" dirty="0" smtClean="0"/>
              <a:t>Aktivní vitamín B12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Vitamin B12 </a:t>
            </a:r>
            <a:r>
              <a:rPr lang="cs-CZ" sz="2000" b="1" dirty="0" smtClean="0"/>
              <a:t>je esenciální </a:t>
            </a:r>
            <a:r>
              <a:rPr lang="cs-CZ" sz="2000" b="1" dirty="0"/>
              <a:t>pro různé buněčné </a:t>
            </a:r>
            <a:r>
              <a:rPr lang="cs-CZ" sz="2000" b="1" dirty="0" smtClean="0"/>
              <a:t>funkce </a:t>
            </a:r>
            <a:r>
              <a:rPr lang="cs-CZ" sz="2000" b="1" dirty="0"/>
              <a:t>(</a:t>
            </a:r>
            <a:r>
              <a:rPr lang="cs-CZ" sz="2000" b="1" dirty="0" smtClean="0"/>
              <a:t>syntéza DNA) 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Deficience </a:t>
            </a:r>
            <a:r>
              <a:rPr lang="cs-CZ" sz="2000" b="1" dirty="0"/>
              <a:t>vitaminu B12 </a:t>
            </a:r>
            <a:r>
              <a:rPr lang="cs-CZ" sz="2000" b="1" dirty="0" smtClean="0"/>
              <a:t>způsobuje</a:t>
            </a:r>
            <a:r>
              <a:rPr lang="cs-CZ" sz="2000" b="1" dirty="0"/>
              <a:t> </a:t>
            </a:r>
            <a:r>
              <a:rPr lang="cs-CZ" sz="2000" b="1" dirty="0" smtClean="0"/>
              <a:t>únavu, perniciózní anémii,</a:t>
            </a:r>
            <a:r>
              <a:rPr lang="cs-CZ" sz="2000" b="1" dirty="0"/>
              <a:t> </a:t>
            </a:r>
            <a:r>
              <a:rPr lang="cs-CZ" sz="2000" b="1" dirty="0" smtClean="0"/>
              <a:t>zhoršení </a:t>
            </a:r>
            <a:r>
              <a:rPr lang="cs-CZ" sz="2000" b="1" dirty="0"/>
              <a:t>neurologických </a:t>
            </a:r>
            <a:r>
              <a:rPr lang="cs-CZ" sz="2000" b="1" dirty="0" smtClean="0"/>
              <a:t>funkcí 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Příčinou </a:t>
            </a:r>
            <a:r>
              <a:rPr lang="cs-CZ" sz="2000" b="1" dirty="0"/>
              <a:t>deficience vitaminu B12 bývá </a:t>
            </a:r>
            <a:r>
              <a:rPr lang="cs-CZ" sz="2000" b="1" dirty="0" smtClean="0"/>
              <a:t>malabsorpce, chronická </a:t>
            </a:r>
            <a:r>
              <a:rPr lang="cs-CZ" sz="2000" b="1" dirty="0"/>
              <a:t>závislost na alkoholu, dieta </a:t>
            </a:r>
            <a:r>
              <a:rPr lang="cs-CZ" sz="2000" b="1" dirty="0" smtClean="0"/>
              <a:t>vegetariánská</a:t>
            </a:r>
            <a:r>
              <a:rPr lang="cs-CZ" sz="2000" b="1" dirty="0"/>
              <a:t> </a:t>
            </a:r>
            <a:r>
              <a:rPr lang="cs-CZ" sz="2000" b="1" dirty="0" smtClean="0"/>
              <a:t>nebo veganská, věk nad 60 let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84316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cs-CZ" sz="3600" b="1" dirty="0"/>
              <a:t>Aktivní vitamín B12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sz="2000" b="1" dirty="0"/>
              <a:t>Přibližně 20 % cirkulujícího B12 </a:t>
            </a:r>
            <a:r>
              <a:rPr lang="cs-CZ" sz="2000" b="1" dirty="0" smtClean="0"/>
              <a:t>vázáno </a:t>
            </a:r>
            <a:r>
              <a:rPr lang="cs-CZ" sz="2000" b="1" dirty="0"/>
              <a:t>na transportní </a:t>
            </a:r>
            <a:r>
              <a:rPr lang="cs-CZ" sz="2000" b="1" dirty="0" smtClean="0"/>
              <a:t>protein </a:t>
            </a:r>
            <a:r>
              <a:rPr lang="cs-CZ" sz="2000" b="1" dirty="0" err="1" smtClean="0"/>
              <a:t>transkobalamin</a:t>
            </a:r>
            <a:r>
              <a:rPr lang="cs-CZ" sz="2000" b="1" dirty="0" smtClean="0"/>
              <a:t> </a:t>
            </a:r>
            <a:r>
              <a:rPr lang="cs-CZ" sz="2000" b="1" dirty="0"/>
              <a:t>(TC</a:t>
            </a:r>
            <a:r>
              <a:rPr lang="cs-CZ" sz="2000" b="1" dirty="0" smtClean="0"/>
              <a:t>)</a:t>
            </a:r>
          </a:p>
          <a:p>
            <a:endParaRPr lang="cs-CZ" sz="2000" b="1" dirty="0" smtClean="0"/>
          </a:p>
          <a:p>
            <a:r>
              <a:rPr lang="cs-CZ" sz="2000" b="1" dirty="0"/>
              <a:t>K</a:t>
            </a:r>
            <a:r>
              <a:rPr lang="cs-CZ" sz="2000" b="1" dirty="0" smtClean="0"/>
              <a:t>omplex se nazývá </a:t>
            </a:r>
            <a:r>
              <a:rPr lang="cs-CZ" sz="2000" b="1" dirty="0" err="1" smtClean="0"/>
              <a:t>holotranskobalamin</a:t>
            </a:r>
            <a:endParaRPr lang="cs-CZ" sz="2000" b="1" dirty="0"/>
          </a:p>
          <a:p>
            <a:pPr marL="0" indent="0">
              <a:buNone/>
            </a:pPr>
            <a:r>
              <a:rPr lang="cs-CZ" sz="2000" b="1" dirty="0" smtClean="0"/>
              <a:t>    (</a:t>
            </a:r>
            <a:r>
              <a:rPr lang="cs-CZ" sz="2000" b="1" dirty="0" err="1"/>
              <a:t>holoTC</a:t>
            </a:r>
            <a:r>
              <a:rPr lang="cs-CZ" sz="2000" b="1" dirty="0" smtClean="0"/>
              <a:t>)</a:t>
            </a:r>
          </a:p>
          <a:p>
            <a:pPr marL="0" indent="0">
              <a:buNone/>
            </a:pPr>
            <a:endParaRPr lang="cs-CZ" sz="2000" b="1" dirty="0" smtClean="0"/>
          </a:p>
          <a:p>
            <a:r>
              <a:rPr lang="cs-CZ" sz="2000" b="1" dirty="0"/>
              <a:t>P</a:t>
            </a:r>
            <a:r>
              <a:rPr lang="cs-CZ" sz="2000" b="1" dirty="0" smtClean="0"/>
              <a:t>ředstavuje </a:t>
            </a:r>
            <a:r>
              <a:rPr lang="cs-CZ" sz="2000" b="1" dirty="0"/>
              <a:t>metabolicky aktivní formu </a:t>
            </a:r>
            <a:r>
              <a:rPr lang="cs-CZ" sz="2000" b="1" dirty="0" smtClean="0"/>
              <a:t>B12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Podle</a:t>
            </a:r>
            <a:r>
              <a:rPr lang="cs-CZ" sz="2000" b="1" dirty="0"/>
              <a:t> </a:t>
            </a:r>
            <a:r>
              <a:rPr lang="cs-CZ" sz="2000" b="1" dirty="0" smtClean="0"/>
              <a:t>recentních studií je </a:t>
            </a:r>
            <a:r>
              <a:rPr lang="cs-CZ" sz="2000" b="1" dirty="0" err="1" smtClean="0"/>
              <a:t>holoTC</a:t>
            </a:r>
            <a:r>
              <a:rPr lang="cs-CZ" sz="2000" b="1" dirty="0" smtClean="0"/>
              <a:t> lepší </a:t>
            </a:r>
            <a:r>
              <a:rPr lang="cs-CZ" sz="2000" b="1" dirty="0" err="1"/>
              <a:t>marker</a:t>
            </a:r>
            <a:r>
              <a:rPr lang="cs-CZ" sz="2000" b="1" dirty="0"/>
              <a:t> než celkový B12</a:t>
            </a:r>
          </a:p>
          <a:p>
            <a:r>
              <a:rPr lang="cs-CZ" sz="2000" b="1" dirty="0" smtClean="0"/>
              <a:t>Slouží k </a:t>
            </a:r>
            <a:r>
              <a:rPr lang="cs-CZ" sz="2000" b="1" dirty="0"/>
              <a:t>detekci subklinické deficience vitaminu </a:t>
            </a:r>
            <a:r>
              <a:rPr lang="cs-CZ" sz="2000" b="1" dirty="0" smtClean="0"/>
              <a:t>B12</a:t>
            </a:r>
          </a:p>
          <a:p>
            <a:r>
              <a:rPr lang="cs-CZ" sz="2000" b="1" dirty="0" smtClean="0"/>
              <a:t> </a:t>
            </a:r>
          </a:p>
          <a:p>
            <a:r>
              <a:rPr lang="cs-CZ" sz="2000" b="1" dirty="0"/>
              <a:t>Č</a:t>
            </a:r>
            <a:r>
              <a:rPr lang="cs-CZ" sz="2000" b="1" dirty="0" smtClean="0"/>
              <a:t>asnější ukazatel </a:t>
            </a:r>
            <a:r>
              <a:rPr lang="cs-CZ" sz="2000" b="1" dirty="0"/>
              <a:t>vyčerpání zásob B12 v organismu</a:t>
            </a:r>
          </a:p>
        </p:txBody>
      </p:sp>
    </p:spTree>
    <p:extLst>
      <p:ext uri="{BB962C8B-B14F-4D97-AF65-F5344CB8AC3E}">
        <p14:creationId xmlns:p14="http://schemas.microsoft.com/office/powerpoint/2010/main" val="4077417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/>
              <a:t>Metoda stanovení akt. B12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sz="2000" b="1" dirty="0" err="1" smtClean="0"/>
              <a:t>Elektrochemiluminiscence</a:t>
            </a:r>
            <a:r>
              <a:rPr lang="cs-CZ" sz="2000" b="1" dirty="0" smtClean="0"/>
              <a:t>, </a:t>
            </a:r>
            <a:r>
              <a:rPr lang="cs-CZ" sz="2000" b="1" dirty="0" err="1" smtClean="0"/>
              <a:t>cobas</a:t>
            </a:r>
            <a:r>
              <a:rPr lang="cs-CZ" sz="2000" b="1" dirty="0" smtClean="0"/>
              <a:t> 6000 nebo </a:t>
            </a:r>
            <a:r>
              <a:rPr lang="cs-CZ" sz="2000" b="1" dirty="0" err="1" smtClean="0"/>
              <a:t>cobas</a:t>
            </a:r>
            <a:r>
              <a:rPr lang="cs-CZ" sz="2000" b="1" dirty="0" smtClean="0"/>
              <a:t>  8000,Roche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Chemiluminiscence, </a:t>
            </a:r>
            <a:r>
              <a:rPr lang="cs-CZ" sz="2000" b="1" dirty="0" err="1" smtClean="0"/>
              <a:t>Advia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Centaur</a:t>
            </a:r>
            <a:r>
              <a:rPr lang="cs-CZ" sz="2000" b="1" dirty="0" smtClean="0"/>
              <a:t>, Siemens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105100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800" b="1" dirty="0">
                <a:effectLst/>
              </a:rPr>
              <a:t>Stanovení tau proteinu celkového, tau proteinu </a:t>
            </a:r>
            <a:r>
              <a:rPr lang="cs-CZ" sz="2800" b="1" dirty="0" err="1">
                <a:effectLst/>
              </a:rPr>
              <a:t>fosforylovaného</a:t>
            </a:r>
            <a:r>
              <a:rPr lang="cs-CZ" sz="2800" b="1" dirty="0">
                <a:effectLst/>
              </a:rPr>
              <a:t> a beta amyloidu v </a:t>
            </a:r>
            <a:r>
              <a:rPr lang="cs-CZ" sz="2800" b="1" dirty="0" err="1" smtClean="0">
                <a:effectLst/>
              </a:rPr>
              <a:t>likvoru</a:t>
            </a:r>
            <a:endParaRPr lang="cs-CZ" sz="2800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Využívá se </a:t>
            </a:r>
            <a:r>
              <a:rPr lang="cs-CZ" dirty="0"/>
              <a:t>u pacientů </a:t>
            </a:r>
            <a:endParaRPr lang="cs-CZ" dirty="0" smtClean="0"/>
          </a:p>
          <a:p>
            <a:r>
              <a:rPr lang="cs-CZ" dirty="0"/>
              <a:t>S </a:t>
            </a:r>
            <a:r>
              <a:rPr lang="cs-CZ" b="1" dirty="0" err="1"/>
              <a:t>neurodegenerativním</a:t>
            </a:r>
            <a:r>
              <a:rPr lang="cs-CZ" b="1" dirty="0"/>
              <a:t> onemocněním</a:t>
            </a:r>
            <a:r>
              <a:rPr lang="cs-CZ" dirty="0"/>
              <a:t>, zejména s Alzheimerovou </a:t>
            </a:r>
            <a:r>
              <a:rPr lang="cs-CZ" dirty="0" smtClean="0"/>
              <a:t>chorobou</a:t>
            </a:r>
          </a:p>
          <a:p>
            <a:r>
              <a:rPr lang="cs-CZ" dirty="0" smtClean="0"/>
              <a:t>S </a:t>
            </a:r>
            <a:r>
              <a:rPr lang="cs-CZ" b="1" dirty="0" smtClean="0"/>
              <a:t>hydrocefalem</a:t>
            </a:r>
          </a:p>
          <a:p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Počítá se také poměr </a:t>
            </a:r>
            <a:r>
              <a:rPr lang="cs-CZ" b="1" dirty="0" err="1" smtClean="0"/>
              <a:t>tTau</a:t>
            </a:r>
            <a:r>
              <a:rPr lang="cs-CZ" b="1" dirty="0" smtClean="0"/>
              <a:t>/Abeta42 a </a:t>
            </a:r>
            <a:r>
              <a:rPr lang="cs-CZ" b="1" dirty="0" err="1" smtClean="0"/>
              <a:t>pTau</a:t>
            </a:r>
            <a:r>
              <a:rPr lang="cs-CZ" b="1" dirty="0" smtClean="0"/>
              <a:t>/Abeta42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Klinika:</a:t>
            </a:r>
            <a:endParaRPr lang="cs-CZ" dirty="0" smtClean="0"/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 mozku pacientů </a:t>
            </a:r>
            <a:r>
              <a:rPr lang="cs-CZ" dirty="0"/>
              <a:t>s tímto onemocněním je tau </a:t>
            </a:r>
            <a:r>
              <a:rPr lang="cs-CZ" dirty="0" smtClean="0"/>
              <a:t>protein </a:t>
            </a:r>
            <a:r>
              <a:rPr lang="cs-CZ" dirty="0" err="1" smtClean="0"/>
              <a:t>hyperfosforylovaný</a:t>
            </a:r>
            <a:r>
              <a:rPr lang="cs-CZ" dirty="0" smtClean="0"/>
              <a:t>  </a:t>
            </a:r>
          </a:p>
          <a:p>
            <a:r>
              <a:rPr lang="cs-CZ" dirty="0" smtClean="0"/>
              <a:t>Beta </a:t>
            </a:r>
            <a:r>
              <a:rPr lang="cs-CZ" dirty="0"/>
              <a:t>amyloid (1-42</a:t>
            </a:r>
            <a:r>
              <a:rPr lang="cs-CZ" dirty="0" smtClean="0"/>
              <a:t>), bývá u </a:t>
            </a:r>
            <a:r>
              <a:rPr lang="cs-CZ" dirty="0"/>
              <a:t>Alzheimerovy choroby naopak snížený vzhledem k jeho agregaci a ukládání v </a:t>
            </a:r>
            <a:r>
              <a:rPr lang="cs-CZ" dirty="0" smtClean="0"/>
              <a:t>placích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92850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800" b="1" dirty="0">
                <a:effectLst/>
              </a:rPr>
              <a:t>Stanovení tau proteinu celkového, tau proteinu </a:t>
            </a:r>
            <a:r>
              <a:rPr lang="cs-CZ" sz="2800" b="1" dirty="0" err="1">
                <a:effectLst/>
              </a:rPr>
              <a:t>fosforylovaného</a:t>
            </a:r>
            <a:r>
              <a:rPr lang="cs-CZ" sz="2800" b="1" dirty="0">
                <a:effectLst/>
              </a:rPr>
              <a:t> a beta amyloidu v </a:t>
            </a:r>
            <a:r>
              <a:rPr lang="cs-CZ" sz="2800" b="1" dirty="0" err="1">
                <a:effectLst/>
              </a:rPr>
              <a:t>likvoru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Stanovení</a:t>
            </a:r>
          </a:p>
          <a:p>
            <a:endParaRPr lang="cs-CZ" dirty="0" smtClean="0"/>
          </a:p>
          <a:p>
            <a:r>
              <a:rPr lang="cs-CZ" dirty="0" smtClean="0"/>
              <a:t>ELISA stanovení</a:t>
            </a:r>
          </a:p>
          <a:p>
            <a:r>
              <a:rPr lang="cs-CZ" dirty="0" smtClean="0"/>
              <a:t>Pomocí automatizovaných </a:t>
            </a:r>
            <a:r>
              <a:rPr lang="cs-CZ" dirty="0" err="1" smtClean="0"/>
              <a:t>imunochemickch</a:t>
            </a:r>
            <a:r>
              <a:rPr lang="cs-CZ" dirty="0" smtClean="0"/>
              <a:t> </a:t>
            </a:r>
            <a:r>
              <a:rPr lang="cs-CZ" dirty="0"/>
              <a:t>metod firmy </a:t>
            </a:r>
            <a:r>
              <a:rPr lang="cs-CZ" dirty="0" err="1"/>
              <a:t>Roche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687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sz="3600" b="1" dirty="0">
                <a:effectLst/>
              </a:rPr>
              <a:t>GDF-15 </a:t>
            </a:r>
            <a:r>
              <a:rPr lang="cs-CZ" sz="3200" b="1" dirty="0">
                <a:effectLst/>
              </a:rPr>
              <a:t>(</a:t>
            </a:r>
            <a:r>
              <a:rPr lang="cs-CZ" sz="3200" b="1" dirty="0" err="1">
                <a:effectLst/>
              </a:rPr>
              <a:t>Growth</a:t>
            </a:r>
            <a:r>
              <a:rPr lang="cs-CZ" sz="3200" b="1" dirty="0">
                <a:effectLst/>
              </a:rPr>
              <a:t> </a:t>
            </a:r>
            <a:r>
              <a:rPr lang="cs-CZ" sz="3200" b="1" dirty="0" err="1">
                <a:effectLst/>
              </a:rPr>
              <a:t>diferentiation</a:t>
            </a:r>
            <a:r>
              <a:rPr lang="cs-CZ" sz="3200" b="1" dirty="0">
                <a:effectLst/>
              </a:rPr>
              <a:t> </a:t>
            </a:r>
            <a:r>
              <a:rPr lang="cs-CZ" sz="3200" b="1" dirty="0" err="1">
                <a:effectLst/>
              </a:rPr>
              <a:t>factor</a:t>
            </a:r>
            <a:r>
              <a:rPr lang="cs-CZ" sz="3200" b="1" dirty="0">
                <a:effectLst/>
              </a:rPr>
              <a:t>)</a:t>
            </a:r>
            <a:r>
              <a:rPr lang="cs-CZ" sz="3200" dirty="0">
                <a:effectLst/>
              </a:rPr>
              <a:t>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4353347"/>
          </a:xfrm>
        </p:spPr>
        <p:txBody>
          <a:bodyPr>
            <a:normAutofit fontScale="92500"/>
          </a:bodyPr>
          <a:lstStyle/>
          <a:p>
            <a:r>
              <a:rPr lang="cs-CZ" dirty="0"/>
              <a:t>Z</a:t>
            </a:r>
            <a:r>
              <a:rPr lang="cs-CZ" dirty="0" smtClean="0"/>
              <a:t>vyšuje  se u </a:t>
            </a:r>
            <a:r>
              <a:rPr lang="cs-CZ" dirty="0"/>
              <a:t>kardiovaskulárních  </a:t>
            </a:r>
            <a:r>
              <a:rPr lang="cs-CZ" dirty="0" smtClean="0"/>
              <a:t>onemocnění </a:t>
            </a:r>
          </a:p>
          <a:p>
            <a:endParaRPr lang="cs-CZ" dirty="0" smtClean="0"/>
          </a:p>
          <a:p>
            <a:r>
              <a:rPr lang="cs-CZ" dirty="0" err="1"/>
              <a:t>M</a:t>
            </a:r>
            <a:r>
              <a:rPr lang="cs-CZ" dirty="0" err="1" smtClean="0"/>
              <a:t>arker</a:t>
            </a:r>
            <a:r>
              <a:rPr lang="cs-CZ" dirty="0" smtClean="0"/>
              <a:t> </a:t>
            </a:r>
            <a:r>
              <a:rPr lang="cs-CZ" dirty="0"/>
              <a:t>celkové mortality, </a:t>
            </a:r>
            <a:r>
              <a:rPr lang="cs-CZ" dirty="0" smtClean="0"/>
              <a:t>mortality z</a:t>
            </a:r>
            <a:r>
              <a:rPr lang="cs-CZ" dirty="0"/>
              <a:t> kardiovaskulárních </a:t>
            </a:r>
            <a:r>
              <a:rPr lang="cs-CZ" dirty="0" smtClean="0"/>
              <a:t>příčin</a:t>
            </a:r>
            <a:endParaRPr lang="cs-CZ" dirty="0"/>
          </a:p>
          <a:p>
            <a:endParaRPr lang="cs-CZ" dirty="0" smtClean="0"/>
          </a:p>
          <a:p>
            <a:r>
              <a:rPr lang="cs-CZ" dirty="0"/>
              <a:t>M</a:t>
            </a:r>
            <a:r>
              <a:rPr lang="cs-CZ" dirty="0" smtClean="0"/>
              <a:t>onitoruje </a:t>
            </a:r>
            <a:r>
              <a:rPr lang="cs-CZ" dirty="0"/>
              <a:t>srdeční selhávání a atriální </a:t>
            </a:r>
            <a:r>
              <a:rPr lang="cs-CZ" dirty="0" smtClean="0"/>
              <a:t>fibrilaci</a:t>
            </a:r>
          </a:p>
          <a:p>
            <a:endParaRPr lang="cs-CZ" dirty="0" smtClean="0"/>
          </a:p>
          <a:p>
            <a:r>
              <a:rPr lang="cs-CZ" dirty="0" smtClean="0"/>
              <a:t>Zvyšuje </a:t>
            </a:r>
            <a:r>
              <a:rPr lang="cs-CZ" dirty="0"/>
              <a:t>se rovněž u pacientů s některým druhem </a:t>
            </a:r>
            <a:r>
              <a:rPr lang="cs-CZ" dirty="0" smtClean="0"/>
              <a:t>karcinomu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Má </a:t>
            </a:r>
            <a:r>
              <a:rPr lang="cs-CZ" dirty="0"/>
              <a:t>prognostický význam a je součástí ABC skóre rizika krvácení  u pacientů se srdečním </a:t>
            </a:r>
            <a:r>
              <a:rPr lang="cs-CZ" dirty="0" smtClean="0"/>
              <a:t>selháváním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6571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effectLst/>
              </a:rPr>
              <a:t>GDF-15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Stanovení</a:t>
            </a:r>
            <a:endParaRPr lang="cs-CZ" b="1" dirty="0"/>
          </a:p>
          <a:p>
            <a:endParaRPr lang="cs-CZ" dirty="0"/>
          </a:p>
          <a:p>
            <a:r>
              <a:rPr lang="cs-CZ" dirty="0"/>
              <a:t>ELISA stanovení</a:t>
            </a:r>
          </a:p>
          <a:p>
            <a:r>
              <a:rPr lang="cs-CZ" dirty="0"/>
              <a:t>Pomocí automatizovaných </a:t>
            </a:r>
            <a:r>
              <a:rPr lang="cs-CZ" dirty="0" err="1"/>
              <a:t>imunochemickch</a:t>
            </a:r>
            <a:r>
              <a:rPr lang="cs-CZ" dirty="0"/>
              <a:t> metod firmy </a:t>
            </a:r>
            <a:r>
              <a:rPr lang="cs-CZ" dirty="0" err="1"/>
              <a:t>Roche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891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NGAL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Cut</a:t>
            </a:r>
            <a:r>
              <a:rPr lang="cs-CZ" b="1" dirty="0" smtClean="0"/>
              <a:t> </a:t>
            </a:r>
            <a:r>
              <a:rPr lang="cs-CZ" b="1" dirty="0" err="1" smtClean="0"/>
              <a:t>off</a:t>
            </a:r>
            <a:r>
              <a:rPr lang="cs-CZ" b="1" dirty="0" smtClean="0"/>
              <a:t> - moč:132 </a:t>
            </a:r>
            <a:r>
              <a:rPr lang="cs-CZ" b="1" dirty="0" err="1" smtClean="0"/>
              <a:t>ng</a:t>
            </a:r>
            <a:r>
              <a:rPr lang="cs-CZ" b="1" dirty="0" smtClean="0"/>
              <a:t>/ml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9293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836712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Presepsin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176464"/>
          </a:xfrm>
        </p:spPr>
        <p:txBody>
          <a:bodyPr>
            <a:normAutofit lnSpcReduction="10000"/>
          </a:bodyPr>
          <a:lstStyle/>
          <a:p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nový specifický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marker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 septických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stavů</a:t>
            </a:r>
          </a:p>
          <a:p>
            <a:r>
              <a:rPr lang="cs-CZ" sz="2000" b="1" dirty="0"/>
              <a:t>r</a:t>
            </a:r>
            <a:r>
              <a:rPr lang="cs-CZ" sz="2000" b="1" dirty="0" smtClean="0"/>
              <a:t>ozpustný N-terminální fragment CD14</a:t>
            </a:r>
            <a:endParaRPr lang="cs-CZ" sz="2000" b="1" dirty="0"/>
          </a:p>
          <a:p>
            <a:r>
              <a:rPr lang="cs-CZ" sz="2000" b="1" dirty="0" smtClean="0">
                <a:solidFill>
                  <a:srgbClr val="000000"/>
                </a:solidFill>
              </a:rPr>
              <a:t>CD14 </a:t>
            </a:r>
            <a:r>
              <a:rPr lang="cs-CZ" sz="2000" b="1" dirty="0">
                <a:solidFill>
                  <a:srgbClr val="000000"/>
                </a:solidFill>
              </a:rPr>
              <a:t>je </a:t>
            </a:r>
            <a:r>
              <a:rPr lang="cs-CZ" sz="2000" b="1" dirty="0">
                <a:solidFill>
                  <a:srgbClr val="000000"/>
                </a:solidFill>
                <a:cs typeface="Times New Roman" pitchFamily="18" charset="0"/>
              </a:rPr>
              <a:t>glykoprotein exprimovaný na povrchu membrány monocyt</a:t>
            </a:r>
            <a:r>
              <a:rPr lang="cs-CZ" sz="2000" b="1" dirty="0">
                <a:solidFill>
                  <a:srgbClr val="000000"/>
                </a:solidFill>
              </a:rPr>
              <a:t>ů</a:t>
            </a:r>
            <a:r>
              <a:rPr lang="cs-CZ" sz="2000" b="1" dirty="0">
                <a:solidFill>
                  <a:srgbClr val="000000"/>
                </a:solidFill>
                <a:cs typeface="Times New Roman" pitchFamily="18" charset="0"/>
              </a:rPr>
              <a:t> a </a:t>
            </a:r>
            <a:r>
              <a:rPr lang="cs-CZ" sz="2000" b="1" dirty="0" smtClean="0">
                <a:solidFill>
                  <a:srgbClr val="000000"/>
                </a:solidFill>
                <a:cs typeface="Times New Roman" pitchFamily="18" charset="0"/>
              </a:rPr>
              <a:t>makrofág</a:t>
            </a:r>
            <a:r>
              <a:rPr lang="cs-CZ" sz="2000" b="1" dirty="0" smtClean="0">
                <a:solidFill>
                  <a:srgbClr val="000000"/>
                </a:solidFill>
              </a:rPr>
              <a:t>ů</a:t>
            </a:r>
          </a:p>
          <a:p>
            <a:r>
              <a:rPr lang="cs-CZ" sz="2000" b="1" dirty="0" smtClean="0"/>
              <a:t>CD 14 je </a:t>
            </a:r>
            <a:r>
              <a:rPr lang="cs-CZ" sz="2000" b="1" dirty="0"/>
              <a:t>receptorem pro lipopolysacharidy bakterií, navázáním se aktivuje TLR4 prozánětlivá signalizační kaskáda a zánětlivá </a:t>
            </a:r>
            <a:r>
              <a:rPr lang="cs-CZ" sz="2000" b="1" dirty="0" smtClean="0"/>
              <a:t>reakce</a:t>
            </a:r>
          </a:p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mechanizmus 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vzniku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presepsinu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 – rozštěpení membrány CD14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lysozomálními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 enzymy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granulocytů</a:t>
            </a:r>
            <a:endParaRPr lang="cs-CZ" sz="2000" b="1" dirty="0"/>
          </a:p>
          <a:p>
            <a:r>
              <a:rPr lang="cs-CZ" sz="2000" b="1" dirty="0">
                <a:solidFill>
                  <a:srgbClr val="000000"/>
                </a:solidFill>
              </a:rPr>
              <a:t>CD14 je uvolňován do krve a vlivem plazmatických proteáz štěpen na sCD14-ST = 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PRESEPSIN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endParaRPr lang="cs-CZ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000000"/>
              </a:solidFill>
            </a:endParaRPr>
          </a:p>
        </p:txBody>
      </p:sp>
      <p:sp>
        <p:nvSpPr>
          <p:cNvPr id="4" name="AutoShape 2" descr="Výsledek obrázku pro obrázek presepsin"/>
          <p:cNvSpPr>
            <a:spLocks noChangeAspect="1" noChangeArrowheads="1"/>
          </p:cNvSpPr>
          <p:nvPr/>
        </p:nvSpPr>
        <p:spPr bwMode="auto">
          <a:xfrm>
            <a:off x="155575" y="-585788"/>
            <a:ext cx="154305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s://encrypted-tbn0.gstatic.com/images?q=tbn:ANd9GcR6FwKoJs9RiYS1pw17URl5KBcvW-okZZjRXHoz1hNWhcxodLKi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2881591" cy="22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648072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Presepsin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zvyšuje se </a:t>
            </a:r>
            <a:r>
              <a:rPr lang="cs-CZ" sz="2000" b="1" dirty="0" smtClean="0">
                <a:solidFill>
                  <a:srgbClr val="000000"/>
                </a:solidFill>
              </a:rPr>
              <a:t>při systémové i lokální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bakteriální infekci</a:t>
            </a:r>
          </a:p>
          <a:p>
            <a:endParaRPr lang="cs-CZ" sz="2000" b="1" dirty="0" smtClean="0">
              <a:solidFill>
                <a:schemeClr val="tx2"/>
              </a:solidFill>
            </a:endParaRPr>
          </a:p>
          <a:p>
            <a:r>
              <a:rPr lang="cs-CZ" sz="2000" b="1" dirty="0" smtClean="0">
                <a:solidFill>
                  <a:srgbClr val="000000"/>
                </a:solidFill>
              </a:rPr>
              <a:t>rychlý </a:t>
            </a:r>
            <a:r>
              <a:rPr lang="cs-CZ" sz="2000" b="1" dirty="0">
                <a:solidFill>
                  <a:srgbClr val="000000"/>
                </a:solidFill>
              </a:rPr>
              <a:t>vzestup hladiny v krvi (cca za 2 hodiny</a:t>
            </a:r>
            <a:r>
              <a:rPr lang="cs-CZ" sz="2000" b="1" dirty="0" smtClean="0">
                <a:solidFill>
                  <a:srgbClr val="000000"/>
                </a:solidFill>
              </a:rPr>
              <a:t>)</a:t>
            </a:r>
          </a:p>
          <a:p>
            <a:endParaRPr lang="cs-CZ" sz="2000" b="1" dirty="0" smtClean="0">
              <a:solidFill>
                <a:srgbClr val="000000"/>
              </a:solidFill>
            </a:endParaRPr>
          </a:p>
          <a:p>
            <a:r>
              <a:rPr lang="cs-CZ" sz="2000" b="1" dirty="0">
                <a:solidFill>
                  <a:srgbClr val="000000"/>
                </a:solidFill>
              </a:rPr>
              <a:t>d</a:t>
            </a:r>
            <a:r>
              <a:rPr lang="cs-CZ" sz="2000" b="1" dirty="0" smtClean="0">
                <a:solidFill>
                  <a:srgbClr val="000000"/>
                </a:solidFill>
              </a:rPr>
              <a:t>ůležitá je dynamika koncentrace</a:t>
            </a:r>
          </a:p>
          <a:p>
            <a:endParaRPr lang="cs-CZ" sz="2000" b="1" dirty="0" smtClean="0">
              <a:solidFill>
                <a:srgbClr val="000000"/>
              </a:solidFill>
            </a:endParaRPr>
          </a:p>
          <a:p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u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platnění trendu ve dnech 1-7 při předpovědi 30 denní mortality </a:t>
            </a:r>
            <a:endParaRPr lang="cs-CZ" sz="20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2050" name="Picture 2" descr="https://encrypted-tbn2.gstatic.com/images?q=tbn:ANd9GcShCBuN0atoEmBMd1TstfnFnXbJ6_AW7rjyATyiaV_Ae5r7itXd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81671"/>
            <a:ext cx="2016224" cy="23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809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2204864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Použitý princip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7467600" cy="41250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sz="2200" b="1" dirty="0" smtClean="0"/>
              <a:t>stanovení presepsinu na přístroji  PATHFAST, </a:t>
            </a:r>
            <a:r>
              <a:rPr lang="cs-CZ" sz="2200" b="1" dirty="0"/>
              <a:t>Mitsubishi </a:t>
            </a:r>
            <a:r>
              <a:rPr lang="cs-CZ" sz="2200" b="1" dirty="0" err="1" smtClean="0"/>
              <a:t>Chemical</a:t>
            </a:r>
            <a:r>
              <a:rPr lang="cs-CZ" sz="2200" b="1" dirty="0" smtClean="0"/>
              <a:t> (dodává </a:t>
            </a:r>
            <a:r>
              <a:rPr lang="cs-CZ" sz="2200" b="1" dirty="0" err="1" smtClean="0"/>
              <a:t>Medesa</a:t>
            </a:r>
            <a:r>
              <a:rPr lang="cs-CZ" sz="2200" b="1" dirty="0" smtClean="0"/>
              <a:t>) </a:t>
            </a:r>
          </a:p>
          <a:p>
            <a:pPr marL="0" indent="0">
              <a:buNone/>
            </a:pPr>
            <a:endParaRPr lang="cs-CZ" sz="2200" b="1" dirty="0" smtClean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1804"/>
            <a:ext cx="244435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6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2204864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Použitý princip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7467600" cy="41250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sz="2200" b="1" dirty="0" smtClean="0"/>
              <a:t>stanovení presepsinu na přístroji  PATHFAST, </a:t>
            </a:r>
            <a:r>
              <a:rPr lang="cs-CZ" sz="2200" b="1" dirty="0"/>
              <a:t>Mitsubishi </a:t>
            </a:r>
            <a:r>
              <a:rPr lang="cs-CZ" sz="2200" b="1" dirty="0" err="1" smtClean="0"/>
              <a:t>Chemical</a:t>
            </a:r>
            <a:r>
              <a:rPr lang="cs-CZ" sz="2200" b="1" dirty="0" smtClean="0"/>
              <a:t> (dodává </a:t>
            </a:r>
            <a:r>
              <a:rPr lang="cs-CZ" sz="2200" b="1" dirty="0" err="1" smtClean="0"/>
              <a:t>Medesa</a:t>
            </a:r>
            <a:r>
              <a:rPr lang="cs-CZ" sz="2200" b="1" dirty="0" smtClean="0"/>
              <a:t>) </a:t>
            </a:r>
          </a:p>
          <a:p>
            <a:pPr lvl="1"/>
            <a:r>
              <a:rPr lang="cs-CZ" sz="2200" b="1" dirty="0" smtClean="0">
                <a:solidFill>
                  <a:schemeClr val="bg2">
                    <a:lumMod val="50000"/>
                  </a:schemeClr>
                </a:solidFill>
              </a:rPr>
              <a:t>chemiluminiscenční enzymová </a:t>
            </a:r>
            <a:r>
              <a:rPr lang="cs-CZ" sz="2200" b="1" dirty="0" err="1" smtClean="0">
                <a:solidFill>
                  <a:schemeClr val="bg2">
                    <a:lumMod val="50000"/>
                  </a:schemeClr>
                </a:solidFill>
              </a:rPr>
              <a:t>imunoanalýza</a:t>
            </a:r>
            <a:endParaRPr lang="cs-CZ" sz="2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cs-CZ" sz="2200" b="1" dirty="0" smtClean="0">
                <a:solidFill>
                  <a:schemeClr val="bg2">
                    <a:lumMod val="50000"/>
                  </a:schemeClr>
                </a:solidFill>
              </a:rPr>
              <a:t>    s MAGITRATION technologií</a:t>
            </a:r>
          </a:p>
          <a:p>
            <a:pPr lvl="1"/>
            <a:r>
              <a:rPr lang="cs-CZ" sz="2200" b="1" dirty="0" smtClean="0"/>
              <a:t>odběrový materiál – </a:t>
            </a:r>
            <a:r>
              <a:rPr lang="cs-CZ" sz="2200" b="1" dirty="0" err="1" smtClean="0"/>
              <a:t>heparinát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litný</a:t>
            </a:r>
            <a:r>
              <a:rPr lang="cs-CZ" sz="2200" b="1" dirty="0" smtClean="0"/>
              <a:t> </a:t>
            </a:r>
          </a:p>
          <a:p>
            <a:pPr lvl="1"/>
            <a:r>
              <a:rPr lang="cs-CZ" sz="2200" b="1" dirty="0"/>
              <a:t>c</a:t>
            </a:r>
            <a:r>
              <a:rPr lang="cs-CZ" sz="2200" b="1" dirty="0" smtClean="0"/>
              <a:t>ena 350 Kč/test, souprava 21000 Kč na 60 testů</a:t>
            </a:r>
          </a:p>
          <a:p>
            <a:pPr lvl="1"/>
            <a:r>
              <a:rPr lang="cs-CZ" sz="2200" b="1" dirty="0"/>
              <a:t>n</a:t>
            </a:r>
            <a:r>
              <a:rPr lang="cs-CZ" sz="2200" b="1" dirty="0" smtClean="0"/>
              <a:t>eproplácen pojišťovnou</a:t>
            </a:r>
          </a:p>
          <a:p>
            <a:endParaRPr lang="cs-CZ" sz="2200" b="1" dirty="0" smtClean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1804"/>
            <a:ext cx="244435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3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484784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Referenční rozmezí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7467600" cy="441310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                   </a:t>
            </a:r>
            <a:r>
              <a:rPr lang="cs-CZ" sz="2000" b="1" dirty="0" err="1" smtClean="0"/>
              <a:t>Presepsin</a:t>
            </a:r>
            <a:r>
              <a:rPr lang="cs-CZ" sz="2000" b="1" dirty="0" smtClean="0"/>
              <a:t>            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0 - 337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pg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/ml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                   </a:t>
            </a:r>
          </a:p>
          <a:p>
            <a:pPr marL="0" indent="0">
              <a:buNone/>
            </a:pPr>
            <a:r>
              <a:rPr lang="cs-CZ" sz="2000" b="1" dirty="0" smtClean="0"/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769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678</TotalTime>
  <Words>1473</Words>
  <Application>Microsoft Office PowerPoint</Application>
  <PresentationFormat>Předvádění na obrazovce (4:3)</PresentationFormat>
  <Paragraphs>280</Paragraphs>
  <Slides>37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6" baseType="lpstr">
      <vt:lpstr>Arial</vt:lpstr>
      <vt:lpstr>Calibri</vt:lpstr>
      <vt:lpstr>Century Gothic</vt:lpstr>
      <vt:lpstr>Courier New</vt:lpstr>
      <vt:lpstr>Palatino Linotype</vt:lpstr>
      <vt:lpstr>Times New Roman</vt:lpstr>
      <vt:lpstr>Verdana</vt:lpstr>
      <vt:lpstr>Exekutivní</vt:lpstr>
      <vt:lpstr>Bitmap Image</vt:lpstr>
      <vt:lpstr>Novější či méně běžné metody</vt:lpstr>
      <vt:lpstr>NGAL</vt:lpstr>
      <vt:lpstr>NGAL</vt:lpstr>
      <vt:lpstr>NGAL</vt:lpstr>
      <vt:lpstr>Presepsin</vt:lpstr>
      <vt:lpstr>Presepsin</vt:lpstr>
      <vt:lpstr>Použitý princip</vt:lpstr>
      <vt:lpstr>Použitý princip</vt:lpstr>
      <vt:lpstr>Referenční rozmezí</vt:lpstr>
      <vt:lpstr>                        Presepsin </vt:lpstr>
      <vt:lpstr>Lp-PLA2 </vt:lpstr>
      <vt:lpstr>Stanovení Lp-PLA2 - PLAC test</vt:lpstr>
      <vt:lpstr>Cut off</vt:lpstr>
      <vt:lpstr>Predikční markery preeklampsie, Roche</vt:lpstr>
      <vt:lpstr>Aktivita sFlt-1 a PlGF na endotelu cév během normálního těhotenství a při preeklampsii</vt:lpstr>
      <vt:lpstr>Princip stanovení sFlt-1, PlGF</vt:lpstr>
      <vt:lpstr>ROC křivka pro poměr sFlt-1/PlGF  – 16.-20. týden gravidity</vt:lpstr>
      <vt:lpstr>Žlučové kyseliny </vt:lpstr>
      <vt:lpstr>Indikace k vyšetření žlučových kyselin (S)</vt:lpstr>
      <vt:lpstr>Metody stanovení</vt:lpstr>
      <vt:lpstr>Referenční rozmezí </vt:lpstr>
      <vt:lpstr>proGRP </vt:lpstr>
      <vt:lpstr>proGRP - nejvhodnější marker SCLC</vt:lpstr>
      <vt:lpstr>Rozdíly v koncentracích ProGRP u různých klinických stavů: </vt:lpstr>
      <vt:lpstr>Metody stanovení</vt:lpstr>
      <vt:lpstr>AMH  (Anti- Műllerianní  hormon)</vt:lpstr>
      <vt:lpstr>Stanovení AMH </vt:lpstr>
      <vt:lpstr>Význam v asistované reprodukci</vt:lpstr>
      <vt:lpstr>Metody stanovení</vt:lpstr>
      <vt:lpstr>Příklad interpretace hodnot AMH </vt:lpstr>
      <vt:lpstr>Aktivní vitamín B12</vt:lpstr>
      <vt:lpstr>Aktivní vitamín B12</vt:lpstr>
      <vt:lpstr>Metoda stanovení akt. B12</vt:lpstr>
      <vt:lpstr>Stanovení tau proteinu celkového, tau proteinu fosforylovaného a beta amyloidu v likvoru</vt:lpstr>
      <vt:lpstr>Stanovení tau proteinu celkového, tau proteinu fosforylovaného a beta amyloidu v likvoru</vt:lpstr>
      <vt:lpstr>GDF-15 (Growth diferentiation factor) </vt:lpstr>
      <vt:lpstr>GDF-15 </vt:lpstr>
    </vt:vector>
  </TitlesOfParts>
  <Company>FN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metody</dc:title>
  <dc:creator>Benovska Miroslava</dc:creator>
  <cp:lastModifiedBy>Beňovská Miroslava</cp:lastModifiedBy>
  <cp:revision>49</cp:revision>
  <dcterms:created xsi:type="dcterms:W3CDTF">2015-12-09T12:15:01Z</dcterms:created>
  <dcterms:modified xsi:type="dcterms:W3CDTF">2021-02-25T17:35:18Z</dcterms:modified>
</cp:coreProperties>
</file>