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1"/>
  </p:notesMasterIdLst>
  <p:handoutMasterIdLst>
    <p:handoutMasterId r:id="rId42"/>
  </p:handout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272" r:id="rId4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6327" autoAdjust="0"/>
  </p:normalViewPr>
  <p:slideViewPr>
    <p:cSldViewPr snapToGrid="0">
      <p:cViewPr varScale="1">
        <p:scale>
          <a:sx n="92" d="100"/>
          <a:sy n="92" d="100"/>
        </p:scale>
        <p:origin x="192" y="9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9D65A7D6-4EB3-4E67-B358-56DDA6BFDE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xmlns="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– závěrečný snímek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716521B6-6164-7649-9BB9-98A3FC15AE46}"/>
              </a:ext>
            </a:extLst>
          </p:cNvPr>
          <p:cNvSpPr txBox="1"/>
          <p:nvPr userDrawn="1"/>
        </p:nvSpPr>
        <p:spPr>
          <a:xfrm>
            <a:off x="307497" y="5837678"/>
            <a:ext cx="60690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Lékařská fakulta Masarykovy univerzity</a:t>
            </a:r>
          </a:p>
          <a:p>
            <a:pPr lvl="0"/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9CBF481B-8B94-4C57-A2B8-0B7D7AFAE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224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820552E7-48CC-40F3-B391-087BD87902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xmlns="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D656F7E9-5E47-41D0-9CA9-DE4A31EE09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xmlns="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9E805697-F6B9-4F6A-9C5B-5AAFE54A07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xmlns="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xmlns="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A5354773-248E-4956-8633-6A496534A5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9BA260D-C952-48F5-9BCF-8EDB00FA2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xmlns="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A5E2D3A7-3660-4B54-93F1-E2F006CF22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92A1E796-F773-4049-A027-E6B6CD753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771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Vložte název přednášky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Jméno Příjmení (bez titulů)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8FC17CBE-6747-4FB3-910C-F34D0CC6F3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75" r:id="rId6"/>
    <p:sldLayoutId id="2147483695" r:id="rId7"/>
    <p:sldLayoutId id="2147483686" r:id="rId8"/>
    <p:sldLayoutId id="2147483690" r:id="rId9"/>
    <p:sldLayoutId id="2147483692" r:id="rId10"/>
    <p:sldLayoutId id="2147483700" r:id="rId11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3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DE5DD285-E00D-4C54-A6D0-EEAA922CE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Léčebné metody </a:t>
            </a:r>
            <a:r>
              <a:rPr lang="cs-CZ" smtClean="0"/>
              <a:t>- farmakoterapie</a:t>
            </a:r>
            <a:endParaRPr lang="cs-CZ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xmlns="" id="{CFB37652-23F2-4193-BD4D-BBC6A754C3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Libor Ustohal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5A9858B-2B4A-46CB-84A6-A14EFB53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Psychiatrie – přednáška (</a:t>
            </a:r>
            <a:r>
              <a:rPr lang="cs-CZ" dirty="0" smtClean="0"/>
              <a:t>VLPY9X1p)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7516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Antipsychotika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en-US" dirty="0"/>
              <a:t>(</a:t>
            </a:r>
            <a:r>
              <a:rPr lang="en-US" dirty="0" err="1" smtClean="0"/>
              <a:t>hyperprola</a:t>
            </a:r>
            <a:r>
              <a:rPr lang="cs-CZ" dirty="0" err="1" smtClean="0"/>
              <a:t>ktinémie</a:t>
            </a:r>
            <a:r>
              <a:rPr lang="en-US" dirty="0" smtClean="0"/>
              <a:t>) </a:t>
            </a:r>
            <a:r>
              <a:rPr lang="cs-CZ" dirty="0" smtClean="0"/>
              <a:t>oblasti mozku</a:t>
            </a:r>
            <a:r>
              <a:rPr lang="en-US" dirty="0" smtClean="0"/>
              <a:t>, </a:t>
            </a:r>
            <a:r>
              <a:rPr lang="cs-CZ" dirty="0" smtClean="0"/>
              <a:t>společně s blokádou</a:t>
            </a:r>
            <a:r>
              <a:rPr lang="en-US" dirty="0" smtClean="0"/>
              <a:t> presynaptic</a:t>
            </a:r>
            <a:r>
              <a:rPr lang="cs-CZ" dirty="0" err="1" smtClean="0"/>
              <a:t>kých</a:t>
            </a:r>
            <a:r>
              <a:rPr lang="en-US" dirty="0" smtClean="0"/>
              <a:t> D2/D3</a:t>
            </a:r>
            <a:r>
              <a:rPr lang="cs-CZ" dirty="0" smtClean="0"/>
              <a:t> </a:t>
            </a:r>
            <a:r>
              <a:rPr lang="cs-CZ" dirty="0" smtClean="0"/>
              <a:t>zakončení</a:t>
            </a:r>
          </a:p>
          <a:p>
            <a:pPr marL="72000" indent="0">
              <a:buNone/>
            </a:pPr>
            <a:endParaRPr lang="en-US" dirty="0"/>
          </a:p>
          <a:p>
            <a:r>
              <a:rPr lang="cs-CZ" dirty="0" smtClean="0"/>
              <a:t>AP jsou obvykle dělena na AP I. generace (</a:t>
            </a:r>
            <a:r>
              <a:rPr lang="cs-CZ" dirty="0"/>
              <a:t>AP1G; </a:t>
            </a:r>
            <a:r>
              <a:rPr lang="cs-CZ" dirty="0" smtClean="0"/>
              <a:t>typická AP) a AP II. generace </a:t>
            </a:r>
            <a:r>
              <a:rPr lang="cs-CZ" dirty="0"/>
              <a:t>(AP2G; </a:t>
            </a:r>
            <a:r>
              <a:rPr lang="cs-CZ" dirty="0" smtClean="0"/>
              <a:t>atypická AP) </a:t>
            </a:r>
            <a:r>
              <a:rPr lang="cs-CZ" sz="2000" dirty="0" smtClean="0"/>
              <a:t>(Masopust in </a:t>
            </a:r>
            <a:r>
              <a:rPr lang="cs-CZ" sz="2000" dirty="0" err="1" smtClean="0"/>
              <a:t>Hosák</a:t>
            </a:r>
            <a:r>
              <a:rPr lang="cs-CZ" sz="2000" dirty="0" smtClean="0"/>
              <a:t> et al., 2016)</a:t>
            </a: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Psychiatrie – přednáška </a:t>
            </a:r>
            <a:r>
              <a:rPr lang="cs-CZ" dirty="0" smtClean="0"/>
              <a:t>(VLPY9X1p)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4583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23554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AP – blokáda jednotlivých receptorů a jejich klinická manifestace I</a:t>
            </a:r>
          </a:p>
        </p:txBody>
      </p:sp>
      <p:pic>
        <p:nvPicPr>
          <p:cNvPr id="2355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92594" y="1306513"/>
            <a:ext cx="8118475" cy="4837112"/>
          </a:xfrm>
        </p:spPr>
      </p:pic>
      <p:sp>
        <p:nvSpPr>
          <p:cNvPr id="5" name="TextovéPole 4"/>
          <p:cNvSpPr txBox="1"/>
          <p:nvPr/>
        </p:nvSpPr>
        <p:spPr>
          <a:xfrm>
            <a:off x="9353263" y="5091545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1716105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24578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AP – blokáda jednotlivých receptorů a jejich klinická manifestace </a:t>
            </a:r>
            <a:r>
              <a:rPr lang="cs-CZ" sz="2400" dirty="0" smtClean="0"/>
              <a:t>II</a:t>
            </a:r>
          </a:p>
        </p:txBody>
      </p:sp>
      <p:pic>
        <p:nvPicPr>
          <p:cNvPr id="24579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3934" y="1544638"/>
            <a:ext cx="8996362" cy="4251325"/>
          </a:xfrm>
        </p:spPr>
      </p:pic>
      <p:sp>
        <p:nvSpPr>
          <p:cNvPr id="5" name="TextovéPole 4"/>
          <p:cNvSpPr txBox="1"/>
          <p:nvPr/>
        </p:nvSpPr>
        <p:spPr>
          <a:xfrm>
            <a:off x="9353263" y="5091545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2082285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25602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AP – blokáda jednotlivých receptorů a jejich klinická manifestace </a:t>
            </a:r>
            <a:r>
              <a:rPr lang="cs-CZ" sz="2400" dirty="0" smtClean="0"/>
              <a:t>III</a:t>
            </a:r>
          </a:p>
        </p:txBody>
      </p:sp>
      <p:pic>
        <p:nvPicPr>
          <p:cNvPr id="25603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535" y="1404938"/>
            <a:ext cx="9469438" cy="4421187"/>
          </a:xfrm>
        </p:spPr>
      </p:pic>
      <p:sp>
        <p:nvSpPr>
          <p:cNvPr id="5" name="TextovéPole 4"/>
          <p:cNvSpPr txBox="1"/>
          <p:nvPr/>
        </p:nvSpPr>
        <p:spPr>
          <a:xfrm>
            <a:off x="9353263" y="5091545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3878402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26626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První generace (typická) AP – přehled</a:t>
            </a:r>
          </a:p>
        </p:txBody>
      </p:sp>
      <p:pic>
        <p:nvPicPr>
          <p:cNvPr id="26627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372" y="1387475"/>
            <a:ext cx="9515475" cy="4487863"/>
          </a:xfrm>
        </p:spPr>
      </p:pic>
      <p:sp>
        <p:nvSpPr>
          <p:cNvPr id="5" name="TextovéPole 4"/>
          <p:cNvSpPr txBox="1"/>
          <p:nvPr/>
        </p:nvSpPr>
        <p:spPr>
          <a:xfrm>
            <a:off x="9955939" y="5091545"/>
            <a:ext cx="1826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</a:t>
            </a:r>
          </a:p>
          <a:p>
            <a:pPr algn="l"/>
            <a:r>
              <a:rPr lang="cs-CZ" sz="1400" dirty="0" smtClean="0">
                <a:latin typeface="+mn-lt"/>
              </a:rPr>
              <a:t>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1259281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27650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První generace AP </a:t>
            </a:r>
            <a:r>
              <a:rPr lang="cs-CZ" sz="2800" dirty="0" smtClean="0"/>
              <a:t>užívaná </a:t>
            </a:r>
            <a:r>
              <a:rPr lang="cs-CZ" sz="2800" dirty="0" smtClean="0"/>
              <a:t>v ČR</a:t>
            </a:r>
          </a:p>
        </p:txBody>
      </p:sp>
      <p:pic>
        <p:nvPicPr>
          <p:cNvPr id="27651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43200" y="1293813"/>
            <a:ext cx="6227763" cy="4802187"/>
          </a:xfrm>
        </p:spPr>
      </p:pic>
      <p:sp>
        <p:nvSpPr>
          <p:cNvPr id="5" name="TextovéPole 4"/>
          <p:cNvSpPr txBox="1"/>
          <p:nvPr/>
        </p:nvSpPr>
        <p:spPr>
          <a:xfrm>
            <a:off x="9353263" y="5091545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641662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28674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Dělení AP II. generace dle jejich mechanismu působení</a:t>
            </a:r>
          </a:p>
        </p:txBody>
      </p:sp>
      <p:pic>
        <p:nvPicPr>
          <p:cNvPr id="2867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25688" y="1319213"/>
            <a:ext cx="6659562" cy="4783137"/>
          </a:xfrm>
        </p:spPr>
      </p:pic>
      <p:sp>
        <p:nvSpPr>
          <p:cNvPr id="5" name="TextovéPole 4"/>
          <p:cNvSpPr txBox="1"/>
          <p:nvPr/>
        </p:nvSpPr>
        <p:spPr>
          <a:xfrm>
            <a:off x="9353263" y="5091545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3890524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29698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AP II. generace I</a:t>
            </a:r>
          </a:p>
        </p:txBody>
      </p:sp>
      <p:pic>
        <p:nvPicPr>
          <p:cNvPr id="29699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5209" y="1306513"/>
            <a:ext cx="7661275" cy="4802187"/>
          </a:xfrm>
        </p:spPr>
      </p:pic>
      <p:sp>
        <p:nvSpPr>
          <p:cNvPr id="5" name="TextovéPole 4"/>
          <p:cNvSpPr txBox="1"/>
          <p:nvPr/>
        </p:nvSpPr>
        <p:spPr>
          <a:xfrm>
            <a:off x="9353263" y="5091545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1089538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30722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 AP II. generace </a:t>
            </a:r>
            <a:r>
              <a:rPr lang="cs-CZ" dirty="0" smtClean="0"/>
              <a:t>II</a:t>
            </a:r>
          </a:p>
        </p:txBody>
      </p:sp>
      <p:pic>
        <p:nvPicPr>
          <p:cNvPr id="30723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6851" y="1306513"/>
            <a:ext cx="8256587" cy="4824412"/>
          </a:xfrm>
        </p:spPr>
      </p:pic>
      <p:sp>
        <p:nvSpPr>
          <p:cNvPr id="5" name="TextovéPole 4"/>
          <p:cNvSpPr txBox="1"/>
          <p:nvPr/>
        </p:nvSpPr>
        <p:spPr>
          <a:xfrm>
            <a:off x="9353263" y="5091545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2170226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31746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NÚ AP II. </a:t>
            </a:r>
            <a:r>
              <a:rPr lang="cs-CZ" sz="3200" dirty="0"/>
              <a:t>g</a:t>
            </a:r>
            <a:r>
              <a:rPr lang="cs-CZ" sz="3200" dirty="0" smtClean="0"/>
              <a:t>enerace a </a:t>
            </a:r>
            <a:r>
              <a:rPr lang="cs-CZ" sz="3200" dirty="0" err="1" smtClean="0"/>
              <a:t>haloperidolu</a:t>
            </a:r>
            <a:endParaRPr lang="cs-CZ" sz="3200" dirty="0" smtClean="0"/>
          </a:p>
        </p:txBody>
      </p:sp>
      <p:pic>
        <p:nvPicPr>
          <p:cNvPr id="31747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9024" y="1370013"/>
            <a:ext cx="8562975" cy="4665662"/>
          </a:xfrm>
        </p:spPr>
      </p:pic>
      <p:sp>
        <p:nvSpPr>
          <p:cNvPr id="5" name="TextovéPole 4"/>
          <p:cNvSpPr txBox="1"/>
          <p:nvPr/>
        </p:nvSpPr>
        <p:spPr>
          <a:xfrm>
            <a:off x="9353263" y="5091545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263472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16386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Výstupy z učení</a:t>
            </a:r>
          </a:p>
        </p:txBody>
      </p:sp>
      <p:sp>
        <p:nvSpPr>
          <p:cNvPr id="16387" name="Zástupný obsah 4"/>
          <p:cNvSpPr>
            <a:spLocks noGrp="1"/>
          </p:cNvSpPr>
          <p:nvPr>
            <p:ph idx="1"/>
          </p:nvPr>
        </p:nvSpPr>
        <p:spPr>
          <a:xfrm>
            <a:off x="720725" y="1692275"/>
            <a:ext cx="10752138" cy="4140200"/>
          </a:xfrm>
        </p:spPr>
        <p:txBody>
          <a:bodyPr/>
          <a:lstStyle/>
          <a:p>
            <a:pPr marL="250825" indent="-179388">
              <a:buFont typeface="Arial" charset="0"/>
              <a:buChar char="̶"/>
            </a:pPr>
            <a:r>
              <a:rPr lang="cs-CZ" dirty="0" smtClean="0"/>
              <a:t>Student bude znát nejdůležitější skupiny psychofarmak, jejich mechanismus účinku, indikace a nežádoucí účinky</a:t>
            </a:r>
          </a:p>
          <a:p>
            <a:pPr marL="250825" indent="-179388">
              <a:buFont typeface="Arial" charset="0"/>
              <a:buChar char="̶"/>
            </a:pPr>
            <a:endParaRPr lang="cs-CZ" dirty="0" smtClean="0"/>
          </a:p>
          <a:p>
            <a:pPr marL="250825" indent="-179388">
              <a:buFont typeface="Arial" charset="0"/>
              <a:buChar char="̶"/>
            </a:pPr>
            <a:r>
              <a:rPr lang="cs-CZ" dirty="0" smtClean="0"/>
              <a:t>Student bude znát základní údaje o antidepresivech, antipsychoticích, anxiolyticích, hypnoticích, </a:t>
            </a:r>
            <a:r>
              <a:rPr lang="cs-CZ" dirty="0" err="1" smtClean="0"/>
              <a:t>thymostabilizérech</a:t>
            </a:r>
            <a:r>
              <a:rPr lang="cs-CZ" dirty="0" smtClean="0"/>
              <a:t>, </a:t>
            </a:r>
            <a:r>
              <a:rPr lang="cs-CZ" dirty="0" err="1" smtClean="0"/>
              <a:t>kognitivech</a:t>
            </a:r>
            <a:r>
              <a:rPr lang="cs-CZ" dirty="0" smtClean="0"/>
              <a:t> a </a:t>
            </a:r>
            <a:r>
              <a:rPr lang="cs-CZ" dirty="0" err="1" smtClean="0"/>
              <a:t>psychostimulanciích</a:t>
            </a:r>
            <a:endParaRPr lang="cs-CZ" dirty="0" smtClean="0"/>
          </a:p>
          <a:p>
            <a:pPr marL="250825" indent="-179388">
              <a:buFont typeface="Arial" charset="0"/>
              <a:buChar char="̶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991718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Anxiolytika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Potlačují</a:t>
            </a:r>
            <a:r>
              <a:rPr lang="en-US" dirty="0" smtClean="0"/>
              <a:t> </a:t>
            </a:r>
            <a:r>
              <a:rPr lang="en-US" dirty="0" err="1" smtClean="0"/>
              <a:t>anxiet</a:t>
            </a:r>
            <a:r>
              <a:rPr lang="cs-CZ" dirty="0" smtClean="0"/>
              <a:t>u</a:t>
            </a:r>
            <a:r>
              <a:rPr lang="en-US" dirty="0" smtClean="0"/>
              <a:t> a</a:t>
            </a:r>
            <a:r>
              <a:rPr lang="cs-CZ" dirty="0" smtClean="0"/>
              <a:t> působí</a:t>
            </a:r>
            <a:r>
              <a:rPr lang="en-US" dirty="0" smtClean="0"/>
              <a:t> </a:t>
            </a:r>
            <a:r>
              <a:rPr lang="en-US" dirty="0" err="1" smtClean="0"/>
              <a:t>seda</a:t>
            </a:r>
            <a:r>
              <a:rPr lang="cs-CZ" dirty="0" err="1" smtClean="0"/>
              <a:t>ci</a:t>
            </a:r>
            <a:r>
              <a:rPr lang="cs-CZ" dirty="0" smtClean="0"/>
              <a:t>, útlum</a:t>
            </a:r>
            <a:r>
              <a:rPr lang="en-US" dirty="0" smtClean="0"/>
              <a:t> </a:t>
            </a:r>
            <a:r>
              <a:rPr lang="cs-CZ" dirty="0" smtClean="0"/>
              <a:t>CNS</a:t>
            </a:r>
          </a:p>
          <a:p>
            <a:r>
              <a:rPr lang="cs-CZ" dirty="0" smtClean="0"/>
              <a:t>Kromě anxiolytického účinku mohou mít účinky </a:t>
            </a:r>
            <a:r>
              <a:rPr lang="en-US" dirty="0" smtClean="0"/>
              <a:t>hypnotic</a:t>
            </a:r>
            <a:r>
              <a:rPr lang="cs-CZ" dirty="0" err="1" smtClean="0"/>
              <a:t>ké</a:t>
            </a:r>
            <a:r>
              <a:rPr lang="en-US" dirty="0" smtClean="0"/>
              <a:t>, anti</a:t>
            </a:r>
            <a:r>
              <a:rPr lang="cs-CZ" dirty="0" smtClean="0"/>
              <a:t>k</a:t>
            </a:r>
            <a:r>
              <a:rPr lang="en-US" dirty="0" err="1" smtClean="0"/>
              <a:t>onvul</a:t>
            </a:r>
            <a:r>
              <a:rPr lang="cs-CZ" dirty="0" err="1" smtClean="0"/>
              <a:t>zivní</a:t>
            </a:r>
            <a:r>
              <a:rPr lang="en-US" dirty="0" smtClean="0"/>
              <a:t> a </a:t>
            </a:r>
            <a:r>
              <a:rPr lang="en-US" dirty="0" err="1" smtClean="0"/>
              <a:t>myorelaxa</a:t>
            </a:r>
            <a:r>
              <a:rPr lang="cs-CZ" dirty="0" smtClean="0"/>
              <a:t>ční</a:t>
            </a:r>
          </a:p>
          <a:p>
            <a:r>
              <a:rPr lang="cs-CZ" dirty="0" smtClean="0"/>
              <a:t>Platí, že několik </a:t>
            </a:r>
            <a:r>
              <a:rPr lang="en-US" dirty="0" err="1" smtClean="0"/>
              <a:t>neurotransmiter</a:t>
            </a:r>
            <a:r>
              <a:rPr lang="cs-CZ" dirty="0" err="1" smtClean="0"/>
              <a:t>ových</a:t>
            </a:r>
            <a:r>
              <a:rPr lang="en-US" dirty="0" smtClean="0"/>
              <a:t> system</a:t>
            </a:r>
            <a:r>
              <a:rPr lang="cs-CZ" dirty="0" smtClean="0"/>
              <a:t>ů</a:t>
            </a:r>
            <a:r>
              <a:rPr lang="en-US" dirty="0" smtClean="0"/>
              <a:t> </a:t>
            </a:r>
            <a:r>
              <a:rPr lang="en-US" dirty="0" err="1" smtClean="0"/>
              <a:t>particip</a:t>
            </a:r>
            <a:r>
              <a:rPr lang="cs-CZ" dirty="0" err="1" smtClean="0"/>
              <a:t>uje</a:t>
            </a:r>
            <a:r>
              <a:rPr lang="cs-CZ" dirty="0" smtClean="0"/>
              <a:t> </a:t>
            </a:r>
            <a:r>
              <a:rPr lang="cs-CZ" dirty="0" smtClean="0"/>
              <a:t>na rozvoji </a:t>
            </a:r>
            <a:r>
              <a:rPr lang="cs-CZ" dirty="0" smtClean="0"/>
              <a:t>úzkosti</a:t>
            </a:r>
          </a:p>
          <a:p>
            <a:r>
              <a:rPr lang="en-US" dirty="0" err="1" smtClean="0"/>
              <a:t>GABAerg</a:t>
            </a:r>
            <a:r>
              <a:rPr lang="cs-CZ" dirty="0" smtClean="0"/>
              <a:t>ní</a:t>
            </a:r>
            <a:r>
              <a:rPr lang="en-US" dirty="0" smtClean="0"/>
              <a:t> </a:t>
            </a:r>
            <a:r>
              <a:rPr lang="en-US" dirty="0"/>
              <a:t>deficit </a:t>
            </a:r>
            <a:r>
              <a:rPr lang="en-US" dirty="0" smtClean="0"/>
              <a:t>(</a:t>
            </a:r>
            <a:r>
              <a:rPr lang="cs-CZ" dirty="0" smtClean="0"/>
              <a:t>zvláště v </a:t>
            </a:r>
            <a:r>
              <a:rPr lang="en-US" dirty="0" smtClean="0"/>
              <a:t>limbic</a:t>
            </a:r>
            <a:r>
              <a:rPr lang="cs-CZ" dirty="0" err="1" smtClean="0"/>
              <a:t>ké</a:t>
            </a:r>
            <a:r>
              <a:rPr lang="en-US" dirty="0" smtClean="0"/>
              <a:t> </a:t>
            </a:r>
            <a:r>
              <a:rPr lang="cs-CZ" dirty="0" smtClean="0"/>
              <a:t>oblasti mozku</a:t>
            </a:r>
            <a:r>
              <a:rPr lang="en-US" dirty="0" smtClean="0"/>
              <a:t>) </a:t>
            </a:r>
            <a:r>
              <a:rPr lang="cs-CZ" dirty="0" smtClean="0"/>
              <a:t>může být zmírněn</a:t>
            </a:r>
            <a:r>
              <a:rPr lang="en-US" dirty="0" smtClean="0"/>
              <a:t> </a:t>
            </a:r>
            <a:r>
              <a:rPr lang="cs-CZ" dirty="0" smtClean="0"/>
              <a:t>benzodiazepiny</a:t>
            </a:r>
          </a:p>
          <a:p>
            <a:r>
              <a:rPr lang="cs-CZ" dirty="0" smtClean="0"/>
              <a:t>D</a:t>
            </a:r>
            <a:r>
              <a:rPr lang="en-US" dirty="0" err="1" smtClean="0"/>
              <a:t>eficit</a:t>
            </a:r>
            <a:r>
              <a:rPr lang="cs-CZ" dirty="0" smtClean="0"/>
              <a:t> v</a:t>
            </a:r>
            <a:r>
              <a:rPr lang="en-US" dirty="0" smtClean="0"/>
              <a:t> </a:t>
            </a:r>
            <a:r>
              <a:rPr lang="en-US" dirty="0" err="1" smtClean="0"/>
              <a:t>serotonerg</a:t>
            </a:r>
            <a:r>
              <a:rPr lang="cs-CZ" dirty="0" smtClean="0"/>
              <a:t>ním</a:t>
            </a:r>
            <a:r>
              <a:rPr lang="en-US" dirty="0" smtClean="0"/>
              <a:t> </a:t>
            </a:r>
            <a:r>
              <a:rPr lang="cs-CZ" dirty="0" smtClean="0"/>
              <a:t>působení</a:t>
            </a:r>
            <a:r>
              <a:rPr lang="en-US" dirty="0" smtClean="0"/>
              <a:t> </a:t>
            </a:r>
            <a:r>
              <a:rPr lang="cs-CZ" dirty="0" smtClean="0"/>
              <a:t>je</a:t>
            </a:r>
            <a:r>
              <a:rPr lang="en-US" dirty="0" smtClean="0"/>
              <a:t> </a:t>
            </a:r>
            <a:r>
              <a:rPr lang="en-US" dirty="0" err="1" smtClean="0"/>
              <a:t>redu</a:t>
            </a:r>
            <a:r>
              <a:rPr lang="cs-CZ" dirty="0" smtClean="0"/>
              <a:t>kován některými</a:t>
            </a:r>
            <a:r>
              <a:rPr lang="en-US" dirty="0" smtClean="0"/>
              <a:t> </a:t>
            </a:r>
            <a:r>
              <a:rPr lang="en-US" dirty="0" err="1" smtClean="0"/>
              <a:t>serotonerg</a:t>
            </a:r>
            <a:r>
              <a:rPr lang="cs-CZ" dirty="0" err="1" smtClean="0"/>
              <a:t>ními</a:t>
            </a:r>
            <a:r>
              <a:rPr lang="en-US" dirty="0" smtClean="0"/>
              <a:t> agonist</a:t>
            </a:r>
            <a:r>
              <a:rPr lang="cs-CZ" dirty="0" smtClean="0"/>
              <a:t>y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buspiron</a:t>
            </a:r>
            <a:r>
              <a:rPr lang="en-US" dirty="0" smtClean="0"/>
              <a:t>, </a:t>
            </a:r>
            <a:r>
              <a:rPr lang="en-US" dirty="0"/>
              <a:t>SSRI </a:t>
            </a:r>
            <a:r>
              <a:rPr lang="en-US" dirty="0" smtClean="0"/>
              <a:t>a</a:t>
            </a:r>
            <a:r>
              <a:rPr lang="cs-CZ" dirty="0" smtClean="0"/>
              <a:t> </a:t>
            </a:r>
            <a:r>
              <a:rPr lang="en-US" dirty="0" smtClean="0"/>
              <a:t>SNRI </a:t>
            </a:r>
            <a:r>
              <a:rPr lang="cs-CZ" dirty="0" smtClean="0"/>
              <a:t>AD) </a:t>
            </a:r>
            <a:r>
              <a:rPr lang="cs-CZ" sz="2000" dirty="0" smtClean="0"/>
              <a:t>(Masopust In </a:t>
            </a:r>
            <a:r>
              <a:rPr lang="cs-CZ" sz="2000" dirty="0" err="1" smtClean="0"/>
              <a:t>Hosák</a:t>
            </a:r>
            <a:r>
              <a:rPr lang="cs-CZ" sz="2000" dirty="0" smtClean="0"/>
              <a:t> et al., 2016)</a:t>
            </a: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Psychiatrie – přednáška </a:t>
            </a:r>
            <a:r>
              <a:rPr lang="cs-CZ" dirty="0" smtClean="0"/>
              <a:t>(VLPY9X1p)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3379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32770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Anxiolytika – rozdělení</a:t>
            </a:r>
          </a:p>
        </p:txBody>
      </p:sp>
      <p:pic>
        <p:nvPicPr>
          <p:cNvPr id="32771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0809" y="1501775"/>
            <a:ext cx="8447088" cy="3835400"/>
          </a:xfrm>
        </p:spPr>
      </p:pic>
      <p:sp>
        <p:nvSpPr>
          <p:cNvPr id="5" name="TextovéPole 4"/>
          <p:cNvSpPr txBox="1"/>
          <p:nvPr/>
        </p:nvSpPr>
        <p:spPr>
          <a:xfrm>
            <a:off x="9353263" y="5091545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1816040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33794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Benzodiazepinová anxiolytika</a:t>
            </a:r>
          </a:p>
        </p:txBody>
      </p:sp>
      <p:pic>
        <p:nvPicPr>
          <p:cNvPr id="3379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3337" y="1827213"/>
            <a:ext cx="9791700" cy="3500437"/>
          </a:xfrm>
        </p:spPr>
      </p:pic>
      <p:sp>
        <p:nvSpPr>
          <p:cNvPr id="5" name="TextovéPole 4"/>
          <p:cNvSpPr txBox="1"/>
          <p:nvPr/>
        </p:nvSpPr>
        <p:spPr>
          <a:xfrm>
            <a:off x="9353263" y="5413666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359890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Hypnotika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Hypnoti</a:t>
            </a:r>
            <a:r>
              <a:rPr lang="cs-CZ" dirty="0" err="1" smtClean="0"/>
              <a:t>ka</a:t>
            </a:r>
            <a:r>
              <a:rPr lang="en-US" dirty="0" smtClean="0"/>
              <a:t> </a:t>
            </a:r>
            <a:r>
              <a:rPr lang="cs-CZ" dirty="0" smtClean="0"/>
              <a:t>jsou</a:t>
            </a:r>
            <a:r>
              <a:rPr lang="en-US" dirty="0" smtClean="0"/>
              <a:t> psycho</a:t>
            </a:r>
            <a:r>
              <a:rPr lang="cs-CZ" dirty="0" smtClean="0"/>
              <a:t>farmaka</a:t>
            </a:r>
            <a:r>
              <a:rPr lang="en-US" dirty="0" smtClean="0"/>
              <a:t> </a:t>
            </a:r>
            <a:r>
              <a:rPr lang="cs-CZ" dirty="0" smtClean="0"/>
              <a:t>navozující spánek</a:t>
            </a:r>
            <a:r>
              <a:rPr lang="en-US" dirty="0" smtClean="0"/>
              <a:t>, </a:t>
            </a:r>
            <a:r>
              <a:rPr lang="cs-CZ" dirty="0" smtClean="0"/>
              <a:t>v nižších dávkách</a:t>
            </a:r>
            <a:r>
              <a:rPr lang="en-US" dirty="0" smtClean="0"/>
              <a:t> </a:t>
            </a:r>
            <a:r>
              <a:rPr lang="en-US" dirty="0" err="1" smtClean="0"/>
              <a:t>seda</a:t>
            </a:r>
            <a:r>
              <a:rPr lang="cs-CZ" dirty="0" err="1" smtClean="0"/>
              <a:t>ci</a:t>
            </a:r>
            <a:endParaRPr lang="cs-CZ" dirty="0" smtClean="0"/>
          </a:p>
          <a:p>
            <a:r>
              <a:rPr lang="en-US" dirty="0" err="1" smtClean="0"/>
              <a:t>Hypnoti</a:t>
            </a:r>
            <a:r>
              <a:rPr lang="cs-CZ" dirty="0" err="1" smtClean="0"/>
              <a:t>ka</a:t>
            </a:r>
            <a:r>
              <a:rPr lang="en-US" dirty="0" smtClean="0"/>
              <a:t> </a:t>
            </a:r>
            <a:r>
              <a:rPr lang="cs-CZ" dirty="0" smtClean="0"/>
              <a:t>se obvykle dělí do</a:t>
            </a:r>
            <a:r>
              <a:rPr lang="en-US" dirty="0" smtClean="0"/>
              <a:t> </a:t>
            </a:r>
            <a:r>
              <a:rPr lang="en-US" dirty="0"/>
              <a:t>“</a:t>
            </a:r>
            <a:r>
              <a:rPr lang="en-US" dirty="0" smtClean="0"/>
              <a:t>genera</a:t>
            </a:r>
            <a:r>
              <a:rPr lang="cs-CZ" dirty="0" err="1" smtClean="0"/>
              <a:t>cí</a:t>
            </a:r>
            <a:r>
              <a:rPr lang="en-US" dirty="0" smtClean="0"/>
              <a:t>”</a:t>
            </a:r>
            <a:endParaRPr lang="cs-CZ" dirty="0" smtClean="0"/>
          </a:p>
          <a:p>
            <a:r>
              <a:rPr lang="cs-CZ" dirty="0" smtClean="0"/>
              <a:t>Hypnotika I. generace jsou s výjimkou </a:t>
            </a:r>
            <a:r>
              <a:rPr lang="cs-CZ" dirty="0" err="1" smtClean="0"/>
              <a:t>klomethiazolu</a:t>
            </a:r>
            <a:r>
              <a:rPr lang="cs-CZ" dirty="0" smtClean="0"/>
              <a:t> </a:t>
            </a:r>
            <a:r>
              <a:rPr lang="cs-CZ" dirty="0" err="1" smtClean="0"/>
              <a:t>obsolentní</a:t>
            </a:r>
            <a:r>
              <a:rPr lang="cs-CZ" dirty="0" smtClean="0"/>
              <a:t> a neužívají se</a:t>
            </a:r>
          </a:p>
          <a:p>
            <a:r>
              <a:rPr lang="cs-CZ" dirty="0" smtClean="0"/>
              <a:t>Na základě mechanismu účinku dělíme hypnotika na </a:t>
            </a:r>
            <a:r>
              <a:rPr lang="en-US" dirty="0" err="1" smtClean="0"/>
              <a:t>GABAerg</a:t>
            </a:r>
            <a:r>
              <a:rPr lang="cs-CZ" dirty="0" smtClean="0"/>
              <a:t>ní</a:t>
            </a:r>
            <a:r>
              <a:rPr lang="en-US" dirty="0" smtClean="0"/>
              <a:t>, melatonin</a:t>
            </a:r>
            <a:r>
              <a:rPr lang="cs-CZ" dirty="0" err="1" smtClean="0"/>
              <a:t>ová</a:t>
            </a:r>
            <a:r>
              <a:rPr lang="en-US" dirty="0" smtClean="0"/>
              <a:t>, </a:t>
            </a:r>
            <a:r>
              <a:rPr lang="en-US" dirty="0" err="1" smtClean="0"/>
              <a:t>histamin</a:t>
            </a:r>
            <a:r>
              <a:rPr lang="cs-CZ" dirty="0" err="1" smtClean="0"/>
              <a:t>ová</a:t>
            </a:r>
            <a:r>
              <a:rPr lang="en-US" dirty="0" smtClean="0"/>
              <a:t> a</a:t>
            </a:r>
            <a:r>
              <a:rPr lang="cs-CZ" dirty="0" smtClean="0"/>
              <a:t> </a:t>
            </a:r>
            <a:r>
              <a:rPr lang="en-US" dirty="0" smtClean="0"/>
              <a:t>serotonin</a:t>
            </a:r>
            <a:r>
              <a:rPr lang="cs-CZ" dirty="0" err="1" smtClean="0"/>
              <a:t>ová</a:t>
            </a:r>
            <a:r>
              <a:rPr lang="cs-CZ" dirty="0" smtClean="0"/>
              <a:t> </a:t>
            </a:r>
            <a:r>
              <a:rPr lang="cs-CZ" sz="2000" dirty="0" smtClean="0"/>
              <a:t>(Masopust in </a:t>
            </a:r>
            <a:r>
              <a:rPr lang="cs-CZ" sz="2000" dirty="0" err="1" smtClean="0"/>
              <a:t>Hosák</a:t>
            </a:r>
            <a:r>
              <a:rPr lang="cs-CZ" sz="2000" dirty="0"/>
              <a:t> </a:t>
            </a:r>
            <a:r>
              <a:rPr lang="cs-CZ" sz="2000" dirty="0" smtClean="0"/>
              <a:t>et al., 2016)</a:t>
            </a: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Psychiatrie – přednáška </a:t>
            </a:r>
            <a:r>
              <a:rPr lang="cs-CZ" dirty="0" smtClean="0"/>
              <a:t>(VLPY9X1p)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5124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34818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Hypnotika </a:t>
            </a:r>
            <a:r>
              <a:rPr lang="cs-CZ" dirty="0" smtClean="0"/>
              <a:t>– rozdělení na generace</a:t>
            </a:r>
          </a:p>
        </p:txBody>
      </p:sp>
      <p:pic>
        <p:nvPicPr>
          <p:cNvPr id="34819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4588" y="1492250"/>
            <a:ext cx="6911975" cy="4341813"/>
          </a:xfrm>
        </p:spPr>
      </p:pic>
      <p:sp>
        <p:nvSpPr>
          <p:cNvPr id="5" name="TextovéPole 4"/>
          <p:cNvSpPr txBox="1"/>
          <p:nvPr/>
        </p:nvSpPr>
        <p:spPr>
          <a:xfrm>
            <a:off x="9353263" y="5091545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1614841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35842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Hypnotika – mechanismus účinku</a:t>
            </a:r>
          </a:p>
        </p:txBody>
      </p:sp>
      <p:pic>
        <p:nvPicPr>
          <p:cNvPr id="35843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781" y="1619250"/>
            <a:ext cx="9244012" cy="4246563"/>
          </a:xfrm>
        </p:spPr>
      </p:pic>
      <p:sp>
        <p:nvSpPr>
          <p:cNvPr id="5" name="TextovéPole 4"/>
          <p:cNvSpPr txBox="1"/>
          <p:nvPr/>
        </p:nvSpPr>
        <p:spPr>
          <a:xfrm>
            <a:off x="9353263" y="5091545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2173571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36866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Benzodiazepinová hypnotika</a:t>
            </a:r>
          </a:p>
        </p:txBody>
      </p:sp>
      <p:pic>
        <p:nvPicPr>
          <p:cNvPr id="36867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1525" y="1730375"/>
            <a:ext cx="10183813" cy="3268663"/>
          </a:xfrm>
        </p:spPr>
      </p:pic>
      <p:sp>
        <p:nvSpPr>
          <p:cNvPr id="5" name="TextovéPole 4"/>
          <p:cNvSpPr txBox="1"/>
          <p:nvPr/>
        </p:nvSpPr>
        <p:spPr>
          <a:xfrm>
            <a:off x="9353263" y="5091545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2836917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37890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Hypnotika III. </a:t>
            </a:r>
            <a:r>
              <a:rPr lang="cs-CZ" dirty="0"/>
              <a:t>g</a:t>
            </a:r>
            <a:r>
              <a:rPr lang="cs-CZ" dirty="0" smtClean="0"/>
              <a:t>enerace</a:t>
            </a:r>
          </a:p>
        </p:txBody>
      </p:sp>
      <p:pic>
        <p:nvPicPr>
          <p:cNvPr id="37891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610" y="1436688"/>
            <a:ext cx="9604375" cy="4408487"/>
          </a:xfrm>
        </p:spPr>
      </p:pic>
      <p:sp>
        <p:nvSpPr>
          <p:cNvPr id="5" name="TextovéPole 4"/>
          <p:cNvSpPr txBox="1"/>
          <p:nvPr/>
        </p:nvSpPr>
        <p:spPr>
          <a:xfrm>
            <a:off x="9893594" y="5091545"/>
            <a:ext cx="1826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</a:t>
            </a:r>
          </a:p>
          <a:p>
            <a:pPr algn="l"/>
            <a:r>
              <a:rPr lang="cs-CZ" sz="1400" dirty="0" smtClean="0">
                <a:latin typeface="+mn-lt"/>
              </a:rPr>
              <a:t>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972540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38914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Ostatní psychofarmaka užívaná jako hypnotika</a:t>
            </a:r>
          </a:p>
        </p:txBody>
      </p:sp>
      <p:pic>
        <p:nvPicPr>
          <p:cNvPr id="3891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4112" y="1374775"/>
            <a:ext cx="9807575" cy="4692650"/>
          </a:xfrm>
        </p:spPr>
      </p:pic>
      <p:sp>
        <p:nvSpPr>
          <p:cNvPr id="5" name="TextovéPole 4"/>
          <p:cNvSpPr txBox="1"/>
          <p:nvPr/>
        </p:nvSpPr>
        <p:spPr>
          <a:xfrm>
            <a:off x="10163756" y="5091545"/>
            <a:ext cx="1826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</a:t>
            </a:r>
          </a:p>
          <a:p>
            <a:pPr algn="l"/>
            <a:r>
              <a:rPr lang="cs-CZ" sz="1400" dirty="0" smtClean="0">
                <a:latin typeface="+mn-lt"/>
              </a:rPr>
              <a:t>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1910213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Thymostabilizéry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Thymostabilizéry</a:t>
            </a:r>
            <a:r>
              <a:rPr lang="en-US" dirty="0" smtClean="0"/>
              <a:t> </a:t>
            </a:r>
            <a:r>
              <a:rPr lang="cs-CZ" dirty="0" smtClean="0"/>
              <a:t>(stabilizátory nálady) jsou</a:t>
            </a:r>
            <a:r>
              <a:rPr lang="en-US" dirty="0" smtClean="0"/>
              <a:t> psycho</a:t>
            </a:r>
            <a:r>
              <a:rPr lang="cs-CZ" dirty="0" smtClean="0"/>
              <a:t>farmaka, která snižují nebo eliminují frekvenci a intenzitu manických, depresivních a smíšených epizod během dlouhodobé profylaktické léčby a</a:t>
            </a:r>
            <a:r>
              <a:rPr lang="en-US" dirty="0" smtClean="0"/>
              <a:t> </a:t>
            </a:r>
            <a:r>
              <a:rPr lang="cs-CZ" dirty="0" smtClean="0"/>
              <a:t>účinkují </a:t>
            </a:r>
            <a:r>
              <a:rPr lang="cs-CZ" dirty="0" err="1" smtClean="0"/>
              <a:t>antimanicky</a:t>
            </a:r>
            <a:r>
              <a:rPr lang="cs-CZ" dirty="0" smtClean="0"/>
              <a:t> a antidepresivně během akutních epizod</a:t>
            </a:r>
            <a:r>
              <a:rPr lang="en-US" dirty="0" smtClean="0"/>
              <a:t>, </a:t>
            </a:r>
            <a:r>
              <a:rPr lang="cs-CZ" dirty="0" smtClean="0"/>
              <a:t>avšak nepůsobí přesmyk do opačné polarity</a:t>
            </a:r>
          </a:p>
          <a:p>
            <a:r>
              <a:rPr lang="cs-CZ" dirty="0" smtClean="0"/>
              <a:t>Zejména </a:t>
            </a:r>
            <a:r>
              <a:rPr lang="en-US" dirty="0" smtClean="0"/>
              <a:t>lithium </a:t>
            </a:r>
            <a:r>
              <a:rPr lang="cs-CZ" dirty="0" smtClean="0"/>
              <a:t>se blíží tomuto ideálu</a:t>
            </a:r>
            <a:r>
              <a:rPr lang="en-US" dirty="0" smtClean="0"/>
              <a:t>. </a:t>
            </a:r>
            <a:r>
              <a:rPr lang="cs-CZ" dirty="0" smtClean="0"/>
              <a:t>Avšak jeho účinnost v akutní léčbě bipolární deprese je nižší a jeho nástup účinku bývá pomalý </a:t>
            </a:r>
            <a:r>
              <a:rPr lang="cs-CZ" sz="2000" dirty="0" smtClean="0"/>
              <a:t>(Masopust In </a:t>
            </a:r>
            <a:r>
              <a:rPr lang="cs-CZ" sz="2000" dirty="0" err="1" smtClean="0"/>
              <a:t>Hosák</a:t>
            </a:r>
            <a:r>
              <a:rPr lang="cs-CZ" sz="2000" dirty="0" smtClean="0"/>
              <a:t> et al., 2016)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Psychiatrie – přednáška </a:t>
            </a:r>
            <a:r>
              <a:rPr lang="cs-CZ" dirty="0" smtClean="0"/>
              <a:t>(VLPY9X1p)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3951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Antidepresiva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Antidepresiva </a:t>
            </a:r>
            <a:r>
              <a:rPr lang="cs-CZ" dirty="0"/>
              <a:t>(</a:t>
            </a:r>
            <a:r>
              <a:rPr lang="cs-CZ" dirty="0" smtClean="0"/>
              <a:t>AD) zlepšují </a:t>
            </a:r>
            <a:r>
              <a:rPr lang="cs-CZ" dirty="0" err="1" smtClean="0"/>
              <a:t>monoaminovou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smtClean="0"/>
              <a:t>serotoninovou, noradrenalinovou, dopaminovou) </a:t>
            </a:r>
            <a:r>
              <a:rPr lang="cs-CZ" dirty="0" err="1" smtClean="0"/>
              <a:t>neurotransmisi</a:t>
            </a:r>
            <a:r>
              <a:rPr lang="cs-CZ" dirty="0" smtClean="0"/>
              <a:t> v mozku, která je u depresivní poruchy narušená</a:t>
            </a:r>
          </a:p>
          <a:p>
            <a:r>
              <a:rPr lang="en-US" dirty="0" smtClean="0"/>
              <a:t>Indi</a:t>
            </a:r>
            <a:r>
              <a:rPr lang="cs-CZ" dirty="0" err="1" smtClean="0"/>
              <a:t>kace</a:t>
            </a:r>
            <a:r>
              <a:rPr lang="cs-CZ" dirty="0" smtClean="0"/>
              <a:t>:</a:t>
            </a:r>
            <a:r>
              <a:rPr lang="en-US" dirty="0" smtClean="0"/>
              <a:t> </a:t>
            </a:r>
            <a:r>
              <a:rPr lang="cs-CZ" dirty="0" smtClean="0"/>
              <a:t>kromě depresivní poruchy jsou to</a:t>
            </a:r>
            <a:r>
              <a:rPr lang="en-US" dirty="0" smtClean="0"/>
              <a:t> </a:t>
            </a:r>
            <a:r>
              <a:rPr lang="cs-CZ" dirty="0" smtClean="0"/>
              <a:t>úzkostné poruchy</a:t>
            </a:r>
            <a:r>
              <a:rPr lang="en-US" dirty="0" smtClean="0"/>
              <a:t> (</a:t>
            </a:r>
            <a:r>
              <a:rPr lang="cs-CZ" dirty="0" smtClean="0"/>
              <a:t>pro dlouhodobou léčbu</a:t>
            </a:r>
            <a:r>
              <a:rPr lang="en-US" dirty="0" smtClean="0"/>
              <a:t>), </a:t>
            </a:r>
            <a:r>
              <a:rPr lang="cs-CZ" dirty="0" smtClean="0"/>
              <a:t>poruchy příjmu potravy</a:t>
            </a:r>
            <a:r>
              <a:rPr lang="en-US" dirty="0" smtClean="0"/>
              <a:t>, </a:t>
            </a:r>
            <a:r>
              <a:rPr lang="en-US" dirty="0" err="1" smtClean="0"/>
              <a:t>insomni</a:t>
            </a:r>
            <a:r>
              <a:rPr lang="cs-CZ" dirty="0" smtClean="0"/>
              <a:t>e,</a:t>
            </a:r>
            <a:r>
              <a:rPr lang="en-US" dirty="0" smtClean="0"/>
              <a:t> chronic</a:t>
            </a:r>
            <a:r>
              <a:rPr lang="cs-CZ" dirty="0" err="1" smtClean="0"/>
              <a:t>ká</a:t>
            </a:r>
            <a:r>
              <a:rPr lang="en-US" dirty="0" smtClean="0"/>
              <a:t> </a:t>
            </a:r>
            <a:r>
              <a:rPr lang="cs-CZ" dirty="0" smtClean="0"/>
              <a:t>bolest a některé další </a:t>
            </a:r>
            <a:r>
              <a:rPr lang="cs-CZ" sz="2000" dirty="0" smtClean="0"/>
              <a:t>(Masopust In </a:t>
            </a:r>
            <a:r>
              <a:rPr lang="cs-CZ" sz="2000" dirty="0" err="1" smtClean="0"/>
              <a:t>Hosák</a:t>
            </a:r>
            <a:r>
              <a:rPr lang="cs-CZ" sz="2000" dirty="0"/>
              <a:t> </a:t>
            </a:r>
            <a:r>
              <a:rPr lang="cs-CZ" sz="2000" dirty="0" smtClean="0"/>
              <a:t>et al., 2016)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Psychiatrie </a:t>
            </a:r>
            <a:r>
              <a:rPr lang="cs-CZ" dirty="0"/>
              <a:t>– přednáška </a:t>
            </a:r>
            <a:r>
              <a:rPr lang="cs-CZ" dirty="0" smtClean="0"/>
              <a:t>(VLPY9X1p)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9018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Thymostabilizéry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Dobrý </a:t>
            </a:r>
            <a:r>
              <a:rPr lang="cs-CZ" dirty="0" err="1" smtClean="0"/>
              <a:t>thymostabilizér</a:t>
            </a:r>
            <a:r>
              <a:rPr lang="cs-CZ" dirty="0" smtClean="0"/>
              <a:t> by měl být dobře tolerovaný pacienty v akutní i dlouhodobé léčbě</a:t>
            </a:r>
            <a:r>
              <a:rPr lang="en-US" dirty="0" smtClean="0"/>
              <a:t>, </a:t>
            </a:r>
            <a:r>
              <a:rPr lang="cs-CZ" dirty="0" smtClean="0"/>
              <a:t>účinný v </a:t>
            </a:r>
            <a:r>
              <a:rPr lang="cs-CZ" dirty="0" err="1" smtClean="0"/>
              <a:t>monoterapii</a:t>
            </a:r>
            <a:r>
              <a:rPr lang="en-US" dirty="0" smtClean="0"/>
              <a:t>, </a:t>
            </a:r>
            <a:r>
              <a:rPr lang="cs-CZ" dirty="0" smtClean="0"/>
              <a:t>mít široké spektrum účinnosti</a:t>
            </a:r>
            <a:r>
              <a:rPr lang="en-US" dirty="0" smtClean="0"/>
              <a:t> (</a:t>
            </a:r>
            <a:r>
              <a:rPr lang="cs-CZ" dirty="0" smtClean="0"/>
              <a:t>na </a:t>
            </a:r>
            <a:r>
              <a:rPr lang="en-US" dirty="0" err="1" smtClean="0"/>
              <a:t>afe</a:t>
            </a:r>
            <a:r>
              <a:rPr lang="cs-CZ" dirty="0" smtClean="0"/>
              <a:t>k</a:t>
            </a:r>
            <a:r>
              <a:rPr lang="en-US" dirty="0" err="1" smtClean="0"/>
              <a:t>tiv</a:t>
            </a:r>
            <a:r>
              <a:rPr lang="cs-CZ" dirty="0" smtClean="0"/>
              <a:t>ní</a:t>
            </a:r>
            <a:r>
              <a:rPr lang="en-US" dirty="0" smtClean="0"/>
              <a:t>,</a:t>
            </a:r>
            <a:r>
              <a:rPr lang="cs-CZ" dirty="0" smtClean="0"/>
              <a:t> k</a:t>
            </a:r>
            <a:r>
              <a:rPr lang="en-US" dirty="0" err="1" smtClean="0"/>
              <a:t>ognitiv</a:t>
            </a:r>
            <a:r>
              <a:rPr lang="cs-CZ" dirty="0" smtClean="0"/>
              <a:t>ní</a:t>
            </a:r>
            <a:r>
              <a:rPr lang="en-US" dirty="0" smtClean="0"/>
              <a:t>, behavior</a:t>
            </a:r>
            <a:r>
              <a:rPr lang="cs-CZ" dirty="0" err="1" smtClean="0"/>
              <a:t>ální</a:t>
            </a:r>
            <a:r>
              <a:rPr lang="cs-CZ" dirty="0" smtClean="0"/>
              <a:t> příznaky</a:t>
            </a:r>
            <a:r>
              <a:rPr lang="en-US" dirty="0" smtClean="0"/>
              <a:t>) a</a:t>
            </a:r>
            <a:r>
              <a:rPr lang="cs-CZ" dirty="0" smtClean="0"/>
              <a:t> být ověřený</a:t>
            </a:r>
          </a:p>
          <a:p>
            <a:r>
              <a:rPr lang="cs-CZ" dirty="0" smtClean="0"/>
              <a:t>K tzv.</a:t>
            </a:r>
            <a:r>
              <a:rPr lang="en-US" dirty="0" smtClean="0"/>
              <a:t> “</a:t>
            </a:r>
            <a:r>
              <a:rPr lang="cs-CZ" dirty="0" smtClean="0"/>
              <a:t>k</a:t>
            </a:r>
            <a:r>
              <a:rPr lang="en-US" dirty="0" err="1" smtClean="0"/>
              <a:t>lasic</a:t>
            </a:r>
            <a:r>
              <a:rPr lang="cs-CZ" dirty="0" smtClean="0"/>
              <a:t>kým</a:t>
            </a:r>
            <a:r>
              <a:rPr lang="en-US" dirty="0" smtClean="0"/>
              <a:t>” </a:t>
            </a:r>
            <a:r>
              <a:rPr lang="cs-CZ" dirty="0" err="1" smtClean="0"/>
              <a:t>thymostabilizérům</a:t>
            </a:r>
            <a:r>
              <a:rPr lang="cs-CZ" dirty="0" smtClean="0"/>
              <a:t> (jako je lithium, </a:t>
            </a:r>
            <a:r>
              <a:rPr lang="cs-CZ" dirty="0" err="1" smtClean="0"/>
              <a:t>valproát</a:t>
            </a:r>
            <a:r>
              <a:rPr lang="cs-CZ" dirty="0" smtClean="0"/>
              <a:t>, </a:t>
            </a:r>
            <a:r>
              <a:rPr lang="cs-CZ" dirty="0" err="1" smtClean="0"/>
              <a:t>karbamazepin</a:t>
            </a:r>
            <a:r>
              <a:rPr lang="cs-CZ" dirty="0" smtClean="0"/>
              <a:t>, popř. </a:t>
            </a:r>
            <a:r>
              <a:rPr lang="cs-CZ" dirty="0" err="1" smtClean="0"/>
              <a:t>lamotrigin</a:t>
            </a:r>
            <a:r>
              <a:rPr lang="cs-CZ" dirty="0" smtClean="0"/>
              <a:t>) jsou čím dál častěji přiřazována AP II. generace a to na základě důkazů o jejich účinnosti v různých fázích BAP</a:t>
            </a:r>
            <a:r>
              <a:rPr lang="en-US" dirty="0" smtClean="0"/>
              <a:t> </a:t>
            </a:r>
            <a:r>
              <a:rPr lang="cs-CZ" sz="2000" dirty="0" smtClean="0"/>
              <a:t>(</a:t>
            </a:r>
            <a:r>
              <a:rPr lang="cs-CZ" sz="2000" dirty="0"/>
              <a:t>Masopust In </a:t>
            </a:r>
            <a:r>
              <a:rPr lang="cs-CZ" sz="2000" dirty="0" err="1"/>
              <a:t>Hosák</a:t>
            </a:r>
            <a:r>
              <a:rPr lang="cs-CZ" sz="2000" dirty="0"/>
              <a:t> et al., 2016)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Psychiatrie – přednáška </a:t>
            </a:r>
            <a:r>
              <a:rPr lang="cs-CZ" dirty="0" smtClean="0"/>
              <a:t>(VLPY9X1p)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4835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39938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/>
              <a:t>Thymostabilizéry</a:t>
            </a:r>
            <a:r>
              <a:rPr lang="cs-CZ" sz="3600" dirty="0" smtClean="0"/>
              <a:t> a jejich indikace v rámci BAP</a:t>
            </a:r>
          </a:p>
        </p:txBody>
      </p:sp>
      <p:pic>
        <p:nvPicPr>
          <p:cNvPr id="39939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9134" y="1435100"/>
            <a:ext cx="8256588" cy="4660900"/>
          </a:xfrm>
        </p:spPr>
      </p:pic>
      <p:sp>
        <p:nvSpPr>
          <p:cNvPr id="5" name="TextovéPole 4"/>
          <p:cNvSpPr txBox="1"/>
          <p:nvPr/>
        </p:nvSpPr>
        <p:spPr>
          <a:xfrm>
            <a:off x="9353263" y="5091545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3174861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Kognitiva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Kognitiva</a:t>
            </a:r>
            <a:r>
              <a:rPr lang="cs-CZ" dirty="0" smtClean="0"/>
              <a:t> ze skupiny inhibitorů</a:t>
            </a:r>
            <a:r>
              <a:rPr lang="en-US" dirty="0" smtClean="0"/>
              <a:t> </a:t>
            </a:r>
            <a:r>
              <a:rPr lang="cs-CZ" dirty="0" smtClean="0"/>
              <a:t>a</a:t>
            </a:r>
            <a:r>
              <a:rPr lang="en-US" dirty="0" err="1" smtClean="0"/>
              <a:t>cetylcholinester</a:t>
            </a:r>
            <a:r>
              <a:rPr lang="cs-CZ" dirty="0" err="1" smtClean="0"/>
              <a:t>ázy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AChE</a:t>
            </a:r>
            <a:r>
              <a:rPr lang="en-US" dirty="0"/>
              <a:t>) </a:t>
            </a:r>
            <a:r>
              <a:rPr lang="cs-CZ" dirty="0" smtClean="0"/>
              <a:t>zvyšují hladiny </a:t>
            </a:r>
            <a:r>
              <a:rPr lang="en-US" dirty="0" err="1" smtClean="0"/>
              <a:t>acetylcholin</a:t>
            </a:r>
            <a:r>
              <a:rPr lang="cs-CZ" dirty="0" smtClean="0"/>
              <a:t>u</a:t>
            </a:r>
            <a:r>
              <a:rPr lang="en-US" dirty="0" smtClean="0"/>
              <a:t> </a:t>
            </a:r>
            <a:r>
              <a:rPr lang="cs-CZ" dirty="0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cholinerg</a:t>
            </a:r>
            <a:r>
              <a:rPr lang="cs-CZ" dirty="0" err="1" smtClean="0"/>
              <a:t>ních</a:t>
            </a:r>
            <a:r>
              <a:rPr lang="en-US" dirty="0" smtClean="0"/>
              <a:t> </a:t>
            </a:r>
            <a:r>
              <a:rPr lang="en-US" dirty="0" err="1" smtClean="0"/>
              <a:t>synaps</a:t>
            </a:r>
            <a:r>
              <a:rPr lang="cs-CZ" dirty="0" err="1" smtClean="0"/>
              <a:t>ích</a:t>
            </a:r>
            <a:endParaRPr lang="cs-CZ" dirty="0" smtClean="0"/>
          </a:p>
          <a:p>
            <a:r>
              <a:rPr lang="cs-CZ" dirty="0" smtClean="0"/>
              <a:t>V léčbě kognitivních poruch se užívají i preparáty inhibující </a:t>
            </a:r>
            <a:r>
              <a:rPr lang="en-US" dirty="0" smtClean="0"/>
              <a:t>NMDA receptor</a:t>
            </a:r>
            <a:r>
              <a:rPr lang="cs-CZ" dirty="0" smtClean="0"/>
              <a:t>y, čímž</a:t>
            </a:r>
            <a:r>
              <a:rPr lang="en-US" dirty="0" smtClean="0"/>
              <a:t> </a:t>
            </a:r>
            <a:r>
              <a:rPr lang="en-US" dirty="0" err="1" smtClean="0"/>
              <a:t>redu</a:t>
            </a:r>
            <a:r>
              <a:rPr lang="cs-CZ" dirty="0" smtClean="0"/>
              <a:t>kují</a:t>
            </a:r>
            <a:r>
              <a:rPr lang="en-US" dirty="0" smtClean="0"/>
              <a:t> </a:t>
            </a:r>
            <a:r>
              <a:rPr lang="en-US" dirty="0" err="1" smtClean="0"/>
              <a:t>glutam</a:t>
            </a:r>
            <a:r>
              <a:rPr lang="cs-CZ" dirty="0" smtClean="0"/>
              <a:t>á</a:t>
            </a:r>
            <a:r>
              <a:rPr lang="en-US" dirty="0" smtClean="0"/>
              <a:t>t</a:t>
            </a:r>
            <a:r>
              <a:rPr lang="cs-CZ" dirty="0" err="1" smtClean="0"/>
              <a:t>ovou</a:t>
            </a:r>
            <a:r>
              <a:rPr lang="en-US" dirty="0" smtClean="0"/>
              <a:t> </a:t>
            </a:r>
            <a:r>
              <a:rPr lang="en-US" dirty="0" err="1" smtClean="0"/>
              <a:t>neurotoxicit</a:t>
            </a:r>
            <a:r>
              <a:rPr lang="cs-CZ" dirty="0" smtClean="0"/>
              <a:t>u,</a:t>
            </a:r>
            <a:r>
              <a:rPr lang="en-US" dirty="0" smtClean="0"/>
              <a:t> </a:t>
            </a:r>
            <a:r>
              <a:rPr lang="cs-CZ" dirty="0" smtClean="0"/>
              <a:t>zvláště </a:t>
            </a:r>
            <a:r>
              <a:rPr lang="cs-CZ" dirty="0" err="1" smtClean="0"/>
              <a:t>memantin</a:t>
            </a:r>
            <a:r>
              <a:rPr lang="cs-CZ" dirty="0" smtClean="0"/>
              <a:t>, který je nekompetitivní antagonista NMDA receptorů </a:t>
            </a:r>
            <a:r>
              <a:rPr lang="cs-CZ" sz="2000" dirty="0" smtClean="0"/>
              <a:t>(Masopust </a:t>
            </a:r>
            <a:r>
              <a:rPr lang="cs-CZ" sz="2000" dirty="0" smtClean="0"/>
              <a:t>et </a:t>
            </a:r>
            <a:r>
              <a:rPr lang="cs-CZ" sz="2000" dirty="0" smtClean="0"/>
              <a:t>Vališ In </a:t>
            </a:r>
            <a:r>
              <a:rPr lang="cs-CZ" sz="2000" dirty="0" err="1" smtClean="0"/>
              <a:t>Hosák</a:t>
            </a:r>
            <a:r>
              <a:rPr lang="cs-CZ" sz="2000" dirty="0" smtClean="0"/>
              <a:t> et al., 2016)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Psychiatrie – přednáška </a:t>
            </a:r>
            <a:r>
              <a:rPr lang="cs-CZ" dirty="0" smtClean="0"/>
              <a:t>(VLPY9X1p)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0645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40962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Kognitiva</a:t>
            </a:r>
            <a:endParaRPr lang="cs-CZ" dirty="0" smtClean="0"/>
          </a:p>
        </p:txBody>
      </p:sp>
      <p:pic>
        <p:nvPicPr>
          <p:cNvPr id="40963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505" y="1387475"/>
            <a:ext cx="9694862" cy="4545013"/>
          </a:xfrm>
        </p:spPr>
      </p:pic>
      <p:sp>
        <p:nvSpPr>
          <p:cNvPr id="5" name="TextovéPole 4"/>
          <p:cNvSpPr txBox="1"/>
          <p:nvPr/>
        </p:nvSpPr>
        <p:spPr>
          <a:xfrm>
            <a:off x="9353263" y="5091545"/>
            <a:ext cx="1826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 et Vališ, </a:t>
            </a:r>
          </a:p>
          <a:p>
            <a:pPr algn="l"/>
            <a:r>
              <a:rPr lang="cs-CZ" sz="1400" dirty="0" smtClean="0">
                <a:latin typeface="+mn-lt"/>
              </a:rPr>
              <a:t>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16048390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41986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Kognitiva</a:t>
            </a:r>
            <a:r>
              <a:rPr lang="cs-CZ" dirty="0" smtClean="0"/>
              <a:t> – jejich indikace</a:t>
            </a:r>
          </a:p>
        </p:txBody>
      </p:sp>
      <p:pic>
        <p:nvPicPr>
          <p:cNvPr id="41987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2027" y="1619250"/>
            <a:ext cx="9648825" cy="4062413"/>
          </a:xfrm>
        </p:spPr>
      </p:pic>
      <p:sp>
        <p:nvSpPr>
          <p:cNvPr id="5" name="TextovéPole 4"/>
          <p:cNvSpPr txBox="1"/>
          <p:nvPr/>
        </p:nvSpPr>
        <p:spPr>
          <a:xfrm>
            <a:off x="9353263" y="5372102"/>
            <a:ext cx="1826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 et Vališ, </a:t>
            </a:r>
          </a:p>
          <a:p>
            <a:pPr algn="l"/>
            <a:r>
              <a:rPr lang="cs-CZ" sz="1400" dirty="0" smtClean="0">
                <a:latin typeface="+mn-lt"/>
              </a:rPr>
              <a:t>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4913693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Psychostimulancia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Psychostimulan</a:t>
            </a:r>
            <a:r>
              <a:rPr lang="cs-CZ" dirty="0" err="1" smtClean="0"/>
              <a:t>cia</a:t>
            </a:r>
            <a:r>
              <a:rPr lang="cs-CZ" dirty="0" smtClean="0"/>
              <a:t> zvyšují či modifikují </a:t>
            </a:r>
            <a:r>
              <a:rPr lang="cs-CZ" dirty="0" err="1" smtClean="0"/>
              <a:t>vi</a:t>
            </a:r>
            <a:r>
              <a:rPr lang="en-US" dirty="0" err="1" smtClean="0"/>
              <a:t>gil</a:t>
            </a:r>
            <a:r>
              <a:rPr lang="cs-CZ" dirty="0" err="1" smtClean="0"/>
              <a:t>itu</a:t>
            </a:r>
            <a:r>
              <a:rPr lang="en-US" dirty="0" smtClean="0"/>
              <a:t> </a:t>
            </a:r>
            <a:r>
              <a:rPr lang="cs-CZ" dirty="0" smtClean="0"/>
              <a:t>vědomí</a:t>
            </a:r>
          </a:p>
          <a:p>
            <a:r>
              <a:rPr lang="cs-CZ" dirty="0" smtClean="0"/>
              <a:t>Koncentrace dopaminu a noradrenalinu v synaptické štěrbině může být zvýšena různými mechanismy</a:t>
            </a:r>
          </a:p>
          <a:p>
            <a:r>
              <a:rPr lang="cs-CZ" dirty="0" smtClean="0"/>
              <a:t>Rezultuje ve zvýšení motorické aktivity, zrychluje myšlení, zvyšuje </a:t>
            </a:r>
            <a:r>
              <a:rPr lang="cs-CZ" dirty="0" err="1" smtClean="0"/>
              <a:t>recall</a:t>
            </a:r>
            <a:r>
              <a:rPr lang="cs-CZ" dirty="0" smtClean="0"/>
              <a:t> nápadů, ale i úzkost, tenzi, nespavost, odstraňuje únavu</a:t>
            </a:r>
          </a:p>
          <a:p>
            <a:r>
              <a:rPr lang="cs-CZ" dirty="0" smtClean="0"/>
              <a:t>Zvýšení koncentrace </a:t>
            </a:r>
            <a:r>
              <a:rPr lang="en-US" dirty="0" smtClean="0"/>
              <a:t>nor</a:t>
            </a:r>
            <a:r>
              <a:rPr lang="cs-CZ" dirty="0" smtClean="0"/>
              <a:t>adrenalinu</a:t>
            </a:r>
            <a:r>
              <a:rPr lang="en-US" dirty="0" smtClean="0"/>
              <a:t> </a:t>
            </a:r>
            <a:r>
              <a:rPr lang="en-US" dirty="0" err="1" smtClean="0"/>
              <a:t>indu</a:t>
            </a:r>
            <a:r>
              <a:rPr lang="cs-CZ" dirty="0" smtClean="0"/>
              <a:t>kuje</a:t>
            </a:r>
            <a:r>
              <a:rPr lang="en-US" dirty="0" smtClean="0"/>
              <a:t> </a:t>
            </a:r>
            <a:r>
              <a:rPr lang="en-US" dirty="0" err="1" smtClean="0"/>
              <a:t>tachy</a:t>
            </a:r>
            <a:r>
              <a:rPr lang="cs-CZ" dirty="0" smtClean="0"/>
              <a:t>k</a:t>
            </a:r>
            <a:r>
              <a:rPr lang="en-US" dirty="0" err="1" smtClean="0"/>
              <a:t>ardi</a:t>
            </a:r>
            <a:r>
              <a:rPr lang="cs-CZ" dirty="0" smtClean="0"/>
              <a:t>i</a:t>
            </a:r>
            <a:r>
              <a:rPr lang="en-US" dirty="0" smtClean="0"/>
              <a:t>, </a:t>
            </a:r>
            <a:r>
              <a:rPr lang="cs-CZ" dirty="0" smtClean="0"/>
              <a:t>TK a může způsobit srdeční arytmie </a:t>
            </a:r>
            <a:r>
              <a:rPr lang="cs-CZ" sz="2000" dirty="0" smtClean="0"/>
              <a:t>(Masopust In </a:t>
            </a:r>
            <a:r>
              <a:rPr lang="cs-CZ" sz="2000" dirty="0" err="1" smtClean="0"/>
              <a:t>Hosák</a:t>
            </a:r>
            <a:r>
              <a:rPr lang="cs-CZ" sz="2000" dirty="0" smtClean="0"/>
              <a:t> et al., 2016)</a:t>
            </a: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Psychiatrie – přednáška </a:t>
            </a:r>
            <a:r>
              <a:rPr lang="cs-CZ" dirty="0" smtClean="0"/>
              <a:t>(VLPY9X1p)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47399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43010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Psychostimulancia</a:t>
            </a:r>
            <a:r>
              <a:rPr lang="cs-CZ" dirty="0" smtClean="0"/>
              <a:t> a jejich indikace</a:t>
            </a:r>
          </a:p>
        </p:txBody>
      </p:sp>
      <p:pic>
        <p:nvPicPr>
          <p:cNvPr id="43011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6163" y="1685925"/>
            <a:ext cx="9899650" cy="3413125"/>
          </a:xfrm>
        </p:spPr>
      </p:pic>
      <p:sp>
        <p:nvSpPr>
          <p:cNvPr id="5" name="TextovéPole 4"/>
          <p:cNvSpPr txBox="1"/>
          <p:nvPr/>
        </p:nvSpPr>
        <p:spPr>
          <a:xfrm>
            <a:off x="9353263" y="5164282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22500075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Take home message I</a:t>
            </a:r>
            <a:br>
              <a:rPr lang="cs-CZ" smtClean="0"/>
            </a:br>
            <a:r>
              <a:rPr lang="cs-CZ" smtClean="0"/>
              <a:t/>
            </a:r>
            <a:br>
              <a:rPr lang="cs-CZ" smtClean="0"/>
            </a:br>
            <a:endParaRPr lang="cs-CZ" smtClean="0"/>
          </a:p>
        </p:txBody>
      </p:sp>
      <p:sp>
        <p:nvSpPr>
          <p:cNvPr id="44034" name="Zástupný symbol pro obsah 3"/>
          <p:cNvSpPr>
            <a:spLocks noGrp="1"/>
          </p:cNvSpPr>
          <p:nvPr>
            <p:ph idx="1"/>
          </p:nvPr>
        </p:nvSpPr>
        <p:spPr>
          <a:xfrm>
            <a:off x="720725" y="1692275"/>
            <a:ext cx="10752138" cy="4140200"/>
          </a:xfrm>
        </p:spPr>
        <p:txBody>
          <a:bodyPr/>
          <a:lstStyle/>
          <a:p>
            <a:pPr marL="250825" indent="-179388">
              <a:buFont typeface="Arial" charset="0"/>
              <a:buChar char="̶"/>
            </a:pPr>
            <a:r>
              <a:rPr lang="cs-CZ" dirty="0" smtClean="0"/>
              <a:t>Mechanismus účinku AD je v inhibici zpětného vychytávání monoaminů, přímém ovlivnění receptorů a inhibici biodegradace</a:t>
            </a:r>
          </a:p>
          <a:p>
            <a:pPr marL="250825" indent="-179388">
              <a:buFont typeface="Arial" charset="0"/>
              <a:buChar char="̶"/>
            </a:pPr>
            <a:r>
              <a:rPr lang="cs-CZ" dirty="0" smtClean="0"/>
              <a:t>Rozlišujeme několik podskupin AD, která se liší účinností a </a:t>
            </a:r>
            <a:r>
              <a:rPr lang="cs-CZ" dirty="0" err="1" smtClean="0"/>
              <a:t>tolerabilitou</a:t>
            </a:r>
            <a:endParaRPr lang="cs-CZ" dirty="0" smtClean="0"/>
          </a:p>
          <a:p>
            <a:pPr marL="250825" indent="-179388">
              <a:buFont typeface="Arial" charset="0"/>
              <a:buChar char="̶"/>
            </a:pPr>
            <a:r>
              <a:rPr lang="cs-CZ" dirty="0" smtClean="0"/>
              <a:t>Mechanismem účinku AP je blokáda některých receptorů, zvláště D2 receptoru</a:t>
            </a:r>
          </a:p>
          <a:p>
            <a:pPr marL="250825" indent="-179388">
              <a:buFont typeface="Arial" charset="0"/>
              <a:buChar char="̶"/>
            </a:pPr>
            <a:r>
              <a:rPr lang="cs-CZ" dirty="0" smtClean="0"/>
              <a:t>Rozlišujeme dvě generace AP a několik podskupin mezi nimi; liší se v účinnosti a zejména v nežádoucích účincích</a:t>
            </a:r>
          </a:p>
        </p:txBody>
      </p:sp>
      <p:sp>
        <p:nvSpPr>
          <p:cNvPr id="5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cs typeface="Arial" charset="0"/>
              </a:rPr>
              <a:t>Psychiatrie – přednáška (aVLPY9X1p)</a:t>
            </a:r>
          </a:p>
        </p:txBody>
      </p:sp>
    </p:spTree>
    <p:extLst>
      <p:ext uri="{BB962C8B-B14F-4D97-AF65-F5344CB8AC3E}">
        <p14:creationId xmlns:p14="http://schemas.microsoft.com/office/powerpoint/2010/main" val="24860418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Take home message II</a:t>
            </a:r>
            <a:br>
              <a:rPr lang="cs-CZ" smtClean="0"/>
            </a:br>
            <a:r>
              <a:rPr lang="cs-CZ" smtClean="0"/>
              <a:t/>
            </a:r>
            <a:br>
              <a:rPr lang="cs-CZ" smtClean="0"/>
            </a:br>
            <a:endParaRPr lang="cs-CZ" smtClean="0"/>
          </a:p>
        </p:txBody>
      </p:sp>
      <p:sp>
        <p:nvSpPr>
          <p:cNvPr id="58371" name="Zástupný symbol pro obsah 3"/>
          <p:cNvSpPr>
            <a:spLocks noGrp="1"/>
          </p:cNvSpPr>
          <p:nvPr>
            <p:ph idx="4294967295"/>
          </p:nvPr>
        </p:nvSpPr>
        <p:spPr>
          <a:xfrm>
            <a:off x="720725" y="1692275"/>
            <a:ext cx="10752138" cy="4140200"/>
          </a:xfrm>
        </p:spPr>
        <p:txBody>
          <a:bodyPr/>
          <a:lstStyle/>
          <a:p>
            <a:pPr marL="250825" indent="-179388">
              <a:lnSpc>
                <a:spcPts val="3600"/>
              </a:lnSpc>
              <a:buFont typeface="Arial" charset="0"/>
              <a:buChar char="̶"/>
            </a:pPr>
            <a:r>
              <a:rPr lang="cs-CZ" dirty="0" smtClean="0"/>
              <a:t>Rozlišujeme tři skupiny anxiolytik, nebenzodiazepinová, benzodiazepinová a další psychofarmaka s anxiolytickým potenciálem</a:t>
            </a:r>
          </a:p>
          <a:p>
            <a:pPr marL="250825" indent="-179388">
              <a:lnSpc>
                <a:spcPts val="3600"/>
              </a:lnSpc>
              <a:buFont typeface="Arial" charset="0"/>
              <a:buChar char="̶"/>
            </a:pPr>
            <a:r>
              <a:rPr lang="cs-CZ" dirty="0" err="1" smtClean="0"/>
              <a:t>Thymostabilizéry</a:t>
            </a:r>
            <a:r>
              <a:rPr lang="cs-CZ" dirty="0" smtClean="0"/>
              <a:t> (zvláště lithium, </a:t>
            </a:r>
            <a:r>
              <a:rPr lang="cs-CZ" dirty="0" err="1" smtClean="0"/>
              <a:t>valproát</a:t>
            </a:r>
            <a:r>
              <a:rPr lang="cs-CZ" dirty="0" smtClean="0"/>
              <a:t> a některá AP) se užívají k léčbě bipolární afektivní poruchy</a:t>
            </a:r>
          </a:p>
          <a:p>
            <a:pPr marL="250825" indent="-179388">
              <a:lnSpc>
                <a:spcPts val="3600"/>
              </a:lnSpc>
              <a:buFont typeface="Arial" charset="0"/>
              <a:buChar char="̶"/>
            </a:pPr>
            <a:r>
              <a:rPr lang="cs-CZ" dirty="0" smtClean="0"/>
              <a:t>Další skupiny psychofarmak zahrnují hypnotika, </a:t>
            </a:r>
            <a:r>
              <a:rPr lang="cs-CZ" dirty="0" err="1" smtClean="0"/>
              <a:t>kognitiva</a:t>
            </a:r>
            <a:r>
              <a:rPr lang="cs-CZ" dirty="0" smtClean="0"/>
              <a:t> a </a:t>
            </a:r>
            <a:r>
              <a:rPr lang="cs-CZ" dirty="0" err="1" smtClean="0"/>
              <a:t>psychostimulancia</a:t>
            </a:r>
            <a:endParaRPr lang="cs-CZ" dirty="0" smtClean="0"/>
          </a:p>
        </p:txBody>
      </p:sp>
      <p:sp>
        <p:nvSpPr>
          <p:cNvPr id="5" name="Zástupný symbol pro zápatí 4">
            <a:extLst>
              <a:ext uri="{FF2B5EF4-FFF2-40B4-BE49-F238E27FC236}"/>
            </a:extLst>
          </p:cNvPr>
          <p:cNvSpPr txBox="1">
            <a:spLocks noGrp="1"/>
          </p:cNvSpPr>
          <p:nvPr/>
        </p:nvSpPr>
        <p:spPr bwMode="auto">
          <a:xfrm>
            <a:off x="720725" y="6227763"/>
            <a:ext cx="7920038" cy="252412"/>
          </a:xfrm>
          <a:prstGeom prst="rect">
            <a:avLst/>
          </a:prstGeom>
          <a:noFill/>
          <a:extLst/>
        </p:spPr>
        <p:txBody>
          <a:bodyPr lIns="0" tIns="0" rIns="0" bIns="0" anchor="ctr"/>
          <a:lstStyle/>
          <a:p>
            <a:r>
              <a:rPr lang="cs-CZ" altLang="cs-CZ" sz="1200" dirty="0">
                <a:solidFill>
                  <a:schemeClr val="tx2"/>
                </a:solidFill>
                <a:latin typeface="Arial" charset="0"/>
              </a:rPr>
              <a:t>Psychiatrie – přednáška </a:t>
            </a:r>
            <a:r>
              <a:rPr lang="cs-CZ" altLang="cs-CZ" sz="1200" dirty="0" smtClean="0">
                <a:solidFill>
                  <a:schemeClr val="tx2"/>
                </a:solidFill>
                <a:latin typeface="Arial" charset="0"/>
              </a:rPr>
              <a:t>(VLPY9X1p</a:t>
            </a:r>
            <a:r>
              <a:rPr lang="cs-CZ" altLang="cs-CZ" sz="1200" dirty="0">
                <a:solidFill>
                  <a:schemeClr val="tx2"/>
                </a:solidFill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307356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444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18434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Rozdělení AD dle jejich mechanismu účinku</a:t>
            </a:r>
          </a:p>
        </p:txBody>
      </p:sp>
      <p:pic>
        <p:nvPicPr>
          <p:cNvPr id="1843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9175" y="1409700"/>
            <a:ext cx="6919913" cy="4602163"/>
          </a:xfrm>
        </p:spPr>
      </p:pic>
      <p:sp>
        <p:nvSpPr>
          <p:cNvPr id="3" name="TextovéPole 2"/>
          <p:cNvSpPr txBox="1"/>
          <p:nvPr/>
        </p:nvSpPr>
        <p:spPr>
          <a:xfrm>
            <a:off x="9353263" y="5091545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2904478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19458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AD I</a:t>
            </a:r>
          </a:p>
        </p:txBody>
      </p:sp>
      <p:pic>
        <p:nvPicPr>
          <p:cNvPr id="19459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5638" y="1382713"/>
            <a:ext cx="7600950" cy="4737100"/>
          </a:xfrm>
        </p:spPr>
      </p:pic>
      <p:sp>
        <p:nvSpPr>
          <p:cNvPr id="5" name="TextovéPole 4"/>
          <p:cNvSpPr txBox="1"/>
          <p:nvPr/>
        </p:nvSpPr>
        <p:spPr>
          <a:xfrm>
            <a:off x="9353263" y="5091545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432647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20482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AD II</a:t>
            </a:r>
          </a:p>
        </p:txBody>
      </p:sp>
      <p:pic>
        <p:nvPicPr>
          <p:cNvPr id="20483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25725" y="1422400"/>
            <a:ext cx="6426200" cy="4727575"/>
          </a:xfrm>
        </p:spPr>
      </p:pic>
      <p:sp>
        <p:nvSpPr>
          <p:cNvPr id="5" name="TextovéPole 4"/>
          <p:cNvSpPr txBox="1"/>
          <p:nvPr/>
        </p:nvSpPr>
        <p:spPr>
          <a:xfrm>
            <a:off x="9353263" y="5091545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833415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21506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účinnosti a </a:t>
            </a:r>
            <a:r>
              <a:rPr lang="cs-CZ" dirty="0" err="1" smtClean="0"/>
              <a:t>tolerability</a:t>
            </a:r>
            <a:r>
              <a:rPr lang="cs-CZ" dirty="0" smtClean="0"/>
              <a:t> AD</a:t>
            </a:r>
          </a:p>
        </p:txBody>
      </p:sp>
      <p:pic>
        <p:nvPicPr>
          <p:cNvPr id="21507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92425" y="1319213"/>
            <a:ext cx="5657850" cy="4841875"/>
          </a:xfrm>
        </p:spPr>
      </p:pic>
      <p:sp>
        <p:nvSpPr>
          <p:cNvPr id="5" name="TextovéPole 4"/>
          <p:cNvSpPr txBox="1"/>
          <p:nvPr/>
        </p:nvSpPr>
        <p:spPr>
          <a:xfrm>
            <a:off x="9353263" y="5091545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1316067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dirty="0" smtClean="0">
                <a:cs typeface="Arial" charset="0"/>
              </a:rPr>
              <a:t>Psychiatrie – přednáška (VLPY9X1p)</a:t>
            </a:r>
          </a:p>
        </p:txBody>
      </p:sp>
      <p:sp>
        <p:nvSpPr>
          <p:cNvPr id="22530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Hlavní NÚ jednotlivých skupin AD</a:t>
            </a:r>
          </a:p>
        </p:txBody>
      </p:sp>
      <p:pic>
        <p:nvPicPr>
          <p:cNvPr id="22531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6097" y="1344613"/>
            <a:ext cx="8772525" cy="4845050"/>
          </a:xfrm>
        </p:spPr>
      </p:pic>
      <p:sp>
        <p:nvSpPr>
          <p:cNvPr id="5" name="TextovéPole 4"/>
          <p:cNvSpPr txBox="1"/>
          <p:nvPr/>
        </p:nvSpPr>
        <p:spPr>
          <a:xfrm>
            <a:off x="9353263" y="5091545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smtClean="0">
                <a:latin typeface="+mn-lt"/>
              </a:rPr>
              <a:t>Masopust, In </a:t>
            </a:r>
            <a:r>
              <a:rPr lang="cs-CZ" sz="1400" dirty="0" err="1" smtClean="0">
                <a:latin typeface="+mn-lt"/>
              </a:rPr>
              <a:t>Hosák</a:t>
            </a:r>
            <a:r>
              <a:rPr lang="cs-CZ" sz="1400" dirty="0" smtClean="0">
                <a:latin typeface="+mn-lt"/>
              </a:rPr>
              <a:t> et al., 2016</a:t>
            </a:r>
          </a:p>
        </p:txBody>
      </p:sp>
    </p:spTree>
    <p:extLst>
      <p:ext uri="{BB962C8B-B14F-4D97-AF65-F5344CB8AC3E}">
        <p14:creationId xmlns:p14="http://schemas.microsoft.com/office/powerpoint/2010/main" val="3749450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Antipsychotika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Antipsychoti</a:t>
            </a:r>
            <a:r>
              <a:rPr lang="cs-CZ" dirty="0" err="1" smtClean="0"/>
              <a:t>ka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AP) </a:t>
            </a:r>
            <a:r>
              <a:rPr lang="cs-CZ" dirty="0" smtClean="0"/>
              <a:t>jsou základem léčby psychóz</a:t>
            </a:r>
            <a:r>
              <a:rPr lang="en-US" dirty="0" smtClean="0"/>
              <a:t> </a:t>
            </a:r>
            <a:endParaRPr lang="cs-CZ" dirty="0" smtClean="0"/>
          </a:p>
          <a:p>
            <a:r>
              <a:rPr lang="cs-CZ" dirty="0" smtClean="0"/>
              <a:t>Mezi další indikace AP patří b</a:t>
            </a:r>
            <a:r>
              <a:rPr lang="en-US" dirty="0" err="1" smtClean="0"/>
              <a:t>ipol</a:t>
            </a:r>
            <a:r>
              <a:rPr lang="cs-CZ" dirty="0" smtClean="0"/>
              <a:t>á</a:t>
            </a:r>
            <a:r>
              <a:rPr lang="en-US" dirty="0" smtClean="0"/>
              <a:t>r</a:t>
            </a:r>
            <a:r>
              <a:rPr lang="cs-CZ" dirty="0" smtClean="0"/>
              <a:t>ní afektivní porucha, depresivní porucha a také úzkostné poruchy</a:t>
            </a:r>
            <a:r>
              <a:rPr lang="en-US" dirty="0" smtClean="0"/>
              <a:t> (</a:t>
            </a:r>
            <a:r>
              <a:rPr lang="cs-CZ" dirty="0" smtClean="0"/>
              <a:t>AP</a:t>
            </a:r>
            <a:r>
              <a:rPr lang="en-US" dirty="0" smtClean="0"/>
              <a:t> </a:t>
            </a:r>
            <a:r>
              <a:rPr lang="cs-CZ" dirty="0" smtClean="0"/>
              <a:t>bývají přídatnou medikací</a:t>
            </a:r>
            <a:r>
              <a:rPr lang="en-US" dirty="0" smtClean="0"/>
              <a:t>) a</a:t>
            </a:r>
            <a:r>
              <a:rPr lang="cs-CZ" dirty="0" smtClean="0"/>
              <a:t> rovněž </a:t>
            </a:r>
            <a:r>
              <a:rPr lang="en-US" dirty="0" err="1" smtClean="0"/>
              <a:t>agit</a:t>
            </a:r>
            <a:r>
              <a:rPr lang="cs-CZ" dirty="0" err="1" smtClean="0"/>
              <a:t>ovanost</a:t>
            </a:r>
            <a:r>
              <a:rPr lang="cs-CZ" dirty="0" smtClean="0"/>
              <a:t>, popř. některé další</a:t>
            </a:r>
            <a:endParaRPr lang="cs-CZ" dirty="0" smtClean="0"/>
          </a:p>
          <a:p>
            <a:r>
              <a:rPr lang="cs-CZ" dirty="0" smtClean="0"/>
              <a:t>Základem účinku AP je blokáda postsynaptických dopaminových </a:t>
            </a:r>
            <a:r>
              <a:rPr lang="cs-CZ" dirty="0"/>
              <a:t>D2/D3 </a:t>
            </a:r>
            <a:r>
              <a:rPr lang="cs-CZ" dirty="0" smtClean="0"/>
              <a:t>receptorů v </a:t>
            </a:r>
            <a:r>
              <a:rPr lang="cs-CZ" dirty="0" err="1" smtClean="0"/>
              <a:t>mezolimbické</a:t>
            </a:r>
            <a:r>
              <a:rPr lang="cs-CZ" dirty="0" smtClean="0"/>
              <a:t> (dochází k redukci psychotických příznaků), </a:t>
            </a:r>
            <a:r>
              <a:rPr lang="cs-CZ" dirty="0" err="1" smtClean="0"/>
              <a:t>mezokortikální</a:t>
            </a:r>
            <a:r>
              <a:rPr lang="cs-CZ" dirty="0" smtClean="0"/>
              <a:t> (může zhoršovat negativní a kognitivní příznaky), </a:t>
            </a:r>
            <a:r>
              <a:rPr lang="cs-CZ" dirty="0" err="1" smtClean="0"/>
              <a:t>nigrostriatální</a:t>
            </a:r>
            <a:r>
              <a:rPr lang="cs-CZ" dirty="0" smtClean="0"/>
              <a:t> (</a:t>
            </a:r>
            <a:r>
              <a:rPr lang="cs-CZ" dirty="0" err="1" smtClean="0"/>
              <a:t>extrapyramidové</a:t>
            </a:r>
            <a:r>
              <a:rPr lang="cs-CZ" dirty="0" smtClean="0"/>
              <a:t> symptomy) a </a:t>
            </a:r>
            <a:r>
              <a:rPr lang="cs-CZ" dirty="0" err="1" smtClean="0"/>
              <a:t>tuberoinfundibulární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Psychiatrie – přednáška </a:t>
            </a:r>
            <a:r>
              <a:rPr lang="cs-CZ" dirty="0" smtClean="0"/>
              <a:t>(VLPY9X1p)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560187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ablona-video-simu-cz" id="{70E413AE-DF36-2240-8C7F-4EE22D6865F2}" vid="{D59A1AE0-0475-294C-904D-2C6C3702E6D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255</TotalTime>
  <Words>1354</Words>
  <Application>Microsoft Office PowerPoint</Application>
  <PresentationFormat>Širokoúhlá obrazovka</PresentationFormat>
  <Paragraphs>144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3" baseType="lpstr">
      <vt:lpstr>Arial</vt:lpstr>
      <vt:lpstr>Tahoma</vt:lpstr>
      <vt:lpstr>Wingdings</vt:lpstr>
      <vt:lpstr>Prezentace_MU_CZ</vt:lpstr>
      <vt:lpstr>Léčebné metody - farmakoterapie</vt:lpstr>
      <vt:lpstr>Výstupy z učení</vt:lpstr>
      <vt:lpstr>Antidepresiva</vt:lpstr>
      <vt:lpstr>Rozdělení AD dle jejich mechanismu účinku</vt:lpstr>
      <vt:lpstr>Přehled AD I</vt:lpstr>
      <vt:lpstr>Přehled AD II</vt:lpstr>
      <vt:lpstr>Srovnání účinnosti a tolerability AD</vt:lpstr>
      <vt:lpstr>Hlavní NÚ jednotlivých skupin AD</vt:lpstr>
      <vt:lpstr>Antipsychotika</vt:lpstr>
      <vt:lpstr>Antipsychotika</vt:lpstr>
      <vt:lpstr>AP – blokáda jednotlivých receptorů a jejich klinická manifestace I</vt:lpstr>
      <vt:lpstr>AP – blokáda jednotlivých receptorů a jejich klinická manifestace II</vt:lpstr>
      <vt:lpstr>AP – blokáda jednotlivých receptorů a jejich klinická manifestace III</vt:lpstr>
      <vt:lpstr>První generace (typická) AP – přehled</vt:lpstr>
      <vt:lpstr>První generace AP užívaná v ČR</vt:lpstr>
      <vt:lpstr>Dělení AP II. generace dle jejich mechanismu působení</vt:lpstr>
      <vt:lpstr>Charakteristika AP II. generace I</vt:lpstr>
      <vt:lpstr>Charakteristika AP II. generace II</vt:lpstr>
      <vt:lpstr>NÚ AP II. generace a haloperidolu</vt:lpstr>
      <vt:lpstr>Anxiolytika</vt:lpstr>
      <vt:lpstr>Anxiolytika – rozdělení</vt:lpstr>
      <vt:lpstr>Benzodiazepinová anxiolytika</vt:lpstr>
      <vt:lpstr>Hypnotika</vt:lpstr>
      <vt:lpstr>Hypnotika – rozdělení na generace</vt:lpstr>
      <vt:lpstr>Hypnotika – mechanismus účinku</vt:lpstr>
      <vt:lpstr>Benzodiazepinová hypnotika</vt:lpstr>
      <vt:lpstr>Hypnotika III. generace</vt:lpstr>
      <vt:lpstr>Ostatní psychofarmaka užívaná jako hypnotika</vt:lpstr>
      <vt:lpstr>Thymostabilizéry</vt:lpstr>
      <vt:lpstr>Thymostabilizéry</vt:lpstr>
      <vt:lpstr>Thymostabilizéry a jejich indikace v rámci BAP</vt:lpstr>
      <vt:lpstr>Kognitiva</vt:lpstr>
      <vt:lpstr>Kognitiva</vt:lpstr>
      <vt:lpstr>Kognitiva – jejich indikace</vt:lpstr>
      <vt:lpstr>Psychostimulancia</vt:lpstr>
      <vt:lpstr>Psychostimulancia a jejich indikace</vt:lpstr>
      <vt:lpstr>Take home message I  </vt:lpstr>
      <vt:lpstr>Take home message II  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ohrožující stavy u diabetiků</dc:title>
  <dc:creator>Vojtěch Bulhart</dc:creator>
  <cp:lastModifiedBy>Ustohal Libor</cp:lastModifiedBy>
  <cp:revision>21</cp:revision>
  <cp:lastPrinted>1601-01-01T00:00:00Z</cp:lastPrinted>
  <dcterms:created xsi:type="dcterms:W3CDTF">2020-08-24T06:00:57Z</dcterms:created>
  <dcterms:modified xsi:type="dcterms:W3CDTF">2021-09-21T14:16:44Z</dcterms:modified>
</cp:coreProperties>
</file>