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95" r:id="rId4"/>
    <p:sldId id="306" r:id="rId5"/>
    <p:sldId id="305" r:id="rId6"/>
    <p:sldId id="291" r:id="rId7"/>
    <p:sldId id="297" r:id="rId8"/>
    <p:sldId id="298" r:id="rId9"/>
    <p:sldId id="279" r:id="rId10"/>
    <p:sldId id="280" r:id="rId11"/>
    <p:sldId id="409" r:id="rId12"/>
    <p:sldId id="410" r:id="rId13"/>
    <p:sldId id="301" r:id="rId14"/>
    <p:sldId id="412" r:id="rId15"/>
    <p:sldId id="411" r:id="rId1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92" autoAdjust="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297C24C-42F9-40E1-A3BE-2F171DBC16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A4AFA50-0B02-445D-A61A-9FBE1AEDC3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B9AE22-C745-4432-A725-A7E5AC10EBE6}" type="datetimeFigureOut">
              <a:rPr lang="cs-CZ"/>
              <a:pPr>
                <a:defRPr/>
              </a:pPr>
              <a:t>01.09.2021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FC97D2A-064E-46EC-BE42-36AF98233A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EBFB8803-DEAD-4C44-9437-AECA1F80F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954395-A515-438D-B666-BD3EF854F5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BC4E94-A466-429A-9903-E60494D77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EC80540-A2AD-4DEB-9D10-FAADC1E4F1F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3CA12105-4CE9-4530-9B49-8BA9B9F02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F1799C2-6D24-4141-9F79-41DC69EC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5088-F3BA-4B51-A32D-D603EFE24D13}" type="datetimeFigureOut">
              <a:rPr lang="cs-CZ"/>
              <a:pPr>
                <a:defRPr/>
              </a:pPr>
              <a:t>01.09.2021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665F2EF-EFDF-4434-9F57-7B493455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AC4FFBF-CD35-43BD-9A95-093AFA00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ED325-579C-410A-8BBA-D9F714D7FD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528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D06D02-A415-4D87-90E6-BDD7B3B6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7A23-9FE2-49CE-9315-0611B9F25C24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AF91F5-9257-475D-BD56-D01639B3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594400-292B-46BA-95F1-6E9ACB30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3A07D-6182-47A9-81CD-CD0460BA67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7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3A2351-4D62-4CB8-9B7F-4439CC03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F66E8-5276-4465-AED9-CB4DDAF09FFD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F90B74-EEEF-4711-9A76-26F6CC52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D7394A-CD4A-4E11-AA39-85F6ED78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63A5F-02F6-4BCC-880A-931A0EE9A0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513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AC5CE06-86AB-407B-BA9B-BA737060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1351-5064-4B65-8A11-5DBD2D34910E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31A51D6-8783-4252-8CD7-06D63130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F0F270D-2F5B-4E4B-8C27-19EE2978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1CE7D-9C54-4822-9333-312AED7A82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207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A5C121-306F-4037-B292-C6196728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B7856-8217-4EFE-866E-D4ECD6E718FF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89A9A3-CFFE-4EBB-9BBA-98C87FCA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AD156B-C331-4896-A586-5F2B9DA8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56DEF-FE3A-44CD-BA1F-7059430645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757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EE7626CD-01BC-4C04-9E8E-28BB29599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E9C779C-5E74-4B53-A713-2AAD9572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6784-1746-4111-B8BC-C23A7B560830}" type="datetimeFigureOut">
              <a:rPr lang="cs-CZ"/>
              <a:pPr>
                <a:defRPr/>
              </a:pPr>
              <a:t>01.09.2021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CC05062-7203-4FF3-A925-048E62F7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F0791DF-B900-4E0A-9632-46A2FA6E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A05E-CDFE-4DAB-ABA6-A612872F9F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936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97C8918-E630-48D9-8615-25CDCFC77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E5ED6-85C2-49CA-B402-BA771781D184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941FC53-797E-4F0C-A030-1361F4D3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64BBE54-6145-4554-91C2-5B6FD673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1284C-E972-45D7-98B8-8027DE6EC3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68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8275806-CA0A-4229-A950-CBC1E6842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1B394-6521-4E9F-82F3-4DF3DD82B61B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743FF88-A7B1-405D-9994-F53ECECC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7C07016-8F6E-4443-9BD2-AC18DD41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B47F2-BE9A-461E-BE26-3E7DEEB37A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646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613987F-EE5A-4AB6-A9E1-3FF601B6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C5B6-A82F-48D6-BF8D-0E1A56C9137A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C4498F7-F7D9-4017-84EA-518E291A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8492A1E-0463-49BF-AFB1-3E26AD83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6ACC2-EF0A-44DE-83C9-D4EF35E148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783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63023C0-2C49-4269-8276-797CDAF6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5DD43-F4B6-4C43-97F0-430CE8109FE4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AC6DF22-DE56-46FE-8E14-36CA7825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2D0C0F9-B3D6-4E88-AA6A-5C14C932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B53E1-CD7B-4B49-AA6D-FAEFD4ED0D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551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11AF691-5827-411C-B5E0-11D92983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E16C-8F27-47D0-ADD3-8771BA91195C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6912843-6767-4C04-A748-4C4B528F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05DF703-C5EF-4E65-83EC-235AFA6C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0040F-BE7D-4559-90F0-A6816BD04F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081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30B7734-0B64-4827-A353-64B0166B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22F0-C5A3-4728-A861-C5EF0CF7C75F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72CB99E-C56D-404A-A347-B3E9645E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9387657-803A-4BD8-AC56-7E716B01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E47D2-2FA3-404F-81E8-718DED737B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6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A760B40E-B941-4AAC-9E6A-E5C62B40F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94576CB3-D318-487C-BBAD-B766EC176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F22D612E-4F72-474E-9478-709193BC3D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6062DA65-06DA-4E55-980A-476E4BD1A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6A5DE1-AB6F-471D-A487-66DC9F6E7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2CE68F-153C-4EA6-9F63-8C265B4CD9BA}" type="datetimeFigureOut">
              <a:rPr lang="cs-CZ"/>
              <a:pPr>
                <a:defRPr/>
              </a:pPr>
              <a:t>01.09.2021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2D2CE8-0C10-4758-8B16-7F8841B7D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995BA6-8F8A-452E-9DFE-D29115E4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6243651-20A6-4A35-9D34-34A6A116B6A8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7092D22-9AD1-4D26-A748-977CC32D9473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>
            <a:extLst>
              <a:ext uri="{FF2B5EF4-FFF2-40B4-BE49-F238E27FC236}">
                <a16:creationId xmlns:a16="http://schemas.microsoft.com/office/drawing/2014/main" id="{09C84C8B-0082-40D2-8873-4710E3CE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12" r:id="rId2"/>
    <p:sldLayoutId id="2147483823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2EA195A2-DD8A-4064-A81A-0E79633D9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9475" y="4437063"/>
            <a:ext cx="4679950" cy="1511300"/>
          </a:xfrm>
        </p:spPr>
        <p:txBody>
          <a:bodyPr/>
          <a:lstStyle/>
          <a:p>
            <a:pPr eaLnBrk="1" hangingPunct="1"/>
            <a:r>
              <a:rPr lang="cs-CZ" altLang="cs-CZ" sz="4000"/>
              <a:t>ANESTEZIE </a:t>
            </a:r>
            <a:br>
              <a:rPr lang="cs-CZ" altLang="cs-CZ" sz="4000"/>
            </a:br>
            <a:r>
              <a:rPr lang="cs-CZ" altLang="cs-CZ" sz="4000"/>
              <a:t>v břišní chirurgii</a:t>
            </a:r>
            <a:br>
              <a:rPr lang="cs-CZ" altLang="cs-CZ" sz="3600"/>
            </a:br>
            <a:endParaRPr lang="cs-CZ" altLang="cs-CZ" sz="36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D189BA-437B-4B7C-B75C-6DC27C464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275" y="6426200"/>
            <a:ext cx="3673475" cy="43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550EE01-45F2-4826-BE43-DC30DF1CB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5"/>
    </mc:Choice>
    <mc:Fallback xmlns="">
      <p:transition spd="slow" advTm="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obsahu 2">
            <a:extLst>
              <a:ext uri="{FF2B5EF4-FFF2-40B4-BE49-F238E27FC236}">
                <a16:creationId xmlns:a16="http://schemas.microsoft.com/office/drawing/2014/main" id="{B0832D67-5DA4-4458-B060-1FDBCDF8E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200" dirty="0"/>
              <a:t>↑ </a:t>
            </a:r>
            <a:r>
              <a:rPr lang="cs-CZ" altLang="cs-CZ" sz="2200" b="1" dirty="0"/>
              <a:t>Riziko aspirace</a:t>
            </a:r>
          </a:p>
          <a:p>
            <a:r>
              <a:rPr lang="cs-CZ" altLang="cs-CZ" sz="2200" dirty="0"/>
              <a:t>↑ </a:t>
            </a:r>
            <a:r>
              <a:rPr lang="cs-CZ" altLang="cs-CZ" sz="2200" b="1" dirty="0"/>
              <a:t>reflexní reakce</a:t>
            </a:r>
            <a:endParaRPr lang="cs-CZ" altLang="cs-CZ" sz="2200" dirty="0"/>
          </a:p>
          <a:p>
            <a:r>
              <a:rPr lang="cs-CZ" altLang="cs-CZ" sz="2200" dirty="0"/>
              <a:t>↑</a:t>
            </a:r>
            <a:r>
              <a:rPr lang="cs-CZ" altLang="cs-CZ" sz="2200" b="1" dirty="0"/>
              <a:t> Riziko hypotermie</a:t>
            </a:r>
          </a:p>
          <a:p>
            <a:r>
              <a:rPr lang="cs-CZ" altLang="cs-CZ" sz="2200" dirty="0"/>
              <a:t>↑ </a:t>
            </a:r>
            <a:r>
              <a:rPr lang="cs-CZ" altLang="cs-CZ" sz="2200" b="1" dirty="0"/>
              <a:t>Riziko hypovolémie</a:t>
            </a:r>
            <a:endParaRPr lang="cs-CZ" altLang="cs-CZ" sz="2200" dirty="0"/>
          </a:p>
          <a:p>
            <a:r>
              <a:rPr lang="cs-CZ" altLang="cs-CZ" sz="2200" b="1" dirty="0"/>
              <a:t>Krevní ztráty</a:t>
            </a:r>
            <a:endParaRPr lang="cs-CZ" altLang="cs-CZ" sz="2200" dirty="0"/>
          </a:p>
          <a:p>
            <a:r>
              <a:rPr lang="cs-CZ" altLang="cs-CZ" sz="2200" b="1" dirty="0"/>
              <a:t>PONV</a:t>
            </a:r>
          </a:p>
          <a:p>
            <a:r>
              <a:rPr lang="cs-CZ" altLang="cs-CZ" sz="2200" dirty="0"/>
              <a:t>R</a:t>
            </a:r>
            <a:r>
              <a:rPr lang="cs-CZ" altLang="cs-CZ" sz="2200" b="1" dirty="0"/>
              <a:t>elaxace</a:t>
            </a:r>
          </a:p>
          <a:p>
            <a:r>
              <a:rPr lang="cs-CZ" altLang="cs-CZ" sz="2200" b="1" dirty="0"/>
              <a:t>Pooperační poruchy dýchání</a:t>
            </a:r>
          </a:p>
          <a:p>
            <a:r>
              <a:rPr lang="cs-CZ" altLang="cs-CZ" sz="2200" b="1" dirty="0"/>
              <a:t>Pooperační ileus </a:t>
            </a:r>
          </a:p>
          <a:p>
            <a:r>
              <a:rPr lang="cs-CZ" altLang="cs-CZ" sz="2200" b="1" dirty="0"/>
              <a:t>Dlouhé výkony</a:t>
            </a:r>
          </a:p>
          <a:p>
            <a:endParaRPr lang="cs-CZ" altLang="cs-CZ" sz="2800" b="1" dirty="0"/>
          </a:p>
          <a:p>
            <a:endParaRPr lang="cs-CZ" altLang="cs-CZ" sz="2800" b="1" dirty="0"/>
          </a:p>
          <a:p>
            <a:endParaRPr lang="cs-CZ" altLang="cs-CZ" sz="2800" b="1" dirty="0"/>
          </a:p>
          <a:p>
            <a:endParaRPr lang="cs-CZ" altLang="cs-CZ" sz="2400" dirty="0"/>
          </a:p>
          <a:p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D5B004-95DE-437E-8DA6-B8AF69CA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3000" dirty="0"/>
              <a:t>Specifika </a:t>
            </a:r>
            <a:r>
              <a:rPr lang="cs-CZ" sz="3000" dirty="0" err="1"/>
              <a:t>bříšní</a:t>
            </a:r>
            <a:r>
              <a:rPr lang="cs-CZ" sz="3000" dirty="0"/>
              <a:t> chirurgie</a:t>
            </a:r>
          </a:p>
        </p:txBody>
      </p:sp>
      <p:pic>
        <p:nvPicPr>
          <p:cNvPr id="4" name="Obrázek 4" descr="Obsah obrázku osoba, interiér, muž, místnost&#10;&#10;Popis byl vytvořen automaticky">
            <a:extLst>
              <a:ext uri="{FF2B5EF4-FFF2-40B4-BE49-F238E27FC236}">
                <a16:creationId xmlns:a16="http://schemas.microsoft.com/office/drawing/2014/main" id="{BF5E80DF-E272-4265-BCB3-0835FD83C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b="20405"/>
          <a:stretch/>
        </p:blipFill>
        <p:spPr bwMode="auto">
          <a:xfrm>
            <a:off x="4788024" y="717376"/>
            <a:ext cx="4203689" cy="212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AC47CE4-7C98-4302-9A7C-56EB4F196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578" y="3101773"/>
            <a:ext cx="3298222" cy="185944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13A335A-52C2-4568-82BF-5A30A7556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13"/>
    </mc:Choice>
    <mc:Fallback>
      <p:transition spd="slow" advTm="27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3C844D9-F394-4D4D-AC16-54163BF4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5B6D9BC-3A0F-4ACD-BA02-3BBBD9ED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9906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službní cesty –Asie,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9EFEFE8-1B54-4881-AD9E-9C369944E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1"/>
    </mc:Choice>
    <mc:Fallback>
      <p:transition spd="slow" advTm="6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314D2A17-4A44-427F-94EA-05C064B2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365625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248784F-9C8D-4AFA-AC49-28F4EC8A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E89D8CF6-E73B-41FE-86C3-FC5EAEDC1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125538"/>
            <a:ext cx="7467600" cy="28956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FFFF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prohloubené,  Břicho měkké, papalpačně citlivé ale nebolestivé. Bez ikteru.</a:t>
            </a:r>
          </a:p>
          <a:p>
            <a:endParaRPr lang="cs-CZ" altLang="cs-CZ"/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AC76E5A6-FE1B-41F6-83EC-96074046AD18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kumimoji="1" lang="cs-CZ" altLang="cs-CZ" sz="4400">
              <a:solidFill>
                <a:schemeClr val="tx2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F368133-7D3E-40A1-8D04-422A8544E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77"/>
    </mc:Choice>
    <mc:Fallback>
      <p:transition spd="slow" advTm="7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5AAD41C-06D8-4C4A-BA69-C01A1A55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EC7B6C2-99AA-45BB-98CD-A489B669D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950" y="260350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2E49CB1-D100-445B-9509-C99B74E2D112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5414963" y="479425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kumimoji="1" lang="cs-CZ" altLang="cs-CZ" sz="4400">
              <a:solidFill>
                <a:schemeClr val="tx2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8EECB7-E1E5-4F06-8792-DEAE2D127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32"/>
    </mc:Choice>
    <mc:Fallback>
      <p:transition spd="slow" advTm="12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5AAD41C-06D8-4C4A-BA69-C01A1A55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EC7B6C2-99AA-45BB-98CD-A489B669D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950" y="260350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02E49CB1-D100-445B-9509-C99B74E2D112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5414963" y="479425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kumimoji="1" lang="cs-CZ" altLang="cs-CZ" sz="4400">
              <a:solidFill>
                <a:schemeClr val="tx2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1602E2-2A67-40BC-8A7A-744DECF99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42" y="3284984"/>
            <a:ext cx="8151058" cy="319458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A5167C-F86E-4B17-84DC-D6A1706A9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3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06"/>
    </mc:Choice>
    <mc:Fallback>
      <p:transition spd="slow" advTm="3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284C223-9F23-45F5-A9C2-41F430C4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735013"/>
            <a:ext cx="6264275" cy="1541462"/>
          </a:xfrm>
        </p:spPr>
        <p:txBody>
          <a:bodyPr/>
          <a:lstStyle/>
          <a:p>
            <a:r>
              <a:rPr lang="cs-CZ" altLang="cs-CZ" sz="3200">
                <a:solidFill>
                  <a:srgbClr val="CC0000"/>
                </a:solidFill>
              </a:rPr>
              <a:t>Stav pacienta se mění v čase</a:t>
            </a:r>
            <a:br>
              <a:rPr lang="cs-CZ" altLang="cs-CZ" sz="3200">
                <a:solidFill>
                  <a:srgbClr val="CC0000"/>
                </a:solidFill>
              </a:rPr>
            </a:br>
            <a:r>
              <a:rPr lang="cs-CZ" altLang="cs-CZ" sz="3200">
                <a:solidFill>
                  <a:srgbClr val="CC0000"/>
                </a:solidFill>
              </a:rPr>
              <a:t>postupy lege artis se mění v čase</a:t>
            </a:r>
            <a:endParaRPr lang="cs-CZ" altLang="cs-CZ" sz="3200"/>
          </a:p>
        </p:txBody>
      </p:sp>
      <p:pic>
        <p:nvPicPr>
          <p:cNvPr id="27651" name="Picture 6" descr="superman">
            <a:extLst>
              <a:ext uri="{FF2B5EF4-FFF2-40B4-BE49-F238E27FC236}">
                <a16:creationId xmlns:a16="http://schemas.microsoft.com/office/drawing/2014/main" id="{144A0293-35D0-4AE5-9056-CF9F3E53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38363"/>
            <a:ext cx="518477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EA5799F-4B34-42A9-872F-09E928958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5"/>
    </mc:Choice>
    <mc:Fallback>
      <p:transition spd="slow" advTm="4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obsahu 2">
            <a:extLst>
              <a:ext uri="{FF2B5EF4-FFF2-40B4-BE49-F238E27FC236}">
                <a16:creationId xmlns:a16="http://schemas.microsoft.com/office/drawing/2014/main" id="{9C23D39C-FE55-4A37-8925-B259E0105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000" dirty="0"/>
          </a:p>
          <a:p>
            <a:r>
              <a:rPr lang="cs-CZ" altLang="cs-CZ" sz="2000" dirty="0"/>
              <a:t>Onemocnění dutiny </a:t>
            </a:r>
            <a:r>
              <a:rPr lang="cs-CZ" altLang="cs-CZ" sz="2000" dirty="0" err="1"/>
              <a:t>bříšní</a:t>
            </a:r>
            <a:r>
              <a:rPr lang="cs-CZ" altLang="cs-CZ" sz="2000" dirty="0"/>
              <a:t> (orgánů i stěny)</a:t>
            </a:r>
          </a:p>
          <a:p>
            <a:r>
              <a:rPr lang="cs-CZ" altLang="cs-CZ" sz="2000" dirty="0"/>
              <a:t>Dle způsobu vzniku: traumatické/netraumatické</a:t>
            </a:r>
          </a:p>
          <a:p>
            <a:r>
              <a:rPr lang="cs-CZ" altLang="cs-CZ" sz="2000" dirty="0"/>
              <a:t>Dle časového faktoru: plánované/</a:t>
            </a:r>
            <a:r>
              <a:rPr lang="cs-CZ" altLang="cs-CZ" sz="2000" dirty="0" err="1"/>
              <a:t>semiurgentní</a:t>
            </a:r>
            <a:r>
              <a:rPr lang="cs-CZ" altLang="cs-CZ" sz="2000" dirty="0"/>
              <a:t>/akutní</a:t>
            </a:r>
          </a:p>
          <a:p>
            <a:r>
              <a:rPr lang="cs-CZ" altLang="cs-CZ" sz="2000" dirty="0"/>
              <a:t>Dle přístupu: laparotomické/laparoskopické</a:t>
            </a:r>
          </a:p>
          <a:p>
            <a:r>
              <a:rPr lang="cs-CZ" altLang="cs-CZ" sz="2000" dirty="0"/>
              <a:t>Dle míry </a:t>
            </a:r>
            <a:r>
              <a:rPr lang="cs-CZ" altLang="cs-CZ" sz="2000" dirty="0" err="1"/>
              <a:t>chir.zátěže</a:t>
            </a:r>
            <a:r>
              <a:rPr lang="cs-CZ" altLang="cs-CZ" sz="2000" dirty="0"/>
              <a:t>: 1-4.stupeň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13315" name="Nadpis 1">
            <a:extLst>
              <a:ext uri="{FF2B5EF4-FFF2-40B4-BE49-F238E27FC236}">
                <a16:creationId xmlns:a16="http://schemas.microsoft.com/office/drawing/2014/main" id="{25568444-130D-49A2-96AD-EBF8799B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Bříšní chirurgie</a:t>
            </a:r>
          </a:p>
        </p:txBody>
      </p:sp>
      <p:pic>
        <p:nvPicPr>
          <p:cNvPr id="13316" name="Obrázok 3" descr="břicho.jpg">
            <a:extLst>
              <a:ext uri="{FF2B5EF4-FFF2-40B4-BE49-F238E27FC236}">
                <a16:creationId xmlns:a16="http://schemas.microsoft.com/office/drawing/2014/main" id="{EDE2F714-A58C-47BA-8CF4-CEE04137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15" y="875390"/>
            <a:ext cx="2448272" cy="25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ok 4" descr="bříško.jpg">
            <a:extLst>
              <a:ext uri="{FF2B5EF4-FFF2-40B4-BE49-F238E27FC236}">
                <a16:creationId xmlns:a16="http://schemas.microsoft.com/office/drawing/2014/main" id="{73248D9E-796F-4CB9-A0C4-45A132B7F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29511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799287-82CE-46C2-9019-7180317B0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7"/>
    </mc:Choice>
    <mc:Fallback xmlns="">
      <p:transition spd="slow" advTm="3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DFE5F54F-ECB0-4D71-BB94-91E4498A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Zhodnocení výkonosti pacienta MET </a:t>
            </a:r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FF492DE1-6044-4F3C-BD66-822309D1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903288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ástupný symbol pro obsah 2">
            <a:extLst>
              <a:ext uri="{FF2B5EF4-FFF2-40B4-BE49-F238E27FC236}">
                <a16:creationId xmlns:a16="http://schemas.microsoft.com/office/drawing/2014/main" id="{6BFD1B21-F4E7-46D6-AE8E-F24E59EA2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Předpokládaná potřeba hemodynamické monitorace</a:t>
            </a:r>
          </a:p>
          <a:p>
            <a:r>
              <a:rPr lang="cs-CZ" altLang="cs-CZ"/>
              <a:t>Každý operační výkon je sportovním výkonem pro pacienta</a:t>
            </a:r>
          </a:p>
          <a:p>
            <a:pPr lvl="1"/>
            <a:r>
              <a:rPr lang="cs-CZ" altLang="cs-CZ"/>
              <a:t>Např. kolorektální chirurgický výkon  u muže věku 66 let s BMI 27 je průměrně 6,1 x MET </a:t>
            </a:r>
          </a:p>
          <a:p>
            <a:r>
              <a:rPr lang="cs-CZ" altLang="cs-CZ"/>
              <a:t>Má pacient na elektivní operaci ? </a:t>
            </a:r>
          </a:p>
        </p:txBody>
      </p:sp>
      <p:pic>
        <p:nvPicPr>
          <p:cNvPr id="15365" name="Obrázek 4">
            <a:extLst>
              <a:ext uri="{FF2B5EF4-FFF2-40B4-BE49-F238E27FC236}">
                <a16:creationId xmlns:a16="http://schemas.microsoft.com/office/drawing/2014/main" id="{805DB389-EE68-4B4E-BFB1-AA1D321F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68" y="4646613"/>
            <a:ext cx="259873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6">
            <a:extLst>
              <a:ext uri="{FF2B5EF4-FFF2-40B4-BE49-F238E27FC236}">
                <a16:creationId xmlns:a16="http://schemas.microsoft.com/office/drawing/2014/main" id="{BBFFEB0D-D136-4319-B48E-ECE0DDCF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73" y="4397425"/>
            <a:ext cx="431958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B1D15D-9D09-44CF-989E-D9904190B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19"/>
    </mc:Choice>
    <mc:Fallback xmlns="">
      <p:transition spd="slow" advTm="5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41A27-1B31-48F4-8AAE-968BEC92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>
              <a:defRPr/>
            </a:pPr>
            <a:r>
              <a:rPr lang="cs-CZ" sz="3300" dirty="0">
                <a:latin typeface="+mj-lt"/>
              </a:rPr>
              <a:t>Glykovaný hemoglobin </a:t>
            </a:r>
          </a:p>
        </p:txBody>
      </p:sp>
      <p:pic>
        <p:nvPicPr>
          <p:cNvPr id="8195" name="Obrázek 3">
            <a:extLst>
              <a:ext uri="{FF2B5EF4-FFF2-40B4-BE49-F238E27FC236}">
                <a16:creationId xmlns:a16="http://schemas.microsoft.com/office/drawing/2014/main" id="{E557BD13-9B71-411A-91CB-9C966ED8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903288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Zástupný symbol pro obsah 2">
            <a:extLst>
              <a:ext uri="{FF2B5EF4-FFF2-40B4-BE49-F238E27FC236}">
                <a16:creationId xmlns:a16="http://schemas.microsoft.com/office/drawing/2014/main" id="{12FA88AA-DDFF-449A-BDFB-AD1ED8868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44" y="1268760"/>
            <a:ext cx="8229600" cy="2303785"/>
          </a:xfrm>
        </p:spPr>
        <p:txBody>
          <a:bodyPr/>
          <a:lstStyle/>
          <a:p>
            <a:r>
              <a:rPr lang="cs-CZ" altLang="cs-CZ" sz="2400" dirty="0"/>
              <a:t>Informace o kompenzaci 3 - 4 měsíce</a:t>
            </a:r>
          </a:p>
          <a:p>
            <a:r>
              <a:rPr lang="cs-CZ" altLang="cs-CZ" sz="2400" dirty="0"/>
              <a:t>HbA1c &gt;  6,5% vyšší výskyt velkých komplikací a malých infekcí</a:t>
            </a:r>
          </a:p>
          <a:p>
            <a:r>
              <a:rPr lang="cs-CZ" altLang="cs-CZ" sz="2400" dirty="0"/>
              <a:t>Stanovat morbidně obézní, starším 4O-ti let a diabetici. </a:t>
            </a:r>
          </a:p>
          <a:p>
            <a:r>
              <a:rPr lang="cs-CZ" altLang="cs-CZ" sz="2400" dirty="0"/>
              <a:t>Pokud HbA1c &gt;  6,5% doporučit odklad výkonu a kompenzaci diabetu +-</a:t>
            </a:r>
          </a:p>
        </p:txBody>
      </p:sp>
      <p:pic>
        <p:nvPicPr>
          <p:cNvPr id="8198" name="Picture 6" descr="Zobrazit zdrojový obrázek">
            <a:extLst>
              <a:ext uri="{FF2B5EF4-FFF2-40B4-BE49-F238E27FC236}">
                <a16:creationId xmlns:a16="http://schemas.microsoft.com/office/drawing/2014/main" id="{58C02876-6670-440D-BB59-52ED7054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55" y="4496353"/>
            <a:ext cx="28575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3D302E14-EEDD-42E7-87BB-98DBA8E44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2220838" cy="14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C7DFFB9-5D0D-4BC8-B8E8-1507AAE3B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4"/>
    </mc:Choice>
    <mc:Fallback xmlns="">
      <p:transition spd="slow" advTm="7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EB48B-15A1-4CD6-BB06-02D69463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>
              <a:defRPr/>
            </a:pPr>
            <a:r>
              <a:rPr lang="cs-CZ" sz="3300" dirty="0">
                <a:latin typeface="+mj-lt"/>
              </a:rPr>
              <a:t>Hemoglobin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A74DB6-1FC4-461A-8A51-5B2F0ADA7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2663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Anemie pod 130g/l u muže a 120g/l u ženy </a:t>
            </a:r>
          </a:p>
          <a:p>
            <a:pPr>
              <a:defRPr/>
            </a:pPr>
            <a:r>
              <a:rPr lang="cs-CZ" sz="2400" dirty="0"/>
              <a:t>Min hemoglobinový </a:t>
            </a:r>
            <a:r>
              <a:rPr lang="cs-CZ" sz="2400" dirty="0" err="1"/>
              <a:t>target</a:t>
            </a:r>
            <a:r>
              <a:rPr lang="cs-CZ" sz="2400" dirty="0"/>
              <a:t> 70g/l </a:t>
            </a:r>
          </a:p>
          <a:p>
            <a:pPr>
              <a:defRPr/>
            </a:pPr>
            <a:r>
              <a:rPr lang="cs-CZ" sz="2400" dirty="0"/>
              <a:t>Pacienti s kardiálním, renálním a plicním postižením </a:t>
            </a:r>
            <a:r>
              <a:rPr lang="cs-CZ" sz="2400" dirty="0" err="1"/>
              <a:t>miniálně</a:t>
            </a:r>
            <a:r>
              <a:rPr lang="cs-CZ" sz="2400" dirty="0"/>
              <a:t> 100 g/l. </a:t>
            </a:r>
          </a:p>
          <a:p>
            <a:pPr>
              <a:defRPr/>
            </a:pPr>
            <a:r>
              <a:rPr lang="cs-CZ" sz="2400" b="1" dirty="0"/>
              <a:t>Železo </a:t>
            </a:r>
            <a:r>
              <a:rPr lang="cs-CZ" sz="2400" b="1" dirty="0" err="1"/>
              <a:t>i.v</a:t>
            </a:r>
            <a:r>
              <a:rPr lang="cs-CZ" sz="2400" b="1" dirty="0"/>
              <a:t>. + odklad             x          </a:t>
            </a:r>
            <a:r>
              <a:rPr lang="cs-CZ" sz="2400" b="1" dirty="0" err="1"/>
              <a:t>ery</a:t>
            </a:r>
            <a:r>
              <a:rPr lang="cs-CZ" sz="2400" b="1" dirty="0"/>
              <a:t> koncentráty</a:t>
            </a:r>
          </a:p>
        </p:txBody>
      </p:sp>
      <p:pic>
        <p:nvPicPr>
          <p:cNvPr id="9222" name="Picture 6" descr="Zobrazit zdrojový obrázek">
            <a:extLst>
              <a:ext uri="{FF2B5EF4-FFF2-40B4-BE49-F238E27FC236}">
                <a16:creationId xmlns:a16="http://schemas.microsoft.com/office/drawing/2014/main" id="{DD5FA4E9-AE4E-4ACF-8DAD-0A87DEB4E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Zobrazit zdrojový obrázek">
            <a:extLst>
              <a:ext uri="{FF2B5EF4-FFF2-40B4-BE49-F238E27FC236}">
                <a16:creationId xmlns:a16="http://schemas.microsoft.com/office/drawing/2014/main" id="{3118C1A4-8A8E-4814-BEF6-15D2C6625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873" b="74150"/>
          <a:stretch/>
        </p:blipFill>
        <p:spPr bwMode="auto">
          <a:xfrm>
            <a:off x="4598640" y="4056829"/>
            <a:ext cx="3374032" cy="13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8462D6-1AB3-49EA-BD64-965309AC6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54"/>
    </mc:Choice>
    <mc:Fallback xmlns="">
      <p:transition spd="slow" advTm="96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86933AB-35F9-4BA0-A32D-423D0592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Scoring dle Apfela, návrh prevence PONV v premedikaci </a:t>
            </a:r>
          </a:p>
        </p:txBody>
      </p:sp>
      <p:sp>
        <p:nvSpPr>
          <p:cNvPr id="17412" name="Zástupný symbol pro obsah 2">
            <a:extLst>
              <a:ext uri="{FF2B5EF4-FFF2-40B4-BE49-F238E27FC236}">
                <a16:creationId xmlns:a16="http://schemas.microsoft.com/office/drawing/2014/main" id="{72B9CC67-99B8-42E9-B79F-3A538385C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Hodnocení prvních 24h</a:t>
            </a:r>
          </a:p>
          <a:p>
            <a:r>
              <a:rPr lang="cs-CZ" altLang="cs-CZ" sz="2000" dirty="0"/>
              <a:t>PONV horší než samotná bolest</a:t>
            </a:r>
          </a:p>
          <a:p>
            <a:r>
              <a:rPr lang="cs-CZ" altLang="cs-CZ" sz="2000" dirty="0"/>
              <a:t>Multimodální původ</a:t>
            </a:r>
          </a:p>
          <a:p>
            <a:r>
              <a:rPr lang="cs-CZ" altLang="cs-CZ" sz="2000" dirty="0"/>
              <a:t>Cílená farmakoterapie</a:t>
            </a:r>
          </a:p>
          <a:p>
            <a:pPr lvl="1"/>
            <a:r>
              <a:rPr lang="cs-CZ" altLang="cs-CZ" sz="2000" dirty="0"/>
              <a:t>Léky první linie </a:t>
            </a:r>
            <a:r>
              <a:rPr lang="mr-IN" altLang="cs-CZ" sz="2000" dirty="0"/>
              <a:t>–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Ondansetron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Dexamethason</a:t>
            </a:r>
            <a:endParaRPr lang="cs-CZ" altLang="cs-CZ" sz="2000" dirty="0"/>
          </a:p>
          <a:p>
            <a:pPr lvl="1"/>
            <a:r>
              <a:rPr lang="cs-CZ" altLang="cs-CZ" sz="2000" dirty="0"/>
              <a:t>Léky druhé linie </a:t>
            </a:r>
            <a:r>
              <a:rPr lang="mr-IN" altLang="cs-CZ" sz="2000" dirty="0"/>
              <a:t>–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Prothazin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Torecan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Degan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Aprepitant</a:t>
            </a:r>
            <a:endParaRPr lang="cs-CZ" altLang="cs-CZ" sz="2000" dirty="0"/>
          </a:p>
          <a:p>
            <a:r>
              <a:rPr lang="cs-CZ" altLang="cs-CZ" sz="2000" dirty="0"/>
              <a:t>Necílená farmakoterapie</a:t>
            </a:r>
          </a:p>
          <a:p>
            <a:pPr lvl="1"/>
            <a:r>
              <a:rPr lang="cs-CZ" altLang="cs-CZ" sz="2000" dirty="0"/>
              <a:t>TIVA, Paralen, </a:t>
            </a:r>
            <a:r>
              <a:rPr lang="cs-CZ" altLang="cs-CZ" sz="2000" dirty="0" err="1"/>
              <a:t>Pregabalin</a:t>
            </a:r>
            <a:endParaRPr lang="cs-CZ" altLang="cs-CZ" sz="2000" dirty="0"/>
          </a:p>
          <a:p>
            <a:r>
              <a:rPr lang="cs-CZ" altLang="cs-CZ" sz="2000" dirty="0"/>
              <a:t>1 lék redukce 25%</a:t>
            </a:r>
          </a:p>
          <a:p>
            <a:endParaRPr lang="cs-CZ" altLang="cs-CZ" dirty="0"/>
          </a:p>
        </p:txBody>
      </p:sp>
      <p:pic>
        <p:nvPicPr>
          <p:cNvPr id="17413" name="Obrázek 5">
            <a:extLst>
              <a:ext uri="{FF2B5EF4-FFF2-40B4-BE49-F238E27FC236}">
                <a16:creationId xmlns:a16="http://schemas.microsoft.com/office/drawing/2014/main" id="{37B4F86C-8841-4029-A5E5-A101C1AF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92" y="3645025"/>
            <a:ext cx="6355332" cy="2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E7D001-AD5F-4466-AEE2-026F6629D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72"/>
    </mc:Choice>
    <mc:Fallback>
      <p:transition spd="slow" advTm="9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B9D7A20F-A915-4756-A6AC-4F125EE0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Předpoklad hemodynamické monitorace</a:t>
            </a:r>
          </a:p>
        </p:txBody>
      </p:sp>
      <p:pic>
        <p:nvPicPr>
          <p:cNvPr id="10243" name="Obrázek 3">
            <a:extLst>
              <a:ext uri="{FF2B5EF4-FFF2-40B4-BE49-F238E27FC236}">
                <a16:creationId xmlns:a16="http://schemas.microsoft.com/office/drawing/2014/main" id="{18211E66-F4F8-404D-A9D4-3FC74745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903288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ástupný symbol pro obsah 2">
            <a:extLst>
              <a:ext uri="{FF2B5EF4-FFF2-40B4-BE49-F238E27FC236}">
                <a16:creationId xmlns:a16="http://schemas.microsoft.com/office/drawing/2014/main" id="{E26F21D6-AA82-4479-9136-F5630090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Neinvazivní</a:t>
            </a:r>
          </a:p>
          <a:p>
            <a:r>
              <a:rPr lang="cs-CZ" altLang="cs-CZ" dirty="0"/>
              <a:t>Monitorace u zdravých spíše kontraproduktivní, kardiální rezerva dovolí tekutinové přelití při využití maximalizace SV</a:t>
            </a:r>
          </a:p>
          <a:p>
            <a:r>
              <a:rPr lang="cs-CZ" altLang="cs-CZ" dirty="0"/>
              <a:t>Ideální pacient</a:t>
            </a:r>
          </a:p>
          <a:p>
            <a:pPr lvl="1"/>
            <a:r>
              <a:rPr lang="cs-CZ" altLang="cs-CZ" dirty="0"/>
              <a:t>ASA III a výše,  pacienti s MET &lt;6 , ICHS, CHRI, </a:t>
            </a:r>
          </a:p>
          <a:p>
            <a:pPr marL="457200" lvl="1" indent="0">
              <a:buNone/>
            </a:pPr>
            <a:r>
              <a:rPr lang="cs-CZ" altLang="cs-CZ" dirty="0"/>
              <a:t>DM II, elevace kreatinu, urey </a:t>
            </a:r>
          </a:p>
        </p:txBody>
      </p:sp>
      <p:pic>
        <p:nvPicPr>
          <p:cNvPr id="10245" name="Obrázek 4">
            <a:extLst>
              <a:ext uri="{FF2B5EF4-FFF2-40B4-BE49-F238E27FC236}">
                <a16:creationId xmlns:a16="http://schemas.microsoft.com/office/drawing/2014/main" id="{89EB0438-A1B2-412A-B314-7F6B49E4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7" y="4594226"/>
            <a:ext cx="33496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06C755-5068-491E-BAEE-6B98C5200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91"/>
    </mc:Choice>
    <mc:Fallback>
      <p:transition spd="slow" advTm="10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C88F0-6248-4ED7-A667-3704E73F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45" y="246062"/>
            <a:ext cx="5483225" cy="4953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cs-CZ" sz="3300" dirty="0">
                <a:latin typeface="+mj-lt"/>
              </a:rPr>
              <a:t>Předpokládané zajištění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C4A29D-4F87-4C63-9C94-F4DF19FD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CŽK  </a:t>
            </a:r>
            <a:r>
              <a:rPr lang="cs-CZ" sz="2000" dirty="0"/>
              <a:t>(zvážit PICC katétr, port u pacientů s CA)</a:t>
            </a:r>
          </a:p>
          <a:p>
            <a:pPr lvl="1">
              <a:defRPr/>
            </a:pPr>
            <a:r>
              <a:rPr lang="cs-CZ" sz="2000" dirty="0"/>
              <a:t>CVP monitoring +-</a:t>
            </a:r>
          </a:p>
          <a:p>
            <a:pPr lvl="1">
              <a:defRPr/>
            </a:pPr>
            <a:r>
              <a:rPr lang="cs-CZ" sz="2000" dirty="0"/>
              <a:t> neschopnost zajištění jiného </a:t>
            </a:r>
            <a:r>
              <a:rPr lang="cs-CZ" sz="2000" dirty="0" err="1"/>
              <a:t>i.v</a:t>
            </a:r>
            <a:r>
              <a:rPr lang="cs-CZ" sz="2000" dirty="0"/>
              <a:t>. vstupu,</a:t>
            </a:r>
          </a:p>
          <a:p>
            <a:pPr lvl="1">
              <a:defRPr/>
            </a:pPr>
            <a:r>
              <a:rPr lang="cs-CZ" sz="2000" dirty="0"/>
              <a:t> aplikace léčiv, které v případě extravazace mohou způsobit nekrózu tkání  (</a:t>
            </a:r>
            <a:r>
              <a:rPr lang="cs-CZ" sz="2000" dirty="0" err="1"/>
              <a:t>vazopresory</a:t>
            </a:r>
            <a:r>
              <a:rPr lang="cs-CZ" sz="2000" dirty="0"/>
              <a:t>)</a:t>
            </a:r>
          </a:p>
          <a:p>
            <a:pPr lvl="1">
              <a:defRPr/>
            </a:pPr>
            <a:r>
              <a:rPr lang="cs-CZ" sz="2000" dirty="0"/>
              <a:t>pooperační využití</a:t>
            </a:r>
          </a:p>
          <a:p>
            <a:pPr>
              <a:defRPr/>
            </a:pPr>
            <a:r>
              <a:rPr lang="cs-CZ" dirty="0"/>
              <a:t>Epidurální katétr</a:t>
            </a:r>
          </a:p>
          <a:p>
            <a:pPr lvl="1">
              <a:defRPr/>
            </a:pPr>
            <a:r>
              <a:rPr lang="cs-CZ" dirty="0"/>
              <a:t> (T7-T10) u otevřené operativy</a:t>
            </a:r>
          </a:p>
          <a:p>
            <a:pPr>
              <a:defRPr/>
            </a:pPr>
            <a:r>
              <a:rPr lang="cs-CZ" dirty="0"/>
              <a:t>TAP (+RSB)</a:t>
            </a:r>
          </a:p>
          <a:p>
            <a:pPr lvl="1">
              <a:defRPr/>
            </a:pPr>
            <a:r>
              <a:rPr lang="cs-CZ" dirty="0"/>
              <a:t>laparoskopické výkony, některé otevřené výkony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8A6324-EE2D-4C1E-8AE2-4B58EA6EA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47"/>
    </mc:Choice>
    <mc:Fallback>
      <p:transition spd="slow" advTm="12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obsahu 1">
            <a:extLst>
              <a:ext uri="{FF2B5EF4-FFF2-40B4-BE49-F238E27FC236}">
                <a16:creationId xmlns:a16="http://schemas.microsoft.com/office/drawing/2014/main" id="{AC2E9AE6-A82B-4E07-BB4C-C6461A88E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Pooperační analgezie (Th 10-12, L1)</a:t>
            </a:r>
          </a:p>
          <a:p>
            <a:r>
              <a:rPr lang="cs-CZ" altLang="cs-CZ" sz="2000"/>
              <a:t>LA mezi m.abdominis tranversus a m.obliquus abdominis pod USG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/>
          </a:p>
        </p:txBody>
      </p:sp>
      <p:sp>
        <p:nvSpPr>
          <p:cNvPr id="21507" name="Nadpis 2">
            <a:extLst>
              <a:ext uri="{FF2B5EF4-FFF2-40B4-BE49-F238E27FC236}">
                <a16:creationId xmlns:a16="http://schemas.microsoft.com/office/drawing/2014/main" id="{09E253BF-CDC8-45E0-B0EF-BDEDB3AE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TAP – transversus abdominis plane</a:t>
            </a:r>
          </a:p>
        </p:txBody>
      </p:sp>
      <p:pic>
        <p:nvPicPr>
          <p:cNvPr id="21508" name="Obrázok 3" descr="tap USG.gif">
            <a:extLst>
              <a:ext uri="{FF2B5EF4-FFF2-40B4-BE49-F238E27FC236}">
                <a16:creationId xmlns:a16="http://schemas.microsoft.com/office/drawing/2014/main" id="{6181175F-186E-42A7-922B-0FE11019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64755"/>
            <a:ext cx="33337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ok 4" descr="tap.jpg">
            <a:extLst>
              <a:ext uri="{FF2B5EF4-FFF2-40B4-BE49-F238E27FC236}">
                <a16:creationId xmlns:a16="http://schemas.microsoft.com/office/drawing/2014/main" id="{6699833E-377D-4C67-A138-BB941275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168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B5A4FE-75A5-4142-84A8-7602EDC0B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54"/>
    </mc:Choice>
    <mc:Fallback>
      <p:transition spd="slow" advTm="4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666</Words>
  <Application>Microsoft Office PowerPoint</Application>
  <PresentationFormat>Předvádění na obrazovce (4:3)</PresentationFormat>
  <Paragraphs>108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Impact</vt:lpstr>
      <vt:lpstr>Times New Roman</vt:lpstr>
      <vt:lpstr>Motiv systému Office</vt:lpstr>
      <vt:lpstr>ANESTEZIE  v břišní chirurgii </vt:lpstr>
      <vt:lpstr>Bříšní chirurgie</vt:lpstr>
      <vt:lpstr>Zhodnocení výkonosti pacienta MET </vt:lpstr>
      <vt:lpstr>Glykovaný hemoglobin </vt:lpstr>
      <vt:lpstr>Hemoglobin </vt:lpstr>
      <vt:lpstr>Scoring dle Apfela, návrh prevence PONV v premedikaci </vt:lpstr>
      <vt:lpstr>Předpoklad hemodynamické monitorace</vt:lpstr>
      <vt:lpstr>Předpokládané zajištění  </vt:lpstr>
      <vt:lpstr>TAP – transversus abdominis plane</vt:lpstr>
      <vt:lpstr>Specifika bříšní chirurgie</vt:lpstr>
      <vt:lpstr>Kazuistika:</vt:lpstr>
      <vt:lpstr> </vt:lpstr>
      <vt:lpstr> </vt:lpstr>
      <vt:lpstr> </vt:lpstr>
      <vt:lpstr>Stav pacienta se mění v čase postupy lege artis se mění v čase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97</cp:revision>
  <dcterms:created xsi:type="dcterms:W3CDTF">2011-11-21T21:25:58Z</dcterms:created>
  <dcterms:modified xsi:type="dcterms:W3CDTF">2021-09-01T15:08:02Z</dcterms:modified>
</cp:coreProperties>
</file>