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7" r:id="rId11"/>
    <p:sldId id="265" r:id="rId12"/>
    <p:sldId id="266" r:id="rId13"/>
    <p:sldId id="267" r:id="rId14"/>
    <p:sldId id="289" r:id="rId15"/>
    <p:sldId id="286" r:id="rId16"/>
    <p:sldId id="285" r:id="rId17"/>
    <p:sldId id="283" r:id="rId18"/>
    <p:sldId id="284" r:id="rId19"/>
    <p:sldId id="296" r:id="rId20"/>
    <p:sldId id="290" r:id="rId21"/>
    <p:sldId id="288" r:id="rId22"/>
    <p:sldId id="291" r:id="rId23"/>
    <p:sldId id="301" r:id="rId24"/>
    <p:sldId id="302" r:id="rId25"/>
    <p:sldId id="299" r:id="rId26"/>
    <p:sldId id="293" r:id="rId27"/>
    <p:sldId id="292" r:id="rId28"/>
    <p:sldId id="298" r:id="rId29"/>
    <p:sldId id="295" r:id="rId30"/>
    <p:sldId id="294" r:id="rId31"/>
    <p:sldId id="306" r:id="rId32"/>
    <p:sldId id="303" r:id="rId33"/>
    <p:sldId id="304" r:id="rId34"/>
    <p:sldId id="297" r:id="rId35"/>
    <p:sldId id="305" r:id="rId36"/>
    <p:sldId id="268" r:id="rId37"/>
    <p:sldId id="269" r:id="rId38"/>
    <p:sldId id="270" r:id="rId39"/>
    <p:sldId id="281" r:id="rId40"/>
    <p:sldId id="278" r:id="rId41"/>
    <p:sldId id="279" r:id="rId42"/>
    <p:sldId id="282" r:id="rId43"/>
    <p:sldId id="280" r:id="rId44"/>
    <p:sldId id="271" r:id="rId45"/>
    <p:sldId id="272" r:id="rId46"/>
    <p:sldId id="273" r:id="rId47"/>
    <p:sldId id="274" r:id="rId48"/>
    <p:sldId id="277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1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4E52F-E49E-4D30-96FF-E95D73D72891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25094-B5D3-42BB-8DAB-A7F80452B6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97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25094-B5D3-42BB-8DAB-A7F80452B61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997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25094-B5D3-42BB-8DAB-A7F80452B61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9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/>
          <a:lstStyle/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000"/>
            <a:ext cx="1160207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8722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998" y="718713"/>
            <a:ext cx="3915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>
              <a:lnSpc>
                <a:spcPts val="825"/>
              </a:lnSpc>
              <a:defRPr sz="675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8459" y="718713"/>
            <a:ext cx="3915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47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187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7"/>
            <a:ext cx="649064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bg1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5" y="2014648"/>
            <a:ext cx="3079691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0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78" y="1950397"/>
            <a:ext cx="6514043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6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868"/>
            <a:ext cx="1160207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bg1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0726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4717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90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1"/>
            <a:ext cx="3914999" cy="4140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8460" y="1690271"/>
            <a:ext cx="3914999" cy="4140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442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1695075"/>
            <a:ext cx="3913810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4688460" y="1667024"/>
            <a:ext cx="3914999" cy="414000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058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000" y="1692003"/>
            <a:ext cx="2483644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00" y="1692003"/>
            <a:ext cx="2483644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0001" y="1692003"/>
            <a:ext cx="2483644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5616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160" y="692150"/>
            <a:ext cx="3900740" cy="513985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2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353" y="692151"/>
            <a:ext cx="3913810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544" y="5599670"/>
            <a:ext cx="3913809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1999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2202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9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B8C20C4-7324-4DE3-88FD-400BBD44B4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33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pozary.cz/clanek/88873-hasici-cvicili-ve-fakultni-nemocnice-v-brne-bohunicich-transport-vysoce-infekcniho-pacienta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1720" y="1201468"/>
            <a:ext cx="6420548" cy="2200100"/>
          </a:xfrm>
        </p:spPr>
        <p:txBody>
          <a:bodyPr/>
          <a:lstStyle/>
          <a:p>
            <a:r>
              <a:rPr lang="cs-CZ" dirty="0"/>
              <a:t>VYBRANÉ ASPEKTY VYSOCE NAKAŽLIVÝCH NEMOCÍ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347864" y="4077072"/>
            <a:ext cx="5114778" cy="1101248"/>
          </a:xfrm>
        </p:spPr>
        <p:txBody>
          <a:bodyPr>
            <a:normAutofit/>
          </a:bodyPr>
          <a:lstStyle/>
          <a:p>
            <a:r>
              <a:rPr lang="cs-CZ" b="1" dirty="0"/>
              <a:t>PhDr. Simona Saibertová, Ph.D.</a:t>
            </a:r>
          </a:p>
          <a:p>
            <a:r>
              <a:rPr lang="cs-CZ" dirty="0"/>
              <a:t>Katedra ošetřovatelství, LF MU</a:t>
            </a:r>
          </a:p>
          <a:p>
            <a:r>
              <a:rPr lang="cs-CZ" dirty="0"/>
              <a:t>Brno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1168" t="74192"/>
          <a:stretch/>
        </p:blipFill>
        <p:spPr>
          <a:xfrm>
            <a:off x="107504" y="2301518"/>
            <a:ext cx="2457892" cy="22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720000"/>
            <a:ext cx="7632400" cy="451576"/>
          </a:xfrm>
        </p:spPr>
        <p:txBody>
          <a:bodyPr>
            <a:noAutofit/>
          </a:bodyPr>
          <a:lstStyle/>
          <a:p>
            <a:r>
              <a:rPr lang="cs-CZ" sz="2800" dirty="0"/>
              <a:t>TYPY SITUACÍ PŘI ODHADU RIZIKA NÁKAZY PŮVODCI NĚKTERÝCH VNN PRO POTŘEBU SOUČINNOSTI SE SLOŽKAMI IZS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0" y="1969638"/>
            <a:ext cx="8064900" cy="413999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Onemocnění</a:t>
            </a:r>
          </a:p>
          <a:p>
            <a:r>
              <a:rPr lang="cs-CZ" dirty="0"/>
              <a:t>Typické příznaky zajištěné na palubě letadla</a:t>
            </a:r>
          </a:p>
          <a:p>
            <a:r>
              <a:rPr lang="cs-CZ" dirty="0"/>
              <a:t>Návštěva rizikové lokality od-do</a:t>
            </a:r>
          </a:p>
          <a:p>
            <a:r>
              <a:rPr lang="cs-CZ" dirty="0"/>
              <a:t>Kontakt s nemocným od-do</a:t>
            </a:r>
          </a:p>
          <a:p>
            <a:r>
              <a:rPr lang="cs-CZ" dirty="0"/>
              <a:t>Status osoby – azylant, uprchlík, jiná riziková skupina</a:t>
            </a:r>
          </a:p>
          <a:p>
            <a:r>
              <a:rPr lang="cs-CZ" dirty="0"/>
              <a:t>Destinace vzletu</a:t>
            </a:r>
          </a:p>
          <a:p>
            <a:r>
              <a:rPr lang="cs-CZ" dirty="0"/>
              <a:t>Délka letu</a:t>
            </a:r>
          </a:p>
          <a:p>
            <a:r>
              <a:rPr lang="cs-CZ" dirty="0"/>
              <a:t>Pravděpodobnost nákazy dalších osob v letadle</a:t>
            </a:r>
          </a:p>
          <a:p>
            <a:r>
              <a:rPr lang="cs-CZ" dirty="0"/>
              <a:t>Úroveň celkového rizika</a:t>
            </a:r>
          </a:p>
          <a:p>
            <a:r>
              <a:rPr lang="cs-CZ" dirty="0"/>
              <a:t>Požadavek na součinnost IZS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5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720000"/>
            <a:ext cx="6768304" cy="836792"/>
          </a:xfrm>
        </p:spPr>
        <p:txBody>
          <a:bodyPr>
            <a:normAutofit/>
          </a:bodyPr>
          <a:lstStyle/>
          <a:p>
            <a:r>
              <a:rPr lang="cs-CZ" dirty="0"/>
              <a:t>Aspekty ovlivňující míru rizika nákazy VNN v letadle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Technické vybavení letadla – vzduchotechnika s HEPA filtry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Délka letu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Lokace nemocného – stejná řada ± 2 řady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dirty="0"/>
              <a:t>Intenzita kontaktu s postiženým</a:t>
            </a:r>
          </a:p>
          <a:p>
            <a:endParaRPr lang="cs-CZ" sz="4000" dirty="0"/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b="1" dirty="0">
                <a:solidFill>
                  <a:srgbClr val="FF0000"/>
                </a:solidFill>
              </a:rPr>
              <a:t>SLABINY SYSTÉMU ???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5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0974" y="480252"/>
            <a:ext cx="7239000" cy="1143000"/>
          </a:xfrm>
        </p:spPr>
        <p:txBody>
          <a:bodyPr/>
          <a:lstStyle/>
          <a:p>
            <a:r>
              <a:rPr lang="cs-CZ" dirty="0"/>
              <a:t>BSL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7776864" cy="4970952"/>
          </a:xfrm>
        </p:spPr>
        <p:txBody>
          <a:bodyPr>
            <a:normAutofit fontScale="92500" lnSpcReduction="10000"/>
          </a:bodyPr>
          <a:lstStyle/>
          <a:p>
            <a:r>
              <a:rPr lang="cs-CZ" sz="2700" dirty="0"/>
              <a:t>Dle nebezpečnosti biologických agens dělení do 4 úrovní rizika: </a:t>
            </a:r>
            <a:r>
              <a:rPr lang="cs-CZ" sz="2700" dirty="0" err="1"/>
              <a:t>Biological</a:t>
            </a:r>
            <a:r>
              <a:rPr lang="cs-CZ" sz="2700" dirty="0"/>
              <a:t> </a:t>
            </a:r>
            <a:r>
              <a:rPr lang="cs-CZ" sz="2700" dirty="0" err="1"/>
              <a:t>Safety</a:t>
            </a:r>
            <a:r>
              <a:rPr lang="cs-CZ" sz="2700" dirty="0"/>
              <a:t> </a:t>
            </a:r>
            <a:r>
              <a:rPr lang="cs-CZ" sz="2700" dirty="0" err="1"/>
              <a:t>Level</a:t>
            </a:r>
            <a:r>
              <a:rPr lang="cs-CZ" sz="2700" dirty="0"/>
              <a:t> – BSL</a:t>
            </a:r>
          </a:p>
          <a:p>
            <a:pPr marL="0" indent="0">
              <a:buNone/>
            </a:pPr>
            <a:endParaRPr lang="cs-CZ" sz="500" dirty="0"/>
          </a:p>
          <a:p>
            <a:r>
              <a:rPr lang="cs-CZ" sz="2700" b="1" dirty="0"/>
              <a:t>BSL-1: </a:t>
            </a:r>
            <a:r>
              <a:rPr lang="cs-CZ" sz="2700" dirty="0"/>
              <a:t>běžné patogeny v prostředí, nepravděpodobní vyvolavatelé lidských onemocnění a ohrožení zdravotnických pracovníků</a:t>
            </a:r>
          </a:p>
          <a:p>
            <a:r>
              <a:rPr lang="cs-CZ" sz="2700" b="1" dirty="0"/>
              <a:t>BSL-2: </a:t>
            </a:r>
            <a:r>
              <a:rPr lang="cs-CZ" sz="2700" dirty="0"/>
              <a:t>mohou být ohrožením pro pacienty a zdravotníky, je nepravděpodobné rozšíření v komunitě, fungují běžná bariérová opatření a rutinní pomůcky, např. ústenka, rukavice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7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43006"/>
            <a:ext cx="7239000" cy="1143000"/>
          </a:xfrm>
        </p:spPr>
        <p:txBody>
          <a:bodyPr/>
          <a:lstStyle/>
          <a:p>
            <a:r>
              <a:rPr lang="cs-CZ" dirty="0"/>
              <a:t>BSL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84784"/>
            <a:ext cx="7848872" cy="4970952"/>
          </a:xfrm>
        </p:spPr>
        <p:txBody>
          <a:bodyPr>
            <a:normAutofit fontScale="85000" lnSpcReduction="10000"/>
          </a:bodyPr>
          <a:lstStyle/>
          <a:p>
            <a:r>
              <a:rPr lang="cs-CZ" sz="2700" b="1" dirty="0"/>
              <a:t>BSL-3: </a:t>
            </a:r>
            <a:r>
              <a:rPr lang="cs-CZ" sz="2700" dirty="0"/>
              <a:t>schopnost vyvolat závažná onemocnění, nebezpečné pro zdravotníky i komunitu, známá ochranná opatření i léčba onemocnění, nutné zabezpečení specifickými pomůckami, např. </a:t>
            </a:r>
            <a:r>
              <a:rPr lang="cs-CZ" sz="2700" i="1" dirty="0" err="1"/>
              <a:t>Mycobacterium</a:t>
            </a:r>
            <a:r>
              <a:rPr lang="cs-CZ" sz="2700" i="1" dirty="0"/>
              <a:t> </a:t>
            </a:r>
            <a:r>
              <a:rPr lang="cs-CZ" sz="2700" i="1" dirty="0" err="1"/>
              <a:t>tuberculosis</a:t>
            </a:r>
            <a:r>
              <a:rPr lang="cs-CZ" sz="2700" dirty="0"/>
              <a:t>, </a:t>
            </a:r>
            <a:r>
              <a:rPr lang="cs-CZ" sz="2700" i="1" dirty="0" err="1"/>
              <a:t>Bacillus</a:t>
            </a:r>
            <a:r>
              <a:rPr lang="cs-CZ" sz="2700" i="1" dirty="0"/>
              <a:t> </a:t>
            </a:r>
            <a:r>
              <a:rPr lang="cs-CZ" sz="2700" i="1" dirty="0" err="1"/>
              <a:t>anthracis</a:t>
            </a:r>
            <a:endParaRPr lang="cs-CZ" sz="2700" i="1" dirty="0"/>
          </a:p>
          <a:p>
            <a:pPr marL="0" indent="0">
              <a:buNone/>
            </a:pPr>
            <a:endParaRPr lang="cs-CZ" sz="800" i="1" dirty="0"/>
          </a:p>
          <a:p>
            <a:r>
              <a:rPr lang="cs-CZ" sz="2700" b="1" dirty="0"/>
              <a:t>BSL-4: </a:t>
            </a:r>
            <a:r>
              <a:rPr lang="cs-CZ" sz="2700" dirty="0"/>
              <a:t>vyvolávají velmi závažná onemocnění, nejvyšší riziko zdravotníky i komunitu, nejsou známá ochranná opatření a léčba, viry: SARS, původci hemoragických horeček – </a:t>
            </a:r>
            <a:r>
              <a:rPr lang="cs-CZ" sz="2700" dirty="0" err="1"/>
              <a:t>Ebola</a:t>
            </a:r>
            <a:r>
              <a:rPr lang="cs-CZ" sz="2700" dirty="0"/>
              <a:t>, Dengue nebo </a:t>
            </a:r>
            <a:r>
              <a:rPr lang="cs-CZ" sz="2700" dirty="0" err="1"/>
              <a:t>poxvirus</a:t>
            </a:r>
            <a:r>
              <a:rPr lang="cs-CZ" sz="2700" dirty="0"/>
              <a:t> varioly</a:t>
            </a:r>
            <a:endParaRPr lang="cs-CZ" sz="27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964" y="51583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9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444680" cy="100811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Požadavky na pracoviště dle skupiny biologického činitele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2742666"/>
              </p:ext>
            </p:extLst>
          </p:nvPr>
        </p:nvGraphicFramePr>
        <p:xfrm>
          <a:off x="548308" y="1328119"/>
          <a:ext cx="7056784" cy="554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1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8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0091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Požadavky na pracoviště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Podle skupiny biologického činitele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38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2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3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5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Izolování pracoviště od jakýchkoliv jiných činností v téže budově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ne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doporučeno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0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Vzduch přiváděný na pracoviště a odváděný z něho filtrovat pomocí HEPA nebo podobně účinným zařízením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ne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 - odváděný vzduch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 - odváděný i přiváděný vzduch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49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3.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Omezení přístupu na pracoviště jen na určené zaměstnance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ano, přes vzduchovou komoru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5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4.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Možnost hermeticky utěsnit pracoviště při provádění dezinfekce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ne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doporučeno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5.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Specifické dezinfekční postupy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6.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Udržovat pracoviště v podtlaku oproti okolí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ne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2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7.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Účinná kontrola vektorů (například hlodavců, hmyzu)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8.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Povrchy nepropouštějící vodu a snadno omyvatelné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ano, pro pracovní plochy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0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ano, pro pracovní plochy, podlahy a stěny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000" b="1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ano, pro pracovní plochy, podlahy, stropy a stěny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0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9.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Povrchy odolné vůči kyselinám, louhům, rozpouštědlům, dezinfekčním látkám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doporučeno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59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10.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Bezpečné ukládání biologického činitele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ano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ano, pod zámkem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06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11.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Pozorovací okénko nebo jiné srovnatelné zařízení umožňující pozorovat osoby přítomné v prostoru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doporučeno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doporučeno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70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12.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Vybavení laboratoře vlastním provozním přístrojovým zařízením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ne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doporučeno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2105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13.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Zacházení s infikovaným materiálem včetně všech zvířat v hazard boxu nebo izolátoru nebo jiném prostoru vhodném pro tuto práci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>
                          <a:effectLst/>
                        </a:rPr>
                        <a:t>v případě potřeby</a:t>
                      </a:r>
                      <a:endParaRPr lang="cs-CZ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ano, jde-li o infekci přenosnou vzduchem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000" b="1" dirty="0">
                          <a:effectLst/>
                        </a:rPr>
                        <a:t>ano</a:t>
                      </a:r>
                      <a:endParaRPr lang="cs-CZ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93" marR="9693" marT="6462" marB="6462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935" y="55849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5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BSL - 1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765977"/>
            <a:ext cx="1743075" cy="2619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08920"/>
            <a:ext cx="3036071" cy="30360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7103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BSL - 2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0609" y="1692275"/>
            <a:ext cx="3102781" cy="4140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4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56901" cy="2194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BSL - 3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584" y="2169571"/>
            <a:ext cx="6318168" cy="47386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712" y="8469"/>
            <a:ext cx="1030313" cy="9205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39801" b="2750"/>
          <a:stretch/>
        </p:blipFill>
        <p:spPr>
          <a:xfrm>
            <a:off x="4211960" y="1463040"/>
            <a:ext cx="2549830" cy="55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6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56901" cy="21947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7030A0"/>
                </a:solidFill>
              </a:rPr>
              <a:t>BSL - 4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2194750"/>
            <a:ext cx="6462184" cy="48466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087" y="9308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4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43192" cy="1143000"/>
          </a:xfrm>
        </p:spPr>
        <p:txBody>
          <a:bodyPr>
            <a:normAutofit/>
          </a:bodyPr>
          <a:lstStyle/>
          <a:p>
            <a:r>
              <a:rPr lang="cs-CZ" dirty="0"/>
              <a:t>Co dělat při podezření VNN v ambulanci?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364" y="1857210"/>
            <a:ext cx="2859272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6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Témata	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9416"/>
            <a:ext cx="7632848" cy="4846320"/>
          </a:xfrm>
        </p:spPr>
        <p:txBody>
          <a:bodyPr/>
          <a:lstStyle/>
          <a:p>
            <a:r>
              <a:rPr lang="cs-CZ" dirty="0"/>
              <a:t>Vysoce nakažlivé nemoci (VNN)– charakteristika</a:t>
            </a:r>
          </a:p>
          <a:p>
            <a:pPr marL="0" indent="0">
              <a:buNone/>
            </a:pPr>
            <a:endParaRPr lang="cs-CZ" sz="1200" dirty="0"/>
          </a:p>
          <a:p>
            <a:r>
              <a:rPr lang="cs-CZ" dirty="0"/>
              <a:t>Specifika péče o pacienta s podezřením/prokázanou VNN</a:t>
            </a:r>
          </a:p>
          <a:p>
            <a:pPr marL="0" indent="0">
              <a:buNone/>
            </a:pPr>
            <a:endParaRPr lang="cs-CZ" sz="1200" dirty="0"/>
          </a:p>
          <a:p>
            <a:r>
              <a:rPr lang="cs-CZ" dirty="0"/>
              <a:t>Vybavení, specifické ochranné pomůcky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782" y="127470"/>
            <a:ext cx="1031898" cy="92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87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6217" y="231226"/>
            <a:ext cx="6710079" cy="73667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Postup při podezření nebo výskyt vysoce nakažlivé nemoci V Ambulanci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28169" y="1183577"/>
            <a:ext cx="1237220" cy="719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Podezření na VNN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52116" y="1169606"/>
            <a:ext cx="6147312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podrobná cestovní anamnéza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posledních 3 týdnech +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vyšetření pacienta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klinické příznaky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cs-CZ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podezření na VNN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592312" y="2415345"/>
            <a:ext cx="1269657" cy="791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Zamezení šíření VNN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60284" y="2001779"/>
            <a:ext cx="6147312" cy="170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ochrana zdravotnických pracovníků v přímém kontaktu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obličejová maska třídy FFP3, min. 2 páry rukavic, uzavřené ochranné brýle, ochranný oděv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neodebírat biologický materiál!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zamezení šíření nákazy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izolace pacienta, obličejová maska, péče o pacienta do jeho převozu, sledování vitálních funkcí, příprava na transport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uzavřít ordinaci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odvolání dalších návštěv pacientů</a:t>
            </a:r>
          </a:p>
        </p:txBody>
      </p:sp>
      <p:sp>
        <p:nvSpPr>
          <p:cNvPr id="8" name="Osmicípá hvězda 7"/>
          <p:cNvSpPr/>
          <p:nvPr/>
        </p:nvSpPr>
        <p:spPr>
          <a:xfrm>
            <a:off x="220166" y="1337474"/>
            <a:ext cx="321276" cy="34290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1</a:t>
            </a:r>
          </a:p>
        </p:txBody>
      </p:sp>
      <p:sp>
        <p:nvSpPr>
          <p:cNvPr id="10" name="Osmicípá hvězda 9"/>
          <p:cNvSpPr/>
          <p:nvPr/>
        </p:nvSpPr>
        <p:spPr>
          <a:xfrm>
            <a:off x="183701" y="2632725"/>
            <a:ext cx="324661" cy="34991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2</a:t>
            </a:r>
          </a:p>
        </p:txBody>
      </p:sp>
      <p:sp>
        <p:nvSpPr>
          <p:cNvPr id="13" name="Osmicípá hvězda 12"/>
          <p:cNvSpPr/>
          <p:nvPr/>
        </p:nvSpPr>
        <p:spPr>
          <a:xfrm>
            <a:off x="183701" y="4078319"/>
            <a:ext cx="321276" cy="339811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3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582273" y="3880322"/>
            <a:ext cx="1289737" cy="7444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Hlášení</a:t>
            </a:r>
            <a:r>
              <a:rPr lang="cs-CZ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949306" y="3757282"/>
            <a:ext cx="6147312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provést telefonické hlášení krajské hygienické stanici nebo krajskému epidemiologovi ve službě (</a:t>
            </a:r>
            <a:r>
              <a:rPr lang="cs-CZ" sz="15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112)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dispozice zdravotnického zařízení, osobní údaje pacienta, čas příchodu pacienta, popis příznaků, vyšetření a </a:t>
            </a:r>
            <a:r>
              <a:rPr lang="cs-CZ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anamnézy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volat 155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 případě vážného stavu pacienta nebo v případě nutnosti transportu</a:t>
            </a:r>
            <a:endParaRPr lang="cs-CZ" sz="1500" dirty="0"/>
          </a:p>
        </p:txBody>
      </p:sp>
      <p:sp>
        <p:nvSpPr>
          <p:cNvPr id="16" name="Šipka doprava 15"/>
          <p:cNvSpPr/>
          <p:nvPr/>
        </p:nvSpPr>
        <p:spPr>
          <a:xfrm>
            <a:off x="620547" y="5102726"/>
            <a:ext cx="1292827" cy="751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Osoby v kontaktu</a:t>
            </a:r>
          </a:p>
        </p:txBody>
      </p:sp>
      <p:sp>
        <p:nvSpPr>
          <p:cNvPr id="18" name="Osmicípá hvězda 17"/>
          <p:cNvSpPr/>
          <p:nvPr/>
        </p:nvSpPr>
        <p:spPr>
          <a:xfrm>
            <a:off x="228651" y="5289915"/>
            <a:ext cx="321277" cy="376940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4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949306" y="5241901"/>
            <a:ext cx="6147312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izolace osob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přímém kontaktu s pacientem – upozornění na karanténní opatření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seznam osob</a:t>
            </a:r>
          </a:p>
        </p:txBody>
      </p:sp>
      <p:sp>
        <p:nvSpPr>
          <p:cNvPr id="20" name="Osmicípá hvězda 19"/>
          <p:cNvSpPr/>
          <p:nvPr/>
        </p:nvSpPr>
        <p:spPr>
          <a:xfrm>
            <a:off x="204941" y="6208807"/>
            <a:ext cx="321276" cy="35834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/>
              <a:t>5</a:t>
            </a:r>
          </a:p>
        </p:txBody>
      </p:sp>
      <p:sp>
        <p:nvSpPr>
          <p:cNvPr id="21" name="Šipka doprava 20"/>
          <p:cNvSpPr/>
          <p:nvPr/>
        </p:nvSpPr>
        <p:spPr>
          <a:xfrm>
            <a:off x="622595" y="5989522"/>
            <a:ext cx="1269657" cy="784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opatření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949306" y="6073170"/>
            <a:ext cx="6158291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součinnost při převozu pacienta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cs-CZ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protiepidemiologických opatření </a:t>
            </a:r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dle pokynů pracovníků Krajské hygienické stanice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56" y="60093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6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Obličejová maska třídy FFP3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463040"/>
            <a:ext cx="7139136" cy="5355312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endParaRPr lang="cs-CZ" b="1" dirty="0"/>
          </a:p>
          <a:p>
            <a:r>
              <a:rPr lang="cs-CZ" dirty="0">
                <a:ea typeface="Calibri" panose="020F0502020204030204" pitchFamily="34" charset="0"/>
              </a:rPr>
              <a:t>Třída 3 (FFP3) slouží k ochraně před pevnými či kapalnými aerosoly vysoké toxicity (např. chrom), viry,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Calibri" panose="020F0502020204030204" pitchFamily="34" charset="0"/>
              </a:rPr>
              <a:t>bakteriemi a sporami a</a:t>
            </a:r>
            <a:r>
              <a:rPr lang="cs-CZ" sz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a typeface="Calibri" panose="020F0502020204030204" pitchFamily="34" charset="0"/>
              </a:rPr>
              <a:t>radioaktivními látkami a karcinogenními látkami. Filtrační polomaska s výdechovým ventilkem garantuje filtrační účinnost nejméně 99 %.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437112"/>
            <a:ext cx="182286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49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Správný postup při nasazení obličejové polomasky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9416"/>
            <a:ext cx="7776864" cy="4846320"/>
          </a:xfrm>
        </p:spPr>
        <p:txBody>
          <a:bodyPr>
            <a:normAutofit/>
          </a:bodyPr>
          <a:lstStyle/>
          <a:p>
            <a:r>
              <a:rPr lang="cs-CZ" dirty="0"/>
              <a:t>Po otevření polomasky rozevřením nosní výztuhy je nutné předtvarovat nosní výztuhu. Přiložte respirátor k obličeji a přetáhněte upínací pásky přes hlavu a dotvarujte nosní výztuhu. Prověřte těsnost respirátoru prudkým nadechnutím, zkontrolujte, zda vzduch neproudí mezi polomaskou a obličejem. </a:t>
            </a:r>
          </a:p>
          <a:p>
            <a:pPr marL="0" indent="0">
              <a:buNone/>
            </a:pPr>
            <a:r>
              <a:rPr lang="cs-CZ" dirty="0"/>
              <a:t>Zlepšení těsnosti lze dosáhnout:</a:t>
            </a:r>
          </a:p>
          <a:p>
            <a:pPr lvl="0"/>
            <a:r>
              <a:rPr lang="cs-CZ" dirty="0"/>
              <a:t>posunutím respirátoru na obličeji do vhodnější polohy;</a:t>
            </a:r>
          </a:p>
          <a:p>
            <a:pPr lvl="0"/>
            <a:r>
              <a:rPr lang="cs-CZ" dirty="0"/>
              <a:t>úpravou vytvarování nosní výztuhy;</a:t>
            </a:r>
          </a:p>
          <a:p>
            <a:pPr lvl="0"/>
            <a:r>
              <a:rPr lang="cs-CZ" dirty="0"/>
              <a:t>posunutím upínacích pásků do vhodnější polohy.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811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9404B-6708-4081-A57A-89592D762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rychlá kontrola těsnosti - přetlakem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DA5EC4-09CE-475A-8DFD-6C98F9EEF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správném nasazení respirátoru vydechne vzduch do prostoru masky. </a:t>
            </a:r>
          </a:p>
          <a:p>
            <a:endParaRPr lang="cs-CZ" dirty="0"/>
          </a:p>
          <a:p>
            <a:r>
              <a:rPr lang="cs-CZ" dirty="0"/>
              <a:t>Účelné nasazení respirátoru lze potvrdit, pokud je možné uvnitř čelního dílu masky vytvořit mírný přetlak bez úniku vzduchu z okrajů masky. </a:t>
            </a:r>
          </a:p>
        </p:txBody>
      </p:sp>
    </p:spTree>
    <p:extLst>
      <p:ext uri="{BB962C8B-B14F-4D97-AF65-F5344CB8AC3E}">
        <p14:creationId xmlns:p14="http://schemas.microsoft.com/office/powerpoint/2010/main" val="868007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5F30C-662C-4FDE-91F3-467E1D29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rychlá kontrola těsnosti - podtlakem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7214EC-5144-45E6-BB71-506B7D17E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 nasazení polomasky zdravotník nadechne a vydrží v nádechu 10 sekund tak, aby došlo k mírnému zhroucení polomasky směrem k obličeji. </a:t>
            </a:r>
          </a:p>
          <a:p>
            <a:endParaRPr lang="cs-CZ" dirty="0"/>
          </a:p>
          <a:p>
            <a:r>
              <a:rPr lang="cs-CZ"/>
              <a:t>Pokud </a:t>
            </a:r>
            <a:r>
              <a:rPr lang="cs-CZ" dirty="0"/>
              <a:t>maska zůstane mírně zhroucená a nedetekuje se žádný únik vzduchu směrem dovnitř, těsnost masky je považována za uspokojivou</a:t>
            </a:r>
            <a:r>
              <a:rPr lang="cs-CZ"/>
              <a:t>. </a:t>
            </a:r>
          </a:p>
          <a:p>
            <a:r>
              <a:rPr lang="cs-CZ"/>
              <a:t>Uživatelé </a:t>
            </a:r>
            <a:r>
              <a:rPr lang="cs-CZ" dirty="0"/>
              <a:t>se mohou místo toho rozhodnout provést kontrolu těsnění podle postupů doporučených výrobcem respirátoru</a:t>
            </a:r>
          </a:p>
        </p:txBody>
      </p:sp>
    </p:spTree>
    <p:extLst>
      <p:ext uri="{BB962C8B-B14F-4D97-AF65-F5344CB8AC3E}">
        <p14:creationId xmlns:p14="http://schemas.microsoft.com/office/powerpoint/2010/main" val="1331837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4F48B6-2CDF-424C-84DD-0819E0BD2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764704"/>
            <a:ext cx="7239000" cy="792088"/>
          </a:xfrm>
        </p:spPr>
        <p:txBody>
          <a:bodyPr>
            <a:normAutofit fontScale="90000"/>
          </a:bodyPr>
          <a:lstStyle/>
          <a:p>
            <a:r>
              <a:rPr lang="cs-CZ" dirty="0"/>
              <a:t>Nejčastější chyby při ochraně dýchacích cest</a:t>
            </a:r>
            <a:br>
              <a:rPr lang="cs-CZ" dirty="0"/>
            </a:br>
            <a:endParaRPr lang="cs-CZ" dirty="0"/>
          </a:p>
        </p:txBody>
      </p:sp>
      <p:sp>
        <p:nvSpPr>
          <p:cNvPr id="9" name="Zástupný symbol pro obsah 8">
            <a:extLst>
              <a:ext uri="{FF2B5EF4-FFF2-40B4-BE49-F238E27FC236}">
                <a16:creationId xmlns:a16="http://schemas.microsoft.com/office/drawing/2014/main" id="{EE3367B1-777F-4AD6-BEEF-8537A1E28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846059"/>
            <a:ext cx="7239000" cy="430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Špatný výběr OOP → chirurgická ústenka či jiná ústenka bez filtru nespadající do III. kategorie OOP</a:t>
            </a:r>
          </a:p>
          <a:p>
            <a:r>
              <a:rPr lang="cs-CZ" dirty="0"/>
              <a:t>Nevhodný výběr individuální OOP → nevhodná velikost či typ </a:t>
            </a:r>
          </a:p>
          <a:p>
            <a:r>
              <a:rPr lang="cs-CZ" dirty="0"/>
              <a:t>Netěsnost OOP → plnovous, nedostatečně utěsněná OOP</a:t>
            </a:r>
          </a:p>
          <a:p>
            <a:r>
              <a:rPr lang="cs-CZ" dirty="0"/>
              <a:t>Kontaminace zdravotnického pracovníka či okolí → chybné odstranění/snímání OOP, dotyk rukou zevní strany OOP, opakované používání, či dlouhodobé používání u jednorázových OOP, nedostatečná hygiena rukou</a:t>
            </a:r>
          </a:p>
        </p:txBody>
      </p:sp>
    </p:spTree>
    <p:extLst>
      <p:ext uri="{BB962C8B-B14F-4D97-AF65-F5344CB8AC3E}">
        <p14:creationId xmlns:p14="http://schemas.microsoft.com/office/powerpoint/2010/main" val="3762377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 panose="020F0502020204030204" pitchFamily="34" charset="0"/>
              </a:rPr>
              <a:t>Uzavřené ochranné brýle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32856"/>
            <a:ext cx="7239000" cy="4322880"/>
          </a:xfrm>
        </p:spPr>
        <p:txBody>
          <a:bodyPr/>
          <a:lstStyle/>
          <a:p>
            <a:r>
              <a:rPr lang="cs-CZ" b="1" dirty="0">
                <a:ea typeface="Calibri" panose="020F0502020204030204" pitchFamily="34" charset="0"/>
              </a:rPr>
              <a:t>Uzavřené ochranné brýle </a:t>
            </a:r>
            <a:r>
              <a:rPr lang="cs-CZ" dirty="0">
                <a:ea typeface="Calibri" panose="020F0502020204030204" pitchFamily="34" charset="0"/>
              </a:rPr>
              <a:t>jsou nutné k ochraně sliznic před nebezpečným agens. Většinou jsou z polykarbonátu a mají nepřímou ventilaci. Jejich výhodou je také to, že jsou přizpůsobené pro nošení společně s dioptrickými brýlemi a polomaskou.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509120"/>
            <a:ext cx="216426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8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Celotělová kombinéza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Celotělová kombinéza 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musí splňovat normu EN 14126 - ochranu proti nebezpečným mikroorganismům. Musí mít nohavice stažené do gumy, stažené rukávy s fixační gumičkou na prostředník a palec, stahovatelnou kapuci a pásku pro přelepení švů.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789040"/>
            <a:ext cx="1682642" cy="2999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4443" t="-2948" r="22603"/>
          <a:stretch/>
        </p:blipFill>
        <p:spPr>
          <a:xfrm>
            <a:off x="4834927" y="4032576"/>
            <a:ext cx="1491724" cy="24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9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7DED9-3023-4980-BC62-00DE955D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7239000" cy="134640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r>
              <a:rPr lang="cs-CZ" dirty="0"/>
              <a:t>Nejčastější chyby při ochraně sliznic očí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21725-DD71-4B90-B379-4E980705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04864"/>
            <a:ext cx="8281372" cy="3627136"/>
          </a:xfrm>
        </p:spPr>
        <p:txBody>
          <a:bodyPr/>
          <a:lstStyle/>
          <a:p>
            <a:r>
              <a:rPr lang="cs-CZ" dirty="0"/>
              <a:t>Nejčastější chyby při ochraně sliznic očí</a:t>
            </a:r>
          </a:p>
          <a:p>
            <a:r>
              <a:rPr lang="cs-CZ" dirty="0"/>
              <a:t>Podcenění OOP → není použitá žádná adekvátní ochrana očí</a:t>
            </a:r>
          </a:p>
          <a:p>
            <a:r>
              <a:rPr lang="cs-CZ" dirty="0"/>
              <a:t>Nedostatečná ochrana → zvolení nevhodného typu OOP, zvláště u zdravotnických pracovníků s vlastní korekcí zraku </a:t>
            </a:r>
          </a:p>
          <a:p>
            <a:r>
              <a:rPr lang="cs-CZ" dirty="0"/>
              <a:t>Kontaminace zdravotnického pracovníka či okolí → chybné snímání/odstranění OOP, dotyk rukou zevní strany OOP, nedostatečná dekontaminace OOP, nedostatečná hygiena rukou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474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Ochranné rukavice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Vinylové?</a:t>
            </a:r>
          </a:p>
          <a:p>
            <a:r>
              <a:rPr lang="cs-CZ" dirty="0"/>
              <a:t>Latexové?</a:t>
            </a:r>
          </a:p>
          <a:p>
            <a:r>
              <a:rPr lang="cs-CZ" dirty="0"/>
              <a:t>Nitrilové?</a:t>
            </a:r>
          </a:p>
        </p:txBody>
      </p:sp>
      <p:pic>
        <p:nvPicPr>
          <p:cNvPr id="3074" name="Picture 2" descr="Výsledek obrázku pro vinylové rukav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53" y="354456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vinylové ruka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64" y="357301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511" y="0"/>
            <a:ext cx="2859272" cy="38103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27342" t="20439" r="19727" b="12822"/>
          <a:stretch/>
        </p:blipFill>
        <p:spPr>
          <a:xfrm>
            <a:off x="3400850" y="2240868"/>
            <a:ext cx="1656184" cy="2088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17850" t="5920" r="11591"/>
          <a:stretch/>
        </p:blipFill>
        <p:spPr>
          <a:xfrm>
            <a:off x="6557677" y="4349200"/>
            <a:ext cx="1512168" cy="201626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/>
          <a:srcRect l="2025" t="1751" r="44793" b="5414"/>
          <a:stretch/>
        </p:blipFill>
        <p:spPr>
          <a:xfrm>
            <a:off x="280779" y="4480668"/>
            <a:ext cx="1426469" cy="19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9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Charakteristika VNN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9416"/>
            <a:ext cx="7704856" cy="4846320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infekční onemocnění schopné šířit se velmi rychle mezi lidmi, ohrožující populace a mající vysokou smrtnost</a:t>
            </a:r>
          </a:p>
          <a:p>
            <a:pPr marL="0" indent="0">
              <a:buNone/>
            </a:pPr>
            <a:endParaRPr lang="cs-CZ" sz="800" dirty="0"/>
          </a:p>
          <a:p>
            <a:pPr lvl="1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pravé neštovice </a:t>
            </a:r>
            <a:r>
              <a:rPr lang="cs-CZ" sz="2400" dirty="0"/>
              <a:t>(variola, původce </a:t>
            </a:r>
            <a:r>
              <a:rPr lang="cs-CZ" sz="2400" dirty="0" err="1"/>
              <a:t>poxvirus</a:t>
            </a:r>
            <a:r>
              <a:rPr lang="cs-CZ" sz="2400" dirty="0"/>
              <a:t> varioly)</a:t>
            </a:r>
          </a:p>
          <a:p>
            <a:pPr lvl="1"/>
            <a:r>
              <a:rPr lang="cs-CZ" sz="2400" dirty="0"/>
              <a:t>horečka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Ebola</a:t>
            </a:r>
            <a:r>
              <a:rPr lang="cs-CZ" sz="2400" dirty="0"/>
              <a:t> (hemoragická horečka virového původu)</a:t>
            </a:r>
          </a:p>
          <a:p>
            <a:pPr lvl="1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antrax</a:t>
            </a:r>
            <a:r>
              <a:rPr lang="cs-CZ" sz="2400" dirty="0"/>
              <a:t> (původce </a:t>
            </a:r>
            <a:r>
              <a:rPr lang="cs-CZ" sz="2400" i="1" dirty="0" err="1"/>
              <a:t>Bacillus</a:t>
            </a:r>
            <a:r>
              <a:rPr lang="cs-CZ" sz="2400" i="1" dirty="0"/>
              <a:t> </a:t>
            </a:r>
            <a:r>
              <a:rPr lang="cs-CZ" sz="2400" i="1" dirty="0" err="1"/>
              <a:t>anthracis</a:t>
            </a:r>
            <a:r>
              <a:rPr lang="cs-CZ" sz="2400" dirty="0"/>
              <a:t>)</a:t>
            </a:r>
          </a:p>
          <a:p>
            <a:pPr lvl="1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pertuse</a:t>
            </a:r>
            <a:r>
              <a:rPr lang="cs-CZ" sz="2400" dirty="0"/>
              <a:t> (černý kašel, původce </a:t>
            </a:r>
            <a:r>
              <a:rPr lang="cs-CZ" sz="2400" i="1" dirty="0" err="1"/>
              <a:t>Bordetella</a:t>
            </a:r>
            <a:r>
              <a:rPr lang="cs-CZ" sz="2400" i="1" dirty="0"/>
              <a:t> </a:t>
            </a:r>
            <a:r>
              <a:rPr lang="cs-CZ" sz="2400" i="1" dirty="0" err="1"/>
              <a:t>pertussis</a:t>
            </a:r>
            <a:r>
              <a:rPr lang="cs-CZ" sz="2400" dirty="0"/>
              <a:t>)</a:t>
            </a:r>
          </a:p>
          <a:p>
            <a:pPr lvl="1"/>
            <a:r>
              <a:rPr lang="cs-CZ" sz="2400" b="1" dirty="0"/>
              <a:t>mor</a:t>
            </a:r>
          </a:p>
          <a:p>
            <a:pPr lvl="1"/>
            <a:r>
              <a:rPr lang="cs-CZ" sz="2400" dirty="0"/>
              <a:t>virová horečka </a:t>
            </a:r>
            <a:r>
              <a:rPr lang="cs-CZ" sz="2400" b="1" dirty="0"/>
              <a:t>Dengue</a:t>
            </a:r>
          </a:p>
          <a:p>
            <a:pPr lvl="1"/>
            <a:r>
              <a:rPr lang="cs-CZ" sz="2400" b="1" dirty="0"/>
              <a:t>SARS</a:t>
            </a:r>
          </a:p>
          <a:p>
            <a:pPr marL="292608" lvl="1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25101"/>
            <a:ext cx="1030313" cy="9205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-1249" b="19150"/>
          <a:stretch/>
        </p:blipFill>
        <p:spPr>
          <a:xfrm>
            <a:off x="1694732" y="4911036"/>
            <a:ext cx="5833082" cy="15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400" t="13499" r="5501" b="16302"/>
          <a:stretch/>
        </p:blipFill>
        <p:spPr>
          <a:xfrm>
            <a:off x="5580112" y="4985792"/>
            <a:ext cx="2376264" cy="187220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Ochranné rukavice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Nitrilové rukavice</a:t>
            </a:r>
            <a:r>
              <a:rPr lang="cs-CZ" b="1" dirty="0"/>
              <a:t> </a:t>
            </a:r>
            <a:r>
              <a:rPr lang="cs-CZ" dirty="0"/>
              <a:t>jsou pevnější než latexové a poskytují dobrou ochranu proti prosáknutí krve a jiných tekutin potenciálně ohrožujících zdraví. </a:t>
            </a:r>
          </a:p>
          <a:p>
            <a:r>
              <a:rPr lang="cs-CZ" dirty="0"/>
              <a:t>Zdravotnický pracovník si obléká minimálně 2 páry </a:t>
            </a:r>
            <a:r>
              <a:rPr lang="cs-CZ" b="1" dirty="0">
                <a:solidFill>
                  <a:srgbClr val="FF0000"/>
                </a:solidFill>
              </a:rPr>
              <a:t>nejlépe 3 páry rukavic</a:t>
            </a:r>
            <a:r>
              <a:rPr lang="cs-CZ" dirty="0"/>
              <a:t>. </a:t>
            </a:r>
          </a:p>
          <a:p>
            <a:r>
              <a:rPr lang="cs-CZ" dirty="0"/>
              <a:t>První pár obléká pod kombinézu, druhý pár rukavic navléká na kombinézu, kde ji v zápěstí ještě fixuje lepicí páskou. </a:t>
            </a:r>
          </a:p>
          <a:p>
            <a:r>
              <a:rPr lang="cs-CZ" dirty="0"/>
              <a:t>Není doporučeno používat vinylové rukavice, protože vinyl je nejslabší z rukavicových materiálů, není vhodný k práci s biologickým materiálem, má tendenci k snadnému porušení a propíchnutí ostrými předměty. Pevnost v tahu je velmi nízká a jeho pružnost velmi omezená.</a:t>
            </a:r>
          </a:p>
        </p:txBody>
      </p:sp>
    </p:spTree>
    <p:extLst>
      <p:ext uri="{BB962C8B-B14F-4D97-AF65-F5344CB8AC3E}">
        <p14:creationId xmlns:p14="http://schemas.microsoft.com/office/powerpoint/2010/main" val="201375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15174-2E9A-46D8-B3F5-792BFDD9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Fixace rukavic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0B69BBE-7C24-4BCF-AA32-6DD7D5720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867" y="1692275"/>
            <a:ext cx="5520266" cy="4140200"/>
          </a:xfrm>
        </p:spPr>
      </p:pic>
    </p:spTree>
    <p:extLst>
      <p:ext uri="{BB962C8B-B14F-4D97-AF65-F5344CB8AC3E}">
        <p14:creationId xmlns:p14="http://schemas.microsoft.com/office/powerpoint/2010/main" val="837507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D6751-761F-4A98-96E5-D5F14613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36" y="367099"/>
            <a:ext cx="7777580" cy="1143000"/>
          </a:xfrm>
        </p:spPr>
        <p:txBody>
          <a:bodyPr>
            <a:normAutofit/>
          </a:bodyPr>
          <a:lstStyle/>
          <a:p>
            <a:r>
              <a:rPr lang="cs-CZ" altLang="cs-CZ" sz="3200" b="0" cap="none" dirty="0">
                <a:ln>
                  <a:noFill/>
                </a:ln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Doporučení ve třech úrovních managementu prevence a léčby poranění kůže vlivem OOP</a:t>
            </a:r>
            <a:endParaRPr lang="cs-CZ" sz="3200" dirty="0"/>
          </a:p>
        </p:txBody>
      </p:sp>
      <p:graphicFrame>
        <p:nvGraphicFramePr>
          <p:cNvPr id="11" name="Zástupný symbol pro obsah 10">
            <a:extLst>
              <a:ext uri="{FF2B5EF4-FFF2-40B4-BE49-F238E27FC236}">
                <a16:creationId xmlns:a16="http://schemas.microsoft.com/office/drawing/2014/main" id="{B6799351-9DAC-4BDA-9E65-2A33DA3A48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041393"/>
              </p:ext>
            </p:extLst>
          </p:nvPr>
        </p:nvGraphicFramePr>
        <p:xfrm>
          <a:off x="611560" y="1580547"/>
          <a:ext cx="7488832" cy="5193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1794">
                  <a:extLst>
                    <a:ext uri="{9D8B030D-6E8A-4147-A177-3AD203B41FA5}">
                      <a16:colId xmlns:a16="http://schemas.microsoft.com/office/drawing/2014/main" val="3688435910"/>
                    </a:ext>
                  </a:extLst>
                </a:gridCol>
                <a:gridCol w="1871794">
                  <a:extLst>
                    <a:ext uri="{9D8B030D-6E8A-4147-A177-3AD203B41FA5}">
                      <a16:colId xmlns:a16="http://schemas.microsoft.com/office/drawing/2014/main" val="979846552"/>
                    </a:ext>
                  </a:extLst>
                </a:gridCol>
                <a:gridCol w="1872622">
                  <a:extLst>
                    <a:ext uri="{9D8B030D-6E8A-4147-A177-3AD203B41FA5}">
                      <a16:colId xmlns:a16="http://schemas.microsoft.com/office/drawing/2014/main" val="1081065131"/>
                    </a:ext>
                  </a:extLst>
                </a:gridCol>
                <a:gridCol w="1872622">
                  <a:extLst>
                    <a:ext uri="{9D8B030D-6E8A-4147-A177-3AD203B41FA5}">
                      <a16:colId xmlns:a16="http://schemas.microsoft.com/office/drawing/2014/main" val="178596683"/>
                    </a:ext>
                  </a:extLst>
                </a:gridCol>
              </a:tblGrid>
              <a:tr h="3789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Úrovně poškození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Ruce před nasazením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ochranných rukavic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Prodyšné OOP (roušky, ochranné brýle, štíty)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Vzduchotěsné OOP (např. N95, N99)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extLst>
                  <a:ext uri="{0D108BD9-81ED-4DB2-BD59-A6C34878D82A}">
                    <a16:rowId xmlns:a16="http://schemas.microsoft.com/office/drawing/2014/main" val="143045071"/>
                  </a:ext>
                </a:extLst>
              </a:tr>
              <a:tr h="9793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Úroveň 1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(nepoškozená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/intaktní/ pokožka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bez zarudnutí/erytému)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prevence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Zajistěte zaměstnancům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hydratační prostředky pro ošetření pokožky (a podpořte jejich pravidelné používání)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abyste zabránili výskytu kontaktní dermatitidy spojené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s hygienou rukou.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Ideální hydratační krém na ruce obsahuje alespoň 70 % tuku.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Před navlékáním rukavic odstraňte lak na nehty i umělé nehty.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Vyvarujte se nošení šperků i náramkových hodinek.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Ubezpečte se, že vaše ruce jsou suché (po umytí, použití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dezinfekčního prostředku, či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hydratačního krému) před nasazením ochranných rukavic.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Vyhledejte lékařskou pomoc, pokud přetrvává podráždění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kůže.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hydratační krém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ochranný bariérový krém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ochranný bariérový sprej /ubrousky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silikonový (Dimethicone) krém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•hydratační krém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ochranný bariérový krém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ochranný bariérový sprej /ubrousky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silikonový (Dimethicone) krém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extLst>
                  <a:ext uri="{0D108BD9-81ED-4DB2-BD59-A6C34878D82A}">
                    <a16:rowId xmlns:a16="http://schemas.microsoft.com/office/drawing/2014/main" val="2221496232"/>
                  </a:ext>
                </a:extLst>
              </a:tr>
              <a:tr h="177986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Úroveň 2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(nepoškozená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/intaktní/ pokožka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s ohraničeným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zarudnutím/erytémem) první stupeň dekubitu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tenké (THIN) adhezivní pěnové krytí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perforovaná silikonová adherentní krytí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neperforovaná silikonová adherentní krytí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tenké (THIN) hydrokoloidní krytí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neperforovaná silikonová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adherentní krytí,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tenké (THIN) </a:t>
                      </a:r>
                      <a:r>
                        <a:rPr lang="cs-CZ" sz="900" dirty="0" err="1">
                          <a:effectLst/>
                        </a:rPr>
                        <a:t>hydrokoloidní</a:t>
                      </a:r>
                      <a:r>
                        <a:rPr lang="cs-CZ" sz="900" dirty="0">
                          <a:effectLst/>
                        </a:rPr>
                        <a:t> krytí.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Krytí užívejte, pouze POKUD je schváleno lokálním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managementem a je v zájmu zdraví a bezpečnosti a nesnižuje účinnost OOP</a:t>
                      </a:r>
                      <a:endParaRPr lang="cs-CZ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extLst>
                  <a:ext uri="{0D108BD9-81ED-4DB2-BD59-A6C34878D82A}">
                    <a16:rowId xmlns:a16="http://schemas.microsoft.com/office/drawing/2014/main" val="1069628115"/>
                  </a:ext>
                </a:extLst>
              </a:tr>
              <a:tr h="20227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Úroveň 3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(porušena integrita kůže)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druhý stupeň dekubitu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tenké (THIN) adhezivní pěnové krytí,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• tenké (THIN) hydrokoloidní krytí</a:t>
                      </a:r>
                      <a:endParaRPr lang="cs-CZ" sz="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tenká (THIN) </a:t>
                      </a:r>
                      <a:r>
                        <a:rPr lang="cs-CZ" sz="900" dirty="0" err="1">
                          <a:effectLst/>
                        </a:rPr>
                        <a:t>hydrokoloidní</a:t>
                      </a:r>
                      <a:r>
                        <a:rPr lang="cs-CZ" sz="900" dirty="0">
                          <a:effectLst/>
                        </a:rPr>
                        <a:t> krytí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• Krytí užívejte, pouze POKUD je schváleno lokálním managementem a je v zájmu zdraví a bezpečnosti a nesnižuje účinnost OOP</a:t>
                      </a:r>
                      <a:endParaRPr lang="cs-CZ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963" marR="36963" marT="0" marB="0"/>
                </a:tc>
                <a:extLst>
                  <a:ext uri="{0D108BD9-81ED-4DB2-BD59-A6C34878D82A}">
                    <a16:rowId xmlns:a16="http://schemas.microsoft.com/office/drawing/2014/main" val="850614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47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08292-BA52-4F46-BA6C-5289F094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DRUHY KRYTÍ PRO PREVENCI A LÉČBU PORANĚNÍ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AAD14F-E5A1-4F88-9B76-F5B8896AC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8420"/>
            <a:ext cx="7410019" cy="3905284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48E78275-41C0-4014-9323-473CC0E3F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213687"/>
              </p:ext>
            </p:extLst>
          </p:nvPr>
        </p:nvGraphicFramePr>
        <p:xfrm>
          <a:off x="323528" y="1237361"/>
          <a:ext cx="8496944" cy="5635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979">
                  <a:extLst>
                    <a:ext uri="{9D8B030D-6E8A-4147-A177-3AD203B41FA5}">
                      <a16:colId xmlns:a16="http://schemas.microsoft.com/office/drawing/2014/main" val="1553980067"/>
                    </a:ext>
                  </a:extLst>
                </a:gridCol>
                <a:gridCol w="3179211">
                  <a:extLst>
                    <a:ext uri="{9D8B030D-6E8A-4147-A177-3AD203B41FA5}">
                      <a16:colId xmlns:a16="http://schemas.microsoft.com/office/drawing/2014/main" val="2574915051"/>
                    </a:ext>
                  </a:extLst>
                </a:gridCol>
                <a:gridCol w="3662754">
                  <a:extLst>
                    <a:ext uri="{9D8B030D-6E8A-4147-A177-3AD203B41FA5}">
                      <a16:colId xmlns:a16="http://schemas.microsoft.com/office/drawing/2014/main" val="4202617071"/>
                    </a:ext>
                  </a:extLst>
                </a:gridCol>
              </a:tblGrid>
              <a:tr h="289079">
                <a:tc>
                  <a:txBody>
                    <a:bodyPr/>
                    <a:lstStyle/>
                    <a:p>
                      <a:r>
                        <a:rPr lang="cs-CZ" dirty="0"/>
                        <a:t>Druh krytí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Popis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Produkty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929435"/>
                  </a:ext>
                </a:extLst>
              </a:tr>
              <a:tr h="1126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1" dirty="0"/>
                        <a:t>Krém Silikonový (</a:t>
                      </a:r>
                      <a:r>
                        <a:rPr lang="cs-CZ" sz="1000" b="1" dirty="0" err="1"/>
                        <a:t>Dimethicone</a:t>
                      </a:r>
                      <a:r>
                        <a:rPr lang="cs-CZ" sz="1000" b="1" dirty="0"/>
                        <a:t>)</a:t>
                      </a:r>
                    </a:p>
                    <a:p>
                      <a:endParaRPr lang="cs-CZ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Dimeticone</a:t>
                      </a:r>
                      <a:r>
                        <a:rPr lang="cs-CZ" sz="1000" dirty="0"/>
                        <a:t> je silikonové krytí, které může sloužit jako kožní bariéra. Často používán jako složka kožních ochranných krémů pro léčbu ran a ošetření suché pokožky.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Prosheild</a:t>
                      </a:r>
                      <a:r>
                        <a:rPr lang="cs-CZ" sz="1000" dirty="0"/>
                        <a:t>*</a:t>
                      </a:r>
                    </a:p>
                    <a:p>
                      <a:r>
                        <a:rPr lang="cs-CZ" sz="1000" dirty="0"/>
                        <a:t> • </a:t>
                      </a:r>
                      <a:r>
                        <a:rPr lang="cs-CZ" sz="1000" dirty="0" err="1"/>
                        <a:t>Secura</a:t>
                      </a:r>
                      <a:r>
                        <a:rPr lang="cs-CZ" sz="1000" dirty="0"/>
                        <a:t> protektivní silikonový krém</a:t>
                      </a:r>
                    </a:p>
                    <a:p>
                      <a:r>
                        <a:rPr lang="cs-CZ" sz="1000" dirty="0"/>
                        <a:t> • </a:t>
                      </a:r>
                      <a:r>
                        <a:rPr lang="cs-CZ" sz="1000" dirty="0" err="1"/>
                        <a:t>Sween</a:t>
                      </a:r>
                      <a:r>
                        <a:rPr lang="cs-CZ" sz="1000" dirty="0"/>
                        <a:t> 24 </a:t>
                      </a:r>
                      <a:r>
                        <a:rPr lang="cs-CZ" sz="1000" dirty="0" err="1"/>
                        <a:t>cream</a:t>
                      </a:r>
                      <a:r>
                        <a:rPr lang="cs-CZ" sz="1000" dirty="0"/>
                        <a:t>*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Braza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Cleanse</a:t>
                      </a:r>
                      <a:r>
                        <a:rPr lang="cs-CZ" sz="1000" dirty="0"/>
                        <a:t> and </a:t>
                      </a:r>
                      <a:r>
                        <a:rPr lang="cs-CZ" sz="1000" dirty="0" err="1"/>
                        <a:t>Protect</a:t>
                      </a:r>
                      <a:r>
                        <a:rPr lang="cs-CZ" sz="1000" dirty="0"/>
                        <a:t>*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Remedy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Phytoplex</a:t>
                      </a:r>
                      <a:r>
                        <a:rPr lang="cs-CZ" sz="1000" dirty="0"/>
                        <a:t>*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Hydraguard</a:t>
                      </a:r>
                      <a:r>
                        <a:rPr lang="cs-CZ" sz="1000" dirty="0"/>
                        <a:t>*</a:t>
                      </a:r>
                    </a:p>
                    <a:p>
                      <a:r>
                        <a:rPr lang="cs-CZ" sz="1000" dirty="0"/>
                        <a:t> *v ČR omezeně dostupné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65124"/>
                  </a:ext>
                </a:extLst>
              </a:tr>
              <a:tr h="978421">
                <a:tc>
                  <a:txBody>
                    <a:bodyPr/>
                    <a:lstStyle/>
                    <a:p>
                      <a:r>
                        <a:rPr lang="cs-CZ" sz="1000" b="1" dirty="0" err="1"/>
                        <a:t>Hydrokoloid</a:t>
                      </a:r>
                      <a:endParaRPr lang="cs-CZ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Hydrokoloidní</a:t>
                      </a:r>
                      <a:r>
                        <a:rPr lang="cs-CZ" sz="1000" dirty="0"/>
                        <a:t> krytí je neprůhledné nebo transparentní krytí pro ošetření ran </a:t>
                      </a:r>
                    </a:p>
                    <a:p>
                      <a:r>
                        <a:rPr lang="cs-CZ" sz="1000" dirty="0"/>
                        <a:t>• V kontaktu s exsudátem v ráně polysacharidy a další polymery absorbují vodu, bobtnají a vytvářejí gel.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Tegaderm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hydrokoloid</a:t>
                      </a:r>
                      <a:endParaRPr lang="cs-CZ" sz="1000" dirty="0"/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Duoderm</a:t>
                      </a:r>
                      <a:r>
                        <a:rPr lang="cs-CZ" sz="1000" dirty="0"/>
                        <a:t> THIN*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Nuderm</a:t>
                      </a:r>
                      <a:r>
                        <a:rPr lang="cs-CZ" sz="1000" dirty="0"/>
                        <a:t> • </a:t>
                      </a:r>
                      <a:r>
                        <a:rPr lang="cs-CZ" sz="1000" dirty="0" err="1"/>
                        <a:t>Comfeel</a:t>
                      </a:r>
                      <a:r>
                        <a:rPr lang="cs-CZ" sz="1000" dirty="0"/>
                        <a:t> </a:t>
                      </a:r>
                    </a:p>
                    <a:p>
                      <a:r>
                        <a:rPr lang="cs-CZ" sz="1000" dirty="0"/>
                        <a:t>• Brava elastické bariérové proužky* (Brava </a:t>
                      </a:r>
                      <a:r>
                        <a:rPr lang="cs-CZ" sz="1000" dirty="0" err="1"/>
                        <a:t>Elastic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Strips</a:t>
                      </a:r>
                      <a:r>
                        <a:rPr lang="cs-CZ" sz="1000" dirty="0"/>
                        <a:t>) </a:t>
                      </a:r>
                    </a:p>
                    <a:p>
                      <a:r>
                        <a:rPr lang="cs-CZ" sz="1000" dirty="0"/>
                        <a:t>*v ČR omezeně dostupné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195296"/>
                  </a:ext>
                </a:extLst>
              </a:tr>
              <a:tr h="385439">
                <a:tc>
                  <a:txBody>
                    <a:bodyPr/>
                    <a:lstStyle/>
                    <a:p>
                      <a:r>
                        <a:rPr lang="cs-CZ" sz="1000" b="1" dirty="0"/>
                        <a:t>Pěna / pěnové krytí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Absorpční krytí obsahující polyuretan nebo silikon. </a:t>
                      </a:r>
                    </a:p>
                    <a:p>
                      <a:r>
                        <a:rPr lang="cs-CZ" sz="1000" dirty="0"/>
                        <a:t>• Zajišťuje vlhké prostředí v ráně a při hojení ran.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Mepilex</a:t>
                      </a:r>
                      <a:r>
                        <a:rPr lang="cs-CZ" sz="1000" dirty="0"/>
                        <a:t> Lite- Non </a:t>
                      </a:r>
                      <a:r>
                        <a:rPr lang="cs-CZ" sz="1000" dirty="0" err="1"/>
                        <a:t>Border</a:t>
                      </a:r>
                      <a:r>
                        <a:rPr lang="cs-CZ" sz="1000" dirty="0"/>
                        <a:t> (bez okrajů)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Allyven</a:t>
                      </a:r>
                      <a:r>
                        <a:rPr lang="cs-CZ" sz="1000" dirty="0"/>
                        <a:t> THIN- Non </a:t>
                      </a:r>
                      <a:r>
                        <a:rPr lang="cs-CZ" sz="1000" dirty="0" err="1"/>
                        <a:t>boarder</a:t>
                      </a:r>
                      <a:r>
                        <a:rPr lang="cs-CZ" sz="1000" dirty="0"/>
                        <a:t> (bez okrajů) • </a:t>
                      </a:r>
                      <a:r>
                        <a:rPr lang="cs-CZ" sz="1000" dirty="0" err="1"/>
                        <a:t>Optifoam</a:t>
                      </a:r>
                      <a:r>
                        <a:rPr lang="cs-CZ" sz="1000" dirty="0"/>
                        <a:t> THIN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096029"/>
                  </a:ext>
                </a:extLst>
              </a:tr>
              <a:tr h="385439">
                <a:tc>
                  <a:txBody>
                    <a:bodyPr/>
                    <a:lstStyle/>
                    <a:p>
                      <a:r>
                        <a:rPr lang="cs-CZ" sz="1000" b="1" dirty="0"/>
                        <a:t>Neperforovaná silikonová vrstva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Silikonová krycí vrstva s adherentní podporou. </a:t>
                      </a:r>
                    </a:p>
                    <a:p>
                      <a:r>
                        <a:rPr lang="cs-CZ" sz="1000" dirty="0"/>
                        <a:t>• Neabsorbuje vlhkost.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Medi</a:t>
                      </a:r>
                      <a:r>
                        <a:rPr lang="cs-CZ" sz="1000" dirty="0"/>
                        <a:t>- </a:t>
                      </a:r>
                      <a:r>
                        <a:rPr lang="cs-CZ" sz="1000" dirty="0" err="1"/>
                        <a:t>Clear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Scar</a:t>
                      </a:r>
                      <a:r>
                        <a:rPr lang="cs-CZ" sz="10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921141"/>
                  </a:ext>
                </a:extLst>
              </a:tr>
              <a:tr h="830176">
                <a:tc>
                  <a:txBody>
                    <a:bodyPr/>
                    <a:lstStyle/>
                    <a:p>
                      <a:r>
                        <a:rPr lang="cs-CZ" sz="1000" b="1" dirty="0"/>
                        <a:t>Perforovaná </a:t>
                      </a:r>
                      <a:r>
                        <a:rPr lang="cs-CZ" sz="1000" b="1" dirty="0" err="1"/>
                        <a:t>adherezní</a:t>
                      </a:r>
                      <a:r>
                        <a:rPr lang="cs-CZ" sz="1000" b="1" dirty="0"/>
                        <a:t> silikonová vrstva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Perforovaná silikonová krycí mřížka s jednostrannou adhezivní vrstvou (šetrnou adherentní kontaktní vrstvou).</a:t>
                      </a:r>
                    </a:p>
                    <a:p>
                      <a:r>
                        <a:rPr lang="cs-CZ" sz="1000" dirty="0"/>
                        <a:t> • Neabsorbuje vlhkost – odvádí vlhkost do sekundárního krytí.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Mepitel-One</a:t>
                      </a:r>
                      <a:r>
                        <a:rPr lang="cs-CZ" sz="1000" dirty="0"/>
                        <a:t>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Adaptic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Touch</a:t>
                      </a:r>
                      <a:endParaRPr lang="cs-CZ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796109"/>
                  </a:ext>
                </a:extLst>
              </a:tr>
              <a:tr h="681930">
                <a:tc>
                  <a:txBody>
                    <a:bodyPr/>
                    <a:lstStyle/>
                    <a:p>
                      <a:r>
                        <a:rPr lang="cs-CZ" sz="1000" b="1" dirty="0"/>
                        <a:t>Ochranné bariérové krémy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Ochranné krémy. </a:t>
                      </a:r>
                    </a:p>
                    <a:p>
                      <a:r>
                        <a:rPr lang="cs-CZ" sz="1000" dirty="0"/>
                        <a:t>• Chrání poškozenou i nepoškozenou pokožku před vlhkostí, adhesivním traumatem rány a třením/ frikcí (oděrkami).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Remedy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Phytoplex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Moisturising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Cream</a:t>
                      </a:r>
                      <a:r>
                        <a:rPr lang="cs-CZ" sz="1000" dirty="0"/>
                        <a:t>* </a:t>
                      </a:r>
                    </a:p>
                    <a:p>
                      <a:r>
                        <a:rPr lang="cs-CZ" sz="1000" dirty="0"/>
                        <a:t>• Brava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Cream</a:t>
                      </a:r>
                      <a:r>
                        <a:rPr lang="cs-CZ" sz="1000" dirty="0"/>
                        <a:t>* </a:t>
                      </a:r>
                    </a:p>
                    <a:p>
                      <a:r>
                        <a:rPr lang="cs-CZ" sz="1000" dirty="0"/>
                        <a:t>• </a:t>
                      </a:r>
                      <a:r>
                        <a:rPr lang="cs-CZ" sz="1000" dirty="0" err="1"/>
                        <a:t>Cavilon</a:t>
                      </a:r>
                      <a:r>
                        <a:rPr lang="cs-CZ" sz="1000" dirty="0"/>
                        <a:t> Ochranný bariérový krém </a:t>
                      </a:r>
                    </a:p>
                    <a:p>
                      <a:r>
                        <a:rPr lang="cs-CZ" sz="1000" dirty="0"/>
                        <a:t>*v ČR omezeně dostupné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655825"/>
                  </a:ext>
                </a:extLst>
              </a:tr>
              <a:tr h="826856">
                <a:tc>
                  <a:txBody>
                    <a:bodyPr/>
                    <a:lstStyle/>
                    <a:p>
                      <a:r>
                        <a:rPr lang="cs-CZ" sz="1000" b="1" dirty="0"/>
                        <a:t>Ochranné spreje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Bezalkoholový tekutý ochranný film. • Chrání poškozenou i nepoškozenou pokožku před vlhkostí, traumatem rány a třením/ frikcí (oděrkami). • Vytváří prodyšný transparentní film na pokožce.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 err="1"/>
                        <a:t>Cavilon</a:t>
                      </a:r>
                      <a:r>
                        <a:rPr lang="cs-CZ" sz="1000" dirty="0"/>
                        <a:t> No </a:t>
                      </a:r>
                      <a:r>
                        <a:rPr lang="cs-CZ" sz="1000" dirty="0" err="1"/>
                        <a:t>Sting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Film - bariérový film bez alkoholu </a:t>
                      </a:r>
                    </a:p>
                    <a:p>
                      <a:r>
                        <a:rPr lang="cs-CZ" sz="1000" dirty="0"/>
                        <a:t>• Smith and </a:t>
                      </a:r>
                      <a:r>
                        <a:rPr lang="cs-CZ" sz="1000" dirty="0" err="1"/>
                        <a:t>Newphew</a:t>
                      </a:r>
                      <a:r>
                        <a:rPr lang="cs-CZ" sz="1000" dirty="0"/>
                        <a:t> No </a:t>
                      </a:r>
                      <a:r>
                        <a:rPr lang="cs-CZ" sz="1000" dirty="0" err="1"/>
                        <a:t>Sting</a:t>
                      </a:r>
                      <a:r>
                        <a:rPr lang="cs-CZ" sz="1000" dirty="0"/>
                        <a:t>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Film* • Brava Skin </a:t>
                      </a:r>
                      <a:r>
                        <a:rPr lang="cs-CZ" sz="1000" dirty="0" err="1"/>
                        <a:t>Barrier</a:t>
                      </a:r>
                      <a:r>
                        <a:rPr lang="cs-CZ" sz="1000" dirty="0"/>
                        <a:t> Film* </a:t>
                      </a:r>
                    </a:p>
                    <a:p>
                      <a:r>
                        <a:rPr lang="cs-CZ" sz="1000" dirty="0"/>
                        <a:t>*v ČR omezeně dostupné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634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020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Současné možnosti izolace pacientů s infekčním onemocněním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BSL 1</a:t>
            </a:r>
            <a:r>
              <a:rPr lang="cs-CZ" dirty="0"/>
              <a:t> (léčí běžné nemocnice) - běžné rychle se šířící nákazy, jako je salmonela, </a:t>
            </a:r>
            <a:r>
              <a:rPr lang="cs-CZ" dirty="0" err="1"/>
              <a:t>kampylobakteriózy</a:t>
            </a:r>
            <a:r>
              <a:rPr lang="cs-CZ" dirty="0"/>
              <a:t> a další.</a:t>
            </a:r>
          </a:p>
          <a:p>
            <a:r>
              <a:rPr lang="cs-CZ" b="1" dirty="0"/>
              <a:t>BSL 2</a:t>
            </a:r>
            <a:r>
              <a:rPr lang="cs-CZ" dirty="0"/>
              <a:t> (léčí běžné nemocnice) - vážnější vysoce infekční a rychle se šířící nákazy, proti nimž existuje účinná a nenáročná léčba, jako zlatý stafylokok, agresivní chřipkové kmeny</a:t>
            </a:r>
          </a:p>
          <a:p>
            <a:r>
              <a:rPr lang="cs-CZ" b="1" dirty="0"/>
              <a:t>BSL 3</a:t>
            </a:r>
            <a:r>
              <a:rPr lang="cs-CZ" dirty="0"/>
              <a:t> (léčí Bulovka) - nákazy, které jsou vážné, smrtelné, ale existuje na ně léčba či vakcinace, jako korejská hemoragická horečka, tyfus, HIV, tuberkulóza, antrax</a:t>
            </a:r>
          </a:p>
          <a:p>
            <a:r>
              <a:rPr lang="cs-CZ" b="1" dirty="0"/>
              <a:t>BSL 4</a:t>
            </a:r>
            <a:r>
              <a:rPr lang="cs-CZ" dirty="0"/>
              <a:t> (léčí Těchonín) - nákazy, které jsou smrtící a není na ně ani léčba, ani vakcinace, jako </a:t>
            </a:r>
            <a:r>
              <a:rPr lang="cs-CZ" dirty="0" err="1"/>
              <a:t>Ebola</a:t>
            </a:r>
            <a:r>
              <a:rPr lang="cs-CZ" dirty="0"/>
              <a:t>, SARS, pravé neštovice.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8194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AC5B6-5023-469C-955C-B143A3E8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76672"/>
            <a:ext cx="8065348" cy="694904"/>
          </a:xfrm>
        </p:spPr>
        <p:txBody>
          <a:bodyPr/>
          <a:lstStyle/>
          <a:p>
            <a:r>
              <a:rPr lang="cs-CZ" dirty="0"/>
              <a:t>Šablony pro vystřižení krytí pro ochranu oblastí vystavených tlaku OOP.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F602EC4-0A54-47C5-860B-8473D6EB4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217" t="15860" r="32390" b="4135"/>
          <a:stretch/>
        </p:blipFill>
        <p:spPr>
          <a:xfrm>
            <a:off x="2843808" y="1412776"/>
            <a:ext cx="3256261" cy="53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7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480" y="548680"/>
            <a:ext cx="7239000" cy="1143000"/>
          </a:xfrm>
        </p:spPr>
        <p:txBody>
          <a:bodyPr/>
          <a:lstStyle/>
          <a:p>
            <a:r>
              <a:rPr lang="cs-CZ" dirty="0"/>
              <a:t>Podmínky a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9416"/>
            <a:ext cx="7499176" cy="4846320"/>
          </a:xfrm>
        </p:spPr>
        <p:txBody>
          <a:bodyPr>
            <a:normAutofit fontScale="92500"/>
          </a:bodyPr>
          <a:lstStyle/>
          <a:p>
            <a:r>
              <a:rPr lang="cs-CZ" dirty="0"/>
              <a:t>Zaměřeno na přenos vzduchem a kontaktem</a:t>
            </a:r>
          </a:p>
          <a:p>
            <a:r>
              <a:rPr lang="cs-CZ" dirty="0"/>
              <a:t>Pacienti s vysoce nakažlivými nemocemi spadají do BSL3 a 4.</a:t>
            </a:r>
          </a:p>
          <a:p>
            <a:pPr marL="0" indent="0">
              <a:buNone/>
            </a:pPr>
            <a:r>
              <a:rPr lang="cs-CZ" sz="3000" dirty="0"/>
              <a:t>VYBAVENÍ BUDOV</a:t>
            </a:r>
          </a:p>
          <a:p>
            <a:r>
              <a:rPr lang="cs-CZ" dirty="0"/>
              <a:t>vzduchotechnika s HEPA filtry</a:t>
            </a:r>
          </a:p>
          <a:p>
            <a:r>
              <a:rPr lang="cs-CZ" dirty="0"/>
              <a:t>Stálý podtlak v místnosti</a:t>
            </a:r>
          </a:p>
          <a:p>
            <a:r>
              <a:rPr lang="cs-CZ" dirty="0"/>
              <a:t>BSL-4: přetlakové obleky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u="sng" dirty="0"/>
              <a:t>BSL-4 pouze v Centru biologické ochrany Těchonín</a:t>
            </a:r>
          </a:p>
          <a:p>
            <a:r>
              <a:rPr lang="cs-CZ" dirty="0"/>
              <a:t>http://www.acr.army.cz/informacni-servis/filmoteka/centrum-biologicke-ochrany-techonin-47762/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64904"/>
            <a:ext cx="288403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83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1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2263"/>
            <a:ext cx="7393478" cy="707889"/>
          </a:xfrm>
        </p:spPr>
        <p:txBody>
          <a:bodyPr/>
          <a:lstStyle/>
          <a:p>
            <a:r>
              <a:rPr lang="cs-CZ" dirty="0"/>
              <a:t>Podmínky a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7704856" cy="5258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MOBILNÍ ZAŘÍZENÍ PRO IZOLACI</a:t>
            </a:r>
          </a:p>
          <a:p>
            <a:pPr marL="0" indent="0">
              <a:buNone/>
            </a:pPr>
            <a:r>
              <a:rPr lang="cs-CZ" dirty="0"/>
              <a:t>    Izolační komory			Izolační stany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600" dirty="0"/>
          </a:p>
          <a:p>
            <a:pPr marL="0" indent="0">
              <a:buNone/>
            </a:pPr>
            <a:r>
              <a:rPr lang="cs-CZ" dirty="0"/>
              <a:t>	Transportní izolační lůžko, tzv. </a:t>
            </a:r>
            <a:r>
              <a:rPr lang="cs-CZ" dirty="0" err="1"/>
              <a:t>Biovak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1" y="2132856"/>
            <a:ext cx="3024336" cy="20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24" y="2135588"/>
            <a:ext cx="2952328" cy="211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" y="4676504"/>
            <a:ext cx="3209850" cy="215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40" y="4667841"/>
            <a:ext cx="2322748" cy="21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29" y="4676503"/>
            <a:ext cx="3269573" cy="21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61097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187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2264"/>
            <a:ext cx="7383016" cy="650472"/>
          </a:xfrm>
        </p:spPr>
        <p:txBody>
          <a:bodyPr/>
          <a:lstStyle/>
          <a:p>
            <a:r>
              <a:rPr lang="cs-CZ" dirty="0"/>
              <a:t>Podmínky a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7848872" cy="5330992"/>
          </a:xfrm>
        </p:spPr>
        <p:txBody>
          <a:bodyPr/>
          <a:lstStyle/>
          <a:p>
            <a:pPr marL="0" indent="0">
              <a:buNone/>
            </a:pPr>
            <a:r>
              <a:rPr lang="cs-CZ" cap="all" dirty="0"/>
              <a:t>Dekontaminace, transport sanitkou</a:t>
            </a:r>
          </a:p>
          <a:p>
            <a:r>
              <a:rPr lang="cs-CZ" sz="1800" dirty="0">
                <a:hlinkClick r:id="rId2"/>
              </a:rPr>
              <a:t>http://www.pozary.cz/clanek/88873-hasici-cvicili-ve-fakultni-nemocnice-v-brne-bohunicich-transport-vysoce-infekcniho-pacienta/</a:t>
            </a:r>
            <a:endParaRPr lang="cs-CZ" sz="1800" dirty="0"/>
          </a:p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" y="2276872"/>
            <a:ext cx="4219306" cy="27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41" y="2276871"/>
            <a:ext cx="2932719" cy="195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10" y="4293096"/>
            <a:ext cx="3760308" cy="250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6805" y="96681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81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946" y="14945"/>
            <a:ext cx="1030313" cy="920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45030"/>
            <a:ext cx="4876800" cy="3228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543877"/>
            <a:ext cx="48768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1143000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Strategie obrany proti VNN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7776864" cy="4898944"/>
          </a:xfrm>
        </p:spPr>
        <p:txBody>
          <a:bodyPr/>
          <a:lstStyle/>
          <a:p>
            <a:r>
              <a:rPr lang="cs-CZ" sz="2800" u="sng" dirty="0"/>
              <a:t>Nadnárodní </a:t>
            </a:r>
            <a:r>
              <a:rPr lang="cs-CZ" sz="2800" dirty="0"/>
              <a:t>(WHO, International </a:t>
            </a:r>
            <a:r>
              <a:rPr lang="cs-CZ" sz="2800" dirty="0" err="1"/>
              <a:t>Health</a:t>
            </a:r>
            <a:r>
              <a:rPr lang="cs-CZ" sz="2800" dirty="0"/>
              <a:t> </a:t>
            </a:r>
            <a:r>
              <a:rPr lang="cs-CZ" sz="2800" dirty="0" err="1"/>
              <a:t>Regulations</a:t>
            </a:r>
            <a:r>
              <a:rPr lang="cs-CZ" sz="2800" dirty="0"/>
              <a:t>, 2005)</a:t>
            </a:r>
          </a:p>
          <a:p>
            <a:r>
              <a:rPr lang="cs-CZ" sz="2800" u="sng" dirty="0"/>
              <a:t>Národní</a:t>
            </a:r>
            <a:r>
              <a:rPr lang="cs-CZ" sz="2800" dirty="0"/>
              <a:t> úroveň</a:t>
            </a:r>
          </a:p>
          <a:p>
            <a:pPr lvl="1"/>
            <a:r>
              <a:rPr lang="cs-CZ" sz="2400" b="1" dirty="0"/>
              <a:t>Národní akční plán ČR </a:t>
            </a:r>
          </a:p>
          <a:p>
            <a:pPr lvl="1"/>
            <a:r>
              <a:rPr lang="cs-CZ" sz="2400" b="1" dirty="0"/>
              <a:t>Směrnice pro jednotný postup </a:t>
            </a:r>
            <a:r>
              <a:rPr lang="cs-CZ" sz="2400" dirty="0"/>
              <a:t>při vzniku mimořádné události podléhající Mezinárodním zdravotnickým předpisům (2005) </a:t>
            </a:r>
            <a:r>
              <a:rPr lang="cs-CZ" sz="2400" b="1" dirty="0"/>
              <a:t>v souvislosti s výskytem vysoce nakažlivé nemoci na palubě letadla</a:t>
            </a:r>
          </a:p>
          <a:p>
            <a:pPr lvl="1"/>
            <a:r>
              <a:rPr lang="cs-CZ" sz="2400" b="1" dirty="0"/>
              <a:t>Směrnice </a:t>
            </a:r>
            <a:r>
              <a:rPr lang="cs-CZ" sz="2400" dirty="0"/>
              <a:t>……</a:t>
            </a:r>
            <a:r>
              <a:rPr lang="cs-CZ" sz="2400" b="1" dirty="0"/>
              <a:t> s výskytem VNN ve zdravotnickém zařízení </a:t>
            </a:r>
            <a:r>
              <a:rPr lang="cs-CZ" sz="2400" dirty="0"/>
              <a:t>(vláda ČR, 2011, 2013)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397" y="63352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9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477" y="1692275"/>
            <a:ext cx="6253045" cy="4140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76672"/>
            <a:ext cx="4876800" cy="32289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116632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0040"/>
            <a:ext cx="4866323" cy="324421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564255"/>
            <a:ext cx="4876800" cy="32527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710" y="44624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68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237" y="-44368"/>
            <a:ext cx="3231092" cy="48466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07" y="3520615"/>
            <a:ext cx="4974767" cy="32921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6312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48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548680"/>
            <a:ext cx="4876800" cy="32289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420888"/>
            <a:ext cx="2838450" cy="4286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88392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99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10874" cy="804704"/>
          </a:xfrm>
        </p:spPr>
        <p:txBody>
          <a:bodyPr/>
          <a:lstStyle/>
          <a:p>
            <a:r>
              <a:rPr lang="cs-CZ" cap="all" dirty="0"/>
              <a:t>Specifické osobní ochranné pomůcky</a:t>
            </a:r>
            <a:br>
              <a:rPr lang="cs-CZ" cap="all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7848872" cy="5475008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err="1"/>
              <a:t>Celoobličejová</a:t>
            </a:r>
            <a:r>
              <a:rPr lang="cs-CZ" sz="2000" dirty="0"/>
              <a:t> maska       Polomaska 		  Respirátor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2000" dirty="0"/>
              <a:t>Ochranný oblek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151570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50" y="1898563"/>
            <a:ext cx="2274382" cy="192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79513"/>
            <a:ext cx="1862931" cy="193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21" y="3862878"/>
            <a:ext cx="2936522" cy="2936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74" y="3862878"/>
            <a:ext cx="2936521" cy="2936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" y="4287763"/>
            <a:ext cx="2092849" cy="2092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288" y="38021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997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32696"/>
          </a:xfrm>
        </p:spPr>
        <p:txBody>
          <a:bodyPr/>
          <a:lstStyle/>
          <a:p>
            <a:r>
              <a:rPr lang="cs-CZ" dirty="0"/>
              <a:t>(NOUZOVÁ) OPATŘENÍ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7704856" cy="5114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V případně bezvýhradné nutnosti okamžitě zahájit či pokračovat v ošetřování po vyslovení podezření na VNN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Nutno zabránit proniknutí do organismu očními spojivkami, dýchacími cestami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Užijte veškeré ochranné pomůcky, které máte k dispozici – jaké to jsou ???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Co dělat v případě, že pacient je stabilní? Jaký je postup činností ???</a:t>
            </a:r>
          </a:p>
        </p:txBody>
      </p:sp>
      <p:sp>
        <p:nvSpPr>
          <p:cNvPr id="4" name="Šipka dolů 3"/>
          <p:cNvSpPr/>
          <p:nvPr/>
        </p:nvSpPr>
        <p:spPr>
          <a:xfrm>
            <a:off x="3677816" y="2295922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3677816" y="3714353"/>
            <a:ext cx="504056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19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239000" cy="588680"/>
          </a:xfrm>
        </p:spPr>
        <p:txBody>
          <a:bodyPr/>
          <a:lstStyle/>
          <a:p>
            <a:r>
              <a:rPr lang="cs-CZ" dirty="0"/>
              <a:t>POSTUP OBLÉKÁNÍ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80728"/>
            <a:ext cx="7848872" cy="54750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celotělový oblek/plášť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holínky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celo obličejová maska/polomaska/respirátor /operační čepice, filtr je součástí masky nebo připevnění k pasu/na záda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vnitřní rukavice a zevní rukavice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Boty/vnitřní rukavice </a:t>
            </a:r>
          </a:p>
          <a:p>
            <a:pPr marL="0" indent="0">
              <a:buNone/>
            </a:pPr>
            <a:r>
              <a:rPr lang="cs-CZ" dirty="0"/>
              <a:t>     se zajišťují proti pohybu</a:t>
            </a:r>
          </a:p>
          <a:p>
            <a:pPr marL="0" indent="0">
              <a:buNone/>
            </a:pPr>
            <a:r>
              <a:rPr lang="cs-CZ" dirty="0"/>
              <a:t>     či vyhrnutí obleku </a:t>
            </a:r>
          </a:p>
          <a:p>
            <a:pPr marL="0" indent="0">
              <a:buNone/>
            </a:pPr>
            <a:r>
              <a:rPr lang="cs-CZ" dirty="0"/>
              <a:t>     lepící páskou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7168"/>
            <a:ext cx="3144962" cy="31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513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720080"/>
          </a:xfrm>
        </p:spPr>
        <p:txBody>
          <a:bodyPr>
            <a:normAutofit/>
          </a:bodyPr>
          <a:lstStyle/>
          <a:p>
            <a:r>
              <a:rPr lang="cs-CZ" dirty="0"/>
              <a:t>POSTUP SVLÉKÁNÍ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7848872" cy="58772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400" dirty="0"/>
              <a:t>nejprve</a:t>
            </a:r>
            <a:r>
              <a:rPr lang="cs-CZ" dirty="0"/>
              <a:t> CELOTĚLOVÁ DEKONTAMINACE jinou </a:t>
            </a:r>
            <a:r>
              <a:rPr lang="cs-CZ" sz="2400" dirty="0"/>
              <a:t>osobou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1100" dirty="0"/>
          </a:p>
          <a:p>
            <a:endParaRPr lang="cs-CZ" sz="1100" dirty="0"/>
          </a:p>
          <a:p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Uvolnění vnějšího zipu obleku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Zevní rukavice, desinfekce vnitřních rukavic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Uvolnění fixace vnitřních rukavic páskou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Svlečení obleku: při rolování směrem ven i s holínkami zároveň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Desinfekce vnitřních rukavic/sundání druhých a ponechání třetích (na kůži)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Sundání polomasky/posledních rukavic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Závěrečná desinfekce rukou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3930583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53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132856"/>
            <a:ext cx="6950968" cy="1143000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33523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akční plán, 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00808"/>
            <a:ext cx="7704856" cy="4846320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Kapacity lůžek</a:t>
            </a:r>
          </a:p>
          <a:p>
            <a:pPr lvl="0"/>
            <a:r>
              <a:rPr lang="cs-CZ" dirty="0"/>
              <a:t>Klinické a laboratorní instrukce pro diagnostiku VNN</a:t>
            </a:r>
          </a:p>
          <a:p>
            <a:pPr marL="0" lvl="0" indent="0">
              <a:buNone/>
            </a:pPr>
            <a:endParaRPr lang="cs-CZ" sz="1000" dirty="0"/>
          </a:p>
          <a:p>
            <a:pPr lvl="0"/>
            <a:r>
              <a:rPr lang="cs-CZ" dirty="0"/>
              <a:t>máme pro vyšetření většiny původců vysoce nakažlivých onemocnění</a:t>
            </a:r>
          </a:p>
          <a:p>
            <a:pPr marL="0" lvl="0" indent="0">
              <a:buNone/>
            </a:pPr>
            <a:endParaRPr lang="cs-CZ" sz="1000" dirty="0"/>
          </a:p>
          <a:p>
            <a:pPr lvl="0"/>
            <a:r>
              <a:rPr lang="cs-CZ" dirty="0"/>
              <a:t>V ČR není laboratoř pro vyšetření s výjimkou viru varioly (pravých neštovic) a virů </a:t>
            </a:r>
            <a:r>
              <a:rPr lang="cs-CZ" dirty="0" err="1"/>
              <a:t>Ebola</a:t>
            </a:r>
            <a:r>
              <a:rPr lang="cs-CZ" dirty="0"/>
              <a:t>, </a:t>
            </a:r>
            <a:r>
              <a:rPr lang="cs-CZ" dirty="0" err="1"/>
              <a:t>Marburg</a:t>
            </a:r>
            <a:r>
              <a:rPr lang="cs-CZ" dirty="0"/>
              <a:t>, </a:t>
            </a:r>
            <a:r>
              <a:rPr lang="cs-CZ" dirty="0" err="1"/>
              <a:t>Lassa</a:t>
            </a:r>
            <a:r>
              <a:rPr lang="cs-CZ" dirty="0"/>
              <a:t>, </a:t>
            </a:r>
            <a:r>
              <a:rPr lang="cs-CZ" dirty="0" err="1"/>
              <a:t>Nipah</a:t>
            </a:r>
            <a:r>
              <a:rPr lang="cs-CZ" dirty="0"/>
              <a:t> a </a:t>
            </a:r>
            <a:r>
              <a:rPr lang="cs-CZ" dirty="0" err="1"/>
              <a:t>Hendra</a:t>
            </a:r>
            <a:r>
              <a:rPr lang="cs-CZ" dirty="0"/>
              <a:t>. </a:t>
            </a:r>
          </a:p>
          <a:p>
            <a:pPr lvl="0"/>
            <a:r>
              <a:rPr lang="cs-CZ" dirty="0"/>
              <a:t>Pro variola virus je možná pouze morfologická diagnostika, následně musí být vzorek odeslán k vyšetření do zahraničí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82272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9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8049" y="188640"/>
            <a:ext cx="7239000" cy="1143000"/>
          </a:xfrm>
        </p:spPr>
        <p:txBody>
          <a:bodyPr/>
          <a:lstStyle/>
          <a:p>
            <a:r>
              <a:rPr lang="cs-CZ" dirty="0"/>
              <a:t>Národní akční plán, 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 hlášení infekční </a:t>
            </a:r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6991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753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7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239000" cy="1143000"/>
          </a:xfrm>
        </p:spPr>
        <p:txBody>
          <a:bodyPr/>
          <a:lstStyle/>
          <a:p>
            <a:r>
              <a:rPr lang="cs-CZ" dirty="0"/>
              <a:t>Národní akční plán, obsah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4846320"/>
          </a:xfrm>
        </p:spPr>
        <p:txBody>
          <a:bodyPr>
            <a:normAutofit/>
          </a:bodyPr>
          <a:lstStyle/>
          <a:p>
            <a:r>
              <a:rPr lang="cs-CZ" sz="2800" dirty="0"/>
              <a:t>vytypovaná vstupní místa pro </a:t>
            </a:r>
            <a:r>
              <a:rPr lang="cs-CZ" sz="2800" u="sng" dirty="0">
                <a:solidFill>
                  <a:srgbClr val="FF0000"/>
                </a:solidFill>
              </a:rPr>
              <a:t>leteckou</a:t>
            </a:r>
            <a:r>
              <a:rPr lang="cs-CZ" sz="2800" dirty="0">
                <a:solidFill>
                  <a:srgbClr val="FF0000"/>
                </a:solidFill>
              </a:rPr>
              <a:t>/</a:t>
            </a:r>
            <a:r>
              <a:rPr lang="cs-CZ" sz="2800" u="sng" dirty="0">
                <a:solidFill>
                  <a:srgbClr val="FF0000"/>
                </a:solidFill>
              </a:rPr>
              <a:t>pozemní</a:t>
            </a:r>
            <a:r>
              <a:rPr lang="cs-CZ" sz="2800" dirty="0">
                <a:solidFill>
                  <a:srgbClr val="FF0000"/>
                </a:solidFill>
              </a:rPr>
              <a:t>/</a:t>
            </a:r>
            <a:r>
              <a:rPr lang="cs-CZ" sz="2800" u="sng" dirty="0">
                <a:solidFill>
                  <a:srgbClr val="FF0000"/>
                </a:solidFill>
              </a:rPr>
              <a:t>lodní</a:t>
            </a:r>
            <a:r>
              <a:rPr lang="cs-CZ" sz="2800" dirty="0"/>
              <a:t> dopravu </a:t>
            </a:r>
            <a:r>
              <a:rPr lang="cs-CZ" sz="2800" u="sng" dirty="0">
                <a:solidFill>
                  <a:srgbClr val="FF0000"/>
                </a:solidFill>
              </a:rPr>
              <a:t>lidí a zvířat</a:t>
            </a:r>
            <a:r>
              <a:rPr lang="cs-CZ" sz="2800" dirty="0"/>
              <a:t> podezřelých/diagnostikovaných VNN, dále kontaminovaného nákladu a laboratorních vzorků</a:t>
            </a:r>
          </a:p>
          <a:p>
            <a:pPr marL="0" indent="0">
              <a:buNone/>
            </a:pPr>
            <a:endParaRPr lang="cs-CZ" sz="1000" dirty="0"/>
          </a:p>
          <a:p>
            <a:r>
              <a:rPr lang="cs-CZ" sz="2800" dirty="0"/>
              <a:t>obsahuje i platné postupy dohledu nad událostmi radiační a chemické povahy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8049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383016" cy="1143000"/>
          </a:xfrm>
        </p:spPr>
        <p:txBody>
          <a:bodyPr>
            <a:normAutofit/>
          </a:bodyPr>
          <a:lstStyle/>
          <a:p>
            <a:r>
              <a:rPr lang="cs-CZ" dirty="0"/>
              <a:t>VÝSKYT VNN NA PALUBĚ LETADLA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7776864" cy="5112568"/>
          </a:xfrm>
        </p:spPr>
        <p:txBody>
          <a:bodyPr>
            <a:normAutofit/>
          </a:bodyPr>
          <a:lstStyle/>
          <a:p>
            <a:r>
              <a:rPr lang="cs-CZ" sz="2800" dirty="0"/>
              <a:t>Spolupracující subjekty:</a:t>
            </a:r>
          </a:p>
          <a:p>
            <a:pPr lvl="1"/>
            <a:r>
              <a:rPr lang="cs-CZ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Letecký dopravce </a:t>
            </a:r>
            <a:r>
              <a:rPr lang="cs-CZ" sz="2600" dirty="0">
                <a:solidFill>
                  <a:schemeClr val="tx1"/>
                </a:solidFill>
              </a:rPr>
              <a:t>(průvodní známky onemocnění pasažéra)</a:t>
            </a:r>
          </a:p>
          <a:p>
            <a:pPr marL="292608" lvl="1" indent="0">
              <a:buNone/>
            </a:pPr>
            <a:endParaRPr lang="cs-CZ" sz="500" dirty="0">
              <a:solidFill>
                <a:schemeClr val="tx1"/>
              </a:solidFill>
            </a:endParaRPr>
          </a:p>
          <a:p>
            <a:pPr lvl="1"/>
            <a:r>
              <a:rPr lang="cs-CZ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MZČR</a:t>
            </a:r>
            <a:r>
              <a:rPr lang="cs-CZ" sz="2600" dirty="0">
                <a:solidFill>
                  <a:schemeClr val="tx1"/>
                </a:solidFill>
              </a:rPr>
              <a:t> – epidemiologická situace v destinaci vzletu</a:t>
            </a:r>
          </a:p>
          <a:p>
            <a:pPr marL="292608" lvl="1" indent="0">
              <a:buNone/>
            </a:pPr>
            <a:endParaRPr lang="cs-CZ" sz="500" dirty="0">
              <a:solidFill>
                <a:schemeClr val="tx1"/>
              </a:solidFill>
            </a:endParaRPr>
          </a:p>
          <a:p>
            <a:pPr lvl="1"/>
            <a:r>
              <a:rPr lang="cs-CZ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Lékařská služba vstupního místa </a:t>
            </a:r>
            <a:r>
              <a:rPr lang="cs-CZ" sz="2600" dirty="0">
                <a:solidFill>
                  <a:schemeClr val="tx1"/>
                </a:solidFill>
              </a:rPr>
              <a:t>(letiště Václava Havla) – stav po přistání</a:t>
            </a:r>
          </a:p>
          <a:p>
            <a:pPr marL="292608" lvl="1" indent="0">
              <a:buNone/>
            </a:pPr>
            <a:endParaRPr lang="cs-CZ" sz="500" dirty="0">
              <a:solidFill>
                <a:schemeClr val="tx1"/>
              </a:solidFill>
            </a:endParaRPr>
          </a:p>
          <a:p>
            <a:pPr lvl="1"/>
            <a:r>
              <a:rPr lang="cs-CZ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 FNB</a:t>
            </a:r>
            <a:r>
              <a:rPr lang="cs-CZ" sz="2600" dirty="0">
                <a:solidFill>
                  <a:schemeClr val="tx1"/>
                </a:solidFill>
              </a:rPr>
              <a:t> – následný klinický stav</a:t>
            </a:r>
          </a:p>
          <a:p>
            <a:pPr marL="292608" lvl="1" indent="0">
              <a:buNone/>
            </a:pPr>
            <a:endParaRPr lang="cs-CZ" sz="500" dirty="0">
              <a:solidFill>
                <a:schemeClr val="tx1"/>
              </a:solidFill>
            </a:endParaRPr>
          </a:p>
          <a:p>
            <a:pPr lvl="1"/>
            <a:r>
              <a:rPr lang="cs-CZ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Krajské hygienické stanice </a:t>
            </a:r>
            <a:r>
              <a:rPr lang="cs-CZ" sz="2600" dirty="0">
                <a:solidFill>
                  <a:schemeClr val="tx1"/>
                </a:solidFill>
              </a:rPr>
              <a:t>– následná epidemiologická šetření</a:t>
            </a:r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7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19" y="620688"/>
            <a:ext cx="7383016" cy="1143000"/>
          </a:xfrm>
        </p:spPr>
        <p:txBody>
          <a:bodyPr>
            <a:normAutofit/>
          </a:bodyPr>
          <a:lstStyle/>
          <a:p>
            <a:r>
              <a:rPr lang="cs-CZ" dirty="0"/>
              <a:t>VÝSKYT VNN NA PALUBĚ LETADLA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9416"/>
            <a:ext cx="7632848" cy="48463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Hemoragické horečky (</a:t>
            </a:r>
            <a:r>
              <a:rPr lang="cs-CZ" dirty="0" err="1"/>
              <a:t>Ebola</a:t>
            </a:r>
            <a:r>
              <a:rPr lang="cs-CZ" dirty="0"/>
              <a:t>, </a:t>
            </a:r>
            <a:r>
              <a:rPr lang="cs-CZ" dirty="0" err="1"/>
              <a:t>Lassa</a:t>
            </a:r>
            <a:r>
              <a:rPr lang="cs-CZ" dirty="0"/>
              <a:t>, </a:t>
            </a:r>
            <a:r>
              <a:rPr lang="cs-CZ" dirty="0" err="1"/>
              <a:t>Marburg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SARS (Severe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Syndrome)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Pravé neštovice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Chřipka způsobená novým subtypem viru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Antrax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Invazivní meningokoková onemocnění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TBC dýchacího </a:t>
            </a:r>
            <a:r>
              <a:rPr lang="cs-CZ" dirty="0" err="1"/>
              <a:t>sy</a:t>
            </a:r>
            <a:r>
              <a:rPr lang="cs-CZ" dirty="0"/>
              <a:t>, zejm. </a:t>
            </a:r>
            <a:r>
              <a:rPr lang="cs-CZ" dirty="0" err="1"/>
              <a:t>multirezistení</a:t>
            </a:r>
            <a:r>
              <a:rPr lang="cs-CZ" dirty="0"/>
              <a:t> agens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Záškrt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Spalničky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Zarděnky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379" y="0"/>
            <a:ext cx="10303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6216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prezentace-med-cz-v9</Template>
  <TotalTime>782</TotalTime>
  <Words>2676</Words>
  <Application>Microsoft Office PowerPoint</Application>
  <PresentationFormat>Předvádění na obrazovce (4:3)</PresentationFormat>
  <Paragraphs>414</Paragraphs>
  <Slides>48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Tahoma</vt:lpstr>
      <vt:lpstr>Times New Roman</vt:lpstr>
      <vt:lpstr>Wingdings</vt:lpstr>
      <vt:lpstr>Prezentace_MU_CZ</vt:lpstr>
      <vt:lpstr>VYBRANÉ ASPEKTY VYSOCE NAKAŽLIVÝCH NEMOCÍ</vt:lpstr>
      <vt:lpstr>Témata  </vt:lpstr>
      <vt:lpstr>Charakteristika VNN</vt:lpstr>
      <vt:lpstr> Strategie obrany proti VNN</vt:lpstr>
      <vt:lpstr>Národní akční plán, obsah</vt:lpstr>
      <vt:lpstr>Národní akční plán, obsah</vt:lpstr>
      <vt:lpstr>Národní akční plán, obsah</vt:lpstr>
      <vt:lpstr>VÝSKYT VNN NA PALUBĚ LETADLA</vt:lpstr>
      <vt:lpstr>VÝSKYT VNN NA PALUBĚ LETADLA</vt:lpstr>
      <vt:lpstr>TYPY SITUACÍ PŘI ODHADU RIZIKA NÁKAZY PŮVODCI NĚKTERÝCH VNN PRO POTŘEBU SOUČINNOSTI SE SLOŽKAMI IZS</vt:lpstr>
      <vt:lpstr>Aspekty ovlivňující míru rizika nákazy VNN v letadle</vt:lpstr>
      <vt:lpstr>BSL</vt:lpstr>
      <vt:lpstr>BSL</vt:lpstr>
      <vt:lpstr>Požadavky na pracoviště dle skupiny biologického činitele</vt:lpstr>
      <vt:lpstr>BSL - 1</vt:lpstr>
      <vt:lpstr>BSL - 2</vt:lpstr>
      <vt:lpstr>BSL - 3</vt:lpstr>
      <vt:lpstr>BSL - 4</vt:lpstr>
      <vt:lpstr>Co dělat při podezření VNN v ambulanci? </vt:lpstr>
      <vt:lpstr>Postup při podezření nebo výskyt vysoce nakažlivé nemoci V Ambulanci</vt:lpstr>
      <vt:lpstr>Obličejová maska třídy FFP3</vt:lpstr>
      <vt:lpstr>Správný postup při nasazení obličejové polomasky</vt:lpstr>
      <vt:lpstr>rychlá kontrola těsnosti - přetlakem</vt:lpstr>
      <vt:lpstr>rychlá kontrola těsnosti - podtlakem</vt:lpstr>
      <vt:lpstr>Nejčastější chyby při ochraně dýchacích cest </vt:lpstr>
      <vt:lpstr>Uzavřené ochranné brýle</vt:lpstr>
      <vt:lpstr>Celotělová kombinéza</vt:lpstr>
      <vt:lpstr>  Nejčastější chyby při ochraně sliznic očí </vt:lpstr>
      <vt:lpstr>Ochranné rukavice</vt:lpstr>
      <vt:lpstr>Ochranné rukavice</vt:lpstr>
      <vt:lpstr>Fixace rukavic</vt:lpstr>
      <vt:lpstr>Doporučení ve třech úrovních managementu prevence a léčby poranění kůže vlivem OOP</vt:lpstr>
      <vt:lpstr>DRUHY KRYTÍ PRO PREVENCI A LÉČBU PORANĚNÍ </vt:lpstr>
      <vt:lpstr>Současné možnosti izolace pacientů s infekčním onemocněním</vt:lpstr>
      <vt:lpstr>Šablony pro vystřižení krytí pro ochranu oblastí vystavených tlaku OOP.</vt:lpstr>
      <vt:lpstr>Podmínky a vybavení</vt:lpstr>
      <vt:lpstr>Podmínky a vybavení</vt:lpstr>
      <vt:lpstr>Podmínky a vybavení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Specifické osobní ochranné pomůcky </vt:lpstr>
      <vt:lpstr>(NOUZOVÁ) OPATŘENÍ </vt:lpstr>
      <vt:lpstr>POSTUP OBLÉKÁNÍ </vt:lpstr>
      <vt:lpstr>POSTUP SVLÉKÁNÍ </vt:lpstr>
      <vt:lpstr>DĚKUJI ZA POZORNOST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VYBRANÉ ASPEKTY VYSOCE NAKAŽLIVÝCH NEMOCÍ</dc:title>
  <dc:creator>LF</dc:creator>
  <cp:lastModifiedBy>Simona Saibertová</cp:lastModifiedBy>
  <cp:revision>124</cp:revision>
  <dcterms:created xsi:type="dcterms:W3CDTF">2015-07-22T06:55:26Z</dcterms:created>
  <dcterms:modified xsi:type="dcterms:W3CDTF">2020-11-16T07:13:16Z</dcterms:modified>
</cp:coreProperties>
</file>