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7"/>
  </p:notesMasterIdLst>
  <p:handoutMasterIdLst>
    <p:handoutMasterId r:id="rId18"/>
  </p:handoutMasterIdLst>
  <p:sldIdLst>
    <p:sldId id="270" r:id="rId2"/>
    <p:sldId id="271" r:id="rId3"/>
    <p:sldId id="394" r:id="rId4"/>
    <p:sldId id="272" r:id="rId5"/>
    <p:sldId id="301" r:id="rId6"/>
    <p:sldId id="302" r:id="rId7"/>
    <p:sldId id="397" r:id="rId8"/>
    <p:sldId id="273" r:id="rId9"/>
    <p:sldId id="321" r:id="rId10"/>
    <p:sldId id="398" r:id="rId11"/>
    <p:sldId id="399" r:id="rId12"/>
    <p:sldId id="313" r:id="rId13"/>
    <p:sldId id="402" r:id="rId14"/>
    <p:sldId id="369" r:id="rId15"/>
    <p:sldId id="388" r:id="rId1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2" autoAdjust="0"/>
    <p:restoredTop sz="95768" autoAdjust="0"/>
  </p:normalViewPr>
  <p:slideViewPr>
    <p:cSldViewPr snapToGrid="0">
      <p:cViewPr varScale="1">
        <p:scale>
          <a:sx n="103" d="100"/>
          <a:sy n="103" d="100"/>
        </p:scale>
        <p:origin x="132" y="28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B65954-920A-4E43-8C7C-378FCC54F57A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30917F02-6BE6-49EA-826F-0551C9D50BF1}">
      <dgm:prSet phldrT="[Text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cs-CZ" b="1" cap="none" spc="15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Kvantitativní výzkum </a:t>
          </a:r>
          <a:endParaRPr lang="cs-CZ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41573AFA-054B-4EE0-959B-A7C43E83D96F}" type="parTrans" cxnId="{5070C326-FAB5-4340-B0FF-8D65E0D790AF}">
      <dgm:prSet/>
      <dgm:spPr/>
      <dgm:t>
        <a:bodyPr/>
        <a:lstStyle/>
        <a:p>
          <a:endParaRPr lang="cs-CZ"/>
        </a:p>
      </dgm:t>
    </dgm:pt>
    <dgm:pt modelId="{3665B798-6310-4D7E-9E8A-A349386E771B}" type="sibTrans" cxnId="{5070C326-FAB5-4340-B0FF-8D65E0D790AF}">
      <dgm:prSet/>
      <dgm:spPr/>
      <dgm:t>
        <a:bodyPr/>
        <a:lstStyle/>
        <a:p>
          <a:endParaRPr lang="cs-CZ"/>
        </a:p>
      </dgm:t>
    </dgm:pt>
    <dgm:pt modelId="{7DC6C48C-EC7C-42C6-89E0-627E1D3CD594}">
      <dgm:prSet phldrT="[Text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cs-CZ" b="1" cap="none" spc="15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Kvalitativní výzkum</a:t>
          </a:r>
          <a:endParaRPr lang="cs-CZ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19C330C-E3ED-4358-9A25-F22CE9609590}" type="parTrans" cxnId="{33D1E311-5FDB-4CC5-BFFB-DEF02BC3D17A}">
      <dgm:prSet/>
      <dgm:spPr/>
      <dgm:t>
        <a:bodyPr/>
        <a:lstStyle/>
        <a:p>
          <a:endParaRPr lang="cs-CZ"/>
        </a:p>
      </dgm:t>
    </dgm:pt>
    <dgm:pt modelId="{5763A4EE-B892-4B7B-BD07-11529A7422B5}" type="sibTrans" cxnId="{33D1E311-5FDB-4CC5-BFFB-DEF02BC3D17A}">
      <dgm:prSet/>
      <dgm:spPr/>
      <dgm:t>
        <a:bodyPr/>
        <a:lstStyle/>
        <a:p>
          <a:endParaRPr lang="cs-CZ"/>
        </a:p>
      </dgm:t>
    </dgm:pt>
    <dgm:pt modelId="{F3331EDB-967D-46D5-A7E9-EB28174449B5}">
      <dgm:prSet/>
      <dgm:spPr/>
      <dgm:t>
        <a:bodyPr/>
        <a:lstStyle/>
        <a:p>
          <a:pPr>
            <a:buClr>
              <a:srgbClr val="0000DC"/>
            </a:buClr>
            <a:buFontTx/>
            <a:buChar char="−"/>
          </a:pPr>
          <a:r>
            <a:rPr lang="cs-CZ" dirty="0"/>
            <a:t>Čím větší tím lepší.</a:t>
          </a:r>
        </a:p>
      </dgm:t>
    </dgm:pt>
    <dgm:pt modelId="{3DA72C01-6849-4399-B695-296F7722E576}" type="parTrans" cxnId="{FA26536D-B7C5-4412-BA6A-6505B9EDB2E3}">
      <dgm:prSet/>
      <dgm:spPr/>
      <dgm:t>
        <a:bodyPr/>
        <a:lstStyle/>
        <a:p>
          <a:endParaRPr lang="cs-CZ"/>
        </a:p>
      </dgm:t>
    </dgm:pt>
    <dgm:pt modelId="{C4DF692A-0C77-4BF9-A824-E0E75BDCA94D}" type="sibTrans" cxnId="{FA26536D-B7C5-4412-BA6A-6505B9EDB2E3}">
      <dgm:prSet/>
      <dgm:spPr/>
      <dgm:t>
        <a:bodyPr/>
        <a:lstStyle/>
        <a:p>
          <a:endParaRPr lang="cs-CZ"/>
        </a:p>
      </dgm:t>
    </dgm:pt>
    <dgm:pt modelId="{AAF3B07E-A1CC-433A-945A-724B864928B7}">
      <dgm:prSet/>
      <dgm:spPr/>
      <dgm:t>
        <a:bodyPr/>
        <a:lstStyle/>
        <a:p>
          <a:pPr>
            <a:buClr>
              <a:srgbClr val="0000DC"/>
            </a:buClr>
            <a:buFontTx/>
            <a:buChar char="−"/>
          </a:pPr>
          <a:r>
            <a:rPr lang="cs-CZ" dirty="0"/>
            <a:t>Při srovnávání skupin je třeba dosáhnout vyrovnaného početního zastoupení v jednotlivých skupinách.</a:t>
          </a:r>
        </a:p>
      </dgm:t>
    </dgm:pt>
    <dgm:pt modelId="{B6F1C85A-04B4-4C9C-9479-419988CD1759}" type="parTrans" cxnId="{1A675F3F-723E-4F68-9826-FBABD4054132}">
      <dgm:prSet/>
      <dgm:spPr/>
      <dgm:t>
        <a:bodyPr/>
        <a:lstStyle/>
        <a:p>
          <a:endParaRPr lang="cs-CZ"/>
        </a:p>
      </dgm:t>
    </dgm:pt>
    <dgm:pt modelId="{57DEFD73-151C-445E-B030-3FA50848BFD3}" type="sibTrans" cxnId="{1A675F3F-723E-4F68-9826-FBABD4054132}">
      <dgm:prSet/>
      <dgm:spPr/>
      <dgm:t>
        <a:bodyPr/>
        <a:lstStyle/>
        <a:p>
          <a:endParaRPr lang="cs-CZ"/>
        </a:p>
      </dgm:t>
    </dgm:pt>
    <dgm:pt modelId="{E2A2A2EA-CEFE-4776-84D9-89DB10B54943}">
      <dgm:prSet/>
      <dgm:spPr/>
      <dgm:t>
        <a:bodyPr/>
        <a:lstStyle/>
        <a:p>
          <a:pPr>
            <a:buClr>
              <a:srgbClr val="0000DC"/>
            </a:buClr>
            <a:buFontTx/>
            <a:buChar char="−"/>
          </a:pPr>
          <a:r>
            <a:rPr lang="cs-CZ" b="0" dirty="0"/>
            <a:t>Sběr informací se provádí do doby nasycení = další zdroj informací přináší informace,  které již víme z předchozích případů (nasycení je třeba ještě ověřit).</a:t>
          </a:r>
        </a:p>
      </dgm:t>
    </dgm:pt>
    <dgm:pt modelId="{C178CFD4-E462-40DD-AC77-5019F458B709}" type="parTrans" cxnId="{0C8D1669-02A9-46F2-AFC5-0B0113F72070}">
      <dgm:prSet/>
      <dgm:spPr/>
      <dgm:t>
        <a:bodyPr/>
        <a:lstStyle/>
        <a:p>
          <a:endParaRPr lang="cs-CZ"/>
        </a:p>
      </dgm:t>
    </dgm:pt>
    <dgm:pt modelId="{91B48714-0BD5-4BD4-8B1A-D2FB924AE5D6}" type="sibTrans" cxnId="{0C8D1669-02A9-46F2-AFC5-0B0113F72070}">
      <dgm:prSet/>
      <dgm:spPr/>
      <dgm:t>
        <a:bodyPr/>
        <a:lstStyle/>
        <a:p>
          <a:endParaRPr lang="cs-CZ"/>
        </a:p>
      </dgm:t>
    </dgm:pt>
    <dgm:pt modelId="{89AA789E-DBE8-43C7-8E26-68C0801E8F74}" type="pres">
      <dgm:prSet presAssocID="{99B65954-920A-4E43-8C7C-378FCC54F57A}" presName="linear" presStyleCnt="0">
        <dgm:presLayoutVars>
          <dgm:dir/>
          <dgm:animLvl val="lvl"/>
          <dgm:resizeHandles val="exact"/>
        </dgm:presLayoutVars>
      </dgm:prSet>
      <dgm:spPr/>
    </dgm:pt>
    <dgm:pt modelId="{1618F102-2BAD-43ED-9CBF-8C09D8C0C9A5}" type="pres">
      <dgm:prSet presAssocID="{30917F02-6BE6-49EA-826F-0551C9D50BF1}" presName="parentLin" presStyleCnt="0"/>
      <dgm:spPr/>
    </dgm:pt>
    <dgm:pt modelId="{B1242116-9A4F-471E-93AC-168939D3AE71}" type="pres">
      <dgm:prSet presAssocID="{30917F02-6BE6-49EA-826F-0551C9D50BF1}" presName="parentLeftMargin" presStyleLbl="node1" presStyleIdx="0" presStyleCnt="2"/>
      <dgm:spPr/>
    </dgm:pt>
    <dgm:pt modelId="{6AC99591-0760-46BB-BB87-D0F4129CD2A2}" type="pres">
      <dgm:prSet presAssocID="{30917F02-6BE6-49EA-826F-0551C9D50BF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05CD0AB-9AAE-46E5-8C43-DFD21FB03ACC}" type="pres">
      <dgm:prSet presAssocID="{30917F02-6BE6-49EA-826F-0551C9D50BF1}" presName="negativeSpace" presStyleCnt="0"/>
      <dgm:spPr/>
    </dgm:pt>
    <dgm:pt modelId="{C0D6D5F5-C030-4541-8711-6C282B2D7D4F}" type="pres">
      <dgm:prSet presAssocID="{30917F02-6BE6-49EA-826F-0551C9D50BF1}" presName="childText" presStyleLbl="conFgAcc1" presStyleIdx="0" presStyleCnt="2">
        <dgm:presLayoutVars>
          <dgm:bulletEnabled val="1"/>
        </dgm:presLayoutVars>
      </dgm:prSet>
      <dgm:spPr/>
    </dgm:pt>
    <dgm:pt modelId="{9A351435-0615-44E9-811B-0DBC88EDFC2C}" type="pres">
      <dgm:prSet presAssocID="{3665B798-6310-4D7E-9E8A-A349386E771B}" presName="spaceBetweenRectangles" presStyleCnt="0"/>
      <dgm:spPr/>
    </dgm:pt>
    <dgm:pt modelId="{760F5BFD-FB87-4A00-A362-A5B7858D8AB6}" type="pres">
      <dgm:prSet presAssocID="{7DC6C48C-EC7C-42C6-89E0-627E1D3CD594}" presName="parentLin" presStyleCnt="0"/>
      <dgm:spPr/>
    </dgm:pt>
    <dgm:pt modelId="{F12E1BEB-0846-4AC4-924B-04B68ABCFEC2}" type="pres">
      <dgm:prSet presAssocID="{7DC6C48C-EC7C-42C6-89E0-627E1D3CD594}" presName="parentLeftMargin" presStyleLbl="node1" presStyleIdx="0" presStyleCnt="2"/>
      <dgm:spPr/>
    </dgm:pt>
    <dgm:pt modelId="{7C4C303E-E4C7-4DEE-8377-E696CAADE534}" type="pres">
      <dgm:prSet presAssocID="{7DC6C48C-EC7C-42C6-89E0-627E1D3CD59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3857761-512A-4DBD-8FA3-DCD3112719DE}" type="pres">
      <dgm:prSet presAssocID="{7DC6C48C-EC7C-42C6-89E0-627E1D3CD594}" presName="negativeSpace" presStyleCnt="0"/>
      <dgm:spPr/>
    </dgm:pt>
    <dgm:pt modelId="{E80DEBDD-243A-4562-B39C-3C43B8992FA2}" type="pres">
      <dgm:prSet presAssocID="{7DC6C48C-EC7C-42C6-89E0-627E1D3CD59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3D1E311-5FDB-4CC5-BFFB-DEF02BC3D17A}" srcId="{99B65954-920A-4E43-8C7C-378FCC54F57A}" destId="{7DC6C48C-EC7C-42C6-89E0-627E1D3CD594}" srcOrd="1" destOrd="0" parTransId="{C19C330C-E3ED-4358-9A25-F22CE9609590}" sibTransId="{5763A4EE-B892-4B7B-BD07-11529A7422B5}"/>
    <dgm:cxn modelId="{DFDD5E21-A76B-458F-9C57-791FE5296FDF}" type="presOf" srcId="{30917F02-6BE6-49EA-826F-0551C9D50BF1}" destId="{B1242116-9A4F-471E-93AC-168939D3AE71}" srcOrd="0" destOrd="0" presId="urn:microsoft.com/office/officeart/2005/8/layout/list1"/>
    <dgm:cxn modelId="{5070C326-FAB5-4340-B0FF-8D65E0D790AF}" srcId="{99B65954-920A-4E43-8C7C-378FCC54F57A}" destId="{30917F02-6BE6-49EA-826F-0551C9D50BF1}" srcOrd="0" destOrd="0" parTransId="{41573AFA-054B-4EE0-959B-A7C43E83D96F}" sibTransId="{3665B798-6310-4D7E-9E8A-A349386E771B}"/>
    <dgm:cxn modelId="{8DDDF630-7176-4BB1-BEB9-06AD61C8CA6E}" type="presOf" srcId="{99B65954-920A-4E43-8C7C-378FCC54F57A}" destId="{89AA789E-DBE8-43C7-8E26-68C0801E8F74}" srcOrd="0" destOrd="0" presId="urn:microsoft.com/office/officeart/2005/8/layout/list1"/>
    <dgm:cxn modelId="{D00B6232-5068-43DD-96B8-86AA77F51E6E}" type="presOf" srcId="{F3331EDB-967D-46D5-A7E9-EB28174449B5}" destId="{C0D6D5F5-C030-4541-8711-6C282B2D7D4F}" srcOrd="0" destOrd="0" presId="urn:microsoft.com/office/officeart/2005/8/layout/list1"/>
    <dgm:cxn modelId="{59AC9236-7B18-4ED8-846E-6008C4DFCCFA}" type="presOf" srcId="{E2A2A2EA-CEFE-4776-84D9-89DB10B54943}" destId="{E80DEBDD-243A-4562-B39C-3C43B8992FA2}" srcOrd="0" destOrd="0" presId="urn:microsoft.com/office/officeart/2005/8/layout/list1"/>
    <dgm:cxn modelId="{D60A583D-7FE6-449A-9CD7-CFB4D8342BD7}" type="presOf" srcId="{7DC6C48C-EC7C-42C6-89E0-627E1D3CD594}" destId="{7C4C303E-E4C7-4DEE-8377-E696CAADE534}" srcOrd="1" destOrd="0" presId="urn:microsoft.com/office/officeart/2005/8/layout/list1"/>
    <dgm:cxn modelId="{1A675F3F-723E-4F68-9826-FBABD4054132}" srcId="{30917F02-6BE6-49EA-826F-0551C9D50BF1}" destId="{AAF3B07E-A1CC-433A-945A-724B864928B7}" srcOrd="1" destOrd="0" parTransId="{B6F1C85A-04B4-4C9C-9479-419988CD1759}" sibTransId="{57DEFD73-151C-445E-B030-3FA50848BFD3}"/>
    <dgm:cxn modelId="{0C8D1669-02A9-46F2-AFC5-0B0113F72070}" srcId="{7DC6C48C-EC7C-42C6-89E0-627E1D3CD594}" destId="{E2A2A2EA-CEFE-4776-84D9-89DB10B54943}" srcOrd="0" destOrd="0" parTransId="{C178CFD4-E462-40DD-AC77-5019F458B709}" sibTransId="{91B48714-0BD5-4BD4-8B1A-D2FB924AE5D6}"/>
    <dgm:cxn modelId="{FA26536D-B7C5-4412-BA6A-6505B9EDB2E3}" srcId="{30917F02-6BE6-49EA-826F-0551C9D50BF1}" destId="{F3331EDB-967D-46D5-A7E9-EB28174449B5}" srcOrd="0" destOrd="0" parTransId="{3DA72C01-6849-4399-B695-296F7722E576}" sibTransId="{C4DF692A-0C77-4BF9-A824-E0E75BDCA94D}"/>
    <dgm:cxn modelId="{434350B9-FE9E-4B66-94FC-E4416CD4C0F6}" type="presOf" srcId="{AAF3B07E-A1CC-433A-945A-724B864928B7}" destId="{C0D6D5F5-C030-4541-8711-6C282B2D7D4F}" srcOrd="0" destOrd="1" presId="urn:microsoft.com/office/officeart/2005/8/layout/list1"/>
    <dgm:cxn modelId="{3125E4C0-3191-45B3-99AB-4038901F9983}" type="presOf" srcId="{30917F02-6BE6-49EA-826F-0551C9D50BF1}" destId="{6AC99591-0760-46BB-BB87-D0F4129CD2A2}" srcOrd="1" destOrd="0" presId="urn:microsoft.com/office/officeart/2005/8/layout/list1"/>
    <dgm:cxn modelId="{68A931F3-CF65-4529-B9C8-5877915A45F7}" type="presOf" srcId="{7DC6C48C-EC7C-42C6-89E0-627E1D3CD594}" destId="{F12E1BEB-0846-4AC4-924B-04B68ABCFEC2}" srcOrd="0" destOrd="0" presId="urn:microsoft.com/office/officeart/2005/8/layout/list1"/>
    <dgm:cxn modelId="{FCA4E483-23C5-43A3-97BA-6DAC6AD08F59}" type="presParOf" srcId="{89AA789E-DBE8-43C7-8E26-68C0801E8F74}" destId="{1618F102-2BAD-43ED-9CBF-8C09D8C0C9A5}" srcOrd="0" destOrd="0" presId="urn:microsoft.com/office/officeart/2005/8/layout/list1"/>
    <dgm:cxn modelId="{52B0BEBE-084D-4185-8A47-A0DB9DD72E96}" type="presParOf" srcId="{1618F102-2BAD-43ED-9CBF-8C09D8C0C9A5}" destId="{B1242116-9A4F-471E-93AC-168939D3AE71}" srcOrd="0" destOrd="0" presId="urn:microsoft.com/office/officeart/2005/8/layout/list1"/>
    <dgm:cxn modelId="{21989E6B-E42D-4D4C-89D3-04D4EF67DD87}" type="presParOf" srcId="{1618F102-2BAD-43ED-9CBF-8C09D8C0C9A5}" destId="{6AC99591-0760-46BB-BB87-D0F4129CD2A2}" srcOrd="1" destOrd="0" presId="urn:microsoft.com/office/officeart/2005/8/layout/list1"/>
    <dgm:cxn modelId="{9F155355-F800-4BB4-B203-0FC161D63B9F}" type="presParOf" srcId="{89AA789E-DBE8-43C7-8E26-68C0801E8F74}" destId="{205CD0AB-9AAE-46E5-8C43-DFD21FB03ACC}" srcOrd="1" destOrd="0" presId="urn:microsoft.com/office/officeart/2005/8/layout/list1"/>
    <dgm:cxn modelId="{AE773191-15AD-4E60-9898-97B018B20B56}" type="presParOf" srcId="{89AA789E-DBE8-43C7-8E26-68C0801E8F74}" destId="{C0D6D5F5-C030-4541-8711-6C282B2D7D4F}" srcOrd="2" destOrd="0" presId="urn:microsoft.com/office/officeart/2005/8/layout/list1"/>
    <dgm:cxn modelId="{3E76AD09-AEE7-4196-91C1-4C6028EA708D}" type="presParOf" srcId="{89AA789E-DBE8-43C7-8E26-68C0801E8F74}" destId="{9A351435-0615-44E9-811B-0DBC88EDFC2C}" srcOrd="3" destOrd="0" presId="urn:microsoft.com/office/officeart/2005/8/layout/list1"/>
    <dgm:cxn modelId="{41D28665-3AE2-41B6-9766-7A58884B6345}" type="presParOf" srcId="{89AA789E-DBE8-43C7-8E26-68C0801E8F74}" destId="{760F5BFD-FB87-4A00-A362-A5B7858D8AB6}" srcOrd="4" destOrd="0" presId="urn:microsoft.com/office/officeart/2005/8/layout/list1"/>
    <dgm:cxn modelId="{F7AA910D-3F90-4043-8228-1A1721117BBA}" type="presParOf" srcId="{760F5BFD-FB87-4A00-A362-A5B7858D8AB6}" destId="{F12E1BEB-0846-4AC4-924B-04B68ABCFEC2}" srcOrd="0" destOrd="0" presId="urn:microsoft.com/office/officeart/2005/8/layout/list1"/>
    <dgm:cxn modelId="{A70C1E56-B083-4118-996D-165FD2D2A761}" type="presParOf" srcId="{760F5BFD-FB87-4A00-A362-A5B7858D8AB6}" destId="{7C4C303E-E4C7-4DEE-8377-E696CAADE534}" srcOrd="1" destOrd="0" presId="urn:microsoft.com/office/officeart/2005/8/layout/list1"/>
    <dgm:cxn modelId="{6BB0214B-383C-41CB-BEF0-991FABD4C07A}" type="presParOf" srcId="{89AA789E-DBE8-43C7-8E26-68C0801E8F74}" destId="{93857761-512A-4DBD-8FA3-DCD3112719DE}" srcOrd="5" destOrd="0" presId="urn:microsoft.com/office/officeart/2005/8/layout/list1"/>
    <dgm:cxn modelId="{8C56DCF0-ED1A-4CAD-9A13-502693E441B6}" type="presParOf" srcId="{89AA789E-DBE8-43C7-8E26-68C0801E8F74}" destId="{E80DEBDD-243A-4562-B39C-3C43B8992FA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D6D5F5-C030-4541-8711-6C282B2D7D4F}">
      <dsp:nvSpPr>
        <dsp:cNvPr id="0" name=""/>
        <dsp:cNvSpPr/>
      </dsp:nvSpPr>
      <dsp:spPr>
        <a:xfrm>
          <a:off x="0" y="500683"/>
          <a:ext cx="11341901" cy="2126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258" tIns="624840" rIns="880258" bIns="2133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−"/>
          </a:pPr>
          <a:r>
            <a:rPr lang="cs-CZ" sz="3000" kern="1200" dirty="0"/>
            <a:t>Čím větší tím lepší.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−"/>
          </a:pPr>
          <a:r>
            <a:rPr lang="cs-CZ" sz="3000" kern="1200" dirty="0"/>
            <a:t>Při srovnávání skupin je třeba dosáhnout vyrovnaného početního zastoupení v jednotlivých skupinách.</a:t>
          </a:r>
        </a:p>
      </dsp:txBody>
      <dsp:txXfrm>
        <a:off x="0" y="500683"/>
        <a:ext cx="11341901" cy="2126250"/>
      </dsp:txXfrm>
    </dsp:sp>
    <dsp:sp modelId="{6AC99591-0760-46BB-BB87-D0F4129CD2A2}">
      <dsp:nvSpPr>
        <dsp:cNvPr id="0" name=""/>
        <dsp:cNvSpPr/>
      </dsp:nvSpPr>
      <dsp:spPr>
        <a:xfrm>
          <a:off x="567095" y="57883"/>
          <a:ext cx="7939330" cy="885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088" tIns="0" rIns="300088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cap="none" spc="15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Kvantitativní výzkum </a:t>
          </a:r>
          <a:endParaRPr lang="cs-CZ" sz="30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610326" y="101114"/>
        <a:ext cx="7852868" cy="799138"/>
      </dsp:txXfrm>
    </dsp:sp>
    <dsp:sp modelId="{E80DEBDD-243A-4562-B39C-3C43B8992FA2}">
      <dsp:nvSpPr>
        <dsp:cNvPr id="0" name=""/>
        <dsp:cNvSpPr/>
      </dsp:nvSpPr>
      <dsp:spPr>
        <a:xfrm>
          <a:off x="0" y="3231734"/>
          <a:ext cx="11341901" cy="2031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403954"/>
              <a:satOff val="0"/>
              <a:lumOff val="30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258" tIns="624840" rIns="880258" bIns="2133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−"/>
          </a:pPr>
          <a:r>
            <a:rPr lang="cs-CZ" sz="3000" b="0" kern="1200" dirty="0"/>
            <a:t>Sběr informací se provádí do doby nasycení = další zdroj informací přináší informace,  které již víme z předchozích případů (nasycení je třeba ještě ověřit).</a:t>
          </a:r>
        </a:p>
      </dsp:txBody>
      <dsp:txXfrm>
        <a:off x="0" y="3231734"/>
        <a:ext cx="11341901" cy="2031750"/>
      </dsp:txXfrm>
    </dsp:sp>
    <dsp:sp modelId="{7C4C303E-E4C7-4DEE-8377-E696CAADE534}">
      <dsp:nvSpPr>
        <dsp:cNvPr id="0" name=""/>
        <dsp:cNvSpPr/>
      </dsp:nvSpPr>
      <dsp:spPr>
        <a:xfrm>
          <a:off x="567095" y="2788934"/>
          <a:ext cx="7939330" cy="885600"/>
        </a:xfrm>
        <a:prstGeom prst="roundRect">
          <a:avLst/>
        </a:prstGeom>
        <a:solidFill>
          <a:schemeClr val="accent3">
            <a:hueOff val="3403954"/>
            <a:satOff val="0"/>
            <a:lumOff val="30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088" tIns="0" rIns="300088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cap="none" spc="15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Kvalitativní výzkum</a:t>
          </a:r>
          <a:endParaRPr lang="cs-CZ" sz="30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610326" y="2832165"/>
        <a:ext cx="7852868" cy="799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old.fzv.upol.cz/fileadmin/user_upload/FZV/DSP_Osetrovatelstvi/Skripta/Kapitoly_z_vyzkumu_v_osetrovatelstvi.pdf" TargetMode="External"/><Relationship Id="rId2" Type="http://schemas.openxmlformats.org/officeDocument/2006/relationships/hyperlink" Target="http://knihovna.upol.cz/l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z/search?q=Testov%C3%A9+krit%C3%A9rium&amp;ie=utf-8&amp;oe=utf-8&amp;client=firefox-b-ab&amp;gfe_rd=cr&amp;dcr=0&amp;ei=GEe6WeTHCKGE8QfBkYXoCQ" TargetMode="External"/><Relationship Id="rId4" Type="http://schemas.openxmlformats.org/officeDocument/2006/relationships/hyperlink" Target="http://www.e-metodologia.fedu.uniba.sk/index.php/o-ucebnici/ako-citovat.php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8502" y="2320888"/>
            <a:ext cx="11684640" cy="1702160"/>
          </a:xfrm>
        </p:spPr>
        <p:txBody>
          <a:bodyPr/>
          <a:lstStyle/>
          <a:p>
            <a:r>
              <a:rPr lang="cs-CZ" dirty="0"/>
              <a:t>FÁZE PLÁNOVÁNÍ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>
            <a:noAutofit/>
          </a:bodyPr>
          <a:lstStyle/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  <a:ea typeface="+mn-ea"/>
                <a:cs typeface="+mn-cs"/>
              </a:rPr>
              <a:t>Volba cílového souboru</a:t>
            </a:r>
          </a:p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endParaRPr lang="cs-CZ" sz="28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738983" y="2174312"/>
            <a:ext cx="4392488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cs-CZ" sz="2800" b="1" spc="50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800" b="1" spc="50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800" b="1" spc="50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8F66830-1094-42F0-BA03-8ACE68B4E9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2648D49-454C-4B16-93B9-31D5847A17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</p:spTree>
    <p:extLst>
      <p:ext uri="{BB962C8B-B14F-4D97-AF65-F5344CB8AC3E}">
        <p14:creationId xmlns:p14="http://schemas.microsoft.com/office/powerpoint/2010/main" val="1129068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8502" y="2320888"/>
            <a:ext cx="11684640" cy="1702160"/>
          </a:xfrm>
        </p:spPr>
        <p:txBody>
          <a:bodyPr/>
          <a:lstStyle/>
          <a:p>
            <a:r>
              <a:rPr lang="cs-CZ" dirty="0"/>
              <a:t>FÁZE EMPIRICKÁ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8502" y="3429000"/>
            <a:ext cx="11361600" cy="1090080"/>
          </a:xfrm>
        </p:spPr>
        <p:txBody>
          <a:bodyPr vert="horz" lIns="0" tIns="0" rIns="0" bIns="0" rtlCol="0" anchor="t">
            <a:noAutofit/>
          </a:bodyPr>
          <a:lstStyle/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  <a:ea typeface="+mn-ea"/>
                <a:cs typeface="+mn-cs"/>
              </a:rPr>
              <a:t>Formulace cílů/hypotéz/výzkumných otázek</a:t>
            </a:r>
          </a:p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  <a:ea typeface="+mn-ea"/>
                <a:cs typeface="+mn-cs"/>
              </a:rPr>
              <a:t>Tvorba výzkumného nástroje</a:t>
            </a:r>
          </a:p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endParaRPr lang="cs-CZ" sz="28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738983" y="2174312"/>
            <a:ext cx="4392488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cs-CZ" sz="2800" b="1" spc="50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800" b="1" spc="50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800" b="1" spc="50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2B3A3D-82E5-419B-8220-838F601552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998E53-9F30-4EFC-AA49-C51D348454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10</a:t>
            </a:fld>
            <a:endParaRPr lang="cs-CZ" altLang="cs-CZ" noProof="0" dirty="0"/>
          </a:p>
        </p:txBody>
      </p:sp>
    </p:spTree>
    <p:extLst>
      <p:ext uri="{BB962C8B-B14F-4D97-AF65-F5344CB8AC3E}">
        <p14:creationId xmlns:p14="http://schemas.microsoft.com/office/powerpoint/2010/main" val="3348412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242877" y="129383"/>
            <a:ext cx="11849596" cy="792088"/>
          </a:xfrm>
        </p:spPr>
        <p:txBody>
          <a:bodyPr>
            <a:noAutofit/>
          </a:bodyPr>
          <a:lstStyle/>
          <a:p>
            <a:r>
              <a:rPr lang="cs-CZ" sz="3200" dirty="0"/>
              <a:t>3. fáze: empirická </a:t>
            </a:r>
            <a:r>
              <a:rPr lang="cs-CZ" sz="2000" dirty="0"/>
              <a:t>– formulace cílů, hypotéz, výzkumných otázek</a:t>
            </a:r>
          </a:p>
        </p:txBody>
      </p:sp>
      <p:sp>
        <p:nvSpPr>
          <p:cNvPr id="3" name="Zaoblený obdélník 2"/>
          <p:cNvSpPr/>
          <p:nvPr/>
        </p:nvSpPr>
        <p:spPr>
          <a:xfrm>
            <a:off x="99527" y="921471"/>
            <a:ext cx="4104456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Kvalitativní výzkum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7896883" y="921142"/>
            <a:ext cx="4087193" cy="50405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Kvantitativní  výzkum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171202" y="1784967"/>
            <a:ext cx="11849595" cy="5040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Formulace výzkumných cílů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99527" y="2417230"/>
            <a:ext cx="4104456" cy="316835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FORMULACE VÝZKUMNÝCH OTÁZEK</a:t>
            </a:r>
          </a:p>
          <a:p>
            <a:r>
              <a:rPr lang="cs-CZ" dirty="0">
                <a:solidFill>
                  <a:schemeClr val="bg1"/>
                </a:solidFill>
              </a:rPr>
              <a:t>Má podobu </a:t>
            </a:r>
            <a:r>
              <a:rPr lang="cs-CZ" b="1" dirty="0">
                <a:solidFill>
                  <a:schemeClr val="bg1"/>
                </a:solidFill>
              </a:rPr>
              <a:t>tázací věty </a:t>
            </a:r>
            <a:r>
              <a:rPr lang="cs-CZ" dirty="0">
                <a:solidFill>
                  <a:schemeClr val="bg1"/>
                </a:solidFill>
              </a:rPr>
              <a:t>a je: jasná, jednoduchá, logická, plodná.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99527" y="5939570"/>
            <a:ext cx="10742644" cy="5040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Operacionalizace proměnných</a:t>
            </a:r>
          </a:p>
        </p:txBody>
      </p:sp>
      <p:sp>
        <p:nvSpPr>
          <p:cNvPr id="4" name="Šipka dolů 3"/>
          <p:cNvSpPr/>
          <p:nvPr/>
        </p:nvSpPr>
        <p:spPr>
          <a:xfrm>
            <a:off x="3663509" y="1425198"/>
            <a:ext cx="432048" cy="42366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lů 13"/>
          <p:cNvSpPr/>
          <p:nvPr/>
        </p:nvSpPr>
        <p:spPr>
          <a:xfrm>
            <a:off x="7988019" y="1425198"/>
            <a:ext cx="432048" cy="423664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lů 16"/>
          <p:cNvSpPr/>
          <p:nvPr/>
        </p:nvSpPr>
        <p:spPr>
          <a:xfrm>
            <a:off x="242877" y="5292584"/>
            <a:ext cx="432048" cy="798511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2" name="Picture 2" descr="Související obráz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311" y="4725145"/>
            <a:ext cx="1080120" cy="113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aoblený obdélník 11">
            <a:extLst>
              <a:ext uri="{FF2B5EF4-FFF2-40B4-BE49-F238E27FC236}">
                <a16:creationId xmlns:a16="http://schemas.microsoft.com/office/drawing/2014/main" id="{E49D7E07-ACA0-4F8E-AAC5-04ECF806BDAE}"/>
              </a:ext>
            </a:extLst>
          </p:cNvPr>
          <p:cNvSpPr/>
          <p:nvPr/>
        </p:nvSpPr>
        <p:spPr>
          <a:xfrm>
            <a:off x="6182312" y="2450286"/>
            <a:ext cx="6009688" cy="340973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FORMULACE HYPOTÉZ</a:t>
            </a:r>
          </a:p>
          <a:p>
            <a:pPr algn="ctr"/>
            <a:r>
              <a:rPr lang="cs-CZ" sz="1600" dirty="0">
                <a:solidFill>
                  <a:schemeClr val="tx1"/>
                </a:solidFill>
              </a:rPr>
              <a:t>Hypotéza je vyvratitelné tvrzení o vztahu mezi proměnnými</a:t>
            </a:r>
            <a:r>
              <a:rPr lang="cs-CZ" sz="16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</a:p>
          <a:p>
            <a:r>
              <a:rPr lang="cs-CZ" sz="1600" dirty="0">
                <a:solidFill>
                  <a:schemeClr val="tx1"/>
                </a:solidFill>
              </a:rPr>
              <a:t>Má podobu </a:t>
            </a:r>
            <a:r>
              <a:rPr lang="cs-CZ" sz="1600" b="1" dirty="0">
                <a:solidFill>
                  <a:schemeClr val="tx1"/>
                </a:solidFill>
              </a:rPr>
              <a:t>oznamovací věty</a:t>
            </a:r>
            <a:r>
              <a:rPr lang="cs-CZ" sz="1600" dirty="0">
                <a:solidFill>
                  <a:schemeClr val="tx1"/>
                </a:solidFill>
              </a:rPr>
              <a:t> a je: jasná, jednoduchá, logická, ověřitelná, plodná</a:t>
            </a:r>
          </a:p>
          <a:p>
            <a:r>
              <a:rPr lang="cs-CZ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Fáze tvorby hypotézy</a:t>
            </a:r>
          </a:p>
          <a:p>
            <a:r>
              <a:rPr lang="cs-CZ" sz="1600" b="1" dirty="0">
                <a:solidFill>
                  <a:schemeClr val="tx1"/>
                </a:solidFill>
              </a:rPr>
              <a:t>Prvotní hypotéza </a:t>
            </a:r>
            <a:r>
              <a:rPr lang="cs-CZ" sz="1600" dirty="0">
                <a:solidFill>
                  <a:schemeClr val="tx1"/>
                </a:solidFill>
              </a:rPr>
              <a:t>– de facto výzkumný problém</a:t>
            </a:r>
          </a:p>
          <a:p>
            <a:r>
              <a:rPr lang="cs-CZ" sz="1600" b="1" dirty="0">
                <a:solidFill>
                  <a:schemeClr val="tx1"/>
                </a:solidFill>
              </a:rPr>
              <a:t>Vědecká hypotéza</a:t>
            </a:r>
          </a:p>
          <a:p>
            <a:r>
              <a:rPr lang="cs-CZ" sz="1600" i="1" dirty="0">
                <a:solidFill>
                  <a:schemeClr val="tx1"/>
                </a:solidFill>
              </a:rPr>
              <a:t>Pracovní hypotéza</a:t>
            </a:r>
          </a:p>
          <a:p>
            <a:r>
              <a:rPr lang="cs-CZ" sz="1600" i="1" dirty="0">
                <a:solidFill>
                  <a:schemeClr val="tx1"/>
                </a:solidFill>
              </a:rPr>
              <a:t>Statistická hypotéza</a:t>
            </a:r>
          </a:p>
          <a:p>
            <a:r>
              <a:rPr lang="cs-CZ" sz="1600" dirty="0">
                <a:solidFill>
                  <a:schemeClr val="tx1"/>
                </a:solidFill>
              </a:rPr>
              <a:t>H0 – neexistuje vztah mezi proměnnými.</a:t>
            </a:r>
          </a:p>
          <a:p>
            <a:r>
              <a:rPr lang="cs-CZ" sz="1600" dirty="0">
                <a:solidFill>
                  <a:schemeClr val="tx1"/>
                </a:solidFill>
              </a:rPr>
              <a:t>HA = existuje statisticky významná závislost mezi proměnnými.</a:t>
            </a:r>
          </a:p>
        </p:txBody>
      </p:sp>
      <p:sp>
        <p:nvSpPr>
          <p:cNvPr id="19" name="Šipka dolů 15">
            <a:extLst>
              <a:ext uri="{FF2B5EF4-FFF2-40B4-BE49-F238E27FC236}">
                <a16:creationId xmlns:a16="http://schemas.microsoft.com/office/drawing/2014/main" id="{94D93DA8-6997-41AF-A52F-6BC5B374E653}"/>
              </a:ext>
            </a:extLst>
          </p:cNvPr>
          <p:cNvSpPr/>
          <p:nvPr/>
        </p:nvSpPr>
        <p:spPr>
          <a:xfrm>
            <a:off x="1974281" y="2272349"/>
            <a:ext cx="432048" cy="309229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lů 16">
            <a:extLst>
              <a:ext uri="{FF2B5EF4-FFF2-40B4-BE49-F238E27FC236}">
                <a16:creationId xmlns:a16="http://schemas.microsoft.com/office/drawing/2014/main" id="{528667BF-D747-4E6A-8D84-063436F69215}"/>
              </a:ext>
            </a:extLst>
          </p:cNvPr>
          <p:cNvSpPr/>
          <p:nvPr/>
        </p:nvSpPr>
        <p:spPr>
          <a:xfrm>
            <a:off x="10410123" y="5585582"/>
            <a:ext cx="432048" cy="633637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F50DDE0-929A-4013-B7F2-065356668C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3674" y="6480000"/>
            <a:ext cx="7920000" cy="252000"/>
          </a:xfrm>
        </p:spPr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2A23B79-A73D-40A2-AB6C-2D987BD56B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58901" y="648585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21" name="Šipka dolů 16">
            <a:extLst>
              <a:ext uri="{FF2B5EF4-FFF2-40B4-BE49-F238E27FC236}">
                <a16:creationId xmlns:a16="http://schemas.microsoft.com/office/drawing/2014/main" id="{D140AF29-3ECB-4847-8429-0EAFB4E1B236}"/>
              </a:ext>
            </a:extLst>
          </p:cNvPr>
          <p:cNvSpPr/>
          <p:nvPr/>
        </p:nvSpPr>
        <p:spPr>
          <a:xfrm>
            <a:off x="6009689" y="4112356"/>
            <a:ext cx="432048" cy="1595535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3653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97430" y="123528"/>
            <a:ext cx="11985713" cy="648072"/>
          </a:xfrm>
        </p:spPr>
        <p:txBody>
          <a:bodyPr>
            <a:noAutofit/>
          </a:bodyPr>
          <a:lstStyle/>
          <a:p>
            <a:r>
              <a:rPr lang="cs-CZ" sz="3200" dirty="0"/>
              <a:t>3. fáze: empirická </a:t>
            </a:r>
            <a:r>
              <a:rPr lang="cs-CZ" sz="2000" dirty="0"/>
              <a:t>– obsahové zaměření hypotéz a výzkumných otázek </a:t>
            </a:r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342122" y="771599"/>
            <a:ext cx="11849878" cy="5573213"/>
          </a:xfrm>
        </p:spPr>
        <p:txBody>
          <a:bodyPr>
            <a:noAutofit/>
          </a:bodyPr>
          <a:lstStyle/>
          <a:p>
            <a:r>
              <a:rPr lang="cs-CZ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Existenční</a:t>
            </a:r>
          </a:p>
          <a:p>
            <a:pPr lvl="1"/>
            <a:r>
              <a:rPr lang="cs-CZ" sz="1600" dirty="0"/>
              <a:t>Popisuje doposud nepopsané jevy.</a:t>
            </a:r>
          </a:p>
          <a:p>
            <a:r>
              <a:rPr lang="cs-CZ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Nomologické</a:t>
            </a:r>
          </a:p>
          <a:p>
            <a:pPr marL="617220" lvl="2"/>
            <a:r>
              <a:rPr lang="cs-CZ" dirty="0"/>
              <a:t>Jejich potvrzením či vyvrácením vzniká nová teorie.</a:t>
            </a:r>
          </a:p>
          <a:p>
            <a:r>
              <a:rPr lang="cs-CZ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Opisné</a:t>
            </a:r>
          </a:p>
          <a:p>
            <a:pPr lvl="1"/>
            <a:r>
              <a:rPr lang="cs-CZ" sz="1600" dirty="0"/>
              <a:t>Popisují vztahy mezi jevy.</a:t>
            </a:r>
          </a:p>
          <a:p>
            <a:r>
              <a:rPr lang="cs-CZ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Vysvětlující</a:t>
            </a:r>
          </a:p>
          <a:p>
            <a:pPr lvl="1"/>
            <a:r>
              <a:rPr lang="cs-CZ" sz="1600" dirty="0"/>
              <a:t>Vysvětlují vztahy mezi jevy.</a:t>
            </a:r>
          </a:p>
          <a:p>
            <a:endParaRPr lang="cs-CZ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Rozdíl mezi proměnnými nesměrový</a:t>
            </a:r>
          </a:p>
          <a:p>
            <a:pPr lvl="1"/>
            <a:r>
              <a:rPr lang="cs-CZ" sz="1600" dirty="0"/>
              <a:t>Zjistí rozdíl neurčí směr ani velikost rozdílu (je/není rozdíl mezi </a:t>
            </a:r>
            <a:r>
              <a:rPr lang="cs-CZ" sz="1600" dirty="0">
                <a:sym typeface="Webdings"/>
              </a:rPr>
              <a:t>a).</a:t>
            </a:r>
            <a:endParaRPr lang="cs-CZ" sz="1600" dirty="0"/>
          </a:p>
          <a:p>
            <a:r>
              <a:rPr lang="cs-CZ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Rozdíl mezi proměnnými směrový</a:t>
            </a:r>
          </a:p>
          <a:p>
            <a:pPr lvl="1"/>
            <a:r>
              <a:rPr lang="cs-CZ" sz="1600" dirty="0"/>
              <a:t>Zjistí rozdíl a určí jeho směr (</a:t>
            </a:r>
            <a:r>
              <a:rPr lang="cs-CZ" sz="1600" dirty="0">
                <a:sym typeface="Webdings"/>
              </a:rPr>
              <a:t> muži více než ).</a:t>
            </a:r>
            <a:endParaRPr lang="cs-CZ" sz="1600" dirty="0"/>
          </a:p>
          <a:p>
            <a:r>
              <a:rPr lang="cs-CZ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Rozdíl mezi proměnnými kvantifikovaný</a:t>
            </a:r>
          </a:p>
          <a:p>
            <a:pPr lvl="1"/>
            <a:r>
              <a:rPr lang="cs-CZ" sz="1600" dirty="0"/>
              <a:t>Ukazuje velikost rozdílu.</a:t>
            </a:r>
          </a:p>
          <a:p>
            <a:pPr marL="68580" indent="0">
              <a:buNone/>
            </a:pPr>
            <a:endParaRPr lang="cs-CZ" sz="1800" dirty="0"/>
          </a:p>
          <a:p>
            <a:pPr lvl="1"/>
            <a:endParaRPr lang="cs-CZ" sz="1600" b="1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marL="365760" lvl="1" indent="0">
              <a:buNone/>
            </a:pPr>
            <a:r>
              <a:rPr lang="cs-CZ" sz="1400" dirty="0"/>
              <a:t>  </a:t>
            </a:r>
          </a:p>
          <a:p>
            <a:pPr marL="68580" indent="0">
              <a:buNone/>
            </a:pPr>
            <a:endParaRPr lang="cs-CZ" sz="1400" dirty="0"/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328485B6-458B-4079-A1A0-0D5D6D7336A2}"/>
              </a:ext>
            </a:extLst>
          </p:cNvPr>
          <p:cNvCxnSpPr>
            <a:cxnSpLocks/>
          </p:cNvCxnSpPr>
          <p:nvPr/>
        </p:nvCxnSpPr>
        <p:spPr>
          <a:xfrm>
            <a:off x="0" y="4057194"/>
            <a:ext cx="1219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781ED34-F055-43A0-8064-51E9335910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6E0803E-A6C3-4F68-9C94-2354217C98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83355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24353496-B171-489E-AD60-54575EAD7E93}"/>
              </a:ext>
            </a:extLst>
          </p:cNvPr>
          <p:cNvSpPr txBox="1"/>
          <p:nvPr/>
        </p:nvSpPr>
        <p:spPr>
          <a:xfrm>
            <a:off x="302704" y="106085"/>
            <a:ext cx="1188929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Výzkumná otázka (dle PICO rámce):</a:t>
            </a:r>
          </a:p>
          <a:p>
            <a:endParaRPr lang="cs-CZ" b="1" dirty="0"/>
          </a:p>
          <a:p>
            <a:endParaRPr lang="cs-CZ" b="1" dirty="0"/>
          </a:p>
          <a:p>
            <a:r>
              <a:rPr lang="cs-CZ" b="1" dirty="0"/>
              <a:t>Cíl 1:</a:t>
            </a:r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sz="1600" dirty="0"/>
          </a:p>
          <a:p>
            <a:endParaRPr lang="cs-CZ" sz="1600" dirty="0"/>
          </a:p>
          <a:p>
            <a:r>
              <a:rPr lang="cs-CZ" sz="1600" dirty="0"/>
              <a:t>1H0: Nezávislá proměnná statistický významně NEOVLIVŇUJE výskyt závislé proměnné.</a:t>
            </a:r>
          </a:p>
          <a:p>
            <a:endParaRPr lang="cs-CZ" sz="1600" dirty="0"/>
          </a:p>
          <a:p>
            <a:r>
              <a:rPr lang="cs-CZ" sz="1600" dirty="0"/>
              <a:t>2H0: Nezávislá proměnná statistický významně NEOVLIVŇUJE výskyt závislé proměnné.</a:t>
            </a:r>
          </a:p>
          <a:p>
            <a:endParaRPr lang="cs-CZ" sz="1600" dirty="0"/>
          </a:p>
          <a:p>
            <a:r>
              <a:rPr lang="cs-CZ" sz="1600" b="1" dirty="0"/>
              <a:t>Popřípadě kumulační hypotéza:  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D4EF4012-5796-45F8-BFFA-B4DC8A89DC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347412"/>
              </p:ext>
            </p:extLst>
          </p:nvPr>
        </p:nvGraphicFramePr>
        <p:xfrm>
          <a:off x="302704" y="2312876"/>
          <a:ext cx="11668472" cy="223224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834236">
                  <a:extLst>
                    <a:ext uri="{9D8B030D-6E8A-4147-A177-3AD203B41FA5}">
                      <a16:colId xmlns:a16="http://schemas.microsoft.com/office/drawing/2014/main" val="139105720"/>
                    </a:ext>
                  </a:extLst>
                </a:gridCol>
                <a:gridCol w="5834236">
                  <a:extLst>
                    <a:ext uri="{9D8B030D-6E8A-4147-A177-3AD203B41FA5}">
                      <a16:colId xmlns:a16="http://schemas.microsoft.com/office/drawing/2014/main" val="978446725"/>
                    </a:ext>
                  </a:extLst>
                </a:gridCol>
              </a:tblGrid>
              <a:tr h="2232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Nezávislá proměnná (proměnná A)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 </a:t>
                      </a:r>
                      <a:endParaRPr lang="cs-CZ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Závislá proměnná (proměnná B)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 </a:t>
                      </a:r>
                      <a:endParaRPr lang="cs-CZ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2434439"/>
                  </a:ext>
                </a:extLst>
              </a:tr>
            </a:tbl>
          </a:graphicData>
        </a:graphic>
      </p:graphicFrame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C4FC97C-76C6-400C-9225-CB6BB99E21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9885765-786C-4EFA-BC1A-8D3F24B91D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36411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8687" y="260649"/>
            <a:ext cx="8208912" cy="648072"/>
          </a:xfrm>
        </p:spPr>
        <p:txBody>
          <a:bodyPr>
            <a:normAutofit/>
          </a:bodyPr>
          <a:lstStyle/>
          <a:p>
            <a:r>
              <a:rPr lang="cs-CZ" dirty="0"/>
              <a:t>Zdroje</a:t>
            </a:r>
          </a:p>
        </p:txBody>
      </p:sp>
      <p:sp>
        <p:nvSpPr>
          <p:cNvPr id="4" name="Obdélník 3"/>
          <p:cNvSpPr/>
          <p:nvPr/>
        </p:nvSpPr>
        <p:spPr>
          <a:xfrm>
            <a:off x="214604" y="908721"/>
            <a:ext cx="11840548" cy="4465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BÁRTLOVÁ S., SADÍLEK P., TÓTHOVÁ V. Výzkum v ošetřovatelství. Brno, Národní centrum ošetřovatelství a nelékařských zdravotnických oborů, 2008. ISBN 978-80-7013-467-2.</a:t>
            </a:r>
          </a:p>
          <a:p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BRABCOVÁ, J a kol. Skoč! Aneb reálný život, Plzeň: </a:t>
            </a:r>
            <a:r>
              <a:rPr lang="cs-CZ" alt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Grafia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2005, ISBN 80 -902340-7-9</a:t>
            </a:r>
          </a:p>
          <a:p>
            <a:pPr>
              <a:lnSpc>
                <a:spcPct val="90000"/>
              </a:lnSpc>
            </a:pP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hlinkClick r:id="rId2"/>
              </a:rPr>
              <a:t>http://knihovna.upol.cz/lf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(vzdělávání, DSP).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DISMAN, M. Jak se vyrábí sociologická znalost. Karolinum, Praha 1993, 2005.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FARKAŠOVÁ, D. A kol. Výzkum v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ošetrovatelstve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Martin: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Osveta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2006.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ISBN 80-80632-286.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HENDL, J. Kvantitativní výzkum: základní metody a aplikace. Praha: Portál, 2005. ISBN 80-7367-040-2.</a:t>
            </a:r>
          </a:p>
          <a:p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HUŠÁK, V. Jak napsat publikaci? Jak připravit prezentaci?, Olomouc: LF UP 2007, ISBN 978-80-44-1736-3.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CHRÁSKA, M. </a:t>
            </a:r>
            <a:r>
              <a:rPr lang="cs-CZ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Metody pedagogického výzkumu: základy kvantitativního výzkumu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Praha: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Grada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Publishing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2007. ISBN 978-80-247-1369-4.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KUTNOHORSKÁ, J. Výzkum v ošetřovatelství. Praha: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Grada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2009. ISBN 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978-80-247-2713-4.</a:t>
            </a:r>
          </a:p>
          <a:p>
            <a:pPr>
              <a:lnSpc>
                <a:spcPct val="90000"/>
              </a:lnSpc>
            </a:pP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MAZALOVÁ, L. 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Kapitoly z výzkumu v ošetřovatelství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Olomouc: Fakulta zdravotních věd 2016. Dostupné: 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hlinkClick r:id="rId3"/>
              </a:rPr>
              <a:t>http://old.fzv.upol.cz/fileadmin/user_upload/FZV/DSP_Osetrovatelstvi/Skripta/Kapitoly_z_vyzkumu_v_osetrovatelstvi.pdf</a:t>
            </a:r>
            <a:endParaRPr lang="cs-CZ" altLang="cs-CZ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PLEVOVÁ I, et al. Ošetřovatelství. I Praha: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Grada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2011. ISBN 9788024735573.</a:t>
            </a:r>
          </a:p>
          <a:p>
            <a:pPr>
              <a:lnSpc>
                <a:spcPct val="90000"/>
              </a:lnSpc>
            </a:pP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PUNCH, K. </a:t>
            </a:r>
            <a:r>
              <a:rPr lang="cs-CZ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Úspěšný návrh výzkumu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Translated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by Jan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Hendl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Vyd. 1. Praha: Portál, 2008. 230 s. ISBN 9788073674687.</a:t>
            </a:r>
            <a:endParaRPr lang="cs-CZ" altLang="cs-CZ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ŽIAKOVÁ, K et al. </a:t>
            </a:r>
            <a:r>
              <a:rPr lang="cs-CZ" altLang="cs-CZ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Ošetrovateľstvo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cs-CZ" altLang="cs-CZ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teóra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a </a:t>
            </a:r>
            <a:r>
              <a:rPr lang="cs-CZ" altLang="cs-CZ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vedecký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výzkum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Martin: </a:t>
            </a:r>
            <a:r>
              <a:rPr lang="cs-CZ" alt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Osveta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2003, ISBN 80-8063-131-X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hlinkClick r:id="rId4"/>
              </a:rPr>
              <a:t>http://www.e-metodologia.fedu.uniba.sk/index.php/o-ucebnici/ako-citovat.php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hlinkClick r:id="rId5"/>
              </a:rPr>
              <a:t>https://www.google.cz/search?q=Testov%C3%A9+krit%C3%A9rium&amp;ie=utf-8&amp;oe=utf-8&amp;client=firefox-b-ab&amp;gfe_rd=cr&amp;dcr=0&amp;ei=GEe6WeTHCKGE8QfBkYXoCQ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http://home.ef.jcu.cz/~birom/stat/cviceni/09/p_value.pdf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E62C55E-480A-4E1B-AFCF-DD166B5120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88079A3-AA9D-410D-B1F1-2AA1426097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70793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71804" y="2708476"/>
            <a:ext cx="11299372" cy="1702160"/>
          </a:xfrm>
        </p:spPr>
        <p:txBody>
          <a:bodyPr/>
          <a:lstStyle/>
          <a:p>
            <a:r>
              <a:rPr lang="cs-CZ" dirty="0"/>
              <a:t>Hodně zdaru při výzkumu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CF1EE5A-8C35-426D-8054-0A6EA25A6E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91A9D97-7CCA-4879-879B-D30D6A2840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15</a:t>
            </a:fld>
            <a:endParaRPr lang="cs-CZ" altLang="cs-CZ" noProof="0" dirty="0"/>
          </a:p>
        </p:txBody>
      </p:sp>
    </p:spTree>
    <p:extLst>
      <p:ext uri="{BB962C8B-B14F-4D97-AF65-F5344CB8AC3E}">
        <p14:creationId xmlns:p14="http://schemas.microsoft.com/office/powerpoint/2010/main" val="2642555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172076" y="224644"/>
            <a:ext cx="8194123" cy="648072"/>
          </a:xfrm>
        </p:spPr>
        <p:txBody>
          <a:bodyPr>
            <a:noAutofit/>
          </a:bodyPr>
          <a:lstStyle/>
          <a:p>
            <a:r>
              <a:rPr lang="cs-CZ" sz="3200" dirty="0"/>
              <a:t>2. fáze: plánování </a:t>
            </a:r>
            <a:r>
              <a:rPr lang="cs-CZ" sz="2000" dirty="0"/>
              <a:t>– volba cílového souboru</a:t>
            </a:r>
          </a:p>
        </p:txBody>
      </p:sp>
      <p:sp>
        <p:nvSpPr>
          <p:cNvPr id="3" name="Ovál 2"/>
          <p:cNvSpPr/>
          <p:nvPr/>
        </p:nvSpPr>
        <p:spPr>
          <a:xfrm>
            <a:off x="8346367" y="1238537"/>
            <a:ext cx="2952328" cy="4664293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Základní soubor  = cílová populace</a:t>
            </a:r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8814418" y="3570683"/>
            <a:ext cx="2158381" cy="108012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Výběrový soubor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317241" y="718457"/>
            <a:ext cx="6930887" cy="591489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cs-CZ" b="1" dirty="0"/>
              <a:t>Cílová populace = základní soubor</a:t>
            </a:r>
          </a:p>
          <a:p>
            <a:pPr marL="342900" lvl="1">
              <a:lnSpc>
                <a:spcPct val="120000"/>
              </a:lnSpc>
            </a:pPr>
            <a:r>
              <a:rPr lang="cs-CZ" dirty="0"/>
              <a:t>Skupina lidí, které spojuje přítomnost/nepřítomnost zkoumané proměnné.</a:t>
            </a:r>
          </a:p>
          <a:p>
            <a:pPr>
              <a:lnSpc>
                <a:spcPct val="120000"/>
              </a:lnSpc>
            </a:pPr>
            <a:r>
              <a:rPr lang="cs-CZ" b="1" dirty="0"/>
              <a:t>Kritéria inkluze </a:t>
            </a:r>
            <a:r>
              <a:rPr lang="cs-CZ" sz="2200" dirty="0"/>
              <a:t>– kritéria </a:t>
            </a:r>
            <a:r>
              <a:rPr lang="cs-CZ" sz="2200" b="1" dirty="0"/>
              <a:t>zařazení</a:t>
            </a:r>
            <a:r>
              <a:rPr lang="cs-CZ" sz="2200" dirty="0"/>
              <a:t> = co musí jedinec splňovat, aby byl zařazen do výzkumu.</a:t>
            </a:r>
          </a:p>
          <a:p>
            <a:pPr>
              <a:lnSpc>
                <a:spcPct val="120000"/>
              </a:lnSpc>
            </a:pPr>
            <a:r>
              <a:rPr lang="cs-CZ" b="1" dirty="0"/>
              <a:t>Kritéria exkluze </a:t>
            </a:r>
            <a:r>
              <a:rPr lang="cs-CZ" sz="2100" dirty="0"/>
              <a:t>– kritéria </a:t>
            </a:r>
            <a:r>
              <a:rPr lang="cs-CZ" sz="2100" b="1" dirty="0"/>
              <a:t>nezařazení  </a:t>
            </a:r>
            <a:r>
              <a:rPr lang="cs-CZ" sz="2100" dirty="0"/>
              <a:t>=</a:t>
            </a:r>
            <a:r>
              <a:rPr lang="cs-CZ" sz="2100" b="1" dirty="0"/>
              <a:t> </a:t>
            </a:r>
            <a:r>
              <a:rPr lang="cs-CZ" sz="2100" dirty="0"/>
              <a:t>co když jedinec má, nesmí být ve výzkumu.</a:t>
            </a:r>
            <a:endParaRPr lang="cs-CZ" b="1" dirty="0"/>
          </a:p>
          <a:p>
            <a:pPr>
              <a:lnSpc>
                <a:spcPct val="120000"/>
              </a:lnSpc>
            </a:pPr>
            <a:r>
              <a:rPr lang="cs-CZ" b="1" dirty="0"/>
              <a:t>Výběrový (výzkumný) soubor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Reprezentativní skupina vybraná s cílové populace.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Výběr vlivní výsledky výzkumu:</a:t>
            </a:r>
          </a:p>
          <a:p>
            <a:pPr lvl="2">
              <a:lnSpc>
                <a:spcPct val="120000"/>
              </a:lnSpc>
            </a:pPr>
            <a:r>
              <a:rPr lang="cs-CZ" dirty="0"/>
              <a:t>velikost souboru, </a:t>
            </a:r>
          </a:p>
          <a:p>
            <a:pPr lvl="2">
              <a:lnSpc>
                <a:spcPct val="120000"/>
              </a:lnSpc>
            </a:pPr>
            <a:r>
              <a:rPr lang="cs-CZ" dirty="0"/>
              <a:t>reprezentativnost souboru,</a:t>
            </a:r>
          </a:p>
          <a:p>
            <a:pPr lvl="2">
              <a:lnSpc>
                <a:spcPct val="120000"/>
              </a:lnSpc>
            </a:pPr>
            <a:r>
              <a:rPr lang="cs-CZ" dirty="0"/>
              <a:t>nediskriminace jedinců, </a:t>
            </a:r>
          </a:p>
          <a:p>
            <a:pPr lvl="2">
              <a:lnSpc>
                <a:spcPct val="120000"/>
              </a:lnSpc>
            </a:pPr>
            <a:r>
              <a:rPr lang="cs-CZ" dirty="0"/>
              <a:t>velké množství  těch co odmítnou se účastnit,</a:t>
            </a:r>
          </a:p>
          <a:p>
            <a:pPr lvl="2">
              <a:lnSpc>
                <a:spcPct val="120000"/>
              </a:lnSpc>
            </a:pPr>
            <a:r>
              <a:rPr lang="cs-CZ" dirty="0"/>
              <a:t>zkreslení z již netestovaných proměnných.</a:t>
            </a:r>
          </a:p>
          <a:p>
            <a:pPr>
              <a:lnSpc>
                <a:spcPct val="120000"/>
              </a:lnSpc>
            </a:pPr>
            <a:r>
              <a:rPr lang="cs-CZ" b="1" dirty="0"/>
              <a:t>Vyčerpávající soubor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Výzkum je uskutečněn u všech jedinců cílové populace.</a:t>
            </a:r>
          </a:p>
          <a:p>
            <a:pPr marL="365760" lvl="1" indent="0">
              <a:lnSpc>
                <a:spcPct val="120000"/>
              </a:lnSpc>
              <a:buNone/>
            </a:pPr>
            <a:endParaRPr lang="cs-CZ" sz="1800" dirty="0"/>
          </a:p>
        </p:txBody>
      </p:sp>
      <p:sp>
        <p:nvSpPr>
          <p:cNvPr id="5" name="Zaoblený obdélníkový popisek 4"/>
          <p:cNvSpPr/>
          <p:nvPr/>
        </p:nvSpPr>
        <p:spPr>
          <a:xfrm>
            <a:off x="8511364" y="86409"/>
            <a:ext cx="3563888" cy="1152128"/>
          </a:xfrm>
          <a:prstGeom prst="wedgeRoundRectCallout">
            <a:avLst>
              <a:gd name="adj1" fmla="val 5118"/>
              <a:gd name="adj2" fmla="val 82353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Správná volba je klíčová pro validnost tvrzení.</a:t>
            </a:r>
          </a:p>
          <a:p>
            <a:pPr algn="ctr"/>
            <a:r>
              <a:rPr lang="cs-CZ" sz="1200" b="1" dirty="0"/>
              <a:t>Interní validita </a:t>
            </a:r>
            <a:r>
              <a:rPr lang="cs-CZ" sz="1200" dirty="0"/>
              <a:t>= platnost tvrzení v cílové populaci.</a:t>
            </a:r>
          </a:p>
          <a:p>
            <a:pPr algn="ctr"/>
            <a:r>
              <a:rPr lang="cs-CZ" sz="1200" b="1" dirty="0"/>
              <a:t>Externí validita </a:t>
            </a:r>
            <a:r>
              <a:rPr lang="cs-CZ" sz="1200" dirty="0"/>
              <a:t>= do jaké míry lze tvrzení generalizovat na celou populaci.</a:t>
            </a:r>
          </a:p>
        </p:txBody>
      </p:sp>
      <p:pic>
        <p:nvPicPr>
          <p:cNvPr id="8" name="Picture 2" descr="Otazník z barevné 3d — Stock fotografie #72418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167" y="4797152"/>
            <a:ext cx="1205286" cy="18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FF21FA8-CB42-4A42-835B-F736FBCAC0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2759" y="6395242"/>
            <a:ext cx="7920000" cy="252000"/>
          </a:xfrm>
        </p:spPr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2493C89-3741-42E9-9A87-4944C950AD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395242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54926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4E2DE3DA-6624-4BC5-9816-24FDA4D37122}"/>
              </a:ext>
            </a:extLst>
          </p:cNvPr>
          <p:cNvPicPr/>
          <p:nvPr/>
        </p:nvPicPr>
        <p:blipFill rotWithShape="1">
          <a:blip r:embed="rId2"/>
          <a:srcRect l="7441" t="32275" r="43285" b="38095"/>
          <a:stretch/>
        </p:blipFill>
        <p:spPr bwMode="auto">
          <a:xfrm>
            <a:off x="10428312" y="22312"/>
            <a:ext cx="1763688" cy="17281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90736" y="94320"/>
            <a:ext cx="7704856" cy="792088"/>
          </a:xfrm>
        </p:spPr>
        <p:txBody>
          <a:bodyPr>
            <a:noAutofit/>
          </a:bodyPr>
          <a:lstStyle/>
          <a:p>
            <a:r>
              <a:rPr lang="cs-CZ" sz="3200" dirty="0"/>
              <a:t>2. fáze: plánování </a:t>
            </a:r>
            <a:r>
              <a:rPr lang="cs-CZ" sz="2000" dirty="0"/>
              <a:t>– volba výzkumného souboru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175325"/>
              </p:ext>
            </p:extLst>
          </p:nvPr>
        </p:nvGraphicFramePr>
        <p:xfrm>
          <a:off x="90736" y="550506"/>
          <a:ext cx="10714113" cy="559836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3680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7097">
                  <a:extLst>
                    <a:ext uri="{9D8B030D-6E8A-4147-A177-3AD203B41FA5}">
                      <a16:colId xmlns:a16="http://schemas.microsoft.com/office/drawing/2014/main" val="1838268871"/>
                    </a:ext>
                  </a:extLst>
                </a:gridCol>
                <a:gridCol w="39795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3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kern="1200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 NÁSTROJ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kern="1200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Náhodný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1" kern="1200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kern="1200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Záměrný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351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 náhodnému výběru je nezbytné znát všechny členy cílového souboru. Při výběru je uplatňován princip náhody (losování, mechanické pravidlo = např. každý pátý na seznamu)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Mnohé způsoby výběru výzkumného souboru lze tedy využít u náhodného i záměrného výběru. Záleží na postupu výběru konkrétního subjektu. 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704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Jednoduchý náhodný výběr</a:t>
                      </a: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cs-CZ" sz="3200" kern="1200" dirty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  <a:sym typeface="Webdings"/>
                        </a:rPr>
                        <a:t></a:t>
                      </a:r>
                      <a:endParaRPr lang="cs-CZ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/>
                          <a:sym typeface="Webdings"/>
                        </a:rPr>
                        <a:t></a:t>
                      </a:r>
                      <a:endParaRPr lang="cs-CZ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521">
                <a:tc gridSpan="2"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Mechanický náhodný výběr</a:t>
                      </a:r>
                      <a:endParaRPr lang="cs-CZ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/>
                          <a:sym typeface="Webdings"/>
                        </a:rPr>
                        <a:t></a:t>
                      </a:r>
                      <a:endParaRPr lang="cs-CZ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/>
                          <a:sym typeface="Webdings"/>
                        </a:rPr>
                        <a:t></a:t>
                      </a:r>
                      <a:endParaRPr lang="cs-CZ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+mn-cs"/>
                        </a:rPr>
                        <a:t>x</a:t>
                      </a:r>
                      <a:endParaRPr lang="cs-CZ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257">
                <a:tc gridSpan="2"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Účelový  expertní výběr</a:t>
                      </a:r>
                      <a:endParaRPr lang="cs-CZ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pPr algn="ctr" rtl="0" eaLnBrk="1" latinLnBrk="0" hangingPunct="1"/>
                      <a:r>
                        <a:rPr lang="cs-CZ" sz="32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x</a:t>
                      </a:r>
                      <a:endParaRPr lang="cs-CZ" sz="32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rtl="0" eaLnBrk="1" latinLnBrk="0" hangingPunct="1"/>
                      <a:r>
                        <a:rPr lang="cs-CZ" sz="20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x</a:t>
                      </a:r>
                      <a:endParaRPr lang="cs-CZ" sz="20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/>
                          <a:sym typeface="Webdings"/>
                        </a:rPr>
                        <a:t></a:t>
                      </a:r>
                      <a:endParaRPr lang="cs-CZ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70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Skupinový výběr</a:t>
                      </a:r>
                      <a:endParaRPr lang="cs-CZ" sz="14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  <a:sym typeface="Webdings"/>
                        </a:rPr>
                        <a:t></a:t>
                      </a:r>
                      <a:endParaRPr lang="cs-CZ" sz="32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/>
                          <a:sym typeface="Webdings"/>
                        </a:rPr>
                        <a:t></a:t>
                      </a:r>
                      <a:endParaRPr lang="cs-CZ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/>
                          <a:sym typeface="Webdings"/>
                        </a:rPr>
                        <a:t></a:t>
                      </a:r>
                      <a:endParaRPr lang="cs-CZ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68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Vícenásobný (vícestupňový) skupinový výběr</a:t>
                      </a:r>
                      <a:endParaRPr lang="cs-CZ" sz="14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  <a:sym typeface="Webdings"/>
                        </a:rPr>
                        <a:t></a:t>
                      </a:r>
                      <a:endParaRPr lang="cs-CZ" sz="32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cs-CZ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/>
                          <a:sym typeface="Webdings"/>
                        </a:rPr>
                        <a:t></a:t>
                      </a:r>
                      <a:endParaRPr lang="cs-CZ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/>
                          <a:sym typeface="Webdings"/>
                        </a:rPr>
                        <a:t></a:t>
                      </a:r>
                      <a:endParaRPr lang="cs-CZ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25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Stratifikovaný (oblastní) výběr</a:t>
                      </a:r>
                      <a:endParaRPr lang="cs-CZ" sz="14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 panose="020B0502020202020204" pitchFamily="34" charset="0"/>
                          <a:sym typeface="Webdings" panose="05030102010509060703" pitchFamily="18" charset="2"/>
                        </a:rPr>
                        <a:t>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 panose="020B0502020202020204" pitchFamily="34" charset="0"/>
                          <a:sym typeface="Webdings" panose="05030102010509060703" pitchFamily="18" charset="2"/>
                        </a:rPr>
                        <a:t>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 panose="020B0502020202020204" pitchFamily="34" charset="0"/>
                          <a:sym typeface="Webdings" panose="05030102010509060703" pitchFamily="18" charset="2"/>
                        </a:rPr>
                        <a:t>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781995912"/>
                  </a:ext>
                </a:extLst>
              </a:tr>
              <a:tr h="30570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Kvótový výběr</a:t>
                      </a:r>
                      <a:endParaRPr lang="cs-CZ" sz="14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  <a:sym typeface="Webdings"/>
                        </a:rPr>
                        <a:t></a:t>
                      </a:r>
                      <a:endParaRPr lang="cs-CZ" sz="32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/>
                          <a:sym typeface="Webdings"/>
                        </a:rPr>
                        <a:t></a:t>
                      </a:r>
                      <a:endParaRPr lang="cs-CZ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/>
                          <a:sym typeface="Webdings"/>
                        </a:rPr>
                        <a:t></a:t>
                      </a:r>
                      <a:endParaRPr lang="cs-CZ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8947543"/>
                  </a:ext>
                </a:extLst>
              </a:tr>
              <a:tr h="30570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Kriteriální výběr</a:t>
                      </a:r>
                      <a:endParaRPr lang="cs-CZ" sz="14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  <a:sym typeface="Webdings"/>
                        </a:rPr>
                        <a:t></a:t>
                      </a:r>
                      <a:endParaRPr lang="cs-CZ" sz="32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/>
                          <a:sym typeface="Webdings"/>
                        </a:rPr>
                        <a:t></a:t>
                      </a:r>
                      <a:endParaRPr lang="cs-CZ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/>
                          <a:sym typeface="Webdings"/>
                        </a:rPr>
                        <a:t></a:t>
                      </a:r>
                      <a:endParaRPr lang="cs-CZ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249148"/>
                  </a:ext>
                </a:extLst>
              </a:tr>
              <a:tr h="30570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Párový výběr</a:t>
                      </a:r>
                      <a:endParaRPr lang="cs-CZ" sz="14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/>
                          <a:sym typeface="Webdings"/>
                        </a:rPr>
                        <a:t></a:t>
                      </a:r>
                      <a:endParaRPr lang="cs-CZ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8261953"/>
                  </a:ext>
                </a:extLst>
              </a:tr>
              <a:tr h="30570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Snowball metoda</a:t>
                      </a:r>
                      <a:endParaRPr lang="cs-CZ" sz="14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/>
                          <a:sym typeface="Webdings"/>
                        </a:rPr>
                        <a:t></a:t>
                      </a:r>
                      <a:endParaRPr lang="cs-CZ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554830"/>
                  </a:ext>
                </a:extLst>
              </a:tr>
              <a:tr h="31525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Oportunitní namátkový výběr</a:t>
                      </a:r>
                      <a:endParaRPr lang="cs-CZ" sz="14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b="1" i="0" u="none" strike="noStrike" kern="120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x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x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 panose="020B0502020202020204" pitchFamily="34" charset="0"/>
                          <a:sym typeface="Webdings" panose="05030102010509060703" pitchFamily="18" charset="2"/>
                        </a:rPr>
                        <a:t>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144253233"/>
                  </a:ext>
                </a:extLst>
              </a:tr>
              <a:tr h="47802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 err="1">
                          <a:effectLst/>
                        </a:rPr>
                        <a:t>Sebevýběr</a:t>
                      </a:r>
                      <a:r>
                        <a:rPr lang="cs-CZ" sz="1400" b="0" dirty="0">
                          <a:effectLst/>
                        </a:rPr>
                        <a:t> – anketní výběr</a:t>
                      </a:r>
                      <a:endParaRPr lang="cs-CZ" sz="14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x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 kern="120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x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 panose="020B0502020202020204" pitchFamily="34" charset="0"/>
                          <a:sym typeface="Webdings" panose="05030102010509060703" pitchFamily="18" charset="2"/>
                        </a:rPr>
                        <a:t>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402815926"/>
                  </a:ext>
                </a:extLst>
              </a:tr>
              <a:tr h="75548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Výběr výzkumného vzorku prostřednictvím sociálních síti</a:t>
                      </a:r>
                      <a:endParaRPr lang="cs-CZ" sz="14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x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x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 panose="020B0502020202020204" pitchFamily="34" charset="0"/>
                          <a:sym typeface="Webdings" panose="05030102010509060703" pitchFamily="18" charset="2"/>
                        </a:rPr>
                        <a:t>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D28EB0D-3BA8-49A7-BF85-B50379E767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28F6554-8FA0-4962-92F9-1C917EF913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895336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155573" y="79945"/>
            <a:ext cx="8456581" cy="792088"/>
          </a:xfrm>
        </p:spPr>
        <p:txBody>
          <a:bodyPr>
            <a:noAutofit/>
          </a:bodyPr>
          <a:lstStyle/>
          <a:p>
            <a:r>
              <a:rPr lang="cs-CZ" sz="3200" dirty="0"/>
              <a:t>2. fáze: plánování </a:t>
            </a:r>
            <a:r>
              <a:rPr lang="cs-CZ" sz="2000" dirty="0"/>
              <a:t>– výběr výzkumného souboru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155573" y="864096"/>
            <a:ext cx="10044883" cy="556469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Jednoduchý náhodný výběr: </a:t>
            </a:r>
            <a:r>
              <a:rPr lang="cs-CZ" sz="1800" dirty="0"/>
              <a:t>ze všech osob cílové populace jsou vylosováni ti, co budou zařazeni do výzkumu.</a:t>
            </a:r>
          </a:p>
          <a:p>
            <a:pPr>
              <a:lnSpc>
                <a:spcPct val="120000"/>
              </a:lnSpc>
            </a:pP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Mechanický náhodný výběr: </a:t>
            </a:r>
            <a:r>
              <a:rPr lang="cs-CZ" sz="1800" dirty="0"/>
              <a:t>ze seznamu všech osob cílové populace je vybrán např. každý pátý, nebo každý jehož přímení začíná n K a R  a B a P…..</a:t>
            </a:r>
          </a:p>
          <a:p>
            <a:pPr>
              <a:lnSpc>
                <a:spcPct val="120000"/>
              </a:lnSpc>
            </a:pP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Účelový  expertní výběr: </a:t>
            </a:r>
            <a:r>
              <a:rPr lang="cs-CZ" sz="1800" dirty="0"/>
              <a:t>uplatnění převážně v kvalitativním výzkumu – zcela subjektivní výběr výzkumníkem.</a:t>
            </a:r>
          </a:p>
          <a:p>
            <a:pPr>
              <a:lnSpc>
                <a:spcPct val="120000"/>
              </a:lnSpc>
            </a:pP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Skupinový výběr: </a:t>
            </a:r>
            <a:r>
              <a:rPr lang="cs-CZ" sz="1800" dirty="0"/>
              <a:t>určitá skupina lidí (např. jedna nemocnice a výzkumný soubor tvoří sestry tam pracující).</a:t>
            </a:r>
          </a:p>
          <a:p>
            <a:pPr>
              <a:lnSpc>
                <a:spcPct val="120000"/>
              </a:lnSpc>
            </a:pP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Vícenásobný (vícestupňový) skupinový výběr: </a:t>
            </a:r>
            <a:r>
              <a:rPr lang="cs-CZ" sz="1800" dirty="0"/>
              <a:t>výběr skupiny vyššího řádu, posléze nižšího řádu (např. vybrána nemocnice, poté klinika, poté oddělení, poté konkrétní jednotlivec….).</a:t>
            </a:r>
          </a:p>
          <a:p>
            <a:pPr>
              <a:lnSpc>
                <a:spcPct val="120000"/>
              </a:lnSpc>
            </a:pP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Stratifikovaný (oblastní) výběr: </a:t>
            </a:r>
            <a:r>
              <a:rPr lang="cs-CZ" sz="1800" dirty="0"/>
              <a:t>všichni z cílové populace jsou rozčleněni na menší odlišné skupiny (např. absolventky SZŠ, VOZŠ, Bc., Mgr.) a z každé skupiny jsou pak vybráni členové výzkumného souboru.</a:t>
            </a:r>
          </a:p>
          <a:p>
            <a:pPr>
              <a:lnSpc>
                <a:spcPct val="120000"/>
              </a:lnSpc>
            </a:pP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Kvótový výběr: </a:t>
            </a:r>
            <a:r>
              <a:rPr lang="cs-CZ" sz="1800" dirty="0"/>
              <a:t>víme-li např., že v cílové populaci je 30 % žen a 70 % mužů je toto rozložení dodrženo </a:t>
            </a:r>
            <a:r>
              <a:rPr lang="cs-CZ" sz="1800" dirty="0" err="1"/>
              <a:t>ii</a:t>
            </a:r>
            <a:r>
              <a:rPr lang="cs-CZ" sz="1800" dirty="0"/>
              <a:t> při výběru výzkumného souboru.</a:t>
            </a:r>
          </a:p>
        </p:txBody>
      </p:sp>
      <p:sp>
        <p:nvSpPr>
          <p:cNvPr id="2" name="AutoShape 2" descr="Výsledek obrázku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" name="Obrázek 9"/>
          <p:cNvPicPr/>
          <p:nvPr/>
        </p:nvPicPr>
        <p:blipFill rotWithShape="1">
          <a:blip r:embed="rId2"/>
          <a:srcRect l="7441" t="32275" r="43285" b="38095"/>
          <a:stretch/>
        </p:blipFill>
        <p:spPr bwMode="auto">
          <a:xfrm>
            <a:off x="10402417" y="0"/>
            <a:ext cx="1763688" cy="17281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CF7DAEB-F398-4916-95E2-5C2550A833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7D3CF56-7B58-45CB-96FC-B555CBCF9D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50923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181978" y="72008"/>
            <a:ext cx="8131598" cy="792088"/>
          </a:xfrm>
        </p:spPr>
        <p:txBody>
          <a:bodyPr>
            <a:noAutofit/>
          </a:bodyPr>
          <a:lstStyle/>
          <a:p>
            <a:r>
              <a:rPr lang="cs-CZ" sz="3200" dirty="0"/>
              <a:t>2. fáze: plánování </a:t>
            </a:r>
            <a:r>
              <a:rPr lang="cs-CZ" sz="2000" dirty="0"/>
              <a:t>–  výběr výzkumného souboru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279918" y="864096"/>
            <a:ext cx="10148394" cy="496855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Kriteriální výběr: </a:t>
            </a:r>
            <a:r>
              <a:rPr lang="cs-CZ" sz="1800" dirty="0"/>
              <a:t>výzkumný soubor je vybrán dle zastoupení určitého kritéria  (např. kuřáci).</a:t>
            </a:r>
            <a:endParaRPr lang="cs-C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Párový výběr: </a:t>
            </a:r>
            <a:r>
              <a:rPr lang="cs-CZ" sz="1800" dirty="0"/>
              <a:t>výběr dvou co nejvíce podobných skupin (věk, pohlaví, vzdělání). Jedna má určitou charakteristiku (např. rakovinu plic) a druhá ji nemá. </a:t>
            </a:r>
          </a:p>
          <a:p>
            <a:pPr>
              <a:lnSpc>
                <a:spcPct val="120000"/>
              </a:lnSpc>
            </a:pP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Snowball metoda (metoda nabalování): </a:t>
            </a:r>
            <a:r>
              <a:rPr lang="cs-CZ" sz="1800" dirty="0"/>
              <a:t>osoba cílové skupiny a se stává informátorem (dává nám kontakt na další osobu nebo jí předloží výzkumný nástroj) a nově kontaktovaní se opět stávají informátory a celí cyklus se opakuje.</a:t>
            </a:r>
          </a:p>
          <a:p>
            <a:pPr>
              <a:lnSpc>
                <a:spcPct val="120000"/>
              </a:lnSpc>
            </a:pP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Oportunitní namátkový výběr: </a:t>
            </a:r>
            <a:r>
              <a:rPr lang="cs-CZ" sz="1800" dirty="0"/>
              <a:t>testujeme kohokoliv, kdo je zrovna ochoten se nechat testovat.</a:t>
            </a:r>
          </a:p>
          <a:p>
            <a:pPr>
              <a:lnSpc>
                <a:spcPct val="120000"/>
              </a:lnSpc>
            </a:pPr>
            <a:r>
              <a:rPr lang="cs-CZ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Sebevýběr</a:t>
            </a: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anketní výběr: </a:t>
            </a:r>
            <a:r>
              <a:rPr lang="cs-CZ" sz="1800" dirty="0"/>
              <a:t>testujeme ty, co na základě výzvy chtějí být součástí výzkumného souboru.</a:t>
            </a:r>
          </a:p>
          <a:p>
            <a:pPr>
              <a:lnSpc>
                <a:spcPct val="120000"/>
              </a:lnSpc>
            </a:pP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Výběr výzkumného vzorku prostřednictvím sociálních síti: </a:t>
            </a:r>
            <a:r>
              <a:rPr lang="cs-CZ" sz="1800" dirty="0">
                <a:solidFill>
                  <a:srgbClr val="FF0000"/>
                </a:solidFill>
              </a:rPr>
              <a:t>velké riziko toho, že informace získáme od osoby, které nesplňuje požadavky cílové populace. Lze eliminovat cílenou distribucí odkazu.</a:t>
            </a:r>
          </a:p>
        </p:txBody>
      </p:sp>
      <p:sp>
        <p:nvSpPr>
          <p:cNvPr id="2" name="AutoShape 2" descr="Výsledek obrázku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" name="Obrázek 9"/>
          <p:cNvPicPr/>
          <p:nvPr/>
        </p:nvPicPr>
        <p:blipFill rotWithShape="1">
          <a:blip r:embed="rId2"/>
          <a:srcRect l="7441" t="32275" r="43285" b="38095"/>
          <a:stretch/>
        </p:blipFill>
        <p:spPr bwMode="auto">
          <a:xfrm>
            <a:off x="10428312" y="0"/>
            <a:ext cx="1763688" cy="17281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F8D6EEA-2BBD-464A-8C5D-3F94B6D45F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BA2578B-71FC-4988-8C58-E9C9E0B982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13867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461324" y="154157"/>
            <a:ext cx="8194123" cy="648072"/>
          </a:xfrm>
        </p:spPr>
        <p:txBody>
          <a:bodyPr>
            <a:noAutofit/>
          </a:bodyPr>
          <a:lstStyle/>
          <a:p>
            <a:r>
              <a:rPr lang="cs-CZ" sz="3200" dirty="0"/>
              <a:t>2. fáze: plánování </a:t>
            </a:r>
            <a:r>
              <a:rPr lang="cs-CZ" sz="2000" dirty="0"/>
              <a:t>– volba velikosti cílového souboru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83811205"/>
              </p:ext>
            </p:extLst>
          </p:nvPr>
        </p:nvGraphicFramePr>
        <p:xfrm>
          <a:off x="545298" y="671804"/>
          <a:ext cx="11341901" cy="532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6F1D957-111B-4279-B265-F1511EB988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2CCFF42-2999-4F58-AE20-8E8A39E1FB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065700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8502" y="2320888"/>
            <a:ext cx="11684640" cy="1702160"/>
          </a:xfrm>
        </p:spPr>
        <p:txBody>
          <a:bodyPr/>
          <a:lstStyle/>
          <a:p>
            <a:r>
              <a:rPr lang="cs-CZ" dirty="0"/>
              <a:t>FÁZE PLÁNOVÁNÍ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>
            <a:noAutofit/>
          </a:bodyPr>
          <a:lstStyle/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  <a:ea typeface="+mn-ea"/>
                <a:cs typeface="+mn-cs"/>
              </a:rPr>
              <a:t>Volba metody sběru dat</a:t>
            </a:r>
          </a:p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endParaRPr lang="cs-CZ" sz="28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738983" y="2174312"/>
            <a:ext cx="4392488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cs-CZ" sz="2800" b="1" spc="50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800" b="1" spc="50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800" b="1" spc="50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6093FA-D68D-4247-846C-F2C933EDC8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7E8436-08E2-4F23-BFE8-44E8ED19F6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7</a:t>
            </a:fld>
            <a:endParaRPr lang="cs-CZ" altLang="cs-CZ" noProof="0" dirty="0"/>
          </a:p>
        </p:txBody>
      </p:sp>
    </p:spTree>
    <p:extLst>
      <p:ext uri="{BB962C8B-B14F-4D97-AF65-F5344CB8AC3E}">
        <p14:creationId xmlns:p14="http://schemas.microsoft.com/office/powerpoint/2010/main" val="1959312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361324" y="179409"/>
            <a:ext cx="7704856" cy="792088"/>
          </a:xfrm>
        </p:spPr>
        <p:txBody>
          <a:bodyPr>
            <a:noAutofit/>
          </a:bodyPr>
          <a:lstStyle/>
          <a:p>
            <a:r>
              <a:rPr lang="cs-CZ" sz="3200" dirty="0"/>
              <a:t>2. fáze: plánování </a:t>
            </a:r>
            <a:r>
              <a:rPr lang="cs-CZ" sz="2000" dirty="0"/>
              <a:t>– volba výzkumného nástroje</a:t>
            </a:r>
          </a:p>
        </p:txBody>
      </p:sp>
      <p:pic>
        <p:nvPicPr>
          <p:cNvPr id="5" name="Obrázek 4"/>
          <p:cNvPicPr/>
          <p:nvPr/>
        </p:nvPicPr>
        <p:blipFill rotWithShape="1">
          <a:blip r:embed="rId2"/>
          <a:srcRect l="34227" t="24339" r="40474" b="14021"/>
          <a:stretch/>
        </p:blipFill>
        <p:spPr bwMode="auto">
          <a:xfrm>
            <a:off x="10860360" y="0"/>
            <a:ext cx="1331640" cy="21328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704887"/>
              </p:ext>
            </p:extLst>
          </p:nvPr>
        </p:nvGraphicFramePr>
        <p:xfrm>
          <a:off x="345234" y="699795"/>
          <a:ext cx="10384972" cy="555200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1339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33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814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28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kern="1200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+mj-lt"/>
                          <a:ea typeface="+mn-ea"/>
                          <a:cs typeface="+mn-cs"/>
                        </a:rPr>
                        <a:t> NÁSTROJ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1" kern="1200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kern="1200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+mj-lt"/>
                          <a:ea typeface="+mn-ea"/>
                          <a:cs typeface="+mn-cs"/>
                        </a:rPr>
                        <a:t>KVANTITATIVNÍ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kern="1200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+mj-lt"/>
                          <a:ea typeface="+mn-ea"/>
                          <a:cs typeface="+mn-cs"/>
                        </a:rPr>
                        <a:t>KVALITATIVNÍ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799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Přestože některé z výzkumných nástrojů lze použít jak</a:t>
                      </a:r>
                      <a:r>
                        <a:rPr lang="cs-CZ" sz="140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u kvantitativního tak u kvalitativního výzkumného dizajnu, jejich konstrukce a způsob sběru dat je pro odlišný. </a:t>
                      </a:r>
                      <a:endParaRPr lang="cs-CZ" sz="14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7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Dotazník</a:t>
                      </a:r>
                      <a:endParaRPr lang="cs-CZ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6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+mj-lt"/>
                          <a:sym typeface="Webdings"/>
                        </a:rPr>
                        <a:t></a:t>
                      </a:r>
                      <a:endParaRPr lang="cs-CZ" sz="2000" b="0" i="0" u="none" strike="noStrike" dirty="0">
                        <a:effectLst/>
                        <a:latin typeface="+mj-lt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6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3230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 i="0" u="none" strike="noStrike" kern="1200">
                          <a:solidFill>
                            <a:srgbClr val="262626"/>
                          </a:solidFill>
                          <a:effectLst/>
                          <a:latin typeface="+mj-lt"/>
                        </a:rPr>
                        <a:t>Rozhovor</a:t>
                      </a:r>
                      <a:endParaRPr lang="cs-CZ" sz="2000" b="0" i="0" u="none" strike="noStrike">
                        <a:effectLst/>
                        <a:latin typeface="+mj-lt"/>
                      </a:endParaRPr>
                    </a:p>
                  </a:txBody>
                  <a:tcPr marL="68580" marR="68580" marT="9525" marB="0"/>
                </a:tc>
                <a:tc gridSpan="2"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6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+mj-lt"/>
                          <a:sym typeface="Webdings"/>
                        </a:rPr>
                        <a:t></a:t>
                      </a:r>
                      <a:endParaRPr lang="cs-CZ" sz="2000" b="0" i="0" u="none" strike="noStrike" dirty="0">
                        <a:effectLst/>
                        <a:latin typeface="+mj-lt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0" i="0" u="none" strike="noStrike" kern="1200" dirty="0">
                          <a:solidFill>
                            <a:srgbClr val="262626"/>
                          </a:solidFill>
                          <a:effectLst/>
                          <a:latin typeface="+mj-lt"/>
                        </a:rPr>
                        <a:t>Strukturovaný (</a:t>
                      </a:r>
                      <a:r>
                        <a:rPr lang="cs-CZ" sz="1400" b="0" i="0" u="none" strike="noStrike" kern="1200" dirty="0" err="1">
                          <a:solidFill>
                            <a:srgbClr val="262626"/>
                          </a:solidFill>
                          <a:effectLst/>
                          <a:latin typeface="+mj-lt"/>
                        </a:rPr>
                        <a:t>defcto</a:t>
                      </a:r>
                      <a:r>
                        <a:rPr lang="cs-CZ" sz="1400" b="0" i="0" u="none" strike="noStrike" kern="1200" dirty="0">
                          <a:solidFill>
                            <a:srgbClr val="262626"/>
                          </a:solidFill>
                          <a:effectLst/>
                          <a:latin typeface="+mj-lt"/>
                        </a:rPr>
                        <a:t> dotazník vyplněný za asistence výzkumníka)</a:t>
                      </a:r>
                      <a:endParaRPr lang="cs-CZ" sz="2000" b="0" i="0" u="none" strike="noStrike" dirty="0">
                        <a:effectLst/>
                        <a:latin typeface="+mj-lt"/>
                      </a:endParaRP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6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+mj-lt"/>
                          <a:sym typeface="Webdings"/>
                        </a:rPr>
                        <a:t></a:t>
                      </a:r>
                      <a:endParaRPr lang="cs-CZ" sz="2000" b="0" i="0" u="none" strike="noStrike" dirty="0">
                        <a:effectLst/>
                        <a:latin typeface="+mj-lt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0" i="0" u="none" strike="noStrike" kern="1200" dirty="0" err="1">
                          <a:solidFill>
                            <a:srgbClr val="262626"/>
                          </a:solidFill>
                          <a:effectLst/>
                          <a:latin typeface="+mj-lt"/>
                        </a:rPr>
                        <a:t>Polostrukturovaný</a:t>
                      </a:r>
                      <a:r>
                        <a:rPr lang="cs-CZ" sz="1400" b="0" i="0" u="none" strike="noStrike" kern="1200" dirty="0">
                          <a:solidFill>
                            <a:srgbClr val="262626"/>
                          </a:solidFill>
                          <a:effectLst/>
                          <a:latin typeface="+mj-lt"/>
                        </a:rPr>
                        <a:t>, nestrukturovaný</a:t>
                      </a:r>
                      <a:endParaRPr lang="cs-CZ" sz="2000" b="0" i="0" u="none" strike="noStrike" dirty="0">
                        <a:effectLst/>
                        <a:latin typeface="+mj-lt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3230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 i="0" u="none" strike="noStrike" kern="1200">
                          <a:solidFill>
                            <a:srgbClr val="262626"/>
                          </a:solidFill>
                          <a:effectLst/>
                          <a:latin typeface="+mj-lt"/>
                        </a:rPr>
                        <a:t>Pozorování</a:t>
                      </a:r>
                      <a:endParaRPr lang="cs-CZ" sz="2000" b="0" i="0" u="none" strike="noStrike">
                        <a:effectLst/>
                        <a:latin typeface="+mj-lt"/>
                      </a:endParaRPr>
                    </a:p>
                  </a:txBody>
                  <a:tcPr marL="68580" marR="68580" marT="9525" marB="0"/>
                </a:tc>
                <a:tc gridSpan="2"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6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+mj-lt"/>
                          <a:sym typeface="Webdings"/>
                        </a:rPr>
                        <a:t></a:t>
                      </a:r>
                      <a:endParaRPr lang="cs-CZ" sz="2000" b="0" i="0" u="none" strike="noStrike" dirty="0">
                        <a:effectLst/>
                        <a:latin typeface="+mj-lt"/>
                      </a:endParaRPr>
                    </a:p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0" i="0" u="none" strike="noStrike" kern="1200" dirty="0">
                          <a:solidFill>
                            <a:srgbClr val="26262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Strukturovaný záznamový arch sledování počtu výskytu jevu</a:t>
                      </a: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6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+mj-lt"/>
                          <a:sym typeface="Webdings"/>
                        </a:rPr>
                        <a:t></a:t>
                      </a:r>
                      <a:endParaRPr lang="cs-CZ" sz="2000" b="0" i="0" u="none" strike="noStrike" dirty="0">
                        <a:effectLst/>
                        <a:latin typeface="+mj-lt"/>
                      </a:endParaRPr>
                    </a:p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0" i="0" u="none" strike="noStrike" kern="1200" dirty="0">
                          <a:solidFill>
                            <a:srgbClr val="262626"/>
                          </a:solidFill>
                          <a:effectLst/>
                          <a:latin typeface="+mj-lt"/>
                        </a:rPr>
                        <a:t>Pořízení videonahrávky podrobný rozbor </a:t>
                      </a:r>
                      <a:endParaRPr lang="cs-CZ" sz="2000" b="0" i="0" u="none" strike="noStrike" dirty="0">
                        <a:effectLst/>
                        <a:latin typeface="+mj-lt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07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Rozbor psaného projevu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6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+mj-lt"/>
                          <a:sym typeface="Webdings"/>
                        </a:rPr>
                        <a:t></a:t>
                      </a:r>
                      <a:endParaRPr lang="cs-CZ" sz="2000" b="0" i="0" u="none" strike="noStrike" dirty="0">
                        <a:effectLst/>
                        <a:latin typeface="+mj-lt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6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+mj-lt"/>
                          <a:sym typeface="Webdings"/>
                        </a:rPr>
                        <a:t></a:t>
                      </a:r>
                      <a:endParaRPr lang="cs-CZ" sz="2000" b="0" i="0" u="none" strike="noStrike" dirty="0">
                        <a:effectLst/>
                        <a:latin typeface="+mj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Např. zkoumání deníku nebo,</a:t>
                      </a:r>
                      <a:r>
                        <a:rPr lang="cs-CZ" sz="1400" b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eseje na určité téma</a:t>
                      </a:r>
                      <a:endParaRPr lang="cs-CZ" sz="14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07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Rozbor kresby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6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6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+mj-lt"/>
                          <a:sym typeface="Webdings"/>
                        </a:rPr>
                        <a:t></a:t>
                      </a:r>
                      <a:endParaRPr lang="cs-CZ" sz="2000" b="0" i="0" u="none" strike="noStrike" dirty="0">
                        <a:effectLst/>
                        <a:latin typeface="+mj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cs-CZ" sz="14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07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Experiment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6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+mj-lt"/>
                          <a:sym typeface="Webdings"/>
                        </a:rPr>
                        <a:t></a:t>
                      </a:r>
                      <a:endParaRPr lang="cs-CZ" sz="2000" b="0" i="0" u="none" strike="noStrike" dirty="0">
                        <a:effectLst/>
                        <a:latin typeface="+mj-lt"/>
                      </a:endParaRPr>
                    </a:p>
                    <a:p>
                      <a:pPr algn="ctr" rtl="0" eaLnBrk="1" latinLnBrk="0" hangingPunct="1"/>
                      <a:endParaRPr lang="cs-CZ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600" b="1" kern="12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x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cs-CZ" sz="14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B9705F5-747F-4808-9DD0-00F90B005F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F04DC35-C0F2-4572-8EEB-AEF9C14287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86669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4563" y="404664"/>
            <a:ext cx="11653934" cy="1080120"/>
          </a:xfrm>
        </p:spPr>
        <p:txBody>
          <a:bodyPr>
            <a:noAutofit/>
          </a:bodyPr>
          <a:lstStyle/>
          <a:p>
            <a:r>
              <a:rPr lang="cs-CZ" dirty="0"/>
              <a:t>2. fáze: plánování </a:t>
            </a:r>
            <a:r>
              <a:rPr lang="cs-CZ" sz="2400" dirty="0"/>
              <a:t>– volba výzkumného nástroje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0588" y="1484785"/>
            <a:ext cx="11653934" cy="4347845"/>
          </a:xfrm>
        </p:spPr>
        <p:txBody>
          <a:bodyPr/>
          <a:lstStyle/>
          <a:p>
            <a:r>
              <a:rPr lang="cs-CZ" dirty="0"/>
              <a:t>Chování lidí na veřejném místě –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POZOROVÁNÍ.</a:t>
            </a:r>
          </a:p>
          <a:p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dirty="0"/>
              <a:t>Chování lidí v soukromí –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ROZHOVOR</a:t>
            </a:r>
            <a:r>
              <a:rPr lang="cs-CZ" dirty="0"/>
              <a:t> nebo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DOTAZNÍK.</a:t>
            </a:r>
          </a:p>
          <a:p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dirty="0"/>
              <a:t>Zkoumání názorů, pocitů, víry, hodnot -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ROZHOVOR</a:t>
            </a:r>
            <a:r>
              <a:rPr lang="cs-CZ" dirty="0"/>
              <a:t> nebo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DOTAZNÍK </a:t>
            </a:r>
            <a:r>
              <a:rPr lang="cs-CZ" dirty="0"/>
              <a:t>nebo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POSTOJOVÉ ŠKÁLY.</a:t>
            </a:r>
          </a:p>
          <a:p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dirty="0"/>
              <a:t>Schopnosti jedinců –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STANDARDIZOVANÉ TESTY.</a:t>
            </a:r>
          </a:p>
          <a:p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53EA388-6B7F-4DBC-9408-B9EBAA13AF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097AC3-A13A-4AE3-8F42-EC15A609FD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36584599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 (1)</Template>
  <TotalTime>48</TotalTime>
  <Words>1623</Words>
  <Application>Microsoft Office PowerPoint</Application>
  <PresentationFormat>Širokoúhlá obrazovka</PresentationFormat>
  <Paragraphs>250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3" baseType="lpstr">
      <vt:lpstr>Arial</vt:lpstr>
      <vt:lpstr>Calibri</vt:lpstr>
      <vt:lpstr>Century Gothic</vt:lpstr>
      <vt:lpstr>Tahoma</vt:lpstr>
      <vt:lpstr>Times New Roman</vt:lpstr>
      <vt:lpstr>Webdings</vt:lpstr>
      <vt:lpstr>Wingdings</vt:lpstr>
      <vt:lpstr>Prezentace_MU_CZ</vt:lpstr>
      <vt:lpstr>FÁZE PLÁNOVÁNÍ</vt:lpstr>
      <vt:lpstr>2. fáze: plánování – volba cílového souboru</vt:lpstr>
      <vt:lpstr>2. fáze: plánování – volba výzkumného souboru</vt:lpstr>
      <vt:lpstr>2. fáze: plánování – výběr výzkumného souboru</vt:lpstr>
      <vt:lpstr>2. fáze: plánování –  výběr výzkumného souboru</vt:lpstr>
      <vt:lpstr>2. fáze: plánování – volba velikosti cílového souboru</vt:lpstr>
      <vt:lpstr>FÁZE PLÁNOVÁNÍ</vt:lpstr>
      <vt:lpstr>2. fáze: plánování – volba výzkumného nástroje</vt:lpstr>
      <vt:lpstr>2. fáze: plánování – volba výzkumného nástroje</vt:lpstr>
      <vt:lpstr>FÁZE EMPIRICKÁ</vt:lpstr>
      <vt:lpstr>3. fáze: empirická – formulace cílů, hypotéz, výzkumných otázek</vt:lpstr>
      <vt:lpstr>3. fáze: empirická – obsahové zaměření hypotéz a výzkumných otázek </vt:lpstr>
      <vt:lpstr>Prezentace aplikace PowerPoint</vt:lpstr>
      <vt:lpstr>Zdroje</vt:lpstr>
      <vt:lpstr>Hodně zdaru při výzkumu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Alena Pospíšilová</dc:creator>
  <cp:lastModifiedBy>Alena Pospíšilová</cp:lastModifiedBy>
  <cp:revision>9</cp:revision>
  <cp:lastPrinted>1601-01-01T00:00:00Z</cp:lastPrinted>
  <dcterms:created xsi:type="dcterms:W3CDTF">2021-09-08T10:42:39Z</dcterms:created>
  <dcterms:modified xsi:type="dcterms:W3CDTF">2021-12-06T12:39:45Z</dcterms:modified>
</cp:coreProperties>
</file>