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322" r:id="rId2"/>
    <p:sldId id="370" r:id="rId3"/>
    <p:sldId id="372" r:id="rId4"/>
    <p:sldId id="373" r:id="rId5"/>
    <p:sldId id="385" r:id="rId6"/>
    <p:sldId id="386" r:id="rId7"/>
    <p:sldId id="387" r:id="rId8"/>
    <p:sldId id="384" r:id="rId9"/>
    <p:sldId id="374" r:id="rId10"/>
    <p:sldId id="375" r:id="rId11"/>
    <p:sldId id="376" r:id="rId12"/>
    <p:sldId id="377" r:id="rId13"/>
    <p:sldId id="380" r:id="rId14"/>
    <p:sldId id="379" r:id="rId15"/>
    <p:sldId id="381" r:id="rId16"/>
    <p:sldId id="382" r:id="rId17"/>
    <p:sldId id="383" r:id="rId18"/>
    <p:sldId id="369" r:id="rId19"/>
    <p:sldId id="388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2" autoAdjust="0"/>
    <p:restoredTop sz="95768" autoAdjust="0"/>
  </p:normalViewPr>
  <p:slideViewPr>
    <p:cSldViewPr snapToGrid="0">
      <p:cViewPr varScale="1">
        <p:scale>
          <a:sx n="103" d="100"/>
          <a:sy n="103" d="100"/>
        </p:scale>
        <p:origin x="132" y="28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50AA46-89FE-4DFB-9796-3D57F365EAC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06B1EFD0-CC01-4755-81C7-7DA0F194B9FA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Druhy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psaných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publikací</a:t>
          </a:r>
        </a:p>
      </dgm:t>
    </dgm:pt>
    <dgm:pt modelId="{A970F566-E344-4B1A-93A4-40967B72B965}" type="parTrans" cxnId="{E5249215-E6D0-44AC-AD55-67AD139B421A}">
      <dgm:prSet/>
      <dgm:spPr/>
      <dgm:t>
        <a:bodyPr/>
        <a:lstStyle/>
        <a:p>
          <a:endParaRPr lang="cs-CZ">
            <a:solidFill>
              <a:schemeClr val="bg1"/>
            </a:solidFill>
            <a:latin typeface="+mj-lt"/>
          </a:endParaRPr>
        </a:p>
      </dgm:t>
    </dgm:pt>
    <dgm:pt modelId="{A6CC4B0C-A841-4CCC-938E-8258A5966B3E}" type="sibTrans" cxnId="{E5249215-E6D0-44AC-AD55-67AD139B421A}">
      <dgm:prSet/>
      <dgm:spPr/>
      <dgm:t>
        <a:bodyPr/>
        <a:lstStyle/>
        <a:p>
          <a:endParaRPr lang="cs-CZ">
            <a:solidFill>
              <a:schemeClr val="bg1"/>
            </a:solidFill>
            <a:latin typeface="+mj-lt"/>
          </a:endParaRPr>
        </a:p>
      </dgm:t>
    </dgm:pt>
    <dgm:pt modelId="{6A008506-8B4E-4D32-900B-F985937EE4DB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Přehledový článek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článek</a:t>
          </a:r>
        </a:p>
      </dgm:t>
    </dgm:pt>
    <dgm:pt modelId="{629759C4-EB8B-4808-8DDF-81389C9469E6}" type="parTrans" cxnId="{171F19CA-7A87-4AB1-B05C-CE8EA2C4AECD}">
      <dgm:prSet/>
      <dgm:spPr/>
      <dgm:t>
        <a:bodyPr/>
        <a:lstStyle/>
        <a:p>
          <a:endParaRPr lang="cs-CZ">
            <a:solidFill>
              <a:schemeClr val="bg1"/>
            </a:solidFill>
            <a:latin typeface="+mj-lt"/>
          </a:endParaRPr>
        </a:p>
      </dgm:t>
    </dgm:pt>
    <dgm:pt modelId="{AB574A04-9BC5-4CD9-B700-EAEB011E37AB}" type="sibTrans" cxnId="{171F19CA-7A87-4AB1-B05C-CE8EA2C4AECD}">
      <dgm:prSet/>
      <dgm:spPr/>
      <dgm:t>
        <a:bodyPr/>
        <a:lstStyle/>
        <a:p>
          <a:endParaRPr lang="cs-CZ">
            <a:solidFill>
              <a:schemeClr val="bg1"/>
            </a:solidFill>
            <a:latin typeface="+mj-lt"/>
          </a:endParaRPr>
        </a:p>
      </dgm:t>
    </dgm:pt>
    <dgm:pt modelId="{44C77E41-178F-42AD-9120-2FC65A49A264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Originální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článek</a:t>
          </a:r>
        </a:p>
      </dgm:t>
    </dgm:pt>
    <dgm:pt modelId="{C9D1B631-F330-4740-88F0-DA698160FA5D}" type="parTrans" cxnId="{6CF5F175-2D50-4D66-B3A6-FCBD42FA5DA5}">
      <dgm:prSet/>
      <dgm:spPr/>
      <dgm:t>
        <a:bodyPr/>
        <a:lstStyle/>
        <a:p>
          <a:endParaRPr lang="cs-CZ">
            <a:solidFill>
              <a:schemeClr val="bg1"/>
            </a:solidFill>
            <a:latin typeface="+mj-lt"/>
          </a:endParaRPr>
        </a:p>
      </dgm:t>
    </dgm:pt>
    <dgm:pt modelId="{E054EDBC-5A24-4CED-BBC4-4A0158B76DEF}" type="sibTrans" cxnId="{6CF5F175-2D50-4D66-B3A6-FCBD42FA5DA5}">
      <dgm:prSet/>
      <dgm:spPr/>
      <dgm:t>
        <a:bodyPr/>
        <a:lstStyle/>
        <a:p>
          <a:endParaRPr lang="cs-CZ">
            <a:solidFill>
              <a:schemeClr val="bg1"/>
            </a:solidFill>
            <a:latin typeface="+mj-lt"/>
          </a:endParaRPr>
        </a:p>
      </dgm:t>
    </dgm:pt>
    <dgm:pt modelId="{6EAD9FAA-A507-4B8A-8680-FABA9A733D3E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Kasuistika</a:t>
          </a:r>
        </a:p>
      </dgm:t>
    </dgm:pt>
    <dgm:pt modelId="{7119DCB5-C119-4C71-B9C4-C93E43CFBF62}" type="parTrans" cxnId="{099EBFB1-D14A-474B-89A0-03F86E93DD11}">
      <dgm:prSet/>
      <dgm:spPr/>
      <dgm:t>
        <a:bodyPr/>
        <a:lstStyle/>
        <a:p>
          <a:endParaRPr lang="cs-CZ">
            <a:solidFill>
              <a:schemeClr val="bg1"/>
            </a:solidFill>
            <a:latin typeface="+mj-lt"/>
          </a:endParaRPr>
        </a:p>
      </dgm:t>
    </dgm:pt>
    <dgm:pt modelId="{A78C8E9E-0B92-42F3-920B-851B8E58369C}" type="sibTrans" cxnId="{099EBFB1-D14A-474B-89A0-03F86E93DD11}">
      <dgm:prSet/>
      <dgm:spPr/>
      <dgm:t>
        <a:bodyPr/>
        <a:lstStyle/>
        <a:p>
          <a:endParaRPr lang="cs-CZ">
            <a:solidFill>
              <a:schemeClr val="bg1"/>
            </a:solidFill>
            <a:latin typeface="+mj-lt"/>
          </a:endParaRPr>
        </a:p>
      </dgm:t>
    </dgm:pt>
    <dgm:pt modelId="{D6834C18-0AB1-4526-9F05-EBD2C82DF8AF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Dopis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redakci</a:t>
          </a:r>
        </a:p>
      </dgm:t>
    </dgm:pt>
    <dgm:pt modelId="{49A68607-81C6-4EA0-A13B-E1CB3F480788}" type="parTrans" cxnId="{6DA445F6-0A86-4EDF-852C-719AB5DE855B}">
      <dgm:prSet/>
      <dgm:spPr/>
      <dgm:t>
        <a:bodyPr/>
        <a:lstStyle/>
        <a:p>
          <a:endParaRPr lang="cs-CZ">
            <a:solidFill>
              <a:schemeClr val="bg1"/>
            </a:solidFill>
            <a:latin typeface="+mj-lt"/>
          </a:endParaRPr>
        </a:p>
      </dgm:t>
    </dgm:pt>
    <dgm:pt modelId="{A4E91930-CEF8-46A0-828C-A227053434ED}" type="sibTrans" cxnId="{6DA445F6-0A86-4EDF-852C-719AB5DE855B}">
      <dgm:prSet/>
      <dgm:spPr/>
      <dgm:t>
        <a:bodyPr/>
        <a:lstStyle/>
        <a:p>
          <a:endParaRPr lang="cs-CZ">
            <a:solidFill>
              <a:schemeClr val="bg1"/>
            </a:solidFill>
            <a:latin typeface="+mj-lt"/>
          </a:endParaRPr>
        </a:p>
      </dgm:t>
    </dgm:pt>
    <dgm:pt modelId="{622124B3-1E8F-49F8-9156-EA9D2C9DD250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Recenze</a:t>
          </a:r>
        </a:p>
      </dgm:t>
    </dgm:pt>
    <dgm:pt modelId="{34292160-1443-4E51-A944-57F13D9BC3CD}" type="parTrans" cxnId="{86506288-ED77-4A55-8FA8-6B7B07882D70}">
      <dgm:prSet/>
      <dgm:spPr/>
      <dgm:t>
        <a:bodyPr/>
        <a:lstStyle/>
        <a:p>
          <a:endParaRPr lang="cs-CZ">
            <a:solidFill>
              <a:schemeClr val="bg1"/>
            </a:solidFill>
            <a:latin typeface="+mj-lt"/>
          </a:endParaRPr>
        </a:p>
      </dgm:t>
    </dgm:pt>
    <dgm:pt modelId="{7C8DD02E-9CBE-47E1-BE24-77599184F24F}" type="sibTrans" cxnId="{86506288-ED77-4A55-8FA8-6B7B07882D70}">
      <dgm:prSet/>
      <dgm:spPr/>
      <dgm:t>
        <a:bodyPr/>
        <a:lstStyle/>
        <a:p>
          <a:endParaRPr lang="cs-CZ">
            <a:solidFill>
              <a:schemeClr val="bg1"/>
            </a:solidFill>
            <a:latin typeface="+mj-lt"/>
          </a:endParaRPr>
        </a:p>
      </dgm:t>
    </dgm:pt>
    <dgm:pt modelId="{07D416BF-D181-4312-BA05-96C87A68E931}" type="pres">
      <dgm:prSet presAssocID="{4850AA46-89FE-4DFB-9796-3D57F365EAC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8528DFD-9026-4859-9F1A-A34A26C11B80}" type="pres">
      <dgm:prSet presAssocID="{06B1EFD0-CC01-4755-81C7-7DA0F194B9FA}" presName="hierRoot1" presStyleCnt="0">
        <dgm:presLayoutVars>
          <dgm:hierBranch/>
        </dgm:presLayoutVars>
      </dgm:prSet>
      <dgm:spPr/>
    </dgm:pt>
    <dgm:pt modelId="{6E6286F5-2AF5-4592-91E0-85D488C9EA63}" type="pres">
      <dgm:prSet presAssocID="{06B1EFD0-CC01-4755-81C7-7DA0F194B9FA}" presName="rootComposite1" presStyleCnt="0"/>
      <dgm:spPr/>
    </dgm:pt>
    <dgm:pt modelId="{EA93014B-A152-4B79-A2C5-246C52EC3F11}" type="pres">
      <dgm:prSet presAssocID="{06B1EFD0-CC01-4755-81C7-7DA0F194B9FA}" presName="rootText1" presStyleLbl="node0" presStyleIdx="0" presStyleCnt="1">
        <dgm:presLayoutVars>
          <dgm:chPref val="3"/>
        </dgm:presLayoutVars>
      </dgm:prSet>
      <dgm:spPr/>
    </dgm:pt>
    <dgm:pt modelId="{19820836-95A8-459E-A90C-3878782AEDAD}" type="pres">
      <dgm:prSet presAssocID="{06B1EFD0-CC01-4755-81C7-7DA0F194B9FA}" presName="rootConnector1" presStyleLbl="node1" presStyleIdx="0" presStyleCnt="0"/>
      <dgm:spPr/>
    </dgm:pt>
    <dgm:pt modelId="{B03746A0-0443-4A91-B27F-8D8CF0CE5C0E}" type="pres">
      <dgm:prSet presAssocID="{06B1EFD0-CC01-4755-81C7-7DA0F194B9FA}" presName="hierChild2" presStyleCnt="0"/>
      <dgm:spPr/>
    </dgm:pt>
    <dgm:pt modelId="{D3CD34B4-470D-4840-A3E0-74A02AF98CEE}" type="pres">
      <dgm:prSet presAssocID="{629759C4-EB8B-4808-8DDF-81389C9469E6}" presName="Name35" presStyleLbl="parChTrans1D2" presStyleIdx="0" presStyleCnt="5"/>
      <dgm:spPr/>
    </dgm:pt>
    <dgm:pt modelId="{89B5D617-CA11-4F47-86B2-43BEAF3496FE}" type="pres">
      <dgm:prSet presAssocID="{6A008506-8B4E-4D32-900B-F985937EE4DB}" presName="hierRoot2" presStyleCnt="0">
        <dgm:presLayoutVars>
          <dgm:hierBranch/>
        </dgm:presLayoutVars>
      </dgm:prSet>
      <dgm:spPr/>
    </dgm:pt>
    <dgm:pt modelId="{F66E4264-2C75-4E7E-99C5-A014B906981C}" type="pres">
      <dgm:prSet presAssocID="{6A008506-8B4E-4D32-900B-F985937EE4DB}" presName="rootComposite" presStyleCnt="0"/>
      <dgm:spPr/>
    </dgm:pt>
    <dgm:pt modelId="{6B2702C8-C7B7-4BF2-826D-39CDBB90C0FA}" type="pres">
      <dgm:prSet presAssocID="{6A008506-8B4E-4D32-900B-F985937EE4DB}" presName="rootText" presStyleLbl="node2" presStyleIdx="0" presStyleCnt="5">
        <dgm:presLayoutVars>
          <dgm:chPref val="3"/>
        </dgm:presLayoutVars>
      </dgm:prSet>
      <dgm:spPr/>
    </dgm:pt>
    <dgm:pt modelId="{0CD01CB1-F033-43CC-9E62-94E14F74319E}" type="pres">
      <dgm:prSet presAssocID="{6A008506-8B4E-4D32-900B-F985937EE4DB}" presName="rootConnector" presStyleLbl="node2" presStyleIdx="0" presStyleCnt="5"/>
      <dgm:spPr/>
    </dgm:pt>
    <dgm:pt modelId="{26019F69-9453-482E-9312-FA42D1A51B16}" type="pres">
      <dgm:prSet presAssocID="{6A008506-8B4E-4D32-900B-F985937EE4DB}" presName="hierChild4" presStyleCnt="0"/>
      <dgm:spPr/>
    </dgm:pt>
    <dgm:pt modelId="{BAD15931-7A31-4B05-99CA-77841B497167}" type="pres">
      <dgm:prSet presAssocID="{6A008506-8B4E-4D32-900B-F985937EE4DB}" presName="hierChild5" presStyleCnt="0"/>
      <dgm:spPr/>
    </dgm:pt>
    <dgm:pt modelId="{78063CE1-6554-4BB3-92B9-53BFB1F1B360}" type="pres">
      <dgm:prSet presAssocID="{C9D1B631-F330-4740-88F0-DA698160FA5D}" presName="Name35" presStyleLbl="parChTrans1D2" presStyleIdx="1" presStyleCnt="5"/>
      <dgm:spPr/>
    </dgm:pt>
    <dgm:pt modelId="{CA68726F-56D3-4F98-BCEC-7560614EB4C4}" type="pres">
      <dgm:prSet presAssocID="{44C77E41-178F-42AD-9120-2FC65A49A264}" presName="hierRoot2" presStyleCnt="0">
        <dgm:presLayoutVars>
          <dgm:hierBranch/>
        </dgm:presLayoutVars>
      </dgm:prSet>
      <dgm:spPr/>
    </dgm:pt>
    <dgm:pt modelId="{80EF7D94-999E-4C73-BCCA-8D0A835E09AA}" type="pres">
      <dgm:prSet presAssocID="{44C77E41-178F-42AD-9120-2FC65A49A264}" presName="rootComposite" presStyleCnt="0"/>
      <dgm:spPr/>
    </dgm:pt>
    <dgm:pt modelId="{E53C3162-123D-44A5-81C6-A037C363199A}" type="pres">
      <dgm:prSet presAssocID="{44C77E41-178F-42AD-9120-2FC65A49A264}" presName="rootText" presStyleLbl="node2" presStyleIdx="1" presStyleCnt="5" custLinFactNeighborX="-4852" custLinFactNeighborY="4173">
        <dgm:presLayoutVars>
          <dgm:chPref val="3"/>
        </dgm:presLayoutVars>
      </dgm:prSet>
      <dgm:spPr/>
    </dgm:pt>
    <dgm:pt modelId="{388E98C1-BA61-4922-B7FE-0E71324138B5}" type="pres">
      <dgm:prSet presAssocID="{44C77E41-178F-42AD-9120-2FC65A49A264}" presName="rootConnector" presStyleLbl="node2" presStyleIdx="1" presStyleCnt="5"/>
      <dgm:spPr/>
    </dgm:pt>
    <dgm:pt modelId="{21BB9565-EB5F-4015-AD7E-B34AD6F1897D}" type="pres">
      <dgm:prSet presAssocID="{44C77E41-178F-42AD-9120-2FC65A49A264}" presName="hierChild4" presStyleCnt="0"/>
      <dgm:spPr/>
    </dgm:pt>
    <dgm:pt modelId="{E8B3DBA1-1E22-45E5-865B-63259BC4229C}" type="pres">
      <dgm:prSet presAssocID="{44C77E41-178F-42AD-9120-2FC65A49A264}" presName="hierChild5" presStyleCnt="0"/>
      <dgm:spPr/>
    </dgm:pt>
    <dgm:pt modelId="{708F2B58-7D7F-4E64-9FA5-66B67811F134}" type="pres">
      <dgm:prSet presAssocID="{7119DCB5-C119-4C71-B9C4-C93E43CFBF62}" presName="Name35" presStyleLbl="parChTrans1D2" presStyleIdx="2" presStyleCnt="5"/>
      <dgm:spPr/>
    </dgm:pt>
    <dgm:pt modelId="{99725801-9A8F-4813-99BC-29357D240D79}" type="pres">
      <dgm:prSet presAssocID="{6EAD9FAA-A507-4B8A-8680-FABA9A733D3E}" presName="hierRoot2" presStyleCnt="0">
        <dgm:presLayoutVars>
          <dgm:hierBranch/>
        </dgm:presLayoutVars>
      </dgm:prSet>
      <dgm:spPr/>
    </dgm:pt>
    <dgm:pt modelId="{90DCCFC9-1FE3-4347-B29C-4E2BC3B8EFA0}" type="pres">
      <dgm:prSet presAssocID="{6EAD9FAA-A507-4B8A-8680-FABA9A733D3E}" presName="rootComposite" presStyleCnt="0"/>
      <dgm:spPr/>
    </dgm:pt>
    <dgm:pt modelId="{01497F48-7D61-4DC7-9DF5-D920A899EE3E}" type="pres">
      <dgm:prSet presAssocID="{6EAD9FAA-A507-4B8A-8680-FABA9A733D3E}" presName="rootText" presStyleLbl="node2" presStyleIdx="2" presStyleCnt="5">
        <dgm:presLayoutVars>
          <dgm:chPref val="3"/>
        </dgm:presLayoutVars>
      </dgm:prSet>
      <dgm:spPr/>
    </dgm:pt>
    <dgm:pt modelId="{3A73DF1F-960D-4C14-8344-6D3F33E8C401}" type="pres">
      <dgm:prSet presAssocID="{6EAD9FAA-A507-4B8A-8680-FABA9A733D3E}" presName="rootConnector" presStyleLbl="node2" presStyleIdx="2" presStyleCnt="5"/>
      <dgm:spPr/>
    </dgm:pt>
    <dgm:pt modelId="{C87EF41E-7A70-45C7-9C39-B3D567F8F9E7}" type="pres">
      <dgm:prSet presAssocID="{6EAD9FAA-A507-4B8A-8680-FABA9A733D3E}" presName="hierChild4" presStyleCnt="0"/>
      <dgm:spPr/>
    </dgm:pt>
    <dgm:pt modelId="{A2A8542B-01E9-42F8-ADE4-A357E4BFB153}" type="pres">
      <dgm:prSet presAssocID="{6EAD9FAA-A507-4B8A-8680-FABA9A733D3E}" presName="hierChild5" presStyleCnt="0"/>
      <dgm:spPr/>
    </dgm:pt>
    <dgm:pt modelId="{359FA1AB-B795-4822-A7E3-BBFEB85CE748}" type="pres">
      <dgm:prSet presAssocID="{49A68607-81C6-4EA0-A13B-E1CB3F480788}" presName="Name35" presStyleLbl="parChTrans1D2" presStyleIdx="3" presStyleCnt="5"/>
      <dgm:spPr/>
    </dgm:pt>
    <dgm:pt modelId="{7906D0B3-7814-4718-AF4A-1E277D78F270}" type="pres">
      <dgm:prSet presAssocID="{D6834C18-0AB1-4526-9F05-EBD2C82DF8AF}" presName="hierRoot2" presStyleCnt="0">
        <dgm:presLayoutVars>
          <dgm:hierBranch/>
        </dgm:presLayoutVars>
      </dgm:prSet>
      <dgm:spPr/>
    </dgm:pt>
    <dgm:pt modelId="{2B56EC88-E292-4366-9D98-F2BA291AD9B9}" type="pres">
      <dgm:prSet presAssocID="{D6834C18-0AB1-4526-9F05-EBD2C82DF8AF}" presName="rootComposite" presStyleCnt="0"/>
      <dgm:spPr/>
    </dgm:pt>
    <dgm:pt modelId="{55F256CA-D1F5-460B-8EC0-4C5CDFF37779}" type="pres">
      <dgm:prSet presAssocID="{D6834C18-0AB1-4526-9F05-EBD2C82DF8AF}" presName="rootText" presStyleLbl="node2" presStyleIdx="3" presStyleCnt="5">
        <dgm:presLayoutVars>
          <dgm:chPref val="3"/>
        </dgm:presLayoutVars>
      </dgm:prSet>
      <dgm:spPr/>
    </dgm:pt>
    <dgm:pt modelId="{5A5F39EF-4044-4F7F-B708-6424F7C032C3}" type="pres">
      <dgm:prSet presAssocID="{D6834C18-0AB1-4526-9F05-EBD2C82DF8AF}" presName="rootConnector" presStyleLbl="node2" presStyleIdx="3" presStyleCnt="5"/>
      <dgm:spPr/>
    </dgm:pt>
    <dgm:pt modelId="{EA68C022-32C1-469D-B8ED-69CAFEB7B8BF}" type="pres">
      <dgm:prSet presAssocID="{D6834C18-0AB1-4526-9F05-EBD2C82DF8AF}" presName="hierChild4" presStyleCnt="0"/>
      <dgm:spPr/>
    </dgm:pt>
    <dgm:pt modelId="{DF659CCA-BF75-4F6C-9FBD-80AECE79DB4B}" type="pres">
      <dgm:prSet presAssocID="{D6834C18-0AB1-4526-9F05-EBD2C82DF8AF}" presName="hierChild5" presStyleCnt="0"/>
      <dgm:spPr/>
    </dgm:pt>
    <dgm:pt modelId="{1387255A-AD39-4F3A-8389-B8562B5F66D0}" type="pres">
      <dgm:prSet presAssocID="{34292160-1443-4E51-A944-57F13D9BC3CD}" presName="Name35" presStyleLbl="parChTrans1D2" presStyleIdx="4" presStyleCnt="5"/>
      <dgm:spPr/>
    </dgm:pt>
    <dgm:pt modelId="{0EB6B483-539F-45EB-93A1-6C38AA0D830A}" type="pres">
      <dgm:prSet presAssocID="{622124B3-1E8F-49F8-9156-EA9D2C9DD250}" presName="hierRoot2" presStyleCnt="0">
        <dgm:presLayoutVars>
          <dgm:hierBranch/>
        </dgm:presLayoutVars>
      </dgm:prSet>
      <dgm:spPr/>
    </dgm:pt>
    <dgm:pt modelId="{D2740346-7B19-4125-897C-6BDAF2484359}" type="pres">
      <dgm:prSet presAssocID="{622124B3-1E8F-49F8-9156-EA9D2C9DD250}" presName="rootComposite" presStyleCnt="0"/>
      <dgm:spPr/>
    </dgm:pt>
    <dgm:pt modelId="{2A9841C2-F405-4933-9B86-44996C16A186}" type="pres">
      <dgm:prSet presAssocID="{622124B3-1E8F-49F8-9156-EA9D2C9DD250}" presName="rootText" presStyleLbl="node2" presStyleIdx="4" presStyleCnt="5">
        <dgm:presLayoutVars>
          <dgm:chPref val="3"/>
        </dgm:presLayoutVars>
      </dgm:prSet>
      <dgm:spPr/>
    </dgm:pt>
    <dgm:pt modelId="{4CC78235-C9A5-4679-8379-5F0796D27055}" type="pres">
      <dgm:prSet presAssocID="{622124B3-1E8F-49F8-9156-EA9D2C9DD250}" presName="rootConnector" presStyleLbl="node2" presStyleIdx="4" presStyleCnt="5"/>
      <dgm:spPr/>
    </dgm:pt>
    <dgm:pt modelId="{49FF4D0C-8FA8-4AF4-AB2D-399E7A3137A8}" type="pres">
      <dgm:prSet presAssocID="{622124B3-1E8F-49F8-9156-EA9D2C9DD250}" presName="hierChild4" presStyleCnt="0"/>
      <dgm:spPr/>
    </dgm:pt>
    <dgm:pt modelId="{46B7C752-0885-4E61-BC79-C256A0B05A0B}" type="pres">
      <dgm:prSet presAssocID="{622124B3-1E8F-49F8-9156-EA9D2C9DD250}" presName="hierChild5" presStyleCnt="0"/>
      <dgm:spPr/>
    </dgm:pt>
    <dgm:pt modelId="{403F4F7A-96A3-4836-BB9A-4276F2C7F3D7}" type="pres">
      <dgm:prSet presAssocID="{06B1EFD0-CC01-4755-81C7-7DA0F194B9FA}" presName="hierChild3" presStyleCnt="0"/>
      <dgm:spPr/>
    </dgm:pt>
  </dgm:ptLst>
  <dgm:cxnLst>
    <dgm:cxn modelId="{E5249215-E6D0-44AC-AD55-67AD139B421A}" srcId="{4850AA46-89FE-4DFB-9796-3D57F365EACC}" destId="{06B1EFD0-CC01-4755-81C7-7DA0F194B9FA}" srcOrd="0" destOrd="0" parTransId="{A970F566-E344-4B1A-93A4-40967B72B965}" sibTransId="{A6CC4B0C-A841-4CCC-938E-8258A5966B3E}"/>
    <dgm:cxn modelId="{FC876619-D5E1-4AF6-87F5-A081E0385833}" type="presOf" srcId="{49A68607-81C6-4EA0-A13B-E1CB3F480788}" destId="{359FA1AB-B795-4822-A7E3-BBFEB85CE748}" srcOrd="0" destOrd="0" presId="urn:microsoft.com/office/officeart/2005/8/layout/orgChart1"/>
    <dgm:cxn modelId="{4704F81B-71A7-4CB8-9CC3-01069DE38CD8}" type="presOf" srcId="{6A008506-8B4E-4D32-900B-F985937EE4DB}" destId="{6B2702C8-C7B7-4BF2-826D-39CDBB90C0FA}" srcOrd="0" destOrd="0" presId="urn:microsoft.com/office/officeart/2005/8/layout/orgChart1"/>
    <dgm:cxn modelId="{C2642020-B8DD-4A1C-B236-8D0980C314DB}" type="presOf" srcId="{6EAD9FAA-A507-4B8A-8680-FABA9A733D3E}" destId="{3A73DF1F-960D-4C14-8344-6D3F33E8C401}" srcOrd="1" destOrd="0" presId="urn:microsoft.com/office/officeart/2005/8/layout/orgChart1"/>
    <dgm:cxn modelId="{8D2F4B4F-A9D7-4F3B-86A4-5F8566B44697}" type="presOf" srcId="{D6834C18-0AB1-4526-9F05-EBD2C82DF8AF}" destId="{5A5F39EF-4044-4F7F-B708-6424F7C032C3}" srcOrd="1" destOrd="0" presId="urn:microsoft.com/office/officeart/2005/8/layout/orgChart1"/>
    <dgm:cxn modelId="{040CF254-03A3-42B3-9E4B-F8E281B98DC2}" type="presOf" srcId="{44C77E41-178F-42AD-9120-2FC65A49A264}" destId="{388E98C1-BA61-4922-B7FE-0E71324138B5}" srcOrd="1" destOrd="0" presId="urn:microsoft.com/office/officeart/2005/8/layout/orgChart1"/>
    <dgm:cxn modelId="{6CF5F175-2D50-4D66-B3A6-FCBD42FA5DA5}" srcId="{06B1EFD0-CC01-4755-81C7-7DA0F194B9FA}" destId="{44C77E41-178F-42AD-9120-2FC65A49A264}" srcOrd="1" destOrd="0" parTransId="{C9D1B631-F330-4740-88F0-DA698160FA5D}" sibTransId="{E054EDBC-5A24-4CED-BBC4-4A0158B76DEF}"/>
    <dgm:cxn modelId="{22F40977-0202-42AD-88DB-1BBA2ACE198D}" type="presOf" srcId="{34292160-1443-4E51-A944-57F13D9BC3CD}" destId="{1387255A-AD39-4F3A-8389-B8562B5F66D0}" srcOrd="0" destOrd="0" presId="urn:microsoft.com/office/officeart/2005/8/layout/orgChart1"/>
    <dgm:cxn modelId="{6A6C6E82-BD14-43CE-BF5E-1DD610795277}" type="presOf" srcId="{06B1EFD0-CC01-4755-81C7-7DA0F194B9FA}" destId="{19820836-95A8-459E-A90C-3878782AEDAD}" srcOrd="1" destOrd="0" presId="urn:microsoft.com/office/officeart/2005/8/layout/orgChart1"/>
    <dgm:cxn modelId="{31501585-0C22-4834-ACFD-675D8EB47095}" type="presOf" srcId="{6EAD9FAA-A507-4B8A-8680-FABA9A733D3E}" destId="{01497F48-7D61-4DC7-9DF5-D920A899EE3E}" srcOrd="0" destOrd="0" presId="urn:microsoft.com/office/officeart/2005/8/layout/orgChart1"/>
    <dgm:cxn modelId="{67D66685-4E2F-4C10-81C0-8B4EFAE56833}" type="presOf" srcId="{622124B3-1E8F-49F8-9156-EA9D2C9DD250}" destId="{2A9841C2-F405-4933-9B86-44996C16A186}" srcOrd="0" destOrd="0" presId="urn:microsoft.com/office/officeart/2005/8/layout/orgChart1"/>
    <dgm:cxn modelId="{86506288-ED77-4A55-8FA8-6B7B07882D70}" srcId="{06B1EFD0-CC01-4755-81C7-7DA0F194B9FA}" destId="{622124B3-1E8F-49F8-9156-EA9D2C9DD250}" srcOrd="4" destOrd="0" parTransId="{34292160-1443-4E51-A944-57F13D9BC3CD}" sibTransId="{7C8DD02E-9CBE-47E1-BE24-77599184F24F}"/>
    <dgm:cxn modelId="{2CFB7999-5FB7-44DB-B6A3-8C3015A60058}" type="presOf" srcId="{C9D1B631-F330-4740-88F0-DA698160FA5D}" destId="{78063CE1-6554-4BB3-92B9-53BFB1F1B360}" srcOrd="0" destOrd="0" presId="urn:microsoft.com/office/officeart/2005/8/layout/orgChart1"/>
    <dgm:cxn modelId="{39A4C59A-6A7C-4FF8-A450-D906CCF11397}" type="presOf" srcId="{7119DCB5-C119-4C71-B9C4-C93E43CFBF62}" destId="{708F2B58-7D7F-4E64-9FA5-66B67811F134}" srcOrd="0" destOrd="0" presId="urn:microsoft.com/office/officeart/2005/8/layout/orgChart1"/>
    <dgm:cxn modelId="{3F9E5F9C-7FC9-4047-AD57-98F1254EE471}" type="presOf" srcId="{06B1EFD0-CC01-4755-81C7-7DA0F194B9FA}" destId="{EA93014B-A152-4B79-A2C5-246C52EC3F11}" srcOrd="0" destOrd="0" presId="urn:microsoft.com/office/officeart/2005/8/layout/orgChart1"/>
    <dgm:cxn modelId="{9036169F-64AB-4E18-8222-5F5162568143}" type="presOf" srcId="{6A008506-8B4E-4D32-900B-F985937EE4DB}" destId="{0CD01CB1-F033-43CC-9E62-94E14F74319E}" srcOrd="1" destOrd="0" presId="urn:microsoft.com/office/officeart/2005/8/layout/orgChart1"/>
    <dgm:cxn modelId="{FA5C6EAE-5353-4C5A-BFC8-A8C60D0F146D}" type="presOf" srcId="{44C77E41-178F-42AD-9120-2FC65A49A264}" destId="{E53C3162-123D-44A5-81C6-A037C363199A}" srcOrd="0" destOrd="0" presId="urn:microsoft.com/office/officeart/2005/8/layout/orgChart1"/>
    <dgm:cxn modelId="{099EBFB1-D14A-474B-89A0-03F86E93DD11}" srcId="{06B1EFD0-CC01-4755-81C7-7DA0F194B9FA}" destId="{6EAD9FAA-A507-4B8A-8680-FABA9A733D3E}" srcOrd="2" destOrd="0" parTransId="{7119DCB5-C119-4C71-B9C4-C93E43CFBF62}" sibTransId="{A78C8E9E-0B92-42F3-920B-851B8E58369C}"/>
    <dgm:cxn modelId="{115534BE-88B5-4A8F-99DE-18EE4A61C7F6}" type="presOf" srcId="{D6834C18-0AB1-4526-9F05-EBD2C82DF8AF}" destId="{55F256CA-D1F5-460B-8EC0-4C5CDFF37779}" srcOrd="0" destOrd="0" presId="urn:microsoft.com/office/officeart/2005/8/layout/orgChart1"/>
    <dgm:cxn modelId="{171F19CA-7A87-4AB1-B05C-CE8EA2C4AECD}" srcId="{06B1EFD0-CC01-4755-81C7-7DA0F194B9FA}" destId="{6A008506-8B4E-4D32-900B-F985937EE4DB}" srcOrd="0" destOrd="0" parTransId="{629759C4-EB8B-4808-8DDF-81389C9469E6}" sibTransId="{AB574A04-9BC5-4CD9-B700-EAEB011E37AB}"/>
    <dgm:cxn modelId="{45BF51E4-4503-4EB0-8C41-8F08296EB4D5}" type="presOf" srcId="{622124B3-1E8F-49F8-9156-EA9D2C9DD250}" destId="{4CC78235-C9A5-4679-8379-5F0796D27055}" srcOrd="1" destOrd="0" presId="urn:microsoft.com/office/officeart/2005/8/layout/orgChart1"/>
    <dgm:cxn modelId="{B1094BF0-6C6A-4C67-A449-CBBFB480E705}" type="presOf" srcId="{4850AA46-89FE-4DFB-9796-3D57F365EACC}" destId="{07D416BF-D181-4312-BA05-96C87A68E931}" srcOrd="0" destOrd="0" presId="urn:microsoft.com/office/officeart/2005/8/layout/orgChart1"/>
    <dgm:cxn modelId="{6AC017F2-95A3-4825-8B59-09DD446AD8CD}" type="presOf" srcId="{629759C4-EB8B-4808-8DDF-81389C9469E6}" destId="{D3CD34B4-470D-4840-A3E0-74A02AF98CEE}" srcOrd="0" destOrd="0" presId="urn:microsoft.com/office/officeart/2005/8/layout/orgChart1"/>
    <dgm:cxn modelId="{6DA445F6-0A86-4EDF-852C-719AB5DE855B}" srcId="{06B1EFD0-CC01-4755-81C7-7DA0F194B9FA}" destId="{D6834C18-0AB1-4526-9F05-EBD2C82DF8AF}" srcOrd="3" destOrd="0" parTransId="{49A68607-81C6-4EA0-A13B-E1CB3F480788}" sibTransId="{A4E91930-CEF8-46A0-828C-A227053434ED}"/>
    <dgm:cxn modelId="{2E53405C-6452-4167-85E9-436C2FECCA2B}" type="presParOf" srcId="{07D416BF-D181-4312-BA05-96C87A68E931}" destId="{28528DFD-9026-4859-9F1A-A34A26C11B80}" srcOrd="0" destOrd="0" presId="urn:microsoft.com/office/officeart/2005/8/layout/orgChart1"/>
    <dgm:cxn modelId="{0FAA3097-B50F-4D04-B4B0-8C69271C9310}" type="presParOf" srcId="{28528DFD-9026-4859-9F1A-A34A26C11B80}" destId="{6E6286F5-2AF5-4592-91E0-85D488C9EA63}" srcOrd="0" destOrd="0" presId="urn:microsoft.com/office/officeart/2005/8/layout/orgChart1"/>
    <dgm:cxn modelId="{417FD1A3-E151-456E-9D8F-0F407F0A0978}" type="presParOf" srcId="{6E6286F5-2AF5-4592-91E0-85D488C9EA63}" destId="{EA93014B-A152-4B79-A2C5-246C52EC3F11}" srcOrd="0" destOrd="0" presId="urn:microsoft.com/office/officeart/2005/8/layout/orgChart1"/>
    <dgm:cxn modelId="{39E63671-6421-4EE1-86A7-2BD72E32A017}" type="presParOf" srcId="{6E6286F5-2AF5-4592-91E0-85D488C9EA63}" destId="{19820836-95A8-459E-A90C-3878782AEDAD}" srcOrd="1" destOrd="0" presId="urn:microsoft.com/office/officeart/2005/8/layout/orgChart1"/>
    <dgm:cxn modelId="{2841F5DB-0F77-409B-AE9C-4297C367B86E}" type="presParOf" srcId="{28528DFD-9026-4859-9F1A-A34A26C11B80}" destId="{B03746A0-0443-4A91-B27F-8D8CF0CE5C0E}" srcOrd="1" destOrd="0" presId="urn:microsoft.com/office/officeart/2005/8/layout/orgChart1"/>
    <dgm:cxn modelId="{2B47D6DC-13EC-418B-8F8B-D941C7048079}" type="presParOf" srcId="{B03746A0-0443-4A91-B27F-8D8CF0CE5C0E}" destId="{D3CD34B4-470D-4840-A3E0-74A02AF98CEE}" srcOrd="0" destOrd="0" presId="urn:microsoft.com/office/officeart/2005/8/layout/orgChart1"/>
    <dgm:cxn modelId="{86990E74-18D6-4576-A8C6-75DB3045AC0F}" type="presParOf" srcId="{B03746A0-0443-4A91-B27F-8D8CF0CE5C0E}" destId="{89B5D617-CA11-4F47-86B2-43BEAF3496FE}" srcOrd="1" destOrd="0" presId="urn:microsoft.com/office/officeart/2005/8/layout/orgChart1"/>
    <dgm:cxn modelId="{0D50E128-5331-4583-A5FF-961864EE72C9}" type="presParOf" srcId="{89B5D617-CA11-4F47-86B2-43BEAF3496FE}" destId="{F66E4264-2C75-4E7E-99C5-A014B906981C}" srcOrd="0" destOrd="0" presId="urn:microsoft.com/office/officeart/2005/8/layout/orgChart1"/>
    <dgm:cxn modelId="{ADB7E30C-EA16-4FC5-A7FC-C4FBB5691560}" type="presParOf" srcId="{F66E4264-2C75-4E7E-99C5-A014B906981C}" destId="{6B2702C8-C7B7-4BF2-826D-39CDBB90C0FA}" srcOrd="0" destOrd="0" presId="urn:microsoft.com/office/officeart/2005/8/layout/orgChart1"/>
    <dgm:cxn modelId="{F77E29F1-5728-4B5B-97BD-A81A6EAFE12D}" type="presParOf" srcId="{F66E4264-2C75-4E7E-99C5-A014B906981C}" destId="{0CD01CB1-F033-43CC-9E62-94E14F74319E}" srcOrd="1" destOrd="0" presId="urn:microsoft.com/office/officeart/2005/8/layout/orgChart1"/>
    <dgm:cxn modelId="{42A192E8-9D0C-4010-A9C1-42CE04571D74}" type="presParOf" srcId="{89B5D617-CA11-4F47-86B2-43BEAF3496FE}" destId="{26019F69-9453-482E-9312-FA42D1A51B16}" srcOrd="1" destOrd="0" presId="urn:microsoft.com/office/officeart/2005/8/layout/orgChart1"/>
    <dgm:cxn modelId="{E1F73AF2-AA57-4875-AE29-D075ACDAD01F}" type="presParOf" srcId="{89B5D617-CA11-4F47-86B2-43BEAF3496FE}" destId="{BAD15931-7A31-4B05-99CA-77841B497167}" srcOrd="2" destOrd="0" presId="urn:microsoft.com/office/officeart/2005/8/layout/orgChart1"/>
    <dgm:cxn modelId="{A3647790-7493-4A7F-8A70-DAB2F5D6A4E5}" type="presParOf" srcId="{B03746A0-0443-4A91-B27F-8D8CF0CE5C0E}" destId="{78063CE1-6554-4BB3-92B9-53BFB1F1B360}" srcOrd="2" destOrd="0" presId="urn:microsoft.com/office/officeart/2005/8/layout/orgChart1"/>
    <dgm:cxn modelId="{39F727E9-AD23-4A85-A18B-74BEE0384169}" type="presParOf" srcId="{B03746A0-0443-4A91-B27F-8D8CF0CE5C0E}" destId="{CA68726F-56D3-4F98-BCEC-7560614EB4C4}" srcOrd="3" destOrd="0" presId="urn:microsoft.com/office/officeart/2005/8/layout/orgChart1"/>
    <dgm:cxn modelId="{45DD0E96-3EB6-4365-ABBD-E86CC06F6838}" type="presParOf" srcId="{CA68726F-56D3-4F98-BCEC-7560614EB4C4}" destId="{80EF7D94-999E-4C73-BCCA-8D0A835E09AA}" srcOrd="0" destOrd="0" presId="urn:microsoft.com/office/officeart/2005/8/layout/orgChart1"/>
    <dgm:cxn modelId="{5BE386E1-14A5-4163-BB32-8416B4F9B5DD}" type="presParOf" srcId="{80EF7D94-999E-4C73-BCCA-8D0A835E09AA}" destId="{E53C3162-123D-44A5-81C6-A037C363199A}" srcOrd="0" destOrd="0" presId="urn:microsoft.com/office/officeart/2005/8/layout/orgChart1"/>
    <dgm:cxn modelId="{0E48361C-4428-4A7D-ABAA-9F6E8BF4EA65}" type="presParOf" srcId="{80EF7D94-999E-4C73-BCCA-8D0A835E09AA}" destId="{388E98C1-BA61-4922-B7FE-0E71324138B5}" srcOrd="1" destOrd="0" presId="urn:microsoft.com/office/officeart/2005/8/layout/orgChart1"/>
    <dgm:cxn modelId="{AC516D52-A877-4809-9123-E472CFF13628}" type="presParOf" srcId="{CA68726F-56D3-4F98-BCEC-7560614EB4C4}" destId="{21BB9565-EB5F-4015-AD7E-B34AD6F1897D}" srcOrd="1" destOrd="0" presId="urn:microsoft.com/office/officeart/2005/8/layout/orgChart1"/>
    <dgm:cxn modelId="{733DC3E0-A0F6-49E1-B6EC-57C9D73E4EAC}" type="presParOf" srcId="{CA68726F-56D3-4F98-BCEC-7560614EB4C4}" destId="{E8B3DBA1-1E22-45E5-865B-63259BC4229C}" srcOrd="2" destOrd="0" presId="urn:microsoft.com/office/officeart/2005/8/layout/orgChart1"/>
    <dgm:cxn modelId="{144BD499-270A-4B0F-97AF-B064BE6B7207}" type="presParOf" srcId="{B03746A0-0443-4A91-B27F-8D8CF0CE5C0E}" destId="{708F2B58-7D7F-4E64-9FA5-66B67811F134}" srcOrd="4" destOrd="0" presId="urn:microsoft.com/office/officeart/2005/8/layout/orgChart1"/>
    <dgm:cxn modelId="{AC0F476A-C824-41DE-A53C-A685D1852196}" type="presParOf" srcId="{B03746A0-0443-4A91-B27F-8D8CF0CE5C0E}" destId="{99725801-9A8F-4813-99BC-29357D240D79}" srcOrd="5" destOrd="0" presId="urn:microsoft.com/office/officeart/2005/8/layout/orgChart1"/>
    <dgm:cxn modelId="{2C63E59B-A25D-452C-A628-397C0C6B8610}" type="presParOf" srcId="{99725801-9A8F-4813-99BC-29357D240D79}" destId="{90DCCFC9-1FE3-4347-B29C-4E2BC3B8EFA0}" srcOrd="0" destOrd="0" presId="urn:microsoft.com/office/officeart/2005/8/layout/orgChart1"/>
    <dgm:cxn modelId="{90EA6377-4240-4A44-A67A-5D7373749F4E}" type="presParOf" srcId="{90DCCFC9-1FE3-4347-B29C-4E2BC3B8EFA0}" destId="{01497F48-7D61-4DC7-9DF5-D920A899EE3E}" srcOrd="0" destOrd="0" presId="urn:microsoft.com/office/officeart/2005/8/layout/orgChart1"/>
    <dgm:cxn modelId="{21679AA2-CE1F-4B6F-8B58-40581A8D4555}" type="presParOf" srcId="{90DCCFC9-1FE3-4347-B29C-4E2BC3B8EFA0}" destId="{3A73DF1F-960D-4C14-8344-6D3F33E8C401}" srcOrd="1" destOrd="0" presId="urn:microsoft.com/office/officeart/2005/8/layout/orgChart1"/>
    <dgm:cxn modelId="{620C39D7-41C2-4C8E-8150-0588E2E869AE}" type="presParOf" srcId="{99725801-9A8F-4813-99BC-29357D240D79}" destId="{C87EF41E-7A70-45C7-9C39-B3D567F8F9E7}" srcOrd="1" destOrd="0" presId="urn:microsoft.com/office/officeart/2005/8/layout/orgChart1"/>
    <dgm:cxn modelId="{9354FFF4-8F9A-4DC5-B53D-213B62A31A7B}" type="presParOf" srcId="{99725801-9A8F-4813-99BC-29357D240D79}" destId="{A2A8542B-01E9-42F8-ADE4-A357E4BFB153}" srcOrd="2" destOrd="0" presId="urn:microsoft.com/office/officeart/2005/8/layout/orgChart1"/>
    <dgm:cxn modelId="{20A357BD-58A3-48BB-B84B-0782273DCA31}" type="presParOf" srcId="{B03746A0-0443-4A91-B27F-8D8CF0CE5C0E}" destId="{359FA1AB-B795-4822-A7E3-BBFEB85CE748}" srcOrd="6" destOrd="0" presId="urn:microsoft.com/office/officeart/2005/8/layout/orgChart1"/>
    <dgm:cxn modelId="{8CE9955B-59EB-4FB3-A7DA-7CAC6A534451}" type="presParOf" srcId="{B03746A0-0443-4A91-B27F-8D8CF0CE5C0E}" destId="{7906D0B3-7814-4718-AF4A-1E277D78F270}" srcOrd="7" destOrd="0" presId="urn:microsoft.com/office/officeart/2005/8/layout/orgChart1"/>
    <dgm:cxn modelId="{DDF6A7B2-66C1-4869-92E2-298D8484548D}" type="presParOf" srcId="{7906D0B3-7814-4718-AF4A-1E277D78F270}" destId="{2B56EC88-E292-4366-9D98-F2BA291AD9B9}" srcOrd="0" destOrd="0" presId="urn:microsoft.com/office/officeart/2005/8/layout/orgChart1"/>
    <dgm:cxn modelId="{B5318343-E725-4D2F-9ADB-915C5335FF43}" type="presParOf" srcId="{2B56EC88-E292-4366-9D98-F2BA291AD9B9}" destId="{55F256CA-D1F5-460B-8EC0-4C5CDFF37779}" srcOrd="0" destOrd="0" presId="urn:microsoft.com/office/officeart/2005/8/layout/orgChart1"/>
    <dgm:cxn modelId="{201EE3A7-1D93-4BD9-A35E-A968D8E8F626}" type="presParOf" srcId="{2B56EC88-E292-4366-9D98-F2BA291AD9B9}" destId="{5A5F39EF-4044-4F7F-B708-6424F7C032C3}" srcOrd="1" destOrd="0" presId="urn:microsoft.com/office/officeart/2005/8/layout/orgChart1"/>
    <dgm:cxn modelId="{7F66162F-7A74-4E3D-A2E7-B602B26668ED}" type="presParOf" srcId="{7906D0B3-7814-4718-AF4A-1E277D78F270}" destId="{EA68C022-32C1-469D-B8ED-69CAFEB7B8BF}" srcOrd="1" destOrd="0" presId="urn:microsoft.com/office/officeart/2005/8/layout/orgChart1"/>
    <dgm:cxn modelId="{62851F01-7E01-4923-B0F6-199794FB0D77}" type="presParOf" srcId="{7906D0B3-7814-4718-AF4A-1E277D78F270}" destId="{DF659CCA-BF75-4F6C-9FBD-80AECE79DB4B}" srcOrd="2" destOrd="0" presId="urn:microsoft.com/office/officeart/2005/8/layout/orgChart1"/>
    <dgm:cxn modelId="{64AD74C1-2F15-4C5B-89FA-67A14D35BD07}" type="presParOf" srcId="{B03746A0-0443-4A91-B27F-8D8CF0CE5C0E}" destId="{1387255A-AD39-4F3A-8389-B8562B5F66D0}" srcOrd="8" destOrd="0" presId="urn:microsoft.com/office/officeart/2005/8/layout/orgChart1"/>
    <dgm:cxn modelId="{7AC4FEE3-5A70-4C7E-80A5-194CB5A78D14}" type="presParOf" srcId="{B03746A0-0443-4A91-B27F-8D8CF0CE5C0E}" destId="{0EB6B483-539F-45EB-93A1-6C38AA0D830A}" srcOrd="9" destOrd="0" presId="urn:microsoft.com/office/officeart/2005/8/layout/orgChart1"/>
    <dgm:cxn modelId="{2EA743BE-D872-4CE2-8432-DC244CFE159D}" type="presParOf" srcId="{0EB6B483-539F-45EB-93A1-6C38AA0D830A}" destId="{D2740346-7B19-4125-897C-6BDAF2484359}" srcOrd="0" destOrd="0" presId="urn:microsoft.com/office/officeart/2005/8/layout/orgChart1"/>
    <dgm:cxn modelId="{242D7584-AC3E-4F6C-BC14-FFD1557149AA}" type="presParOf" srcId="{D2740346-7B19-4125-897C-6BDAF2484359}" destId="{2A9841C2-F405-4933-9B86-44996C16A186}" srcOrd="0" destOrd="0" presId="urn:microsoft.com/office/officeart/2005/8/layout/orgChart1"/>
    <dgm:cxn modelId="{FCB06EB3-6C22-4AD8-882A-9127CDD50B12}" type="presParOf" srcId="{D2740346-7B19-4125-897C-6BDAF2484359}" destId="{4CC78235-C9A5-4679-8379-5F0796D27055}" srcOrd="1" destOrd="0" presId="urn:microsoft.com/office/officeart/2005/8/layout/orgChart1"/>
    <dgm:cxn modelId="{2A45495E-1DF5-4C48-8F47-7DE221862857}" type="presParOf" srcId="{0EB6B483-539F-45EB-93A1-6C38AA0D830A}" destId="{49FF4D0C-8FA8-4AF4-AB2D-399E7A3137A8}" srcOrd="1" destOrd="0" presId="urn:microsoft.com/office/officeart/2005/8/layout/orgChart1"/>
    <dgm:cxn modelId="{102D6AE1-F5F6-4759-8003-9FC5E6A9BB7E}" type="presParOf" srcId="{0EB6B483-539F-45EB-93A1-6C38AA0D830A}" destId="{46B7C752-0885-4E61-BC79-C256A0B05A0B}" srcOrd="2" destOrd="0" presId="urn:microsoft.com/office/officeart/2005/8/layout/orgChart1"/>
    <dgm:cxn modelId="{ABA449C2-A54B-426F-97D5-D6A4122285B9}" type="presParOf" srcId="{28528DFD-9026-4859-9F1A-A34A26C11B80}" destId="{403F4F7A-96A3-4836-BB9A-4276F2C7F3D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87255A-AD39-4F3A-8389-B8562B5F66D0}">
      <dsp:nvSpPr>
        <dsp:cNvPr id="0" name=""/>
        <dsp:cNvSpPr/>
      </dsp:nvSpPr>
      <dsp:spPr>
        <a:xfrm>
          <a:off x="5856068" y="2019386"/>
          <a:ext cx="4852487" cy="4210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541"/>
              </a:lnTo>
              <a:lnTo>
                <a:pt x="4852487" y="210541"/>
              </a:lnTo>
              <a:lnTo>
                <a:pt x="4852487" y="4210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9FA1AB-B795-4822-A7E3-BBFEB85CE748}">
      <dsp:nvSpPr>
        <dsp:cNvPr id="0" name=""/>
        <dsp:cNvSpPr/>
      </dsp:nvSpPr>
      <dsp:spPr>
        <a:xfrm>
          <a:off x="5856068" y="2019386"/>
          <a:ext cx="2426243" cy="4210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541"/>
              </a:lnTo>
              <a:lnTo>
                <a:pt x="2426243" y="210541"/>
              </a:lnTo>
              <a:lnTo>
                <a:pt x="2426243" y="4210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8F2B58-7D7F-4E64-9FA5-66B67811F134}">
      <dsp:nvSpPr>
        <dsp:cNvPr id="0" name=""/>
        <dsp:cNvSpPr/>
      </dsp:nvSpPr>
      <dsp:spPr>
        <a:xfrm>
          <a:off x="5810348" y="2019386"/>
          <a:ext cx="91440" cy="4210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10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063CE1-6554-4BB3-92B9-53BFB1F1B360}">
      <dsp:nvSpPr>
        <dsp:cNvPr id="0" name=""/>
        <dsp:cNvSpPr/>
      </dsp:nvSpPr>
      <dsp:spPr>
        <a:xfrm>
          <a:off x="3332534" y="2019386"/>
          <a:ext cx="2523534" cy="462921"/>
        </a:xfrm>
        <a:custGeom>
          <a:avLst/>
          <a:gdLst/>
          <a:ahLst/>
          <a:cxnLst/>
          <a:rect l="0" t="0" r="0" b="0"/>
          <a:pathLst>
            <a:path>
              <a:moveTo>
                <a:pt x="2523534" y="0"/>
              </a:moveTo>
              <a:lnTo>
                <a:pt x="2523534" y="252379"/>
              </a:lnTo>
              <a:lnTo>
                <a:pt x="0" y="252379"/>
              </a:lnTo>
              <a:lnTo>
                <a:pt x="0" y="4629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CD34B4-470D-4840-A3E0-74A02AF98CEE}">
      <dsp:nvSpPr>
        <dsp:cNvPr id="0" name=""/>
        <dsp:cNvSpPr/>
      </dsp:nvSpPr>
      <dsp:spPr>
        <a:xfrm>
          <a:off x="1003580" y="2019386"/>
          <a:ext cx="4852487" cy="421083"/>
        </a:xfrm>
        <a:custGeom>
          <a:avLst/>
          <a:gdLst/>
          <a:ahLst/>
          <a:cxnLst/>
          <a:rect l="0" t="0" r="0" b="0"/>
          <a:pathLst>
            <a:path>
              <a:moveTo>
                <a:pt x="4852487" y="0"/>
              </a:moveTo>
              <a:lnTo>
                <a:pt x="4852487" y="210541"/>
              </a:lnTo>
              <a:lnTo>
                <a:pt x="0" y="210541"/>
              </a:lnTo>
              <a:lnTo>
                <a:pt x="0" y="4210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93014B-A152-4B79-A2C5-246C52EC3F11}">
      <dsp:nvSpPr>
        <dsp:cNvPr id="0" name=""/>
        <dsp:cNvSpPr/>
      </dsp:nvSpPr>
      <dsp:spPr>
        <a:xfrm>
          <a:off x="4853488" y="1016806"/>
          <a:ext cx="2005160" cy="10025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2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Druhy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2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psaných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2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publikací</a:t>
          </a:r>
        </a:p>
      </dsp:txBody>
      <dsp:txXfrm>
        <a:off x="4853488" y="1016806"/>
        <a:ext cx="2005160" cy="1002580"/>
      </dsp:txXfrm>
    </dsp:sp>
    <dsp:sp modelId="{6B2702C8-C7B7-4BF2-826D-39CDBB90C0FA}">
      <dsp:nvSpPr>
        <dsp:cNvPr id="0" name=""/>
        <dsp:cNvSpPr/>
      </dsp:nvSpPr>
      <dsp:spPr>
        <a:xfrm>
          <a:off x="1000" y="2440470"/>
          <a:ext cx="2005160" cy="10025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2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Přehledový článek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2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článek</a:t>
          </a:r>
        </a:p>
      </dsp:txBody>
      <dsp:txXfrm>
        <a:off x="1000" y="2440470"/>
        <a:ext cx="2005160" cy="1002580"/>
      </dsp:txXfrm>
    </dsp:sp>
    <dsp:sp modelId="{E53C3162-123D-44A5-81C6-A037C363199A}">
      <dsp:nvSpPr>
        <dsp:cNvPr id="0" name=""/>
        <dsp:cNvSpPr/>
      </dsp:nvSpPr>
      <dsp:spPr>
        <a:xfrm>
          <a:off x="2329954" y="2482307"/>
          <a:ext cx="2005160" cy="10025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2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Originální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2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článek</a:t>
          </a:r>
        </a:p>
      </dsp:txBody>
      <dsp:txXfrm>
        <a:off x="2329954" y="2482307"/>
        <a:ext cx="2005160" cy="1002580"/>
      </dsp:txXfrm>
    </dsp:sp>
    <dsp:sp modelId="{01497F48-7D61-4DC7-9DF5-D920A899EE3E}">
      <dsp:nvSpPr>
        <dsp:cNvPr id="0" name=""/>
        <dsp:cNvSpPr/>
      </dsp:nvSpPr>
      <dsp:spPr>
        <a:xfrm>
          <a:off x="4853488" y="2440470"/>
          <a:ext cx="2005160" cy="10025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2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Kasuistika</a:t>
          </a:r>
        </a:p>
      </dsp:txBody>
      <dsp:txXfrm>
        <a:off x="4853488" y="2440470"/>
        <a:ext cx="2005160" cy="1002580"/>
      </dsp:txXfrm>
    </dsp:sp>
    <dsp:sp modelId="{55F256CA-D1F5-460B-8EC0-4C5CDFF37779}">
      <dsp:nvSpPr>
        <dsp:cNvPr id="0" name=""/>
        <dsp:cNvSpPr/>
      </dsp:nvSpPr>
      <dsp:spPr>
        <a:xfrm>
          <a:off x="7279732" y="2440470"/>
          <a:ext cx="2005160" cy="10025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2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Dopis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2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redakci</a:t>
          </a:r>
        </a:p>
      </dsp:txBody>
      <dsp:txXfrm>
        <a:off x="7279732" y="2440470"/>
        <a:ext cx="2005160" cy="1002580"/>
      </dsp:txXfrm>
    </dsp:sp>
    <dsp:sp modelId="{2A9841C2-F405-4933-9B86-44996C16A186}">
      <dsp:nvSpPr>
        <dsp:cNvPr id="0" name=""/>
        <dsp:cNvSpPr/>
      </dsp:nvSpPr>
      <dsp:spPr>
        <a:xfrm>
          <a:off x="9705976" y="2440470"/>
          <a:ext cx="2005160" cy="10025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200" b="0" i="0" u="none" strike="noStrike" kern="1200" cap="none" normalizeH="0" baseline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rPr>
            <a:t>Recenze</a:t>
          </a:r>
        </a:p>
      </dsp:txBody>
      <dsp:txXfrm>
        <a:off x="9705976" y="2440470"/>
        <a:ext cx="2005160" cy="10025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B45921-39B8-4956-A107-2708CE548846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688007"/>
            <a:ext cx="6735763" cy="5064966"/>
          </a:xfrm>
        </p:spPr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4DA684-BDAC-4923-A398-B631E052908E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1913" y="738188"/>
            <a:ext cx="6577012" cy="3700462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30F3AB-2617-41F1-8785-F5B128C9CE8D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1913" y="738188"/>
            <a:ext cx="6577012" cy="3700462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1CCE3F-B9E0-45DC-8C04-DE520E0DF3D0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1913" y="738188"/>
            <a:ext cx="6577012" cy="3700462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Je velice důležité aby čtenář po přečtení této části byl schopen šetření – výzkum zopakovat. Pokud již my jsme při sestavování metody výzkumu vycházeli z nějakého uskutečněného šetření musíme tuto skutečnost zmínit.  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3221F7-CBAE-4822-A32E-F107D15E265F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1DED47-5DC0-4768-9926-0DBDB14B48B5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1913" y="660400"/>
            <a:ext cx="6577012" cy="3700463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Psaní diskuze je autory považováno právem za nejsložitější, proto jsem se rozhodla této problematice hlouběji věnovat.</a:t>
            </a:r>
          </a:p>
          <a:p>
            <a:pPr>
              <a:lnSpc>
                <a:spcPct val="90000"/>
              </a:lnSpc>
            </a:pPr>
            <a:r>
              <a:rPr lang="cs-CZ" altLang="cs-CZ"/>
              <a:t>Neměly byste opomenout zmínit pokud došlo ke zjištění nedokonalosti, nebo </a:t>
            </a:r>
            <a:r>
              <a:rPr lang="cs-CZ" altLang="cs-CZ" b="1"/>
              <a:t>chyb</a:t>
            </a:r>
            <a:r>
              <a:rPr lang="cs-CZ" altLang="cs-CZ"/>
              <a:t> ve výběru zkoumaného vzorku či použití výzkumných metod, aby se jim další výzkumníci mohly vyhnout.</a:t>
            </a:r>
          </a:p>
          <a:p>
            <a:pPr>
              <a:lnSpc>
                <a:spcPct val="90000"/>
              </a:lnSpc>
            </a:pPr>
            <a:r>
              <a:rPr lang="cs-CZ" altLang="cs-CZ"/>
              <a:t>Pokud máme možnost </a:t>
            </a:r>
            <a:r>
              <a:rPr lang="cs-CZ" altLang="cs-CZ" b="1"/>
              <a:t>porovnat </a:t>
            </a:r>
            <a:r>
              <a:rPr lang="cs-CZ" altLang="cs-CZ"/>
              <a:t>výsledky povedeného šetření s výsledky jiných výzkumních aktivit uskutečněných u nás či v zahradničí, uskutečníme to právě v diskuzi.</a:t>
            </a:r>
          </a:p>
          <a:p>
            <a:pPr>
              <a:lnSpc>
                <a:spcPct val="90000"/>
              </a:lnSpc>
            </a:pPr>
            <a:r>
              <a:rPr lang="cs-CZ" altLang="cs-CZ"/>
              <a:t>Snažíme se předkládat opravdu pouze a dostatečně </a:t>
            </a:r>
            <a:r>
              <a:rPr lang="cs-CZ" altLang="cs-CZ" b="1"/>
              <a:t>vědecky podložené tvrzení. </a:t>
            </a:r>
          </a:p>
          <a:p>
            <a:pPr>
              <a:lnSpc>
                <a:spcPct val="90000"/>
              </a:lnSpc>
            </a:pPr>
            <a:r>
              <a:rPr lang="cs-CZ" altLang="cs-CZ"/>
              <a:t>Dále se zmiňujeme k tomu jaké </a:t>
            </a:r>
            <a:r>
              <a:rPr lang="cs-CZ" altLang="cs-CZ" b="1"/>
              <a:t>dopady</a:t>
            </a:r>
            <a:r>
              <a:rPr lang="cs-CZ" altLang="cs-CZ"/>
              <a:t> mají naše zjištění pro praxi a výzkum.</a:t>
            </a:r>
          </a:p>
          <a:p>
            <a:pPr>
              <a:lnSpc>
                <a:spcPct val="90000"/>
              </a:lnSpc>
            </a:pPr>
            <a:r>
              <a:rPr lang="cs-CZ" altLang="cs-CZ"/>
              <a:t>Můžeme i </a:t>
            </a:r>
            <a:r>
              <a:rPr lang="cs-CZ" altLang="cs-CZ" b="1"/>
              <a:t>vyslovit nové hypotézy</a:t>
            </a:r>
            <a:r>
              <a:rPr lang="cs-CZ" altLang="cs-CZ"/>
              <a:t>, které by bylo vodné dále vědecky testovat v souvislosti se studovaným problémem. </a:t>
            </a:r>
          </a:p>
          <a:p>
            <a:pPr>
              <a:lnSpc>
                <a:spcPct val="90000"/>
              </a:lnSpc>
            </a:pPr>
            <a:r>
              <a:rPr lang="cs-CZ" altLang="cs-CZ" b="1"/>
              <a:t>Členění do odstavců</a:t>
            </a:r>
          </a:p>
          <a:p>
            <a:pPr>
              <a:lnSpc>
                <a:spcPct val="90000"/>
              </a:lnSpc>
            </a:pPr>
            <a:r>
              <a:rPr lang="cs-CZ" altLang="cs-CZ" b="1"/>
              <a:t>1 – </a:t>
            </a:r>
            <a:r>
              <a:rPr lang="cs-CZ" altLang="cs-CZ"/>
              <a:t>hlavní výsledky studie – opravdu jen ty zcela klíčové</a:t>
            </a:r>
          </a:p>
          <a:p>
            <a:pPr>
              <a:lnSpc>
                <a:spcPct val="90000"/>
              </a:lnSpc>
            </a:pPr>
            <a:r>
              <a:rPr lang="cs-CZ" altLang="cs-CZ" b="1"/>
              <a:t>2 -</a:t>
            </a:r>
            <a:r>
              <a:rPr lang="cs-CZ" altLang="cs-CZ"/>
              <a:t> Interpretace výseků a závěry</a:t>
            </a:r>
          </a:p>
          <a:p>
            <a:pPr>
              <a:lnSpc>
                <a:spcPct val="90000"/>
              </a:lnSpc>
            </a:pPr>
            <a:r>
              <a:rPr lang="cs-CZ" altLang="cs-CZ" b="1"/>
              <a:t>3 –</a:t>
            </a:r>
            <a:r>
              <a:rPr lang="cs-CZ" altLang="cs-CZ"/>
              <a:t> shoda zjištění se zjištěními v předchozích studiích</a:t>
            </a:r>
          </a:p>
          <a:p>
            <a:pPr>
              <a:lnSpc>
                <a:spcPct val="90000"/>
              </a:lnSpc>
            </a:pPr>
            <a:r>
              <a:rPr lang="cs-CZ" altLang="cs-CZ" b="1"/>
              <a:t>4 –</a:t>
            </a:r>
            <a:r>
              <a:rPr lang="cs-CZ" altLang="cs-CZ"/>
              <a:t> důsledky zjištění</a:t>
            </a:r>
          </a:p>
          <a:p>
            <a:pPr>
              <a:lnSpc>
                <a:spcPct val="90000"/>
              </a:lnSpc>
            </a:pPr>
            <a:r>
              <a:rPr lang="cs-CZ" altLang="cs-CZ" b="1"/>
              <a:t>5 –</a:t>
            </a:r>
            <a:r>
              <a:rPr lang="cs-CZ" altLang="cs-CZ"/>
              <a:t> omezení platnosti zjištění – sebekritika – chyby šetření</a:t>
            </a:r>
          </a:p>
          <a:p>
            <a:pPr>
              <a:lnSpc>
                <a:spcPct val="90000"/>
              </a:lnSpc>
            </a:pPr>
            <a:endParaRPr lang="cs-CZ" altLang="cs-CZ" b="1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E36487-0428-4952-8B30-934615D6EFA5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V dnešní době některé časopisy závěr práce nepožadují. V takových případech jsou informace uvedeny již v posledním odstavci diskuze. Je třeba se ovšem řídit pokyny pro autory.</a:t>
            </a:r>
          </a:p>
          <a:p>
            <a:r>
              <a:rPr lang="cs-CZ" altLang="cs-CZ"/>
              <a:t>Vaše diplomová práce opravdu závěr obsahovat musí.</a:t>
            </a:r>
            <a:endParaRPr lang="cs-CZ" altLang="cs-CZ" b="1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CB68C8-FB19-4527-9999-3F6743289B0D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710" y="4688008"/>
            <a:ext cx="6294509" cy="4987861"/>
          </a:xfrm>
        </p:spPr>
        <p:txBody>
          <a:bodyPr/>
          <a:lstStyle/>
          <a:p>
            <a:endParaRPr lang="cs-CZ" altLang="cs-CZ" sz="10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72C255-5342-42BD-91D9-00986AE89A51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AA1D3E-8381-4E69-A8FC-03F1AFE683F3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1913" y="738188"/>
            <a:ext cx="6577012" cy="3700462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Přehledový článek předávající informace o aktuálním tématu.</a:t>
            </a:r>
          </a:p>
          <a:p>
            <a:r>
              <a:rPr lang="cs-CZ" altLang="cs-CZ"/>
              <a:t>Jedna klinická otázka má parametrálně rozdílné závěry.</a:t>
            </a:r>
          </a:p>
          <a:p>
            <a:r>
              <a:rPr lang="cs-CZ" altLang="cs-CZ"/>
              <a:t>Přehledové články neboli, review vznikající syntézou již dostupných publikací. Je třeba, aby  autor příspěvku měl o problematice opravdu velké znalosti a hlavně aby k problematice nepřistoupil selektivně – nevolil jen ty články, které souhlasí s jeho názory myšlenkami.</a:t>
            </a:r>
          </a:p>
          <a:p>
            <a:r>
              <a:rPr lang="cs-CZ" altLang="cs-CZ"/>
              <a:t>Význam review může být předání informací v přehledném celku,</a:t>
            </a:r>
          </a:p>
          <a:p>
            <a:r>
              <a:rPr lang="cs-CZ" altLang="cs-CZ"/>
              <a:t>prověření významu nějakého tvrzení či teorie,</a:t>
            </a:r>
          </a:p>
          <a:p>
            <a:r>
              <a:rPr lang="cs-CZ" altLang="cs-CZ"/>
              <a:t>může určit směr dalšího bádání, </a:t>
            </a:r>
          </a:p>
          <a:p>
            <a:r>
              <a:rPr lang="cs-CZ" altLang="cs-CZ"/>
              <a:t>Usnadnit orientaci v rozsáhlé problematice. </a:t>
            </a:r>
            <a:endParaRPr lang="cs-CZ" altLang="cs-CZ" b="1"/>
          </a:p>
          <a:p>
            <a:endParaRPr lang="cs-CZ" altLang="cs-CZ" b="1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A55C5E-30E3-45FD-8105-BFB2BD47F504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Klasické review je označováno také jako narativní (založené na vyprávění) a tradiční review.</a:t>
            </a:r>
          </a:p>
          <a:p>
            <a:r>
              <a:rPr lang="cs-CZ" altLang="cs-CZ"/>
              <a:t>Základem tvorby každého přehledového článku je sesbírat co nejvíce dostupných informací o dané problematice.</a:t>
            </a:r>
          </a:p>
          <a:p>
            <a:r>
              <a:rPr lang="cs-CZ" altLang="cs-CZ"/>
              <a:t>Název článku by měl být poutavý a úvod motivovat čtenáře k přečtení přesvědčit je, že článek obsahuje zajímavé informace.</a:t>
            </a:r>
          </a:p>
          <a:p>
            <a:r>
              <a:rPr lang="cs-CZ" altLang="cs-CZ"/>
              <a:t>V článku by měly být jasně uvedeny zdroje ze kterých vycházíme a proč právě tyto zdroje byly použity.</a:t>
            </a:r>
          </a:p>
          <a:p>
            <a:r>
              <a:rPr lang="cs-CZ" altLang="cs-CZ"/>
              <a:t>Hlavní část práce by měla být přehledná – členěná na kapitoly a odstavce.</a:t>
            </a:r>
          </a:p>
          <a:p>
            <a:r>
              <a:rPr lang="cs-CZ" altLang="cs-CZ"/>
              <a:t>Vzhledem k tomu, že někteří čitatelé z důvodu nedostatku času čtou pouze závěry děl, je nezbytné, aby závěry byli jasně a výstižně formulovány.  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72C255-5342-42BD-91D9-00986AE89A51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7823D4-198A-4F5C-A6DD-65A2A4AE2E84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A531D8-77CC-4CC1-94A1-A61EBC6DEB44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1913" y="738188"/>
            <a:ext cx="6577012" cy="3700462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Struktura psané publikace IMRAD se začala v odborných periodikách uplatňovat již </a:t>
            </a:r>
            <a:r>
              <a:rPr lang="cs-CZ" altLang="cs-CZ" b="1"/>
              <a:t>ve 40 letech minulého století</a:t>
            </a:r>
            <a:r>
              <a:rPr lang="cs-CZ" altLang="cs-CZ"/>
              <a:t>. V současné době z tohoto doporučení vychází většina časopisů s medicínskou ale i ošetřovatelskou problematikou.</a:t>
            </a:r>
          </a:p>
          <a:p>
            <a:r>
              <a:rPr lang="cs-CZ" altLang="cs-CZ"/>
              <a:t>Úvod – vymezení potřebnosti, cíle a hypotézy</a:t>
            </a:r>
          </a:p>
          <a:p>
            <a:r>
              <a:rPr lang="cs-CZ" altLang="cs-CZ"/>
              <a:t>Metody – metody, postupy, kritéria,  zpracování dat, statistické metody</a:t>
            </a:r>
          </a:p>
          <a:p>
            <a:r>
              <a:rPr lang="cs-CZ" altLang="cs-CZ"/>
              <a:t>Výsledky – míra validity dat, popis výsledků – tabulky, grafy</a:t>
            </a:r>
          </a:p>
          <a:p>
            <a:r>
              <a:rPr lang="cs-CZ" altLang="cs-CZ"/>
              <a:t>Diskuze – stručně shrnout novátorské a překvapivé zjištění, ty které se neshodují s již publikovaným v dané problematice. 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95DF28-ABCF-4590-8E13-BAB1A4062DC7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9160933" cy="16002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914400" y="1828800"/>
            <a:ext cx="10261600" cy="36576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8288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741333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Lékařská fakulta Masarykovy univerzity, Ústav zdravotnických věd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957733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12F91D70-4802-44E0-B964-804C8717BFC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2568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old.fzv.upol.cz/fileadmin/user_upload/FZV/DSP_Osetrovatelstvi/Skripta/Kapitoly_z_vyzkumu_v_osetrovatelstvi.pdf" TargetMode="External"/><Relationship Id="rId2" Type="http://schemas.openxmlformats.org/officeDocument/2006/relationships/hyperlink" Target="http://knihovna.upol.cz/l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oogle.cz/search?q=Testov%C3%A9+krit%C3%A9rium&amp;ie=utf-8&amp;oe=utf-8&amp;client=firefox-b-ab&amp;gfe_rd=cr&amp;dcr=0&amp;ei=GEe6WeTHCKGE8QfBkYXoCQ" TargetMode="External"/><Relationship Id="rId4" Type="http://schemas.openxmlformats.org/officeDocument/2006/relationships/hyperlink" Target="http://www.e-metodologia.fedu.uniba.sk/index.php/o-ucebnici/ako-citovat.php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8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14000" y="2472936"/>
            <a:ext cx="6469879" cy="1198104"/>
          </a:xfrm>
        </p:spPr>
        <p:txBody>
          <a:bodyPr/>
          <a:lstStyle/>
          <a:p>
            <a:r>
              <a:rPr lang="cs-CZ" b="1" dirty="0"/>
              <a:t>Diseminační fáze</a:t>
            </a:r>
            <a:endParaRPr lang="cs-CZ" dirty="0">
              <a:effectLst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445" y="1229719"/>
            <a:ext cx="3573261" cy="2857500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2384462" y="254024"/>
            <a:ext cx="9054244" cy="13849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cs-CZ" altLang="cs-CZ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Neříkej: „Objevil jsem pravdu!“ ale raději: „Objevil jsem jednu z pravd!“</a:t>
            </a:r>
          </a:p>
          <a:p>
            <a:pPr algn="ctr"/>
            <a:r>
              <a:rPr lang="cs-CZ" altLang="cs-CZ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</a:t>
            </a:r>
            <a:r>
              <a:rPr lang="cs-CZ" altLang="cs-CZ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Chalil</a:t>
            </a:r>
            <a:r>
              <a:rPr lang="cs-CZ" altLang="cs-CZ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cs-CZ" altLang="cs-CZ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Gibran</a:t>
            </a:r>
            <a:r>
              <a:rPr lang="cs-CZ" altLang="cs-CZ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) </a:t>
            </a:r>
          </a:p>
        </p:txBody>
      </p:sp>
      <p:sp>
        <p:nvSpPr>
          <p:cNvPr id="8" name="Obdélník 7"/>
          <p:cNvSpPr/>
          <p:nvPr/>
        </p:nvSpPr>
        <p:spPr>
          <a:xfrm>
            <a:off x="413999" y="3872829"/>
            <a:ext cx="5512347" cy="134615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252000" indent="-180000">
              <a:lnSpc>
                <a:spcPts val="33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>
                <a:latin typeface="+mn-lt"/>
              </a:rPr>
              <a:t>Distribuce výsledků šetření</a:t>
            </a:r>
          </a:p>
          <a:p>
            <a:pPr marL="252000" indent="-180000">
              <a:lnSpc>
                <a:spcPts val="33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>
                <a:latin typeface="+mn-lt"/>
              </a:rPr>
              <a:t>Aplikace výsledků šetření</a:t>
            </a:r>
          </a:p>
          <a:p>
            <a:pPr marL="252000" indent="-180000">
              <a:lnSpc>
                <a:spcPts val="33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endParaRPr lang="cs-CZ" sz="2800" dirty="0">
              <a:latin typeface="+mn-lt"/>
            </a:endParaRP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5C28487-30B7-40A1-8D1C-90D7EB2D3A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766B709-597B-4F1D-980E-963793B533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3320721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21016" y="1700214"/>
            <a:ext cx="9995580" cy="5157787"/>
          </a:xfrm>
        </p:spPr>
        <p:txBody>
          <a:bodyPr>
            <a:noAutofit/>
          </a:bodyPr>
          <a:lstStyle/>
          <a:p>
            <a:pPr>
              <a:lnSpc>
                <a:spcPts val="4200"/>
              </a:lnSpc>
              <a:buFontTx/>
              <a:buNone/>
            </a:pPr>
            <a:r>
              <a:rPr lang="cs-CZ" altLang="cs-CZ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</a:t>
            </a:r>
            <a:r>
              <a:rPr lang="cs-CZ" altLang="cs-CZ" sz="3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Title</a:t>
            </a:r>
            <a:r>
              <a:rPr lang="cs-CZ" altLang="cs-CZ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	 		Název</a:t>
            </a:r>
          </a:p>
          <a:p>
            <a:pPr>
              <a:lnSpc>
                <a:spcPts val="4200"/>
              </a:lnSpc>
              <a:buFontTx/>
              <a:buNone/>
            </a:pPr>
            <a:r>
              <a:rPr lang="cs-CZ" altLang="cs-CZ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altLang="cs-CZ" sz="3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Abstract</a:t>
            </a:r>
            <a:r>
              <a:rPr lang="cs-CZ" altLang="cs-CZ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 			Obsah</a:t>
            </a:r>
          </a:p>
          <a:p>
            <a:pPr>
              <a:lnSpc>
                <a:spcPts val="4200"/>
              </a:lnSpc>
              <a:buFontTx/>
              <a:buNone/>
            </a:pPr>
            <a:r>
              <a:rPr lang="cs-CZ" altLang="cs-CZ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</a:t>
            </a:r>
            <a:r>
              <a:rPr lang="cs-CZ" altLang="cs-CZ" sz="3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Introduction</a:t>
            </a:r>
            <a:r>
              <a:rPr lang="cs-CZ" altLang="cs-CZ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		Úvod</a:t>
            </a:r>
          </a:p>
          <a:p>
            <a:pPr>
              <a:lnSpc>
                <a:spcPts val="4200"/>
              </a:lnSpc>
              <a:buFontTx/>
              <a:buNone/>
            </a:pPr>
            <a:r>
              <a:rPr lang="cs-CZ" altLang="cs-CZ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</a:t>
            </a:r>
            <a:r>
              <a:rPr lang="cs-CZ" altLang="cs-CZ" sz="3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Methods</a:t>
            </a:r>
            <a:r>
              <a:rPr lang="cs-CZ" altLang="cs-CZ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 			Metodika</a:t>
            </a:r>
          </a:p>
          <a:p>
            <a:pPr>
              <a:lnSpc>
                <a:spcPts val="4200"/>
              </a:lnSpc>
              <a:buFontTx/>
              <a:buNone/>
            </a:pPr>
            <a:r>
              <a:rPr lang="cs-CZ" altLang="cs-CZ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</a:t>
            </a:r>
            <a:r>
              <a:rPr lang="cs-CZ" altLang="cs-CZ" sz="3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Results</a:t>
            </a:r>
            <a:r>
              <a:rPr lang="cs-CZ" altLang="cs-CZ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			Výsledky</a:t>
            </a:r>
          </a:p>
          <a:p>
            <a:pPr>
              <a:lnSpc>
                <a:spcPts val="4200"/>
              </a:lnSpc>
              <a:buFontTx/>
              <a:buNone/>
            </a:pPr>
            <a:r>
              <a:rPr lang="cs-CZ" altLang="cs-CZ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And		 		A</a:t>
            </a:r>
          </a:p>
          <a:p>
            <a:pPr>
              <a:lnSpc>
                <a:spcPts val="4200"/>
              </a:lnSpc>
              <a:buFontTx/>
              <a:buNone/>
            </a:pPr>
            <a:r>
              <a:rPr lang="cs-CZ" altLang="cs-CZ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</a:t>
            </a:r>
            <a:r>
              <a:rPr lang="cs-CZ" altLang="cs-CZ" sz="3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Discussion</a:t>
            </a:r>
            <a:r>
              <a:rPr lang="cs-CZ" altLang="cs-CZ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 		Diskuze</a:t>
            </a:r>
          </a:p>
          <a:p>
            <a:pPr>
              <a:lnSpc>
                <a:spcPts val="4200"/>
              </a:lnSpc>
              <a:buFontTx/>
              <a:buNone/>
            </a:pPr>
            <a:endParaRPr lang="cs-CZ" altLang="cs-CZ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524001" y="842441"/>
            <a:ext cx="91440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cs-CZ" altLang="cs-CZ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Základní struktura </a:t>
            </a:r>
            <a:r>
              <a:rPr lang="en-US" altLang="cs-CZ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[</a:t>
            </a:r>
            <a:r>
              <a:rPr lang="cs-CZ" altLang="cs-CZ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TA</a:t>
            </a:r>
            <a:r>
              <a:rPr lang="en-US" altLang="cs-CZ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]</a:t>
            </a:r>
            <a:r>
              <a:rPr lang="cs-CZ" altLang="cs-CZ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IMRAD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5109809" y="1621036"/>
            <a:ext cx="2031325" cy="3832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lnSpc>
                <a:spcPct val="110000"/>
              </a:lnSpc>
            </a:pPr>
            <a:r>
              <a:rPr lang="cs-CZ" altLang="cs-CZ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</a:t>
            </a:r>
          </a:p>
          <a:p>
            <a:pPr>
              <a:lnSpc>
                <a:spcPct val="110000"/>
              </a:lnSpc>
            </a:pPr>
            <a:r>
              <a:rPr lang="cs-CZ" altLang="cs-CZ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		</a:t>
            </a:r>
          </a:p>
          <a:p>
            <a:pPr>
              <a:lnSpc>
                <a:spcPct val="110000"/>
              </a:lnSpc>
            </a:pPr>
            <a:r>
              <a:rPr lang="cs-CZ" altLang="cs-CZ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I</a:t>
            </a:r>
          </a:p>
          <a:p>
            <a:pPr>
              <a:lnSpc>
                <a:spcPct val="110000"/>
              </a:lnSpc>
            </a:pPr>
            <a:r>
              <a:rPr lang="cs-CZ" altLang="cs-CZ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</a:t>
            </a:r>
          </a:p>
          <a:p>
            <a:pPr>
              <a:lnSpc>
                <a:spcPct val="110000"/>
              </a:lnSpc>
            </a:pPr>
            <a:r>
              <a:rPr lang="cs-CZ" altLang="cs-CZ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R</a:t>
            </a:r>
          </a:p>
          <a:p>
            <a:pPr>
              <a:lnSpc>
                <a:spcPct val="110000"/>
              </a:lnSpc>
            </a:pPr>
            <a:r>
              <a:rPr lang="cs-CZ" altLang="cs-CZ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</a:t>
            </a:r>
          </a:p>
          <a:p>
            <a:pPr>
              <a:lnSpc>
                <a:spcPct val="110000"/>
              </a:lnSpc>
            </a:pPr>
            <a:r>
              <a:rPr lang="cs-CZ" altLang="cs-CZ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D</a:t>
            </a:r>
          </a:p>
        </p:txBody>
      </p:sp>
      <p:sp>
        <p:nvSpPr>
          <p:cNvPr id="6" name="Obdélník 5"/>
          <p:cNvSpPr/>
          <p:nvPr/>
        </p:nvSpPr>
        <p:spPr>
          <a:xfrm>
            <a:off x="414000" y="110402"/>
            <a:ext cx="8208912" cy="5232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lnSpc>
                <a:spcPts val="4000"/>
              </a:lnSpc>
            </a:pPr>
            <a:r>
              <a:rPr lang="cs-CZ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Publikování výsledků</a:t>
            </a:r>
            <a:endParaRPr lang="cs-CZ" altLang="cs-CZ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021016" y="5628217"/>
            <a:ext cx="8208912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Někdy je požadován </a:t>
            </a:r>
            <a:r>
              <a:rPr lang="cs-CZ" altLang="cs-CZ" sz="3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Conclusion</a:t>
            </a:r>
            <a:r>
              <a:rPr lang="cs-CZ" altLang="cs-CZ" sz="3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- Závěr</a:t>
            </a:r>
            <a:endParaRPr lang="en-US" altLang="cs-CZ" sz="3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ámeček 10"/>
          <p:cNvSpPr/>
          <p:nvPr/>
        </p:nvSpPr>
        <p:spPr>
          <a:xfrm>
            <a:off x="500332" y="755511"/>
            <a:ext cx="11369615" cy="596284"/>
          </a:xfrm>
          <a:prstGeom prst="fram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F1F027A-6DE3-435B-BE45-656C2AFE9E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EE3CDFD-0D47-4584-AFAB-12F3CA3111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41553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000" y="2348880"/>
            <a:ext cx="7956550" cy="2519363"/>
          </a:xfrm>
        </p:spPr>
        <p:txBody>
          <a:bodyPr/>
          <a:lstStyle/>
          <a:p>
            <a:r>
              <a:rPr lang="cs-CZ" altLang="cs-CZ" dirty="0"/>
              <a:t>Výstižný</a:t>
            </a:r>
          </a:p>
          <a:p>
            <a:r>
              <a:rPr lang="cs-CZ" altLang="cs-CZ" dirty="0"/>
              <a:t>Krátký</a:t>
            </a:r>
          </a:p>
          <a:p>
            <a:r>
              <a:rPr lang="cs-CZ" altLang="cs-CZ" dirty="0"/>
              <a:t>Stručný</a:t>
            </a:r>
          </a:p>
          <a:p>
            <a:r>
              <a:rPr lang="cs-CZ" altLang="cs-CZ" dirty="0"/>
              <a:t>Jasný</a:t>
            </a:r>
          </a:p>
          <a:p>
            <a:r>
              <a:rPr lang="cs-CZ" altLang="cs-CZ" dirty="0"/>
              <a:t>Neužívat zkratky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631504" y="1002453"/>
            <a:ext cx="80648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cs-CZ" altLang="cs-CZ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Měl by motivovat čtenáře k přečtení.</a:t>
            </a:r>
          </a:p>
        </p:txBody>
      </p:sp>
      <p:sp>
        <p:nvSpPr>
          <p:cNvPr id="6" name="Obdélník 5"/>
          <p:cNvSpPr/>
          <p:nvPr/>
        </p:nvSpPr>
        <p:spPr>
          <a:xfrm>
            <a:off x="431088" y="406217"/>
            <a:ext cx="8208912" cy="5232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lnSpc>
                <a:spcPts val="4000"/>
              </a:lnSpc>
            </a:pPr>
            <a:r>
              <a:rPr lang="cs-CZ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Publikování výsledků - název</a:t>
            </a:r>
            <a:endParaRPr lang="cs-CZ" altLang="cs-CZ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Rámeček 6"/>
          <p:cNvSpPr/>
          <p:nvPr/>
        </p:nvSpPr>
        <p:spPr>
          <a:xfrm>
            <a:off x="544866" y="919178"/>
            <a:ext cx="11299202" cy="596284"/>
          </a:xfrm>
          <a:prstGeom prst="fram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Zaoblený obdélníkový popisek 9"/>
          <p:cNvSpPr/>
          <p:nvPr/>
        </p:nvSpPr>
        <p:spPr>
          <a:xfrm>
            <a:off x="4511824" y="1916832"/>
            <a:ext cx="4896544" cy="864096"/>
          </a:xfrm>
          <a:prstGeom prst="wedgeRoundRectCallout">
            <a:avLst>
              <a:gd name="adj1" fmla="val 46595"/>
              <a:gd name="adj2" fmla="val -93741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cs-CZ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Zkuste se vžít do role čtenáře, kterému je článek určen.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1045191-5B43-4929-AB9D-2BA320C808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591C13-27A4-4FF4-8389-E26A1D6427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12498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1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4001" y="1708029"/>
            <a:ext cx="6504384" cy="4995249"/>
          </a:xfrm>
        </p:spPr>
        <p:txBody>
          <a:bodyPr vert="horz" lIns="0" tIns="0" rIns="0" bIns="0" rtlCol="0">
            <a:noAutofit/>
          </a:bodyPr>
          <a:lstStyle/>
          <a:p>
            <a:pPr>
              <a:lnSpc>
                <a:spcPts val="2700"/>
              </a:lnSpc>
            </a:pPr>
            <a:r>
              <a:rPr lang="cs-CZ" altLang="cs-CZ" sz="2200" dirty="0"/>
              <a:t>Propagace příspěvku</a:t>
            </a:r>
          </a:p>
          <a:p>
            <a:pPr>
              <a:lnSpc>
                <a:spcPts val="2700"/>
              </a:lnSpc>
            </a:pPr>
            <a:r>
              <a:rPr lang="cs-CZ" altLang="cs-CZ" sz="2200" dirty="0"/>
              <a:t>Psát na konec </a:t>
            </a:r>
          </a:p>
          <a:p>
            <a:pPr>
              <a:lnSpc>
                <a:spcPts val="2700"/>
              </a:lnSpc>
            </a:pPr>
            <a:r>
              <a:rPr lang="cs-CZ" altLang="cs-CZ" sz="2200" dirty="0"/>
              <a:t>Musí dávat smysl</a:t>
            </a:r>
          </a:p>
          <a:p>
            <a:pPr marL="72000" indent="0">
              <a:lnSpc>
                <a:spcPts val="2700"/>
              </a:lnSpc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Obsahuje</a:t>
            </a:r>
          </a:p>
          <a:p>
            <a:pPr>
              <a:lnSpc>
                <a:spcPts val="2700"/>
              </a:lnSpc>
            </a:pPr>
            <a:r>
              <a:rPr lang="cs-CZ" altLang="cs-CZ" sz="2200" dirty="0"/>
              <a:t>Cíle (východiska)</a:t>
            </a:r>
          </a:p>
          <a:p>
            <a:pPr>
              <a:lnSpc>
                <a:spcPts val="2700"/>
              </a:lnSpc>
            </a:pPr>
            <a:r>
              <a:rPr lang="cs-CZ" altLang="cs-CZ" sz="2200" dirty="0"/>
              <a:t>Co, jak bylo uděláno</a:t>
            </a:r>
          </a:p>
          <a:p>
            <a:pPr>
              <a:lnSpc>
                <a:spcPts val="2700"/>
              </a:lnSpc>
            </a:pPr>
            <a:r>
              <a:rPr lang="cs-CZ" altLang="cs-CZ" sz="2200" dirty="0"/>
              <a:t>Co bylo zjištěno</a:t>
            </a:r>
          </a:p>
          <a:p>
            <a:pPr>
              <a:lnSpc>
                <a:spcPts val="2700"/>
              </a:lnSpc>
            </a:pPr>
            <a:r>
              <a:rPr lang="cs-CZ" altLang="cs-CZ" sz="2200" dirty="0"/>
              <a:t>Co ze zjištěného vyplývá</a:t>
            </a:r>
          </a:p>
          <a:p>
            <a:pPr marL="72000" indent="0">
              <a:lnSpc>
                <a:spcPts val="2700"/>
              </a:lnSpc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Klíčová slova</a:t>
            </a:r>
          </a:p>
          <a:p>
            <a:pPr>
              <a:lnSpc>
                <a:spcPts val="2700"/>
              </a:lnSpc>
            </a:pPr>
            <a:r>
              <a:rPr lang="cs-CZ" altLang="cs-CZ" sz="2200" dirty="0"/>
              <a:t>Česky</a:t>
            </a:r>
          </a:p>
          <a:p>
            <a:pPr>
              <a:lnSpc>
                <a:spcPts val="2700"/>
              </a:lnSpc>
            </a:pPr>
            <a:r>
              <a:rPr lang="cs-CZ" altLang="cs-CZ" sz="2200" dirty="0"/>
              <a:t>Anglicky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991544" y="908051"/>
            <a:ext cx="82089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cs-CZ" altLang="cs-CZ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Stručnost, jasnost, výstižnost, přitažlivost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7877635" y="1575044"/>
            <a:ext cx="4104456" cy="111562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</a:t>
            </a: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STRUKTUROVANÝ ABSTRAKT</a:t>
            </a:r>
          </a:p>
          <a:p>
            <a:pPr algn="ctr"/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 psaný v jednom souvislém odstavci</a:t>
            </a:r>
            <a:endParaRPr lang="cs-CZ" sz="1600" dirty="0"/>
          </a:p>
        </p:txBody>
      </p:sp>
      <p:sp>
        <p:nvSpPr>
          <p:cNvPr id="7" name="Zaoblený obdélník 6"/>
          <p:cNvSpPr/>
          <p:nvPr/>
        </p:nvSpPr>
        <p:spPr>
          <a:xfrm>
            <a:off x="7942053" y="2819030"/>
            <a:ext cx="4104456" cy="316835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STRUKTUROVANÝ ABSTRAKT</a:t>
            </a:r>
          </a:p>
          <a:p>
            <a:pPr algn="ctr"/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 členěn do odstavců s podnadpisy </a:t>
            </a:r>
          </a:p>
          <a:p>
            <a:pPr>
              <a:buFontTx/>
              <a:buNone/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Východiska:</a:t>
            </a:r>
            <a:r>
              <a:rPr lang="cs-CZ" alt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1 - 4 věty charakter  problému.</a:t>
            </a:r>
          </a:p>
          <a:p>
            <a:pPr>
              <a:buFontTx/>
              <a:buNone/>
            </a:pPr>
            <a:r>
              <a:rPr lang="cs-CZ" altLang="cs-CZ" sz="1600" dirty="0"/>
              <a:t>Cíle práce: </a:t>
            </a:r>
            <a:r>
              <a:rPr lang="cs-CZ" alt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 výzkumu.</a:t>
            </a:r>
          </a:p>
          <a:p>
            <a:pPr>
              <a:buFontTx/>
              <a:buNone/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Metodika: </a:t>
            </a:r>
            <a:r>
              <a:rPr lang="cs-CZ" alt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metoda výzkumu, charakter výzkumného souboru.</a:t>
            </a:r>
          </a:p>
          <a:p>
            <a:pPr>
              <a:buFontTx/>
              <a:buNone/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Výsledky: </a:t>
            </a:r>
            <a:r>
              <a:rPr lang="cs-CZ" alt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klíčové zjištění podepřené konkrétními daty.</a:t>
            </a:r>
          </a:p>
          <a:p>
            <a:pPr>
              <a:buFontTx/>
              <a:buNone/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Závěr: </a:t>
            </a:r>
            <a:r>
              <a:rPr lang="cs-CZ" alt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ze zjištění vyplývá. </a:t>
            </a:r>
          </a:p>
        </p:txBody>
      </p:sp>
      <p:sp>
        <p:nvSpPr>
          <p:cNvPr id="8" name="Zaoblený obdélníkový popisek 7"/>
          <p:cNvSpPr/>
          <p:nvPr/>
        </p:nvSpPr>
        <p:spPr>
          <a:xfrm>
            <a:off x="6561684" y="6011975"/>
            <a:ext cx="1737071" cy="432049"/>
          </a:xfrm>
          <a:prstGeom prst="wedgeRoundRectCallout">
            <a:avLst>
              <a:gd name="adj1" fmla="val 68532"/>
              <a:gd name="adj2" fmla="val -111304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Častěji vyžadován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89440" y="190579"/>
            <a:ext cx="8208912" cy="5232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lnSpc>
                <a:spcPts val="4000"/>
              </a:lnSpc>
            </a:pPr>
            <a:r>
              <a:rPr lang="cs-CZ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Publikování výsledků - abstrakt</a:t>
            </a:r>
            <a:endParaRPr lang="cs-CZ" altLang="cs-CZ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ámeček 10"/>
          <p:cNvSpPr/>
          <p:nvPr/>
        </p:nvSpPr>
        <p:spPr>
          <a:xfrm>
            <a:off x="414000" y="828366"/>
            <a:ext cx="11568091" cy="596284"/>
          </a:xfrm>
          <a:prstGeom prst="fram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A847BF1-4EF1-4C6E-9BB1-688A5A478F1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Lékařská fakulta Masarykovy univerzity, Ústav zdravotnických věd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9BDDC4-CA4C-46FC-A1A5-51B31204AA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DAC476F1-1953-4FAD-B224-F789F013A97B}"/>
              </a:ext>
            </a:extLst>
          </p:cNvPr>
          <p:cNvSpPr/>
          <p:nvPr/>
        </p:nvSpPr>
        <p:spPr>
          <a:xfrm>
            <a:off x="3612315" y="1585741"/>
            <a:ext cx="4166878" cy="1905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0" tIns="0" rIns="0" bIns="0" rtlCol="0">
            <a:normAutofit fontScale="85000" lnSpcReduction="10000"/>
          </a:bodyPr>
          <a:lstStyle/>
          <a:p>
            <a:pPr marL="72000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</a:pPr>
            <a:r>
              <a:rPr lang="cs-CZ" altLang="cs-CZ" sz="2200" dirty="0">
                <a:solidFill>
                  <a:srgbClr val="FF0000"/>
                </a:solidFill>
                <a:latin typeface="+mn-lt"/>
              </a:rPr>
              <a:t>Ne</a:t>
            </a:r>
            <a:r>
              <a:rPr lang="cs-CZ" altLang="cs-CZ" sz="2200" dirty="0">
                <a:solidFill>
                  <a:schemeClr val="tx2"/>
                </a:solidFill>
                <a:latin typeface="+mn-lt"/>
              </a:rPr>
              <a:t>obsahuje</a:t>
            </a:r>
          </a:p>
          <a:p>
            <a:pPr marL="252000" indent="-180000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altLang="cs-CZ" sz="2200" dirty="0">
                <a:latin typeface="+mn-lt"/>
              </a:rPr>
              <a:t>Obrázky, tabulky, grafy</a:t>
            </a:r>
          </a:p>
          <a:p>
            <a:pPr marL="252000" indent="-180000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altLang="cs-CZ" sz="2200" dirty="0">
                <a:latin typeface="+mn-lt"/>
              </a:rPr>
              <a:t>Nové informace (vše co je uvedeno musí být v textu příspěvku)</a:t>
            </a:r>
          </a:p>
        </p:txBody>
      </p:sp>
    </p:spTree>
    <p:extLst>
      <p:ext uri="{BB962C8B-B14F-4D97-AF65-F5344CB8AC3E}">
        <p14:creationId xmlns:p14="http://schemas.microsoft.com/office/powerpoint/2010/main" val="3744651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3850" y="1052736"/>
            <a:ext cx="9626078" cy="5400600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endParaRPr lang="cs-CZ" altLang="cs-CZ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  <a:buFontTx/>
              <a:buNone/>
            </a:pPr>
            <a:endParaRPr lang="cs-CZ" altLang="cs-CZ" dirty="0"/>
          </a:p>
          <a:p>
            <a:pPr>
              <a:lnSpc>
                <a:spcPct val="150000"/>
              </a:lnSpc>
              <a:buFontTx/>
              <a:buNone/>
            </a:pPr>
            <a:r>
              <a:rPr lang="cs-CZ" altLang="cs-CZ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Tři pasáže</a:t>
            </a:r>
          </a:p>
          <a:p>
            <a:pPr lvl="1">
              <a:lnSpc>
                <a:spcPct val="150000"/>
              </a:lnSpc>
            </a:pPr>
            <a:r>
              <a:rPr lang="cs-CZ" alt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První </a:t>
            </a:r>
            <a:r>
              <a:rPr lang="cs-CZ" altLang="cs-CZ" dirty="0"/>
              <a:t>– slova z názvu článku, jádro věci, východiska.</a:t>
            </a:r>
          </a:p>
          <a:p>
            <a:pPr lvl="1">
              <a:lnSpc>
                <a:spcPct val="150000"/>
              </a:lnSpc>
            </a:pPr>
            <a:r>
              <a:rPr lang="cs-CZ" alt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Druhá </a:t>
            </a:r>
            <a:r>
              <a:rPr lang="cs-CZ" altLang="cs-CZ" dirty="0"/>
              <a:t>– motivy, které vedly ke vzniku publikace.</a:t>
            </a:r>
          </a:p>
          <a:p>
            <a:pPr lvl="1">
              <a:lnSpc>
                <a:spcPct val="150000"/>
              </a:lnSpc>
            </a:pPr>
            <a:r>
              <a:rPr lang="cs-CZ" alt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Třetí </a:t>
            </a:r>
            <a:r>
              <a:rPr lang="cs-CZ" altLang="cs-CZ" dirty="0"/>
              <a:t>– potřebnost práce.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endParaRPr lang="cs-CZ" altLang="cs-CZ" dirty="0"/>
          </a:p>
        </p:txBody>
      </p:sp>
      <p:sp>
        <p:nvSpPr>
          <p:cNvPr id="4" name="Obdélník 3"/>
          <p:cNvSpPr/>
          <p:nvPr/>
        </p:nvSpPr>
        <p:spPr>
          <a:xfrm>
            <a:off x="330238" y="319567"/>
            <a:ext cx="8208912" cy="5232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lnSpc>
                <a:spcPts val="4000"/>
              </a:lnSpc>
            </a:pPr>
            <a:r>
              <a:rPr lang="cs-CZ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Publikování výsledků - úvod</a:t>
            </a:r>
            <a:endParaRPr lang="cs-CZ" altLang="cs-CZ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Rámeček 4"/>
          <p:cNvSpPr/>
          <p:nvPr/>
        </p:nvSpPr>
        <p:spPr>
          <a:xfrm>
            <a:off x="330238" y="962133"/>
            <a:ext cx="11341302" cy="596284"/>
          </a:xfrm>
          <a:prstGeom prst="fram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54FBB9-DA57-4B59-BA25-78F46BAABB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65CCCD3-12D1-4B7F-9E1E-AAE57C05C3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B92AE042-6B17-4F49-A042-2F1033A3571E}"/>
              </a:ext>
            </a:extLst>
          </p:cNvPr>
          <p:cNvSpPr/>
          <p:nvPr/>
        </p:nvSpPr>
        <p:spPr>
          <a:xfrm>
            <a:off x="2674189" y="1026072"/>
            <a:ext cx="82382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indent="0">
              <a:buNone/>
            </a:pPr>
            <a:r>
              <a:rPr lang="cs-CZ" altLang="cs-CZ" dirty="0"/>
              <a:t>O motivaci dál číst často rozhoduje první věta.</a:t>
            </a:r>
            <a:endParaRPr lang="cs-CZ" alt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62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4000" y="1208376"/>
            <a:ext cx="11516332" cy="417671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altLang="cs-CZ" dirty="0"/>
              <a:t>Typ </a:t>
            </a:r>
            <a:r>
              <a:rPr lang="cs-CZ" altLang="cs-CZ" sz="1800" dirty="0"/>
              <a:t>(kvantitativní výzkum, kvalitativní výzkum x experiment, observační studie…) </a:t>
            </a:r>
            <a:endParaRPr lang="cs-CZ" altLang="cs-CZ" dirty="0"/>
          </a:p>
          <a:p>
            <a:r>
              <a:rPr lang="cs-CZ" altLang="cs-CZ" dirty="0"/>
              <a:t>Charakteristika výzkumného nástroje – jeho volba, tvorba, způsob ověření validity (předvýzkum).</a:t>
            </a:r>
          </a:p>
          <a:p>
            <a:r>
              <a:rPr lang="cs-CZ" altLang="cs-CZ" dirty="0"/>
              <a:t>Průběh výzkumu, délka sledování (kdy a kde).</a:t>
            </a:r>
          </a:p>
          <a:p>
            <a:r>
              <a:rPr lang="cs-CZ" altLang="cs-CZ" dirty="0"/>
              <a:t>Cílový soubor– povaha, kritéria výběru – randomizace.</a:t>
            </a:r>
          </a:p>
          <a:p>
            <a:r>
              <a:rPr lang="cs-CZ" altLang="cs-CZ" dirty="0"/>
              <a:t>Zpracování dat, statistické metody.</a:t>
            </a:r>
          </a:p>
        </p:txBody>
      </p:sp>
      <p:sp>
        <p:nvSpPr>
          <p:cNvPr id="4" name="Obdélník 3"/>
          <p:cNvSpPr/>
          <p:nvPr/>
        </p:nvSpPr>
        <p:spPr>
          <a:xfrm>
            <a:off x="414000" y="378000"/>
            <a:ext cx="8208912" cy="5232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lnSpc>
                <a:spcPts val="4000"/>
              </a:lnSpc>
            </a:pPr>
            <a:r>
              <a:rPr lang="cs-CZ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Publikování výsledků - metody</a:t>
            </a:r>
            <a:endParaRPr lang="cs-CZ" altLang="cs-CZ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9560ADA-8101-4F16-801E-1EA082446E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61D2CF-4DC2-4C4C-8906-855BC882D2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42950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088" y="1078616"/>
            <a:ext cx="11490618" cy="4176713"/>
          </a:xfrm>
        </p:spPr>
        <p:txBody>
          <a:bodyPr/>
          <a:lstStyle/>
          <a:p>
            <a:r>
              <a:rPr lang="cs-CZ" altLang="cs-CZ" dirty="0"/>
              <a:t>Sdělení faktů.</a:t>
            </a:r>
          </a:p>
          <a:p>
            <a:r>
              <a:rPr lang="cs-CZ" altLang="cs-CZ" dirty="0"/>
              <a:t>Optimální, logické řazení informací.</a:t>
            </a:r>
          </a:p>
          <a:p>
            <a:r>
              <a:rPr lang="cs-CZ" altLang="cs-CZ" dirty="0"/>
              <a:t>Členění do odstavců.</a:t>
            </a:r>
          </a:p>
          <a:p>
            <a:r>
              <a:rPr lang="cs-CZ" altLang="cs-CZ" dirty="0"/>
              <a:t>Tabulky, grafy.</a:t>
            </a:r>
          </a:p>
          <a:p>
            <a:r>
              <a:rPr lang="cs-CZ" altLang="cs-CZ" dirty="0"/>
              <a:t>Kontrola jednotek veličin.</a:t>
            </a:r>
          </a:p>
          <a:p>
            <a:r>
              <a:rPr lang="cs-CZ" altLang="cs-CZ" dirty="0"/>
              <a:t>Kontrola součtů položek.</a:t>
            </a:r>
          </a:p>
          <a:p>
            <a:r>
              <a:rPr lang="cs-CZ" altLang="cs-CZ" dirty="0"/>
              <a:t>Kontrola koherence grafů, tabulek a textu.</a:t>
            </a:r>
          </a:p>
        </p:txBody>
      </p:sp>
      <p:sp>
        <p:nvSpPr>
          <p:cNvPr id="4" name="Obdélník 3"/>
          <p:cNvSpPr/>
          <p:nvPr/>
        </p:nvSpPr>
        <p:spPr>
          <a:xfrm>
            <a:off x="431088" y="430073"/>
            <a:ext cx="8208912" cy="5232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lnSpc>
                <a:spcPts val="4000"/>
              </a:lnSpc>
            </a:pPr>
            <a:r>
              <a:rPr lang="cs-CZ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Publikování výsledků - analýza</a:t>
            </a:r>
            <a:endParaRPr lang="cs-CZ" altLang="cs-CZ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3E9B0B-C0F4-439B-BDAB-1A08ACA166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AE185D-27FC-44B2-B4BF-B3C1E2F67D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41777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804" y="971416"/>
            <a:ext cx="5503723" cy="5468751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cs-CZ" alt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Obsahuje</a:t>
            </a:r>
          </a:p>
          <a:p>
            <a:r>
              <a:rPr lang="cs-CZ" altLang="cs-CZ" dirty="0"/>
              <a:t>Jen podložená tvrzení.</a:t>
            </a:r>
          </a:p>
          <a:p>
            <a:r>
              <a:rPr lang="cs-CZ" altLang="cs-CZ" dirty="0"/>
              <a:t>Porovnání výsledků s již publikovaným.</a:t>
            </a:r>
          </a:p>
          <a:p>
            <a:r>
              <a:rPr lang="cs-CZ" altLang="cs-CZ" dirty="0"/>
              <a:t>Diskuze klinických a vědeckých důsledků. </a:t>
            </a:r>
          </a:p>
          <a:p>
            <a:r>
              <a:rPr lang="cs-CZ" altLang="cs-CZ" dirty="0"/>
              <a:t>Limity šetření - problémy zvolených výzkumných metod.</a:t>
            </a:r>
          </a:p>
          <a:p>
            <a:r>
              <a:rPr lang="cs-CZ" altLang="cs-CZ" dirty="0"/>
              <a:t>Vytyčení nových hypotéz, možností výzkumu.</a:t>
            </a:r>
          </a:p>
        </p:txBody>
      </p:sp>
      <p:sp>
        <p:nvSpPr>
          <p:cNvPr id="2" name="Obdélník 1"/>
          <p:cNvSpPr/>
          <p:nvPr/>
        </p:nvSpPr>
        <p:spPr>
          <a:xfrm>
            <a:off x="5879976" y="962133"/>
            <a:ext cx="6197005" cy="467954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72000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</a:pPr>
            <a:r>
              <a:rPr lang="cs-CZ" altLang="cs-CZ" sz="2800" b="1" dirty="0">
                <a:solidFill>
                  <a:schemeClr val="tx2"/>
                </a:solidFill>
                <a:latin typeface="+mn-lt"/>
              </a:rPr>
              <a:t>Nejčastější chyby</a:t>
            </a:r>
          </a:p>
          <a:p>
            <a:pPr marL="252000" indent="-180000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altLang="cs-CZ" sz="2800" dirty="0"/>
              <a:t>O</a:t>
            </a:r>
            <a:r>
              <a:rPr lang="cs-CZ" altLang="cs-CZ" sz="2800" dirty="0">
                <a:latin typeface="+mn-lt"/>
              </a:rPr>
              <a:t>pakování údajů.</a:t>
            </a:r>
          </a:p>
          <a:p>
            <a:pPr marL="252000" indent="-180000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altLang="cs-CZ" sz="2800" dirty="0"/>
              <a:t>P</a:t>
            </a:r>
            <a:r>
              <a:rPr lang="cs-CZ" altLang="cs-CZ" sz="2800" dirty="0">
                <a:latin typeface="+mn-lt"/>
              </a:rPr>
              <a:t>řesvědčení o „skvělosti“ svých tvrzení.</a:t>
            </a:r>
          </a:p>
          <a:p>
            <a:pPr marL="252000" indent="-180000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altLang="cs-CZ" sz="2800" dirty="0"/>
              <a:t>N</a:t>
            </a:r>
            <a:r>
              <a:rPr lang="cs-CZ" altLang="cs-CZ" sz="2800" dirty="0">
                <a:latin typeface="+mn-lt"/>
              </a:rPr>
              <a:t>epodložené spekulace.</a:t>
            </a:r>
          </a:p>
          <a:p>
            <a:pPr marL="252000" indent="-180000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altLang="cs-CZ" sz="2800" dirty="0"/>
              <a:t>N</a:t>
            </a:r>
            <a:r>
              <a:rPr lang="cs-CZ" altLang="cs-CZ" sz="2800" dirty="0">
                <a:latin typeface="+mn-lt"/>
              </a:rPr>
              <a:t>eprofesionální kritika jiných autorů.</a:t>
            </a:r>
          </a:p>
          <a:p>
            <a:pPr marL="252000" indent="-180000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altLang="cs-CZ" sz="2800" dirty="0"/>
              <a:t>V</a:t>
            </a:r>
            <a:r>
              <a:rPr lang="cs-CZ" altLang="cs-CZ" sz="2800" dirty="0">
                <a:latin typeface="+mn-lt"/>
              </a:rPr>
              <a:t> porovnání výsledků upřednostňování jen zdrojů, které se nám „hodí“. </a:t>
            </a:r>
          </a:p>
        </p:txBody>
      </p:sp>
      <p:sp>
        <p:nvSpPr>
          <p:cNvPr id="5" name="Obdélník 4"/>
          <p:cNvSpPr/>
          <p:nvPr/>
        </p:nvSpPr>
        <p:spPr>
          <a:xfrm>
            <a:off x="327804" y="438913"/>
            <a:ext cx="9902123" cy="5232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lnSpc>
                <a:spcPts val="4000"/>
              </a:lnSpc>
            </a:pPr>
            <a:r>
              <a:rPr lang="cs-CZ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Publikování výsledků - diskuze</a:t>
            </a:r>
            <a:endParaRPr lang="cs-CZ" altLang="cs-CZ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273804E-A97E-441F-B981-7BCA74EB8A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532EC10-58AE-4601-87B5-2F3A4A34C0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93253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970" y="1769456"/>
            <a:ext cx="7921625" cy="1944688"/>
          </a:xfrm>
        </p:spPr>
        <p:txBody>
          <a:bodyPr/>
          <a:lstStyle/>
          <a:p>
            <a:r>
              <a:rPr lang="cs-CZ" altLang="cs-CZ" dirty="0"/>
              <a:t>Nejvýznamnější poznatky. </a:t>
            </a:r>
          </a:p>
          <a:p>
            <a:r>
              <a:rPr lang="cs-CZ" altLang="cs-CZ" dirty="0"/>
              <a:t>Doporučení pro praxi.</a:t>
            </a:r>
          </a:p>
          <a:p>
            <a:r>
              <a:rPr lang="cs-CZ" altLang="cs-CZ" dirty="0"/>
              <a:t>Doporučení pro další výzkum.</a:t>
            </a:r>
          </a:p>
        </p:txBody>
      </p:sp>
      <p:sp>
        <p:nvSpPr>
          <p:cNvPr id="4" name="Obdélník 3"/>
          <p:cNvSpPr/>
          <p:nvPr/>
        </p:nvSpPr>
        <p:spPr>
          <a:xfrm>
            <a:off x="347491" y="306235"/>
            <a:ext cx="8208912" cy="5232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lnSpc>
                <a:spcPts val="4000"/>
              </a:lnSpc>
            </a:pPr>
            <a:r>
              <a:rPr lang="cs-CZ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Publikování výsledků - závěr</a:t>
            </a:r>
            <a:endParaRPr lang="cs-CZ" altLang="cs-CZ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4F0E7C-7201-47D4-83E8-3424D431E6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40F2AE8-3E05-4C36-9756-6CDCEDE797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503027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2525" y="157965"/>
            <a:ext cx="8208912" cy="648072"/>
          </a:xfrm>
        </p:spPr>
        <p:txBody>
          <a:bodyPr>
            <a:normAutofit/>
          </a:bodyPr>
          <a:lstStyle/>
          <a:p>
            <a:r>
              <a:rPr lang="cs-CZ" dirty="0"/>
              <a:t>Zdroje</a:t>
            </a:r>
          </a:p>
        </p:txBody>
      </p:sp>
      <p:sp>
        <p:nvSpPr>
          <p:cNvPr id="4" name="Obdélník 3"/>
          <p:cNvSpPr/>
          <p:nvPr/>
        </p:nvSpPr>
        <p:spPr>
          <a:xfrm>
            <a:off x="284672" y="908721"/>
            <a:ext cx="11775056" cy="4465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BÁRTLOVÁ S., SADÍLEK P., TÓTHOVÁ V. Výzkum v ošetřovatelství. Brno, Národní centrum ošetřovatelství a nelékařských zdravotnických oborů, 2008. ISBN 978-80-7013-467-2.</a:t>
            </a:r>
          </a:p>
          <a:p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BRABCOVÁ, J a kol. Skoč! Aneb reálný život, Plzeň: </a:t>
            </a:r>
            <a:r>
              <a:rPr lang="cs-CZ" alt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Grafia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2005, ISBN 80 -902340-7-9</a:t>
            </a:r>
          </a:p>
          <a:p>
            <a:pPr>
              <a:lnSpc>
                <a:spcPct val="90000"/>
              </a:lnSpc>
            </a:pP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hlinkClick r:id="rId2"/>
              </a:rPr>
              <a:t>http://knihovna.upol.cz/lf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(vzdělávání, DSP).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DISMAN, M. Jak se vyrábí sociologická znalost. Karolinum, Praha 1993, 2005.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FARKAŠOVÁ, D. A kol. Výzkum v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ošetrovatelstve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. Martin: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Osveta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, 2006.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ISBN 80-80632-286.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HENDL, J. Kvantitativní výzkum: základní metody a aplikace. Praha: Portál, 2005. ISBN 80-7367-040-2.</a:t>
            </a:r>
          </a:p>
          <a:p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HUŠÁK, V. Jak napsat publikaci? Jak připravit prezentaci?, Olomouc: LF UP 2007, ISBN 978-80-44-1736-3.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CHRÁSKA, M. </a:t>
            </a:r>
            <a:r>
              <a:rPr lang="cs-CZ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Metody pedagogického výzkumu: základy kvantitativního výzkumu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. Praha: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Grada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Publishing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, 2007. ISBN 978-80-247-1369-4.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KUTNOHORSKÁ, J. Výzkum v ošetřovatelství. Praha: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Grada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, 2009. ISBN 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978-80-247-2713-4.</a:t>
            </a:r>
          </a:p>
          <a:p>
            <a:pPr>
              <a:lnSpc>
                <a:spcPct val="90000"/>
              </a:lnSpc>
            </a:pP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MAZALOVÁ, L. </a:t>
            </a:r>
            <a:r>
              <a:rPr lang="cs-CZ" altLang="cs-CZ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Kapitoly z výzkumu v ošetřovatelství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, Olomouc: Fakulta zdravotních věd 2016. Dostupné: 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hlinkClick r:id="rId3"/>
              </a:rPr>
              <a:t>http://old.fzv.upol.cz/fileadmin/user_upload/FZV/DSP_Osetrovatelstvi/Skripta/Kapitoly_z_vyzkumu_v_osetrovatelstvi.pdf</a:t>
            </a:r>
            <a:endParaRPr lang="cs-CZ" altLang="cs-CZ" sz="1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PLEVOVÁ I, et al. Ošetřovatelství. I Praha: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Grada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, 2011. ISBN 9788024735573.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PUNCH, K. </a:t>
            </a:r>
            <a:r>
              <a:rPr lang="cs-CZ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Úspěšný návrh výzkumu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.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Translated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by Jan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Hendl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. Vyd. 1. Praha: Portál, 2008. 230 s. ISBN 9788073674687.</a:t>
            </a:r>
            <a:endParaRPr lang="cs-CZ" altLang="cs-CZ" sz="1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ŽIAKOVÁ, K et al. </a:t>
            </a:r>
            <a:r>
              <a:rPr lang="cs-CZ" altLang="cs-CZ" sz="14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Ošetrovateľstvo</a:t>
            </a:r>
            <a:r>
              <a:rPr lang="cs-CZ" altLang="cs-CZ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cs-CZ" altLang="cs-CZ" sz="14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teóra</a:t>
            </a:r>
            <a:r>
              <a:rPr lang="cs-CZ" altLang="cs-CZ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a </a:t>
            </a:r>
            <a:r>
              <a:rPr lang="cs-CZ" altLang="cs-CZ" sz="14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vedecký</a:t>
            </a:r>
            <a:r>
              <a:rPr lang="cs-CZ" altLang="cs-CZ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výzkum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, Martin: </a:t>
            </a:r>
            <a:r>
              <a:rPr lang="cs-CZ" alt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Osveta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2003, ISBN 80-8063-131-X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hlinkClick r:id="rId4"/>
              </a:rPr>
              <a:t>http://www.e-metodologia.fedu.uniba.sk/index.php/o-ucebnici/ako-citovat.php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hlinkClick r:id="rId5"/>
              </a:rPr>
              <a:t>https://www.google.cz/search?q=Testov%C3%A9+krit%C3%A9rium&amp;ie=utf-8&amp;oe=utf-8&amp;client=firefox-b-ab&amp;gfe_rd=cr&amp;dcr=0&amp;ei=GEe6WeTHCKGE8QfBkYXoCQ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http://home.ef.jcu.cz/~birom/stat/cviceni/09/p_value.pdf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41C7B6E-ED0E-41D0-992F-F5CDEA8CE9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D3CD77E-5F88-4C00-B3AA-90AB2A5E53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707933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14000" y="2708476"/>
            <a:ext cx="9282401" cy="1702160"/>
          </a:xfrm>
        </p:spPr>
        <p:txBody>
          <a:bodyPr/>
          <a:lstStyle/>
          <a:p>
            <a:r>
              <a:rPr lang="cs-CZ" dirty="0"/>
              <a:t>Hodně zdaru při výzkumu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1968AA5-8219-401F-8467-CEEDE34F30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AEDC9AD-702C-4E47-8D6C-EFCBAF48B7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19</a:t>
            </a:fld>
            <a:endParaRPr lang="cs-CZ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2642555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2389" y="404664"/>
            <a:ext cx="11514425" cy="529128"/>
          </a:xfr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Publikování výsledků – rozvaha co publikovat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65186" y="1725726"/>
            <a:ext cx="9835270" cy="46603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defTabSz="914400" eaLnBrk="1" latinLnBrk="0" hangingPunct="1">
              <a:lnSpc>
                <a:spcPts val="33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000" b="0">
                <a:latin typeface="+mn-lt"/>
              </a:defRPr>
            </a:lvl1pPr>
            <a:lvl2pPr marL="504000" indent="-180000" eaLnBrk="1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latin typeface="+mn-lt"/>
              </a:defRPr>
            </a:lvl2pPr>
            <a:lvl3pPr indent="0" eaLnBrk="1" hangingPunct="1">
              <a:lnSpc>
                <a:spcPct val="100000"/>
              </a:lnSpc>
              <a:spcBef>
                <a:spcPts val="0"/>
              </a:spcBef>
              <a:buClr>
                <a:schemeClr val="folHlink"/>
              </a:buClr>
              <a:buSzPct val="80000"/>
              <a:buFontTx/>
              <a:buNone/>
              <a:defRPr sz="1600" b="0">
                <a:latin typeface="+mn-lt"/>
              </a:defRPr>
            </a:lvl3pPr>
            <a:lvl4pPr indent="0" eaLnBrk="1" hangingPunct="1">
              <a:lnSpc>
                <a:spcPts val="1800"/>
              </a:lnSpc>
              <a:spcBef>
                <a:spcPts val="0"/>
              </a:spcBef>
              <a:buClr>
                <a:schemeClr val="accent2"/>
              </a:buClr>
              <a:buSzPct val="90000"/>
              <a:buFontTx/>
              <a:buNone/>
              <a:defRPr sz="1500" b="0">
                <a:latin typeface="+mn-lt"/>
              </a:defRPr>
            </a:lvl4pPr>
            <a:lvl5pPr indent="0" eaLnBrk="1" hangingPunct="1">
              <a:lnSpc>
                <a:spcPts val="18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500" b="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latin typeface="+mn-lt"/>
              </a:defRPr>
            </a:lvl6pPr>
            <a:lvl7pPr indent="0" fontAlgn="base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latin typeface="+mn-lt"/>
              </a:defRPr>
            </a:lvl7pPr>
            <a:lvl8pPr indent="0" fontAlgn="base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latin typeface="+mn-lt"/>
              </a:defRPr>
            </a:lvl8pPr>
            <a:lvl9pPr indent="0" fontAlgn="base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latin typeface="+mn-lt"/>
              </a:defRPr>
            </a:lvl9pPr>
          </a:lstStyle>
          <a:p>
            <a:pPr marL="72000" indent="0">
              <a:buNone/>
            </a:pPr>
            <a:endParaRPr lang="cs-CZ" altLang="cs-CZ" dirty="0"/>
          </a:p>
          <a:p>
            <a:r>
              <a:rPr lang="cs-CZ" altLang="cs-CZ" dirty="0"/>
              <a:t>Nepublikované výsledky jako by neexistovaly.</a:t>
            </a:r>
          </a:p>
          <a:p>
            <a:r>
              <a:rPr lang="cs-CZ" altLang="cs-CZ" dirty="0"/>
              <a:t>Pokrok ve vědě je závislý na rychlém a přesném informování o výsledcích zkoumání.</a:t>
            </a:r>
          </a:p>
          <a:p>
            <a:pPr marL="72000" indent="0">
              <a:buNone/>
            </a:pPr>
            <a:r>
              <a:rPr lang="cs-CZ" altLang="cs-CZ" b="1" dirty="0"/>
              <a:t>Zvažte, zda:</a:t>
            </a:r>
          </a:p>
          <a:p>
            <a:r>
              <a:rPr lang="cs-CZ" altLang="cs-CZ" dirty="0"/>
              <a:t>Je sdělení tak hodnotné aby stálo za publikaci?</a:t>
            </a:r>
          </a:p>
          <a:p>
            <a:r>
              <a:rPr lang="cs-CZ" altLang="cs-CZ" dirty="0"/>
              <a:t>Komu bude publikace určená?</a:t>
            </a:r>
          </a:p>
          <a:p>
            <a:r>
              <a:rPr lang="cs-CZ" altLang="cs-CZ" dirty="0"/>
              <a:t>Co bylo důvodem výzkumu?</a:t>
            </a:r>
          </a:p>
          <a:p>
            <a:r>
              <a:rPr lang="cs-CZ" altLang="cs-CZ" dirty="0"/>
              <a:t>Co jste dělali a jak?</a:t>
            </a:r>
          </a:p>
          <a:p>
            <a:r>
              <a:rPr lang="cs-CZ" altLang="cs-CZ" dirty="0"/>
              <a:t>Co jste zjistili?</a:t>
            </a:r>
          </a:p>
          <a:p>
            <a:r>
              <a:rPr lang="cs-CZ" altLang="cs-CZ" dirty="0"/>
              <a:t>Jaký to má význam?</a:t>
            </a:r>
          </a:p>
          <a:p>
            <a:endParaRPr lang="cs-CZ" altLang="cs-CZ" dirty="0"/>
          </a:p>
          <a:p>
            <a:endParaRPr lang="cs-CZ" altLang="cs-CZ" dirty="0"/>
          </a:p>
        </p:txBody>
      </p:sp>
      <p:sp>
        <p:nvSpPr>
          <p:cNvPr id="5" name="Rámeček 4"/>
          <p:cNvSpPr/>
          <p:nvPr/>
        </p:nvSpPr>
        <p:spPr>
          <a:xfrm>
            <a:off x="312389" y="1196752"/>
            <a:ext cx="11514425" cy="596284"/>
          </a:xfrm>
          <a:prstGeom prst="fram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4098" name="Picture 2" descr="Výsledek obrázku pro obrázek otazní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224" y="4293096"/>
            <a:ext cx="1728192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478F340-3066-403B-AB50-CD77D7BACCD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9E6F34-543C-4299-9A5A-EFCE021B51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2B157B2C-C7EE-41C4-86F6-98EED472F056}"/>
              </a:ext>
            </a:extLst>
          </p:cNvPr>
          <p:cNvSpPr/>
          <p:nvPr/>
        </p:nvSpPr>
        <p:spPr>
          <a:xfrm>
            <a:off x="3635483" y="1264061"/>
            <a:ext cx="3920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2000" indent="0">
              <a:buNone/>
            </a:pPr>
            <a:r>
              <a:rPr lang="cs-CZ" altLang="cs-CZ" dirty="0"/>
              <a:t>Pracuj – dokonči – publikuj</a:t>
            </a:r>
          </a:p>
        </p:txBody>
      </p:sp>
    </p:spTree>
    <p:extLst>
      <p:ext uri="{BB962C8B-B14F-4D97-AF65-F5344CB8AC3E}">
        <p14:creationId xmlns:p14="http://schemas.microsoft.com/office/powerpoint/2010/main" val="2940433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578" y="806295"/>
            <a:ext cx="3863607" cy="4680297"/>
          </a:xfrm>
        </p:spPr>
        <p:txBody>
          <a:bodyPr>
            <a:normAutofit/>
          </a:bodyPr>
          <a:lstStyle/>
          <a:p>
            <a:r>
              <a:rPr lang="cs-CZ" altLang="cs-CZ" dirty="0"/>
              <a:t>Volba periodika.</a:t>
            </a:r>
          </a:p>
          <a:p>
            <a:r>
              <a:rPr lang="cs-CZ" altLang="cs-CZ" dirty="0"/>
              <a:t>Prostudovat pečlivě pokyny redakce.</a:t>
            </a:r>
          </a:p>
          <a:p>
            <a:r>
              <a:rPr lang="cs-CZ" altLang="cs-CZ" dirty="0"/>
              <a:t>Zvažte zda jste schopni splnit požadavky redakce.</a:t>
            </a:r>
          </a:p>
          <a:p>
            <a:r>
              <a:rPr lang="cs-CZ" altLang="cs-CZ" dirty="0"/>
              <a:t>Připravíte příspěvek tak, aby byl využitelný čtenáři?</a:t>
            </a:r>
          </a:p>
        </p:txBody>
      </p:sp>
      <p:sp>
        <p:nvSpPr>
          <p:cNvPr id="2" name="Obdélník 1"/>
          <p:cNvSpPr/>
          <p:nvPr/>
        </p:nvSpPr>
        <p:spPr>
          <a:xfrm>
            <a:off x="324429" y="40541"/>
            <a:ext cx="11512489" cy="5232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lnSpc>
                <a:spcPts val="4000"/>
              </a:lnSpc>
            </a:pPr>
            <a:r>
              <a:rPr lang="cs-CZ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Publikování výsledků – kde publikovat</a:t>
            </a:r>
            <a:endParaRPr lang="cs-CZ" altLang="cs-CZ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096000" y="611403"/>
            <a:ext cx="5870763" cy="47856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27432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>
                <a:solidFill>
                  <a:schemeClr val="tx2"/>
                </a:solidFill>
              </a:defRPr>
            </a:lvl1pPr>
            <a:lvl2pPr marL="640080" indent="-27432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>
                <a:solidFill>
                  <a:schemeClr val="tx2"/>
                </a:solidFill>
              </a:defRPr>
            </a:lvl2pPr>
            <a:lvl3pPr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>
                <a:solidFill>
                  <a:schemeClr val="tx2"/>
                </a:solidFill>
              </a:defRPr>
            </a:lvl3pPr>
            <a:lvl4pPr marL="1124712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>
                <a:solidFill>
                  <a:schemeClr val="tx2"/>
                </a:solidFill>
              </a:defRPr>
            </a:lvl4pPr>
            <a:lvl5pPr marL="132588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baseline="0">
                <a:solidFill>
                  <a:schemeClr val="tx2"/>
                </a:solidFill>
              </a:defRPr>
            </a:lvl5pPr>
            <a:lvl6pPr marL="1517904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>
                <a:solidFill>
                  <a:schemeClr val="tx2"/>
                </a:solidFill>
              </a:defRPr>
            </a:lvl6pPr>
            <a:lvl7pPr marL="1719072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>
                <a:solidFill>
                  <a:schemeClr val="tx2"/>
                </a:solidFill>
              </a:defRPr>
            </a:lvl7pPr>
            <a:lvl8pPr marL="192024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>
                <a:solidFill>
                  <a:schemeClr val="tx2"/>
                </a:solidFill>
              </a:defRPr>
            </a:lvl8pPr>
            <a:lvl9pPr marL="2121408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>
                <a:solidFill>
                  <a:schemeClr val="tx2"/>
                </a:solidFill>
              </a:defRPr>
            </a:lvl9pPr>
          </a:lstStyle>
          <a:p>
            <a:pPr>
              <a:buFontTx/>
              <a:buChar char="-"/>
            </a:pPr>
            <a:r>
              <a:rPr lang="cs-CZ" altLang="cs-CZ" sz="30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Váha časopisů</a:t>
            </a:r>
          </a:p>
          <a:p>
            <a:pPr marL="68580" indent="0">
              <a:buNone/>
            </a:pP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Impakt faktor (IF) </a:t>
            </a:r>
          </a:p>
          <a:p>
            <a:pPr>
              <a:buFontTx/>
              <a:buChar char="-"/>
            </a:pPr>
            <a:r>
              <a:rPr lang="cs-CZ" altLang="cs-CZ" sz="2000" dirty="0"/>
              <a:t>Přiřazen na základě počtu citací (</a:t>
            </a:r>
            <a:r>
              <a:rPr lang="cs-CZ" sz="2000" i="1" dirty="0"/>
              <a:t>průměrný</a:t>
            </a:r>
            <a:r>
              <a:rPr lang="cs-CZ" sz="2000" dirty="0"/>
              <a:t> počet citací </a:t>
            </a:r>
            <a:r>
              <a:rPr lang="cs-CZ" sz="2000" i="1" dirty="0"/>
              <a:t>průměrné</a:t>
            </a:r>
            <a:r>
              <a:rPr lang="cs-CZ" sz="2000" dirty="0"/>
              <a:t> publikace v daném časopise).</a:t>
            </a:r>
          </a:p>
          <a:p>
            <a:pPr>
              <a:buFontTx/>
              <a:buChar char="-"/>
            </a:pPr>
            <a:r>
              <a:rPr lang="cs-CZ" altLang="cs-CZ" sz="2000" dirty="0"/>
              <a:t>přidělován každoročně Americkým institutem pro vědecké informace (ISI).</a:t>
            </a:r>
          </a:p>
          <a:p>
            <a:pPr marL="68580" indent="0">
              <a:buNone/>
            </a:pP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Mezinárodní databáze</a:t>
            </a:r>
            <a:r>
              <a:rPr lang="cs-CZ" altLang="cs-CZ" sz="2000" dirty="0"/>
              <a:t> </a:t>
            </a:r>
          </a:p>
          <a:p>
            <a:pPr>
              <a:buFontTx/>
              <a:buChar char="-"/>
            </a:pPr>
            <a:r>
              <a:rPr lang="cs-CZ" altLang="cs-CZ" sz="2000" dirty="0"/>
              <a:t>Časopis zařazen do mezinárodní databáze</a:t>
            </a:r>
          </a:p>
          <a:p>
            <a:pPr>
              <a:buFontTx/>
              <a:buChar char="-"/>
            </a:pPr>
            <a:r>
              <a:rPr lang="cs-CZ" altLang="cs-CZ" sz="2000" dirty="0"/>
              <a:t>Web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Science, </a:t>
            </a:r>
            <a:r>
              <a:rPr lang="cs-CZ" altLang="cs-CZ" sz="2000" dirty="0" err="1"/>
              <a:t>Scopus</a:t>
            </a:r>
            <a:r>
              <a:rPr lang="cs-CZ" altLang="cs-CZ" sz="2000" dirty="0"/>
              <a:t>…</a:t>
            </a:r>
          </a:p>
          <a:p>
            <a:pPr marL="68580" indent="0">
              <a:buNone/>
            </a:pP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Recenzované neimpaktované časopisy</a:t>
            </a:r>
          </a:p>
        </p:txBody>
      </p:sp>
      <p:sp>
        <p:nvSpPr>
          <p:cNvPr id="3" name="Šipka doprava 2"/>
          <p:cNvSpPr/>
          <p:nvPr/>
        </p:nvSpPr>
        <p:spPr>
          <a:xfrm>
            <a:off x="4640513" y="1554330"/>
            <a:ext cx="1440160" cy="1080120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406578" y="5397003"/>
            <a:ext cx="102614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http://casopis-zsfju.zsf.jcu.cz/kontakt/clanky/4~2011/948-impaktovane-a-domaci-recenzovane-casopisy-v-osetrovatelstvi</a:t>
            </a: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26B1FE1F-D406-48FE-A11D-FDAC6035B2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E8303389-8770-4E1E-AF85-FA07DC9282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76599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6" name="Picture 4" descr="dokumen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150" y="4180765"/>
            <a:ext cx="3426764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231830212"/>
              </p:ext>
            </p:extLst>
          </p:nvPr>
        </p:nvGraphicFramePr>
        <p:xfrm>
          <a:off x="313086" y="690113"/>
          <a:ext cx="11712137" cy="4459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Ovál 4"/>
          <p:cNvSpPr/>
          <p:nvPr/>
        </p:nvSpPr>
        <p:spPr>
          <a:xfrm>
            <a:off x="0" y="2780565"/>
            <a:ext cx="5098211" cy="17281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98664" y="291358"/>
            <a:ext cx="12030075" cy="5232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lnSpc>
                <a:spcPts val="4000"/>
              </a:lnSpc>
            </a:pPr>
            <a:r>
              <a:rPr lang="cs-CZ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Publikování výsledků – druh publikace</a:t>
            </a:r>
            <a:endParaRPr lang="cs-CZ" altLang="cs-CZ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B7DC32-2210-41F5-A8B5-944C8C923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4267" y="6248400"/>
            <a:ext cx="7907866" cy="457200"/>
          </a:xfrm>
        </p:spPr>
        <p:txBody>
          <a:bodyPr/>
          <a:lstStyle/>
          <a:p>
            <a:r>
              <a:rPr lang="cs-CZ" altLang="cs-CZ" dirty="0"/>
              <a:t>Lékařská fakulta Masarykovy univerzity, Ústav zdravotnických věd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F1CF18E-BA15-43DF-A3F4-B754AB6CB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3086" y="6242631"/>
            <a:ext cx="2540000" cy="457200"/>
          </a:xfrm>
        </p:spPr>
        <p:txBody>
          <a:bodyPr/>
          <a:lstStyle/>
          <a:p>
            <a:fld id="{12F91D70-4802-44E0-B964-804C8717BFCA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53351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6000" y="2348880"/>
            <a:ext cx="9094496" cy="2448272"/>
          </a:xfrm>
        </p:spPr>
        <p:txBody>
          <a:bodyPr>
            <a:normAutofit/>
          </a:bodyPr>
          <a:lstStyle/>
          <a:p>
            <a:r>
              <a:rPr lang="cs-CZ" altLang="cs-CZ" sz="4000" dirty="0"/>
              <a:t>Přehledový vědecký článek - </a:t>
            </a:r>
            <a:r>
              <a:rPr lang="cs-CZ" altLang="cs-CZ" sz="4000" dirty="0" err="1"/>
              <a:t>Review</a:t>
            </a:r>
            <a:r>
              <a:rPr lang="cs-CZ" altLang="cs-CZ" sz="4000" dirty="0"/>
              <a:t> 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D6E86BB-6830-4B59-BFE9-6F9E5FA6D1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BB71090-BF83-47EF-B21B-197DB0C7DC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5</a:t>
            </a:fld>
            <a:endParaRPr lang="cs-CZ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1283256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0000" y="1110352"/>
            <a:ext cx="11442091" cy="3887788"/>
          </a:xfrm>
        </p:spPr>
        <p:txBody>
          <a:bodyPr/>
          <a:lstStyle/>
          <a:p>
            <a:r>
              <a:rPr lang="cs-CZ" altLang="cs-CZ" dirty="0"/>
              <a:t>Přehledový článek věnovaný určitému tématu – </a:t>
            </a:r>
            <a:r>
              <a:rPr lang="cs-CZ" altLang="cs-CZ" dirty="0" err="1"/>
              <a:t>current</a:t>
            </a:r>
            <a:r>
              <a:rPr lang="cs-CZ" altLang="cs-CZ" dirty="0"/>
              <a:t> </a:t>
            </a:r>
            <a:r>
              <a:rPr lang="cs-CZ" altLang="cs-CZ" dirty="0" err="1"/>
              <a:t>concepts</a:t>
            </a:r>
            <a:r>
              <a:rPr lang="cs-CZ" altLang="cs-CZ" dirty="0"/>
              <a:t> </a:t>
            </a:r>
            <a:r>
              <a:rPr lang="cs-CZ" altLang="cs-CZ" dirty="0" err="1"/>
              <a:t>review</a:t>
            </a:r>
            <a:r>
              <a:rPr lang="cs-CZ" altLang="cs-CZ" dirty="0"/>
              <a:t>.</a:t>
            </a:r>
          </a:p>
          <a:p>
            <a:r>
              <a:rPr lang="cs-CZ" altLang="cs-CZ" dirty="0"/>
              <a:t>Produkt syntézy dostupných vědeckých poznatků (shrnutí).</a:t>
            </a:r>
          </a:p>
          <a:p>
            <a:r>
              <a:rPr lang="cs-CZ" altLang="cs-CZ" dirty="0"/>
              <a:t>Jedna klinická otázka a publikace z primárně rozdílnými informacemi (kritické třízení poznatků).</a:t>
            </a:r>
          </a:p>
        </p:txBody>
      </p:sp>
      <p:sp>
        <p:nvSpPr>
          <p:cNvPr id="6" name="Obdélník 5"/>
          <p:cNvSpPr/>
          <p:nvPr/>
        </p:nvSpPr>
        <p:spPr>
          <a:xfrm>
            <a:off x="414000" y="378000"/>
            <a:ext cx="8208912" cy="5232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lnSpc>
                <a:spcPts val="4000"/>
              </a:lnSpc>
            </a:pPr>
            <a:r>
              <a:rPr lang="cs-CZ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Publikování výsledků - </a:t>
            </a:r>
            <a:r>
              <a:rPr lang="cs-CZ" sz="40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review</a:t>
            </a:r>
            <a:endParaRPr lang="cs-CZ" altLang="cs-CZ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Zaoblený obdélníkový popisek 7"/>
          <p:cNvSpPr/>
          <p:nvPr/>
        </p:nvSpPr>
        <p:spPr>
          <a:xfrm>
            <a:off x="2804245" y="4214197"/>
            <a:ext cx="4608512" cy="993075"/>
          </a:xfrm>
          <a:prstGeom prst="wedgeRoundRectCallout">
            <a:avLst>
              <a:gd name="adj1" fmla="val 37509"/>
              <a:gd name="adj2" fmla="val -105521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tabLst>
                <a:tab pos="1346200" algn="l"/>
              </a:tabLst>
            </a:pPr>
            <a:r>
              <a:rPr lang="cs-CZ" alt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Význam: 	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edukační</a:t>
            </a:r>
          </a:p>
          <a:p>
            <a:pPr>
              <a:tabLst>
                <a:tab pos="1346200" algn="l"/>
              </a:tabLst>
            </a:pP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orientační</a:t>
            </a:r>
          </a:p>
          <a:p>
            <a:pPr>
              <a:tabLst>
                <a:tab pos="1346200" algn="l"/>
              </a:tabLst>
            </a:pP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argumentační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316F5EC-7A28-44FD-875C-E0641D854A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52389B-FAB1-45AF-BE8C-CF89E1D7C6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1605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14000" y="240841"/>
            <a:ext cx="4859759" cy="451855"/>
          </a:xfr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altLang="cs-CZ" dirty="0"/>
              <a:t>Druhy </a:t>
            </a:r>
            <a:r>
              <a:rPr lang="cs-CZ" altLang="cs-CZ" dirty="0" err="1"/>
              <a:t>review</a:t>
            </a:r>
            <a:r>
              <a:rPr lang="cs-CZ" altLang="cs-CZ" dirty="0"/>
              <a:t>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4000" y="742892"/>
            <a:ext cx="4032695" cy="460796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cs-CZ" altLang="cs-CZ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Klasické </a:t>
            </a:r>
            <a:r>
              <a:rPr lang="cs-CZ" altLang="cs-CZ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</a:t>
            </a:r>
            <a:endParaRPr lang="cs-CZ" altLang="cs-CZ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altLang="cs-CZ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Kritéria výběru zdrojových informací nejsou korigovány pevně stanovenou rešeršní strategií.</a:t>
            </a:r>
          </a:p>
          <a:p>
            <a:r>
              <a:rPr lang="cs-CZ" altLang="cs-CZ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Autor subjektivně volí zdroje informací.</a:t>
            </a:r>
          </a:p>
        </p:txBody>
      </p:sp>
      <p:sp>
        <p:nvSpPr>
          <p:cNvPr id="5" name="Zaoblený obdélníkový popisek 4"/>
          <p:cNvSpPr/>
          <p:nvPr/>
        </p:nvSpPr>
        <p:spPr>
          <a:xfrm>
            <a:off x="227887" y="5445225"/>
            <a:ext cx="5231984" cy="507001"/>
          </a:xfrm>
          <a:prstGeom prst="wedgeRoundRectCallout">
            <a:avLst>
              <a:gd name="adj1" fmla="val 1466"/>
              <a:gd name="adj2" fmla="val -107887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20000"/>
              </a:spcBef>
            </a:pP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Subjektivní</a:t>
            </a:r>
            <a:r>
              <a:rPr lang="cs-CZ" altLang="cs-CZ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nekvantitativní</a:t>
            </a:r>
          </a:p>
        </p:txBody>
      </p:sp>
      <p:sp>
        <p:nvSpPr>
          <p:cNvPr id="6" name="Zaoblený obdélníkový popisek 5"/>
          <p:cNvSpPr/>
          <p:nvPr/>
        </p:nvSpPr>
        <p:spPr>
          <a:xfrm>
            <a:off x="5807968" y="5445225"/>
            <a:ext cx="4320480" cy="507001"/>
          </a:xfrm>
          <a:prstGeom prst="wedgeRoundRectCallout">
            <a:avLst>
              <a:gd name="adj1" fmla="val -3665"/>
              <a:gd name="adj2" fmla="val -115395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20000"/>
              </a:spcBef>
            </a:pP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Objektivní, kvantitativní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807967" y="692696"/>
            <a:ext cx="4483345" cy="43924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defTabSz="914400" eaLnBrk="1" latinLnBrk="0" hangingPunct="1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latin typeface="+mn-lt"/>
              </a:defRPr>
            </a:lvl1pPr>
            <a:lvl2pPr marL="504000" indent="-180000" eaLnBrk="1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latin typeface="+mn-lt"/>
              </a:defRPr>
            </a:lvl2pPr>
            <a:lvl3pPr indent="0" eaLnBrk="1" hangingPunct="1">
              <a:lnSpc>
                <a:spcPct val="100000"/>
              </a:lnSpc>
              <a:spcBef>
                <a:spcPts val="0"/>
              </a:spcBef>
              <a:buClr>
                <a:schemeClr val="folHlink"/>
              </a:buClr>
              <a:buSzPct val="80000"/>
              <a:buFontTx/>
              <a:buNone/>
              <a:defRPr sz="1600" b="0">
                <a:latin typeface="+mn-lt"/>
              </a:defRPr>
            </a:lvl3pPr>
            <a:lvl4pPr indent="0" eaLnBrk="1" hangingPunct="1">
              <a:lnSpc>
                <a:spcPts val="1800"/>
              </a:lnSpc>
              <a:spcBef>
                <a:spcPts val="0"/>
              </a:spcBef>
              <a:buClr>
                <a:schemeClr val="accent2"/>
              </a:buClr>
              <a:buSzPct val="90000"/>
              <a:buFontTx/>
              <a:buNone/>
              <a:defRPr sz="1500" b="0">
                <a:latin typeface="+mn-lt"/>
              </a:defRPr>
            </a:lvl4pPr>
            <a:lvl5pPr indent="0" eaLnBrk="1" hangingPunct="1">
              <a:lnSpc>
                <a:spcPts val="18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500" b="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latin typeface="+mn-lt"/>
              </a:defRPr>
            </a:lvl6pPr>
            <a:lvl7pPr indent="0" fontAlgn="base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latin typeface="+mn-lt"/>
              </a:defRPr>
            </a:lvl7pPr>
            <a:lvl8pPr indent="0" fontAlgn="base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latin typeface="+mn-lt"/>
              </a:defRPr>
            </a:lvl8pPr>
            <a:lvl9pPr indent="0" fontAlgn="base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altLang="cs-CZ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Systematické </a:t>
            </a:r>
            <a:r>
              <a:rPr lang="cs-CZ" altLang="cs-CZ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</a:t>
            </a:r>
            <a:endParaRPr lang="cs-CZ" altLang="cs-CZ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altLang="cs-CZ" sz="1800" dirty="0"/>
              <a:t>Přesná formulace problému.</a:t>
            </a:r>
          </a:p>
          <a:p>
            <a:r>
              <a:rPr lang="cs-CZ" altLang="cs-CZ" sz="1800" dirty="0"/>
              <a:t>Vyhledání dostupných zdrojů.</a:t>
            </a:r>
          </a:p>
          <a:p>
            <a:r>
              <a:rPr lang="cs-CZ" altLang="cs-CZ" sz="1800" dirty="0"/>
              <a:t>Stanovení kritérií pro zařazení zdroje. </a:t>
            </a:r>
          </a:p>
          <a:p>
            <a:r>
              <a:rPr lang="cs-CZ" altLang="cs-CZ" sz="1800" dirty="0"/>
              <a:t>Třízení zdrojů – dva nezávislí recenzenti.</a:t>
            </a:r>
          </a:p>
          <a:p>
            <a:r>
              <a:rPr lang="cs-CZ" altLang="cs-CZ" sz="1800" dirty="0"/>
              <a:t>Hodnocení zdrojů dle váhy důkazů.</a:t>
            </a:r>
          </a:p>
          <a:p>
            <a:r>
              <a:rPr lang="cs-CZ" altLang="cs-CZ" sz="1800" dirty="0"/>
              <a:t>Hledání souvislostí ve výsledné množině poznatků.</a:t>
            </a:r>
          </a:p>
          <a:p>
            <a:r>
              <a:rPr lang="cs-CZ" altLang="cs-CZ" sz="1800" dirty="0"/>
              <a:t>Použitím statických metod při tvorbě vzniká meta-analýza</a:t>
            </a:r>
          </a:p>
          <a:p>
            <a:endParaRPr lang="cs-CZ" altLang="cs-CZ" sz="1800" dirty="0"/>
          </a:p>
          <a:p>
            <a:endParaRPr lang="cs-CZ" altLang="cs-CZ" sz="1800" dirty="0"/>
          </a:p>
        </p:txBody>
      </p:sp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743135D0-AA61-47BC-B0D6-8B8785EEE84B}"/>
              </a:ext>
            </a:extLst>
          </p:cNvPr>
          <p:cNvSpPr/>
          <p:nvPr/>
        </p:nvSpPr>
        <p:spPr>
          <a:xfrm>
            <a:off x="5738957" y="2173516"/>
            <a:ext cx="4552356" cy="2200075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6FC6C83-4D63-4016-98AF-5540F49874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Lékařská fakulta Masarykovy univerzity, Ústav zdravotnických věd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AC7F001-1C85-4349-903C-9635C8F0BA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06144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4000" y="2348880"/>
            <a:ext cx="9346496" cy="2448272"/>
          </a:xfrm>
        </p:spPr>
        <p:txBody>
          <a:bodyPr>
            <a:normAutofit/>
          </a:bodyPr>
          <a:lstStyle/>
          <a:p>
            <a:r>
              <a:rPr lang="cs-CZ" altLang="cs-CZ" sz="4000" dirty="0"/>
              <a:t>Originální – vědecký odborný článek 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335CEC2-5EB4-4CC3-A2CD-26A901169F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66D899-F4EE-4A36-BA5C-83769DD4BD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8</a:t>
            </a:fld>
            <a:endParaRPr lang="cs-CZ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266622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999" y="1133384"/>
            <a:ext cx="11580113" cy="4896544"/>
          </a:xfrm>
        </p:spPr>
        <p:txBody>
          <a:bodyPr>
            <a:normAutofit/>
          </a:bodyPr>
          <a:lstStyle/>
          <a:p>
            <a:r>
              <a:rPr lang="cs-CZ" altLang="cs-CZ" dirty="0"/>
              <a:t>Schopnost definovat hypotézy.</a:t>
            </a:r>
          </a:p>
          <a:p>
            <a:r>
              <a:rPr lang="cs-CZ" altLang="cs-CZ" dirty="0"/>
              <a:t>Přehled v dané problematice.</a:t>
            </a:r>
          </a:p>
          <a:p>
            <a:r>
              <a:rPr lang="cs-CZ" altLang="cs-CZ" dirty="0"/>
              <a:t>Volba vhodných metod a techniky výzkumu.</a:t>
            </a:r>
          </a:p>
          <a:p>
            <a:r>
              <a:rPr lang="cs-CZ" altLang="cs-CZ" dirty="0"/>
              <a:t>Schopnost vyhodnotit výsledky a vyvodit z nich závěry.</a:t>
            </a:r>
          </a:p>
          <a:p>
            <a:r>
              <a:rPr lang="cs-CZ" altLang="cs-CZ" dirty="0"/>
              <a:t>Schopnost samostatného kreativního myšlení a adekvátnost vyjadřování. </a:t>
            </a:r>
          </a:p>
          <a:p>
            <a:r>
              <a:rPr lang="cs-CZ" altLang="cs-CZ" dirty="0"/>
              <a:t>Schopnost syntézy.</a:t>
            </a:r>
          </a:p>
          <a:p>
            <a:r>
              <a:rPr lang="cs-CZ" altLang="cs-CZ" dirty="0"/>
              <a:t>Schopnost práce s domácí a zahraniční literaturou.</a:t>
            </a:r>
          </a:p>
          <a:p>
            <a:r>
              <a:rPr lang="cs-CZ" altLang="cs-CZ" dirty="0"/>
              <a:t>Schopnost dodržet stylistické a gramatické pravidla. </a:t>
            </a:r>
          </a:p>
          <a:p>
            <a:pPr marL="68580" indent="0">
              <a:buNone/>
            </a:pPr>
            <a:endParaRPr lang="cs-CZ" altLang="cs-CZ" dirty="0"/>
          </a:p>
        </p:txBody>
      </p:sp>
      <p:sp>
        <p:nvSpPr>
          <p:cNvPr id="4" name="Obdélník 3"/>
          <p:cNvSpPr/>
          <p:nvPr/>
        </p:nvSpPr>
        <p:spPr>
          <a:xfrm>
            <a:off x="414000" y="412092"/>
            <a:ext cx="11093638" cy="5232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lnSpc>
                <a:spcPts val="4000"/>
              </a:lnSpc>
            </a:pPr>
            <a:r>
              <a:rPr lang="cs-CZ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Publikování výsledků - předpoklady</a:t>
            </a:r>
            <a:endParaRPr lang="cs-CZ" altLang="cs-CZ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D90938B-1D5F-43EA-AC99-77FB0A598C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6BE56B-9504-4564-A6E8-60763AE4C8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2432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/>
    </p:bld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cz-v11.potx" id="{AF0F71E7-5DF4-4053-86E5-72B8973D7F64}" vid="{53024889-B6B7-4D78-8AB9-6C3BF509AD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muni-med-prezentace-16-9-cz-v11 (1)</Template>
  <TotalTime>106</TotalTime>
  <Words>1935</Words>
  <Application>Microsoft Office PowerPoint</Application>
  <PresentationFormat>Širokoúhlá obrazovka</PresentationFormat>
  <Paragraphs>271</Paragraphs>
  <Slides>19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Tahoma</vt:lpstr>
      <vt:lpstr>Wingdings</vt:lpstr>
      <vt:lpstr>Wingdings 2</vt:lpstr>
      <vt:lpstr>Prezentace_MU_CZ</vt:lpstr>
      <vt:lpstr>Diseminační fáze</vt:lpstr>
      <vt:lpstr>Publikování výsledků – rozvaha co publikovat</vt:lpstr>
      <vt:lpstr>Prezentace aplikace PowerPoint</vt:lpstr>
      <vt:lpstr>Prezentace aplikace PowerPoint</vt:lpstr>
      <vt:lpstr>Přehledový vědecký článek - Review </vt:lpstr>
      <vt:lpstr>Prezentace aplikace PowerPoint</vt:lpstr>
      <vt:lpstr>Druhy review </vt:lpstr>
      <vt:lpstr>Originální – vědecký odborný článek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Zdroje</vt:lpstr>
      <vt:lpstr>Hodně zdaru při výzkumu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Pospíšilová</dc:creator>
  <cp:lastModifiedBy>Alena Pospíšilová</cp:lastModifiedBy>
  <cp:revision>14</cp:revision>
  <cp:lastPrinted>1601-01-01T00:00:00Z</cp:lastPrinted>
  <dcterms:created xsi:type="dcterms:W3CDTF">2021-09-08T10:42:39Z</dcterms:created>
  <dcterms:modified xsi:type="dcterms:W3CDTF">2021-12-06T14:07:36Z</dcterms:modified>
</cp:coreProperties>
</file>