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drawings/drawing1.xml" ContentType="application/vnd.openxmlformats-officedocument.drawingml.chartshapes+xml"/>
  <Override PartName="/ppt/charts/chart5.xml" ContentType="application/vnd.openxmlformats-officedocument.drawingml.chart+xml"/>
  <Override PartName="/ppt/charts/chart6.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32"/>
  </p:notesMasterIdLst>
  <p:handoutMasterIdLst>
    <p:handoutMasterId r:id="rId33"/>
  </p:handoutMasterIdLst>
  <p:sldIdLst>
    <p:sldId id="340" r:id="rId2"/>
    <p:sldId id="343" r:id="rId3"/>
    <p:sldId id="355" r:id="rId4"/>
    <p:sldId id="359" r:id="rId5"/>
    <p:sldId id="346" r:id="rId6"/>
    <p:sldId id="350" r:id="rId7"/>
    <p:sldId id="356" r:id="rId8"/>
    <p:sldId id="368" r:id="rId9"/>
    <p:sldId id="391" r:id="rId10"/>
    <p:sldId id="362" r:id="rId11"/>
    <p:sldId id="363" r:id="rId12"/>
    <p:sldId id="367" r:id="rId13"/>
    <p:sldId id="360" r:id="rId14"/>
    <p:sldId id="361" r:id="rId15"/>
    <p:sldId id="357" r:id="rId16"/>
    <p:sldId id="358" r:id="rId17"/>
    <p:sldId id="395" r:id="rId18"/>
    <p:sldId id="396" r:id="rId19"/>
    <p:sldId id="397" r:id="rId20"/>
    <p:sldId id="398" r:id="rId21"/>
    <p:sldId id="413" r:id="rId22"/>
    <p:sldId id="342" r:id="rId23"/>
    <p:sldId id="414" r:id="rId24"/>
    <p:sldId id="410" r:id="rId25"/>
    <p:sldId id="403" r:id="rId26"/>
    <p:sldId id="404" r:id="rId27"/>
    <p:sldId id="405" r:id="rId28"/>
    <p:sldId id="407" r:id="rId29"/>
    <p:sldId id="369" r:id="rId30"/>
    <p:sldId id="388" r:id="rId31"/>
  </p:sldIdLst>
  <p:sldSz cx="12192000" cy="6858000"/>
  <p:notesSz cx="6858000" cy="9144000"/>
  <p:custDataLst>
    <p:tags r:id="rId34"/>
  </p:custDataLst>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1120" userDrawn="1">
          <p15:clr>
            <a:srgbClr val="A4A3A4"/>
          </p15:clr>
        </p15:guide>
        <p15:guide id="2" orient="horz" pos="1272" userDrawn="1">
          <p15:clr>
            <a:srgbClr val="A4A3A4"/>
          </p15:clr>
        </p15:guide>
        <p15:guide id="3" orient="horz" pos="715" userDrawn="1">
          <p15:clr>
            <a:srgbClr val="A4A3A4"/>
          </p15:clr>
        </p15:guide>
        <p15:guide id="4" orient="horz" pos="3861" userDrawn="1">
          <p15:clr>
            <a:srgbClr val="A4A3A4"/>
          </p15:clr>
        </p15:guide>
        <p15:guide id="5" orient="horz" pos="3944" userDrawn="1">
          <p15:clr>
            <a:srgbClr val="A4A3A4"/>
          </p15:clr>
        </p15:guide>
        <p15:guide id="6" pos="428" userDrawn="1">
          <p15:clr>
            <a:srgbClr val="A4A3A4"/>
          </p15:clr>
        </p15:guide>
        <p15:guide id="7" pos="7224" userDrawn="1">
          <p15:clr>
            <a:srgbClr val="A4A3A4"/>
          </p15:clr>
        </p15:guide>
        <p15:guide id="8" pos="909" userDrawn="1">
          <p15:clr>
            <a:srgbClr val="A4A3A4"/>
          </p15:clr>
        </p15:guide>
        <p15:guide id="9" pos="3688" userDrawn="1">
          <p15:clr>
            <a:srgbClr val="A4A3A4"/>
          </p15:clr>
        </p15:guide>
        <p15:guide id="10" pos="39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DC"/>
    <a:srgbClr val="F01928"/>
    <a:srgbClr val="9100DC"/>
    <a:srgbClr val="5AC8AF"/>
    <a:srgbClr val="00287D"/>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52" autoAdjust="0"/>
    <p:restoredTop sz="95768" autoAdjust="0"/>
  </p:normalViewPr>
  <p:slideViewPr>
    <p:cSldViewPr snapToGrid="0">
      <p:cViewPr varScale="1">
        <p:scale>
          <a:sx n="103" d="100"/>
          <a:sy n="103" d="100"/>
        </p:scale>
        <p:origin x="132" y="288"/>
      </p:cViewPr>
      <p:guideLst>
        <p:guide orient="horz" pos="1120"/>
        <p:guide orient="horz" pos="1272"/>
        <p:guide orient="horz" pos="715"/>
        <p:guide orient="horz" pos="3861"/>
        <p:guide orient="horz" pos="3944"/>
        <p:guide pos="428"/>
        <p:guide pos="7224"/>
        <p:guide pos="909"/>
        <p:guide pos="3688"/>
        <p:guide pos="3968"/>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56" d="100"/>
          <a:sy n="56" d="100"/>
        </p:scale>
        <p:origin x="1800"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oleObject" Target="file:///C:\Users\Pospisilova\Desktop\V&#253;zkum%20v%20ose\datov&#225;%20tabulka%20-%20vzor.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Pospisilova\Desktop\V&#253;zkum%20v%20ose\datov&#225;%20tabulka%20-%20vzor.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Pospisilova\Desktop\V&#253;zkum%20v%20ose\datov&#225;%20tabulka%20-%20vzor.xlsx"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Pospisilova\Desktop\V&#253;zkum%20v%20ose\datov&#225;%20tabulka%20-%20vzor.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Pospisilova\Desktop\V&#253;zkum%20v%20ose\datov&#225;%20tabulka%20-%20vzor.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Pospisilova\Desktop\V&#253;zkum%20v%20ose\datov&#225;%20tabulka%20-%20vzor.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a:pPr>
            <a:r>
              <a:rPr lang="cs-CZ" sz="1000"/>
              <a:t>Pohlaví</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tx>
            <c:strRef>
              <c:f>List2!$B$18</c:f>
              <c:strCache>
                <c:ptCount val="1"/>
                <c:pt idx="0">
                  <c:v>Počet</c:v>
                </c:pt>
              </c:strCache>
            </c:strRef>
          </c:tx>
          <c:spPr>
            <a:scene3d>
              <a:camera prst="orthographicFront"/>
              <a:lightRig rig="threePt" dir="t"/>
            </a:scene3d>
            <a:sp3d>
              <a:bevelT/>
            </a:sp3d>
          </c:spPr>
          <c:explosion val="25"/>
          <c:dLbls>
            <c:dLbl>
              <c:idx val="0"/>
              <c:layout>
                <c:manualLayout>
                  <c:x val="-5.6816945168434172E-3"/>
                  <c:y val="4.835882432816106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28A-4B1C-8048-620686896DF1}"/>
                </c:ext>
              </c:extLst>
            </c:dLbl>
            <c:dLbl>
              <c:idx val="1"/>
              <c:layout>
                <c:manualLayout>
                  <c:x val="9.3184959272177206E-3"/>
                  <c:y val="-5.946458623938903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28A-4B1C-8048-620686896DF1}"/>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extLst>
          </c:dLbls>
          <c:cat>
            <c:strRef>
              <c:f>List2!$A$19:$A$20</c:f>
              <c:strCache>
                <c:ptCount val="2"/>
                <c:pt idx="0">
                  <c:v>Muž</c:v>
                </c:pt>
                <c:pt idx="1">
                  <c:v>Žena</c:v>
                </c:pt>
              </c:strCache>
            </c:strRef>
          </c:cat>
          <c:val>
            <c:numRef>
              <c:f>List2!$B$19:$B$20</c:f>
              <c:numCache>
                <c:formatCode>General</c:formatCode>
                <c:ptCount val="2"/>
                <c:pt idx="0">
                  <c:v>37</c:v>
                </c:pt>
                <c:pt idx="1">
                  <c:v>44</c:v>
                </c:pt>
              </c:numCache>
            </c:numRef>
          </c:val>
          <c:extLst>
            <c:ext xmlns:c16="http://schemas.microsoft.com/office/drawing/2014/chart" uri="{C3380CC4-5D6E-409C-BE32-E72D297353CC}">
              <c16:uniqueId val="{00000002-828A-4B1C-8048-620686896DF1}"/>
            </c:ext>
          </c:extLst>
        </c:ser>
        <c:dLbls>
          <c:showLegendKey val="0"/>
          <c:showVal val="0"/>
          <c:showCatName val="0"/>
          <c:showSerName val="0"/>
          <c:showPercent val="0"/>
          <c:showBubbleSize val="0"/>
          <c:showLeaderLines val="1"/>
        </c:dLbls>
      </c:pie3DChart>
    </c:plotArea>
    <c:legend>
      <c:legendPos val="r"/>
      <c:overlay val="0"/>
    </c:legend>
    <c:plotVisOnly val="1"/>
    <c:dispBlanksAs val="gap"/>
    <c:showDLblsOverMax val="0"/>
  </c:chart>
  <c:txPr>
    <a:bodyPr/>
    <a:lstStyle/>
    <a:p>
      <a:pPr>
        <a:defRPr>
          <a:solidFill>
            <a:schemeClr val="tx1">
              <a:lumMod val="85000"/>
              <a:lumOff val="15000"/>
            </a:schemeClr>
          </a:solidFill>
        </a:defRPr>
      </a:pPr>
      <a:endParaRPr lang="cs-CZ"/>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a:pPr>
            <a:r>
              <a:rPr lang="cs-CZ" sz="1000"/>
              <a:t>Pohlaví</a:t>
            </a:r>
          </a:p>
        </c:rich>
      </c:tx>
      <c:overlay val="0"/>
    </c:title>
    <c:autoTitleDeleted val="0"/>
    <c:plotArea>
      <c:layout/>
      <c:barChart>
        <c:barDir val="col"/>
        <c:grouping val="clustered"/>
        <c:varyColors val="0"/>
        <c:ser>
          <c:idx val="0"/>
          <c:order val="0"/>
          <c:tx>
            <c:strRef>
              <c:f>List2!$A$19</c:f>
              <c:strCache>
                <c:ptCount val="1"/>
                <c:pt idx="0">
                  <c:v>Muž</c:v>
                </c:pt>
              </c:strCache>
            </c:strRef>
          </c:tx>
          <c:spPr>
            <a:scene3d>
              <a:camera prst="orthographicFront"/>
              <a:lightRig rig="threePt" dir="t"/>
            </a:scene3d>
            <a:sp3d>
              <a:bevelT/>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List2!$B$18</c:f>
              <c:strCache>
                <c:ptCount val="1"/>
                <c:pt idx="0">
                  <c:v>Počet</c:v>
                </c:pt>
              </c:strCache>
            </c:strRef>
          </c:cat>
          <c:val>
            <c:numRef>
              <c:f>List2!$B$19</c:f>
              <c:numCache>
                <c:formatCode>General</c:formatCode>
                <c:ptCount val="1"/>
                <c:pt idx="0">
                  <c:v>37</c:v>
                </c:pt>
              </c:numCache>
            </c:numRef>
          </c:val>
          <c:extLst>
            <c:ext xmlns:c16="http://schemas.microsoft.com/office/drawing/2014/chart" uri="{C3380CC4-5D6E-409C-BE32-E72D297353CC}">
              <c16:uniqueId val="{00000000-B36D-41E4-8C70-FE78A8FA61CC}"/>
            </c:ext>
          </c:extLst>
        </c:ser>
        <c:ser>
          <c:idx val="1"/>
          <c:order val="1"/>
          <c:tx>
            <c:strRef>
              <c:f>List2!$A$20</c:f>
              <c:strCache>
                <c:ptCount val="1"/>
                <c:pt idx="0">
                  <c:v>Žena</c:v>
                </c:pt>
              </c:strCache>
            </c:strRef>
          </c:tx>
          <c:spPr>
            <a:scene3d>
              <a:camera prst="orthographicFront"/>
              <a:lightRig rig="threePt" dir="t"/>
            </a:scene3d>
            <a:sp3d>
              <a:bevelT/>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List2!$B$18</c:f>
              <c:strCache>
                <c:ptCount val="1"/>
                <c:pt idx="0">
                  <c:v>Počet</c:v>
                </c:pt>
              </c:strCache>
            </c:strRef>
          </c:cat>
          <c:val>
            <c:numRef>
              <c:f>List2!$B$20</c:f>
              <c:numCache>
                <c:formatCode>General</c:formatCode>
                <c:ptCount val="1"/>
                <c:pt idx="0">
                  <c:v>44</c:v>
                </c:pt>
              </c:numCache>
            </c:numRef>
          </c:val>
          <c:extLst>
            <c:ext xmlns:c16="http://schemas.microsoft.com/office/drawing/2014/chart" uri="{C3380CC4-5D6E-409C-BE32-E72D297353CC}">
              <c16:uniqueId val="{00000001-B36D-41E4-8C70-FE78A8FA61CC}"/>
            </c:ext>
          </c:extLst>
        </c:ser>
        <c:dLbls>
          <c:showLegendKey val="0"/>
          <c:showVal val="1"/>
          <c:showCatName val="0"/>
          <c:showSerName val="0"/>
          <c:showPercent val="0"/>
          <c:showBubbleSize val="0"/>
        </c:dLbls>
        <c:gapWidth val="150"/>
        <c:axId val="41604224"/>
        <c:axId val="41605760"/>
      </c:barChart>
      <c:catAx>
        <c:axId val="41604224"/>
        <c:scaling>
          <c:orientation val="minMax"/>
        </c:scaling>
        <c:delete val="1"/>
        <c:axPos val="b"/>
        <c:numFmt formatCode="General" sourceLinked="0"/>
        <c:majorTickMark val="none"/>
        <c:minorTickMark val="none"/>
        <c:tickLblPos val="nextTo"/>
        <c:crossAx val="41605760"/>
        <c:crosses val="autoZero"/>
        <c:auto val="1"/>
        <c:lblAlgn val="ctr"/>
        <c:lblOffset val="100"/>
        <c:noMultiLvlLbl val="0"/>
      </c:catAx>
      <c:valAx>
        <c:axId val="41605760"/>
        <c:scaling>
          <c:orientation val="minMax"/>
        </c:scaling>
        <c:delete val="1"/>
        <c:axPos val="l"/>
        <c:numFmt formatCode="General" sourceLinked="1"/>
        <c:majorTickMark val="none"/>
        <c:minorTickMark val="none"/>
        <c:tickLblPos val="nextTo"/>
        <c:crossAx val="41604224"/>
        <c:crosses val="autoZero"/>
        <c:crossBetween val="between"/>
      </c:valAx>
    </c:plotArea>
    <c:legend>
      <c:legendPos val="t"/>
      <c:overlay val="0"/>
    </c:legend>
    <c:plotVisOnly val="1"/>
    <c:dispBlanksAs val="gap"/>
    <c:showDLblsOverMax val="0"/>
  </c:chart>
  <c:txPr>
    <a:bodyPr/>
    <a:lstStyle/>
    <a:p>
      <a:pPr>
        <a:defRPr>
          <a:solidFill>
            <a:schemeClr val="tx1">
              <a:lumMod val="85000"/>
              <a:lumOff val="15000"/>
            </a:schemeClr>
          </a:solidFill>
        </a:defRPr>
      </a:pPr>
      <a:endParaRPr lang="cs-CZ"/>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a:pPr>
            <a:r>
              <a:rPr lang="cs-CZ" sz="1000"/>
              <a:t>Pohlaví</a:t>
            </a:r>
          </a:p>
        </c:rich>
      </c:tx>
      <c:overlay val="0"/>
    </c:title>
    <c:autoTitleDeleted val="0"/>
    <c:plotArea>
      <c:layout/>
      <c:barChart>
        <c:barDir val="col"/>
        <c:grouping val="stacked"/>
        <c:varyColors val="0"/>
        <c:ser>
          <c:idx val="0"/>
          <c:order val="0"/>
          <c:tx>
            <c:strRef>
              <c:f>List2!$A$19</c:f>
              <c:strCache>
                <c:ptCount val="1"/>
                <c:pt idx="0">
                  <c:v>Muž</c:v>
                </c:pt>
              </c:strCache>
            </c:strRef>
          </c:tx>
          <c:spPr>
            <a:scene3d>
              <a:camera prst="orthographicFront"/>
              <a:lightRig rig="threePt" dir="t"/>
            </a:scene3d>
            <a:sp3d>
              <a:bevelT/>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List2!$B$18</c:f>
              <c:strCache>
                <c:ptCount val="1"/>
                <c:pt idx="0">
                  <c:v>Počet</c:v>
                </c:pt>
              </c:strCache>
            </c:strRef>
          </c:cat>
          <c:val>
            <c:numRef>
              <c:f>List2!$B$19</c:f>
              <c:numCache>
                <c:formatCode>General</c:formatCode>
                <c:ptCount val="1"/>
                <c:pt idx="0">
                  <c:v>37</c:v>
                </c:pt>
              </c:numCache>
            </c:numRef>
          </c:val>
          <c:extLst>
            <c:ext xmlns:c16="http://schemas.microsoft.com/office/drawing/2014/chart" uri="{C3380CC4-5D6E-409C-BE32-E72D297353CC}">
              <c16:uniqueId val="{00000000-C16E-44CB-99E6-BCA587899C37}"/>
            </c:ext>
          </c:extLst>
        </c:ser>
        <c:ser>
          <c:idx val="1"/>
          <c:order val="1"/>
          <c:tx>
            <c:strRef>
              <c:f>List2!$A$20</c:f>
              <c:strCache>
                <c:ptCount val="1"/>
                <c:pt idx="0">
                  <c:v>Žena</c:v>
                </c:pt>
              </c:strCache>
            </c:strRef>
          </c:tx>
          <c:spPr>
            <a:scene3d>
              <a:camera prst="orthographicFront"/>
              <a:lightRig rig="threePt" dir="t"/>
            </a:scene3d>
            <a:sp3d>
              <a:bevelT/>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List2!$B$18</c:f>
              <c:strCache>
                <c:ptCount val="1"/>
                <c:pt idx="0">
                  <c:v>Počet</c:v>
                </c:pt>
              </c:strCache>
            </c:strRef>
          </c:cat>
          <c:val>
            <c:numRef>
              <c:f>List2!$B$20</c:f>
              <c:numCache>
                <c:formatCode>General</c:formatCode>
                <c:ptCount val="1"/>
                <c:pt idx="0">
                  <c:v>44</c:v>
                </c:pt>
              </c:numCache>
            </c:numRef>
          </c:val>
          <c:extLst>
            <c:ext xmlns:c16="http://schemas.microsoft.com/office/drawing/2014/chart" uri="{C3380CC4-5D6E-409C-BE32-E72D297353CC}">
              <c16:uniqueId val="{00000001-C16E-44CB-99E6-BCA587899C37}"/>
            </c:ext>
          </c:extLst>
        </c:ser>
        <c:dLbls>
          <c:showLegendKey val="0"/>
          <c:showVal val="1"/>
          <c:showCatName val="0"/>
          <c:showSerName val="0"/>
          <c:showPercent val="0"/>
          <c:showBubbleSize val="0"/>
        </c:dLbls>
        <c:gapWidth val="150"/>
        <c:overlap val="100"/>
        <c:axId val="70800128"/>
        <c:axId val="70801664"/>
      </c:barChart>
      <c:catAx>
        <c:axId val="70800128"/>
        <c:scaling>
          <c:orientation val="minMax"/>
        </c:scaling>
        <c:delete val="1"/>
        <c:axPos val="b"/>
        <c:numFmt formatCode="General" sourceLinked="0"/>
        <c:majorTickMark val="none"/>
        <c:minorTickMark val="none"/>
        <c:tickLblPos val="nextTo"/>
        <c:crossAx val="70801664"/>
        <c:crosses val="autoZero"/>
        <c:auto val="1"/>
        <c:lblAlgn val="ctr"/>
        <c:lblOffset val="100"/>
        <c:noMultiLvlLbl val="0"/>
      </c:catAx>
      <c:valAx>
        <c:axId val="70801664"/>
        <c:scaling>
          <c:orientation val="minMax"/>
        </c:scaling>
        <c:delete val="1"/>
        <c:axPos val="l"/>
        <c:numFmt formatCode="General" sourceLinked="1"/>
        <c:majorTickMark val="none"/>
        <c:minorTickMark val="none"/>
        <c:tickLblPos val="nextTo"/>
        <c:crossAx val="70800128"/>
        <c:crosses val="autoZero"/>
        <c:crossBetween val="between"/>
      </c:valAx>
    </c:plotArea>
    <c:legend>
      <c:legendPos val="t"/>
      <c:overlay val="0"/>
    </c:legend>
    <c:plotVisOnly val="1"/>
    <c:dispBlanksAs val="gap"/>
    <c:showDLblsOverMax val="0"/>
  </c:chart>
  <c:txPr>
    <a:bodyPr/>
    <a:lstStyle/>
    <a:p>
      <a:pPr>
        <a:defRPr>
          <a:solidFill>
            <a:schemeClr val="tx1">
              <a:lumMod val="85000"/>
              <a:lumOff val="15000"/>
            </a:schemeClr>
          </a:solidFill>
        </a:defRPr>
      </a:pPr>
      <a:endParaRPr lang="cs-CZ"/>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7004374453193348E-2"/>
          <c:y val="0"/>
          <c:w val="0.82827599964535858"/>
          <c:h val="0.81967342203313109"/>
        </c:manualLayout>
      </c:layout>
      <c:barChart>
        <c:barDir val="bar"/>
        <c:grouping val="clustered"/>
        <c:varyColors val="0"/>
        <c:ser>
          <c:idx val="0"/>
          <c:order val="0"/>
          <c:tx>
            <c:strRef>
              <c:f>List2!$A$37</c:f>
              <c:strCache>
                <c:ptCount val="1"/>
                <c:pt idx="0">
                  <c:v>ne</c:v>
                </c:pt>
              </c:strCache>
            </c:strRef>
          </c:tx>
          <c:spPr>
            <a:scene3d>
              <a:camera prst="orthographicFront"/>
              <a:lightRig rig="threePt" dir="t"/>
            </a:scene3d>
            <a:sp3d>
              <a:bevelT/>
            </a:sp3d>
          </c:spPr>
          <c:invertIfNegative val="0"/>
          <c:cat>
            <c:strRef>
              <c:f>List2!$B$36:$C$36</c:f>
              <c:strCache>
                <c:ptCount val="2"/>
                <c:pt idx="0">
                  <c:v>Muž</c:v>
                </c:pt>
                <c:pt idx="1">
                  <c:v>Žena</c:v>
                </c:pt>
              </c:strCache>
            </c:strRef>
          </c:cat>
          <c:val>
            <c:numRef>
              <c:f>List2!$B$37:$C$37</c:f>
              <c:numCache>
                <c:formatCode>0.00</c:formatCode>
                <c:ptCount val="2"/>
                <c:pt idx="0">
                  <c:v>86.486486486486484</c:v>
                </c:pt>
                <c:pt idx="1">
                  <c:v>70.454545454545453</c:v>
                </c:pt>
              </c:numCache>
            </c:numRef>
          </c:val>
          <c:extLst>
            <c:ext xmlns:c16="http://schemas.microsoft.com/office/drawing/2014/chart" uri="{C3380CC4-5D6E-409C-BE32-E72D297353CC}">
              <c16:uniqueId val="{00000000-C9FE-4555-AA23-B4A7E6ED2D04}"/>
            </c:ext>
          </c:extLst>
        </c:ser>
        <c:ser>
          <c:idx val="1"/>
          <c:order val="1"/>
          <c:tx>
            <c:strRef>
              <c:f>List2!$A$38</c:f>
              <c:strCache>
                <c:ptCount val="1"/>
                <c:pt idx="0">
                  <c:v>ano</c:v>
                </c:pt>
              </c:strCache>
            </c:strRef>
          </c:tx>
          <c:spPr>
            <a:scene3d>
              <a:camera prst="orthographicFront"/>
              <a:lightRig rig="threePt" dir="t"/>
            </a:scene3d>
            <a:sp3d>
              <a:bevelT/>
            </a:sp3d>
          </c:spPr>
          <c:invertIfNegative val="0"/>
          <c:cat>
            <c:strRef>
              <c:f>List2!$B$36:$C$36</c:f>
              <c:strCache>
                <c:ptCount val="2"/>
                <c:pt idx="0">
                  <c:v>Muž</c:v>
                </c:pt>
                <c:pt idx="1">
                  <c:v>Žena</c:v>
                </c:pt>
              </c:strCache>
            </c:strRef>
          </c:cat>
          <c:val>
            <c:numRef>
              <c:f>List2!$B$38:$C$38</c:f>
              <c:numCache>
                <c:formatCode>0.00</c:formatCode>
                <c:ptCount val="2"/>
                <c:pt idx="0">
                  <c:v>13.513513513513514</c:v>
                </c:pt>
                <c:pt idx="1">
                  <c:v>29.545454545454547</c:v>
                </c:pt>
              </c:numCache>
            </c:numRef>
          </c:val>
          <c:extLst>
            <c:ext xmlns:c16="http://schemas.microsoft.com/office/drawing/2014/chart" uri="{C3380CC4-5D6E-409C-BE32-E72D297353CC}">
              <c16:uniqueId val="{00000001-C9FE-4555-AA23-B4A7E6ED2D04}"/>
            </c:ext>
          </c:extLst>
        </c:ser>
        <c:dLbls>
          <c:showLegendKey val="0"/>
          <c:showVal val="0"/>
          <c:showCatName val="0"/>
          <c:showSerName val="0"/>
          <c:showPercent val="0"/>
          <c:showBubbleSize val="0"/>
        </c:dLbls>
        <c:gapWidth val="150"/>
        <c:axId val="39613952"/>
        <c:axId val="39615488"/>
      </c:barChart>
      <c:catAx>
        <c:axId val="39613952"/>
        <c:scaling>
          <c:orientation val="minMax"/>
        </c:scaling>
        <c:delete val="0"/>
        <c:axPos val="l"/>
        <c:numFmt formatCode="General" sourceLinked="0"/>
        <c:majorTickMark val="out"/>
        <c:minorTickMark val="none"/>
        <c:tickLblPos val="nextTo"/>
        <c:crossAx val="39615488"/>
        <c:crosses val="autoZero"/>
        <c:auto val="1"/>
        <c:lblAlgn val="ctr"/>
        <c:lblOffset val="100"/>
        <c:noMultiLvlLbl val="0"/>
      </c:catAx>
      <c:valAx>
        <c:axId val="39615488"/>
        <c:scaling>
          <c:orientation val="minMax"/>
        </c:scaling>
        <c:delete val="0"/>
        <c:axPos val="b"/>
        <c:majorGridlines/>
        <c:numFmt formatCode="0.00" sourceLinked="1"/>
        <c:majorTickMark val="out"/>
        <c:minorTickMark val="none"/>
        <c:tickLblPos val="nextTo"/>
        <c:crossAx val="39613952"/>
        <c:crosses val="autoZero"/>
        <c:crossBetween val="between"/>
      </c:valAx>
    </c:plotArea>
    <c:legend>
      <c:legendPos val="r"/>
      <c:layout>
        <c:manualLayout>
          <c:xMode val="edge"/>
          <c:yMode val="edge"/>
          <c:x val="0.76573386092181428"/>
          <c:y val="0.11166324656737486"/>
          <c:w val="0.16493991353411006"/>
          <c:h val="0.36555578791898935"/>
        </c:manualLayout>
      </c:layout>
      <c:overlay val="0"/>
    </c:legend>
    <c:plotVisOnly val="1"/>
    <c:dispBlanksAs val="gap"/>
    <c:showDLblsOverMax val="0"/>
  </c:chart>
  <c:txPr>
    <a:bodyPr/>
    <a:lstStyle/>
    <a:p>
      <a:pPr>
        <a:defRPr>
          <a:solidFill>
            <a:schemeClr val="tx1">
              <a:lumMod val="85000"/>
              <a:lumOff val="15000"/>
            </a:schemeClr>
          </a:solidFill>
        </a:defRPr>
      </a:pPr>
      <a:endParaRPr lang="cs-CZ"/>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0890299664758602"/>
          <c:y val="0.10354598679621897"/>
          <c:w val="0.74494180311979741"/>
          <c:h val="0.6622214283120077"/>
        </c:manualLayout>
      </c:layout>
      <c:barChart>
        <c:barDir val="col"/>
        <c:grouping val="clustered"/>
        <c:varyColors val="0"/>
        <c:ser>
          <c:idx val="0"/>
          <c:order val="0"/>
          <c:tx>
            <c:strRef>
              <c:f>List2!$A$37</c:f>
              <c:strCache>
                <c:ptCount val="1"/>
                <c:pt idx="0">
                  <c:v>ne</c:v>
                </c:pt>
              </c:strCache>
            </c:strRef>
          </c:tx>
          <c:spPr>
            <a:scene3d>
              <a:camera prst="orthographicFront"/>
              <a:lightRig rig="threePt" dir="t"/>
            </a:scene3d>
            <a:sp3d>
              <a:bevelT/>
            </a:sp3d>
          </c:spPr>
          <c:invertIfNegative val="0"/>
          <c:cat>
            <c:strRef>
              <c:f>List2!$B$36:$C$36</c:f>
              <c:strCache>
                <c:ptCount val="2"/>
                <c:pt idx="0">
                  <c:v>Muž</c:v>
                </c:pt>
                <c:pt idx="1">
                  <c:v>Žena</c:v>
                </c:pt>
              </c:strCache>
            </c:strRef>
          </c:cat>
          <c:val>
            <c:numRef>
              <c:f>List2!$B$37:$C$37</c:f>
              <c:numCache>
                <c:formatCode>0.00</c:formatCode>
                <c:ptCount val="2"/>
                <c:pt idx="0">
                  <c:v>86.486486486486484</c:v>
                </c:pt>
                <c:pt idx="1">
                  <c:v>70.454545454545453</c:v>
                </c:pt>
              </c:numCache>
            </c:numRef>
          </c:val>
          <c:extLst>
            <c:ext xmlns:c16="http://schemas.microsoft.com/office/drawing/2014/chart" uri="{C3380CC4-5D6E-409C-BE32-E72D297353CC}">
              <c16:uniqueId val="{00000000-416D-4ABB-9E49-0F343EE06E08}"/>
            </c:ext>
          </c:extLst>
        </c:ser>
        <c:ser>
          <c:idx val="1"/>
          <c:order val="1"/>
          <c:tx>
            <c:strRef>
              <c:f>List2!$A$38</c:f>
              <c:strCache>
                <c:ptCount val="1"/>
                <c:pt idx="0">
                  <c:v>ano</c:v>
                </c:pt>
              </c:strCache>
            </c:strRef>
          </c:tx>
          <c:spPr>
            <a:scene3d>
              <a:camera prst="orthographicFront"/>
              <a:lightRig rig="threePt" dir="t"/>
            </a:scene3d>
            <a:sp3d>
              <a:bevelT/>
            </a:sp3d>
          </c:spPr>
          <c:invertIfNegative val="0"/>
          <c:cat>
            <c:strRef>
              <c:f>List2!$B$36:$C$36</c:f>
              <c:strCache>
                <c:ptCount val="2"/>
                <c:pt idx="0">
                  <c:v>Muž</c:v>
                </c:pt>
                <c:pt idx="1">
                  <c:v>Žena</c:v>
                </c:pt>
              </c:strCache>
            </c:strRef>
          </c:cat>
          <c:val>
            <c:numRef>
              <c:f>List2!$B$38:$C$38</c:f>
              <c:numCache>
                <c:formatCode>0.00</c:formatCode>
                <c:ptCount val="2"/>
                <c:pt idx="0">
                  <c:v>13.513513513513514</c:v>
                </c:pt>
                <c:pt idx="1">
                  <c:v>29.545454545454547</c:v>
                </c:pt>
              </c:numCache>
            </c:numRef>
          </c:val>
          <c:extLst>
            <c:ext xmlns:c16="http://schemas.microsoft.com/office/drawing/2014/chart" uri="{C3380CC4-5D6E-409C-BE32-E72D297353CC}">
              <c16:uniqueId val="{00000001-416D-4ABB-9E49-0F343EE06E08}"/>
            </c:ext>
          </c:extLst>
        </c:ser>
        <c:dLbls>
          <c:showLegendKey val="0"/>
          <c:showVal val="0"/>
          <c:showCatName val="0"/>
          <c:showSerName val="0"/>
          <c:showPercent val="0"/>
          <c:showBubbleSize val="0"/>
        </c:dLbls>
        <c:gapWidth val="150"/>
        <c:axId val="40136704"/>
        <c:axId val="40138240"/>
      </c:barChart>
      <c:catAx>
        <c:axId val="40136704"/>
        <c:scaling>
          <c:orientation val="minMax"/>
        </c:scaling>
        <c:delete val="0"/>
        <c:axPos val="b"/>
        <c:numFmt formatCode="General" sourceLinked="0"/>
        <c:majorTickMark val="out"/>
        <c:minorTickMark val="none"/>
        <c:tickLblPos val="nextTo"/>
        <c:crossAx val="40138240"/>
        <c:crosses val="autoZero"/>
        <c:auto val="1"/>
        <c:lblAlgn val="ctr"/>
        <c:lblOffset val="100"/>
        <c:noMultiLvlLbl val="0"/>
      </c:catAx>
      <c:valAx>
        <c:axId val="40138240"/>
        <c:scaling>
          <c:orientation val="minMax"/>
        </c:scaling>
        <c:delete val="0"/>
        <c:axPos val="l"/>
        <c:majorGridlines/>
        <c:numFmt formatCode="0.00" sourceLinked="1"/>
        <c:majorTickMark val="out"/>
        <c:minorTickMark val="none"/>
        <c:tickLblPos val="nextTo"/>
        <c:crossAx val="40136704"/>
        <c:crosses val="autoZero"/>
        <c:crossBetween val="between"/>
      </c:valAx>
    </c:plotArea>
    <c:legend>
      <c:legendPos val="r"/>
      <c:layout>
        <c:manualLayout>
          <c:xMode val="edge"/>
          <c:yMode val="edge"/>
          <c:x val="0.79092774350612327"/>
          <c:y val="0.11602413058801817"/>
          <c:w val="0.16381751864352664"/>
          <c:h val="0.33494050738274733"/>
        </c:manualLayout>
      </c:layout>
      <c:overlay val="0"/>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List2!$A$37</c:f>
              <c:strCache>
                <c:ptCount val="1"/>
                <c:pt idx="0">
                  <c:v>ne</c:v>
                </c:pt>
              </c:strCache>
            </c:strRef>
          </c:tx>
          <c:spPr>
            <a:scene3d>
              <a:camera prst="orthographicFront"/>
              <a:lightRig rig="threePt" dir="t"/>
            </a:scene3d>
            <a:sp3d>
              <a:bevelT/>
            </a:sp3d>
          </c:spPr>
          <c:invertIfNegative val="0"/>
          <c:cat>
            <c:strRef>
              <c:f>List2!$B$36:$C$36</c:f>
              <c:strCache>
                <c:ptCount val="2"/>
                <c:pt idx="0">
                  <c:v>Muž</c:v>
                </c:pt>
                <c:pt idx="1">
                  <c:v>Žena</c:v>
                </c:pt>
              </c:strCache>
            </c:strRef>
          </c:cat>
          <c:val>
            <c:numRef>
              <c:f>List2!$B$37:$C$37</c:f>
              <c:numCache>
                <c:formatCode>0.00</c:formatCode>
                <c:ptCount val="2"/>
                <c:pt idx="0">
                  <c:v>86.486486486486484</c:v>
                </c:pt>
                <c:pt idx="1">
                  <c:v>70.454545454545453</c:v>
                </c:pt>
              </c:numCache>
            </c:numRef>
          </c:val>
          <c:extLst>
            <c:ext xmlns:c16="http://schemas.microsoft.com/office/drawing/2014/chart" uri="{C3380CC4-5D6E-409C-BE32-E72D297353CC}">
              <c16:uniqueId val="{00000000-CDB1-4B42-A76D-018A0C998BF0}"/>
            </c:ext>
          </c:extLst>
        </c:ser>
        <c:ser>
          <c:idx val="1"/>
          <c:order val="1"/>
          <c:tx>
            <c:strRef>
              <c:f>List2!$A$38</c:f>
              <c:strCache>
                <c:ptCount val="1"/>
                <c:pt idx="0">
                  <c:v>ano</c:v>
                </c:pt>
              </c:strCache>
            </c:strRef>
          </c:tx>
          <c:spPr>
            <a:scene3d>
              <a:camera prst="orthographicFront"/>
              <a:lightRig rig="threePt" dir="t"/>
            </a:scene3d>
            <a:sp3d>
              <a:bevelT/>
            </a:sp3d>
          </c:spPr>
          <c:invertIfNegative val="0"/>
          <c:cat>
            <c:strRef>
              <c:f>List2!$B$36:$C$36</c:f>
              <c:strCache>
                <c:ptCount val="2"/>
                <c:pt idx="0">
                  <c:v>Muž</c:v>
                </c:pt>
                <c:pt idx="1">
                  <c:v>Žena</c:v>
                </c:pt>
              </c:strCache>
            </c:strRef>
          </c:cat>
          <c:val>
            <c:numRef>
              <c:f>List2!$B$38:$C$38</c:f>
              <c:numCache>
                <c:formatCode>0.00</c:formatCode>
                <c:ptCount val="2"/>
                <c:pt idx="0">
                  <c:v>13.513513513513514</c:v>
                </c:pt>
                <c:pt idx="1">
                  <c:v>29.545454545454547</c:v>
                </c:pt>
              </c:numCache>
            </c:numRef>
          </c:val>
          <c:extLst>
            <c:ext xmlns:c16="http://schemas.microsoft.com/office/drawing/2014/chart" uri="{C3380CC4-5D6E-409C-BE32-E72D297353CC}">
              <c16:uniqueId val="{00000001-CDB1-4B42-A76D-018A0C998BF0}"/>
            </c:ext>
          </c:extLst>
        </c:ser>
        <c:dLbls>
          <c:showLegendKey val="0"/>
          <c:showVal val="0"/>
          <c:showCatName val="0"/>
          <c:showSerName val="0"/>
          <c:showPercent val="0"/>
          <c:showBubbleSize val="0"/>
        </c:dLbls>
        <c:gapWidth val="150"/>
        <c:overlap val="100"/>
        <c:axId val="40273792"/>
        <c:axId val="40275328"/>
      </c:barChart>
      <c:catAx>
        <c:axId val="40273792"/>
        <c:scaling>
          <c:orientation val="minMax"/>
        </c:scaling>
        <c:delete val="0"/>
        <c:axPos val="b"/>
        <c:numFmt formatCode="General" sourceLinked="0"/>
        <c:majorTickMark val="out"/>
        <c:minorTickMark val="none"/>
        <c:tickLblPos val="nextTo"/>
        <c:crossAx val="40275328"/>
        <c:crosses val="autoZero"/>
        <c:auto val="1"/>
        <c:lblAlgn val="ctr"/>
        <c:lblOffset val="100"/>
        <c:noMultiLvlLbl val="0"/>
      </c:catAx>
      <c:valAx>
        <c:axId val="40275328"/>
        <c:scaling>
          <c:orientation val="minMax"/>
        </c:scaling>
        <c:delete val="0"/>
        <c:axPos val="l"/>
        <c:majorGridlines/>
        <c:numFmt formatCode="0.00" sourceLinked="1"/>
        <c:majorTickMark val="out"/>
        <c:minorTickMark val="none"/>
        <c:tickLblPos val="nextTo"/>
        <c:crossAx val="40273792"/>
        <c:crosses val="autoZero"/>
        <c:crossBetween val="between"/>
      </c:valAx>
    </c:plotArea>
    <c:legend>
      <c:legendPos val="r"/>
      <c:overlay val="0"/>
    </c:legend>
    <c:plotVisOnly val="1"/>
    <c:dispBlanksAs val="gap"/>
    <c:showDLblsOverMax val="0"/>
  </c:chart>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0.39646</cdr:x>
      <cdr:y>0</cdr:y>
    </cdr:from>
    <cdr:to>
      <cdr:x>0.6957</cdr:x>
      <cdr:y>0.17647</cdr:y>
    </cdr:to>
    <cdr:sp macro="" textlink="">
      <cdr:nvSpPr>
        <cdr:cNvPr id="2" name="TextovéPole 1"/>
        <cdr:cNvSpPr txBox="1"/>
      </cdr:nvSpPr>
      <cdr:spPr>
        <a:xfrm xmlns:a="http://schemas.openxmlformats.org/drawingml/2006/main">
          <a:off x="1082096" y="0"/>
          <a:ext cx="816761" cy="21602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cs-CZ" sz="1100" b="1" dirty="0">
              <a:solidFill>
                <a:schemeClr val="tx1">
                  <a:lumMod val="85000"/>
                  <a:lumOff val="15000"/>
                </a:schemeClr>
              </a:solidFill>
            </a:rPr>
            <a:t>Strach zubař</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a:p>
        </p:txBody>
      </p:sp>
      <p:sp>
        <p:nvSpPr>
          <p:cNvPr id="10035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ltLang="cs-CZ"/>
          </a:p>
        </p:txBody>
      </p:sp>
      <p:sp>
        <p:nvSpPr>
          <p:cNvPr id="10035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ltLang="cs-CZ"/>
          </a:p>
        </p:txBody>
      </p:sp>
      <p:sp>
        <p:nvSpPr>
          <p:cNvPr id="10035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634D9CB-1186-4E97-85EF-EEFDD3E78B1E}" type="slidenum">
              <a:rPr lang="cs-CZ" altLang="cs-CZ"/>
              <a:pPr/>
              <a:t>‹#›</a:t>
            </a:fld>
            <a:endParaRPr lang="cs-CZ" altLang="cs-CZ"/>
          </a:p>
        </p:txBody>
      </p:sp>
    </p:spTree>
    <p:extLst>
      <p:ext uri="{BB962C8B-B14F-4D97-AF65-F5344CB8AC3E}">
        <p14:creationId xmlns:p14="http://schemas.microsoft.com/office/powerpoint/2010/main" val="184514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cs-CZ" altLang="cs-CZ"/>
          </a:p>
        </p:txBody>
      </p:sp>
      <p:sp>
        <p:nvSpPr>
          <p:cNvPr id="10240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cs-CZ" altLang="cs-CZ"/>
          </a:p>
        </p:txBody>
      </p:sp>
      <p:sp>
        <p:nvSpPr>
          <p:cNvPr id="10240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0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40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cs-CZ" altLang="cs-CZ"/>
          </a:p>
        </p:txBody>
      </p:sp>
      <p:sp>
        <p:nvSpPr>
          <p:cNvPr id="10240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061A6D36-8CFB-40FE-8D60-D2050488125D}" type="slidenum">
              <a:rPr lang="cs-CZ" altLang="cs-CZ"/>
              <a:pPr/>
              <a:t>‹#›</a:t>
            </a:fld>
            <a:endParaRPr lang="cs-CZ" altLang="cs-CZ"/>
          </a:p>
        </p:txBody>
      </p:sp>
    </p:spTree>
    <p:extLst>
      <p:ext uri="{BB962C8B-B14F-4D97-AF65-F5344CB8AC3E}">
        <p14:creationId xmlns:p14="http://schemas.microsoft.com/office/powerpoint/2010/main" val="1388111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Úvodní snímek">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lvl1pPr>
          </a:lstStyle>
          <a:p>
            <a:r>
              <a:rPr lang="cs-CZ"/>
              <a:t>Lékařská fakulta Masarykovy univerzity, Ústav zdravotnických věd</a:t>
            </a:r>
            <a:endParaRPr lang="cs-CZ" dirty="0"/>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cs-CZ" altLang="cs-CZ" noProof="0" smtClean="0"/>
              <a:pPr/>
              <a:t>‹#›</a:t>
            </a:fld>
            <a:endParaRPr lang="cs-CZ" altLang="cs-CZ" noProof="0"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lvl1pPr>
          </a:lstStyle>
          <a:p>
            <a:r>
              <a:rPr lang="cs-CZ" dirty="0"/>
              <a:t>Kliknutím vložíte nadpis</a:t>
            </a:r>
            <a:endParaRPr lang="cs-CZ" noProof="0" dirty="0"/>
          </a:p>
        </p:txBody>
      </p:sp>
      <p:pic>
        <p:nvPicPr>
          <p:cNvPr id="6" name="Obrázek 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000"/>
            <a:ext cx="1546943" cy="1067390"/>
          </a:xfrm>
          <a:prstGeom prst="rect">
            <a:avLst/>
          </a:prstGeom>
        </p:spPr>
      </p:pic>
      <p:sp>
        <p:nvSpPr>
          <p:cNvPr id="8" name="Podnadpis 2"/>
          <p:cNvSpPr>
            <a:spLocks noGrp="1"/>
          </p:cNvSpPr>
          <p:nvPr>
            <p:ph type="subTitle" idx="1" hasCustomPrompt="1"/>
          </p:nvPr>
        </p:nvSpPr>
        <p:spPr>
          <a:xfrm>
            <a:off x="398502" y="4116402"/>
            <a:ext cx="11361600" cy="698497"/>
          </a:xfrm>
        </p:spPr>
        <p:txBody>
          <a:bodyPr anchor="t"/>
          <a:lstStyle>
            <a:lvl1pPr marL="0" indent="0" algn="l">
              <a:buNone/>
              <a:defRPr lang="cs-CZ" sz="2400" b="0" dirty="0">
                <a:solidFill>
                  <a:schemeClr val="tx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spTree>
    <p:extLst>
      <p:ext uri="{BB962C8B-B14F-4D97-AF65-F5344CB8AC3E}">
        <p14:creationId xmlns:p14="http://schemas.microsoft.com/office/powerpoint/2010/main" val="935384140"/>
      </p:ext>
    </p:extLst>
  </p:cSld>
  <p:clrMapOvr>
    <a:masterClrMapping/>
  </p:clrMapOvr>
  <p:extLst>
    <p:ext uri="{DCECCB84-F9BA-43D5-87BE-67443E8EF086}">
      <p15:sldGuideLst xmlns:p15="http://schemas.microsoft.com/office/powerpoint/2012/main">
        <p15:guide id="1" orient="horz" pos="2432" userDrawn="1">
          <p15:clr>
            <a:srgbClr val="FBAE40"/>
          </p15:clr>
        </p15:guide>
        <p15:guide id="2" pos="23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brázky, text - dva sloupce">
    <p:spTree>
      <p:nvGrpSpPr>
        <p:cNvPr id="1" name=""/>
        <p:cNvGrpSpPr/>
        <p:nvPr/>
      </p:nvGrpSpPr>
      <p:grpSpPr>
        <a:xfrm>
          <a:off x="0" y="0"/>
          <a:ext cx="0" cy="0"/>
          <a:chOff x="0" y="0"/>
          <a:chExt cx="0" cy="0"/>
        </a:xfrm>
      </p:grpSpPr>
      <p:sp>
        <p:nvSpPr>
          <p:cNvPr id="12" name="Zástupný symbol pro obsah 12">
            <a:extLst>
              <a:ext uri="{FF2B5EF4-FFF2-40B4-BE49-F238E27FC236}">
                <a16:creationId xmlns:a16="http://schemas.microsoft.com/office/drawing/2014/main" id="{9622FDD6-5C71-4DE9-BFBE-6443A2855E5C}"/>
              </a:ext>
            </a:extLst>
          </p:cNvPr>
          <p:cNvSpPr>
            <a:spLocks noGrp="1"/>
          </p:cNvSpPr>
          <p:nvPr>
            <p:ph sz="quarter" idx="24" hasCustomPrompt="1"/>
          </p:nvPr>
        </p:nvSpPr>
        <p:spPr>
          <a:xfrm>
            <a:off x="719997" y="718712"/>
            <a:ext cx="5220001" cy="3204001"/>
          </a:xfrm>
        </p:spPr>
        <p:txBody>
          <a:bodyPr/>
          <a:lstStyle>
            <a:lvl1pPr algn="l">
              <a:defRPr/>
            </a:lvl1pPr>
          </a:lstStyle>
          <a:p>
            <a:pPr lvl="0"/>
            <a:r>
              <a:rPr lang="cs-CZ" noProof="0" dirty="0"/>
              <a:t>Kliknutím vložíte text</a:t>
            </a:r>
          </a:p>
        </p:txBody>
      </p:sp>
      <p:sp>
        <p:nvSpPr>
          <p:cNvPr id="2" name="Zástupný symbol pro zápatí 1"/>
          <p:cNvSpPr>
            <a:spLocks noGrp="1"/>
          </p:cNvSpPr>
          <p:nvPr>
            <p:ph type="ftr" sz="quarter" idx="10"/>
          </p:nvPr>
        </p:nvSpPr>
        <p:spPr/>
        <p:txBody>
          <a:bodyPr/>
          <a:lstStyle>
            <a:lvl1pPr>
              <a:defRPr/>
            </a:lvl1pPr>
          </a:lstStyle>
          <a:p>
            <a:r>
              <a:rPr lang="cs-CZ"/>
              <a:t>Lékařská fakulta Masarykovy univerzity, Ústav zdravotnických věd</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9" name="Zástupný symbol pro text 5">
            <a:extLst>
              <a:ext uri="{FF2B5EF4-FFF2-40B4-BE49-F238E27FC236}">
                <a16:creationId xmlns:a16="http://schemas.microsoft.com/office/drawing/2014/main" id="{8D903DEB-B441-46DB-8462-2640DC8DB3E8}"/>
              </a:ext>
            </a:extLst>
          </p:cNvPr>
          <p:cNvSpPr>
            <a:spLocks noGrp="1"/>
          </p:cNvSpPr>
          <p:nvPr>
            <p:ph type="body" sz="quarter" idx="13" hasCustomPrompt="1"/>
          </p:nvPr>
        </p:nvSpPr>
        <p:spPr>
          <a:xfrm>
            <a:off x="719999"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11" name="Zástupný symbol pro text 13">
            <a:extLst>
              <a:ext uri="{FF2B5EF4-FFF2-40B4-BE49-F238E27FC236}">
                <a16:creationId xmlns:a16="http://schemas.microsoft.com/office/drawing/2014/main" id="{66F1D7B9-D1BE-446E-87CA-6AD81AFA8389}"/>
              </a:ext>
            </a:extLst>
          </p:cNvPr>
          <p:cNvSpPr>
            <a:spLocks noGrp="1"/>
          </p:cNvSpPr>
          <p:nvPr>
            <p:ph type="body" sz="quarter" idx="19" hasCustomPrompt="1"/>
          </p:nvPr>
        </p:nvSpPr>
        <p:spPr>
          <a:xfrm>
            <a:off x="720724" y="4068000"/>
            <a:ext cx="5220000" cy="360000"/>
          </a:xfrm>
        </p:spPr>
        <p:txBody>
          <a:bodyPr/>
          <a:lstStyle>
            <a:lvl1pPr algn="l">
              <a:lnSpc>
                <a:spcPts val="1100"/>
              </a:lnSpc>
              <a:defRPr sz="1100" b="1"/>
            </a:lvl1pPr>
          </a:lstStyle>
          <a:p>
            <a:pPr lvl="0"/>
            <a:r>
              <a:rPr lang="cs-CZ" noProof="0" dirty="0"/>
              <a:t>Kliknutím vložíte text</a:t>
            </a:r>
          </a:p>
        </p:txBody>
      </p:sp>
      <p:sp>
        <p:nvSpPr>
          <p:cNvPr id="13" name="Zástupný symbol pro text 5">
            <a:extLst>
              <a:ext uri="{FF2B5EF4-FFF2-40B4-BE49-F238E27FC236}">
                <a16:creationId xmlns:a16="http://schemas.microsoft.com/office/drawing/2014/main" id="{3947EF07-8AF7-4904-8565-F5D81E4282DE}"/>
              </a:ext>
            </a:extLst>
          </p:cNvPr>
          <p:cNvSpPr>
            <a:spLocks noGrp="1"/>
          </p:cNvSpPr>
          <p:nvPr>
            <p:ph type="body" sz="quarter" idx="20" hasCustomPrompt="1"/>
          </p:nvPr>
        </p:nvSpPr>
        <p:spPr>
          <a:xfrm>
            <a:off x="6251278"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15" name="Zástupný symbol pro text 13">
            <a:extLst>
              <a:ext uri="{FF2B5EF4-FFF2-40B4-BE49-F238E27FC236}">
                <a16:creationId xmlns:a16="http://schemas.microsoft.com/office/drawing/2014/main" id="{334B9440-7A06-4BF8-9532-C11248171B0C}"/>
              </a:ext>
            </a:extLst>
          </p:cNvPr>
          <p:cNvSpPr>
            <a:spLocks noGrp="1"/>
          </p:cNvSpPr>
          <p:nvPr>
            <p:ph type="body" sz="quarter" idx="22" hasCustomPrompt="1"/>
          </p:nvPr>
        </p:nvSpPr>
        <p:spPr>
          <a:xfrm>
            <a:off x="6252003" y="4068000"/>
            <a:ext cx="5220000" cy="360000"/>
          </a:xfrm>
        </p:spPr>
        <p:txBody>
          <a:bodyPr/>
          <a:lstStyle>
            <a:lvl1pPr algn="l">
              <a:lnSpc>
                <a:spcPts val="1100"/>
              </a:lnSpc>
              <a:defRPr sz="1100" b="1"/>
            </a:lvl1pPr>
          </a:lstStyle>
          <a:p>
            <a:pPr lvl="0"/>
            <a:r>
              <a:rPr lang="cs-CZ" noProof="0" dirty="0"/>
              <a:t>Kliknutím vložíte text</a:t>
            </a:r>
          </a:p>
        </p:txBody>
      </p:sp>
      <p:sp>
        <p:nvSpPr>
          <p:cNvPr id="17" name="Zástupný symbol pro obsah 12">
            <a:extLst>
              <a:ext uri="{FF2B5EF4-FFF2-40B4-BE49-F238E27FC236}">
                <a16:creationId xmlns:a16="http://schemas.microsoft.com/office/drawing/2014/main" id="{263AA377-982D-4CA3-B9BD-C61AF6524812}"/>
              </a:ext>
            </a:extLst>
          </p:cNvPr>
          <p:cNvSpPr>
            <a:spLocks noGrp="1"/>
          </p:cNvSpPr>
          <p:nvPr>
            <p:ph sz="quarter" idx="25" hasCustomPrompt="1"/>
          </p:nvPr>
        </p:nvSpPr>
        <p:spPr>
          <a:xfrm>
            <a:off x="6251278" y="718712"/>
            <a:ext cx="5220001" cy="3204001"/>
          </a:xfrm>
        </p:spPr>
        <p:txBody>
          <a:bodyPr/>
          <a:lstStyle>
            <a:lvl1pPr algn="l">
              <a:defRPr/>
            </a:lvl1pPr>
          </a:lstStyle>
          <a:p>
            <a:pPr lvl="0"/>
            <a:r>
              <a:rPr lang="cs-CZ" noProof="0" dirty="0"/>
              <a:t>Kliknutím vložíte text</a:t>
            </a:r>
          </a:p>
        </p:txBody>
      </p:sp>
      <p:pic>
        <p:nvPicPr>
          <p:cNvPr id="16" name="Obrázek 1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1722986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rázdný">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Lékařská fakulta Masarykovy univerzity, Ústav zdravotnických věd</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pic>
        <p:nvPicPr>
          <p:cNvPr id="5" name="Obrázek 4">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723890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Rozdělovník (alternativní) 1">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cs-CZ" altLang="cs-CZ" noProof="0" smtClean="0"/>
              <a:pPr/>
              <a:t>‹#›</a:t>
            </a:fld>
            <a:endParaRPr lang="cs-CZ" altLang="cs-CZ" noProof="0" dirty="0"/>
          </a:p>
        </p:txBody>
      </p:sp>
      <p:pic>
        <p:nvPicPr>
          <p:cNvPr id="6" name="Obrázek 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000"/>
            <a:ext cx="1546943" cy="1067390"/>
          </a:xfrm>
          <a:prstGeom prst="rect">
            <a:avLst/>
          </a:prstGeom>
        </p:spPr>
      </p:pic>
      <p:sp>
        <p:nvSpPr>
          <p:cNvPr id="11" name="Nadpis 6">
            <a:extLst>
              <a:ext uri="{FF2B5EF4-FFF2-40B4-BE49-F238E27FC236}">
                <a16:creationId xmlns:a16="http://schemas.microsoft.com/office/drawing/2014/main" id="{210CF170-3CE8-4094-B136-F821606CD84B}"/>
              </a:ext>
            </a:extLst>
          </p:cNvPr>
          <p:cNvSpPr>
            <a:spLocks noGrp="1"/>
          </p:cNvSpPr>
          <p:nvPr>
            <p:ph type="title" hasCustomPrompt="1"/>
          </p:nvPr>
        </p:nvSpPr>
        <p:spPr>
          <a:xfrm>
            <a:off x="398502" y="2900365"/>
            <a:ext cx="5246518" cy="1171580"/>
          </a:xfrm>
        </p:spPr>
        <p:txBody>
          <a:bodyPr anchor="t"/>
          <a:lstStyle>
            <a:lvl1pPr algn="l">
              <a:lnSpc>
                <a:spcPts val="4400"/>
              </a:lnSpc>
              <a:defRPr sz="4400">
                <a:solidFill>
                  <a:srgbClr val="0000DC"/>
                </a:solidFill>
              </a:defRPr>
            </a:lvl1pPr>
          </a:lstStyle>
          <a:p>
            <a:r>
              <a:rPr lang="cs-CZ" dirty="0"/>
              <a:t>Kliknutím vložíte nadpis</a:t>
            </a:r>
          </a:p>
        </p:txBody>
      </p:sp>
      <p:sp>
        <p:nvSpPr>
          <p:cNvPr id="12" name="Podnadpis 2">
            <a:extLst>
              <a:ext uri="{FF2B5EF4-FFF2-40B4-BE49-F238E27FC236}">
                <a16:creationId xmlns:a16="http://schemas.microsoft.com/office/drawing/2014/main" id="{F805DFF4-9876-466D-A663-D549EEF8195A}"/>
              </a:ext>
            </a:extLst>
          </p:cNvPr>
          <p:cNvSpPr>
            <a:spLocks noGrp="1"/>
          </p:cNvSpPr>
          <p:nvPr>
            <p:ph type="subTitle" idx="1" hasCustomPrompt="1"/>
          </p:nvPr>
        </p:nvSpPr>
        <p:spPr>
          <a:xfrm>
            <a:off x="398502" y="4116402"/>
            <a:ext cx="5246518" cy="698497"/>
          </a:xfrm>
        </p:spPr>
        <p:txBody>
          <a:bodyPr anchor="t"/>
          <a:lstStyle>
            <a:lvl1pPr marL="0" indent="0" algn="l">
              <a:buNone/>
              <a:defRPr lang="cs-CZ" sz="2400" b="0" dirty="0">
                <a:solidFill>
                  <a:srgbClr val="0000DC"/>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sp>
        <p:nvSpPr>
          <p:cNvPr id="9" name="Zástupný symbol pro obrázek 7">
            <a:extLst>
              <a:ext uri="{FF2B5EF4-FFF2-40B4-BE49-F238E27FC236}">
                <a16:creationId xmlns:a16="http://schemas.microsoft.com/office/drawing/2014/main" id="{80C21443-92BF-4BF1-9C61-FDB664DC7964}"/>
              </a:ext>
            </a:extLst>
          </p:cNvPr>
          <p:cNvSpPr>
            <a:spLocks noGrp="1"/>
          </p:cNvSpPr>
          <p:nvPr>
            <p:ph type="pic" sz="quarter" idx="12" hasCustomPrompt="1"/>
          </p:nvPr>
        </p:nvSpPr>
        <p:spPr>
          <a:xfrm>
            <a:off x="6096000" y="0"/>
            <a:ext cx="6096000" cy="6857999"/>
          </a:xfrm>
        </p:spPr>
        <p:txBody>
          <a:bodyPr anchor="ctr"/>
          <a:lstStyle>
            <a:lvl1pPr algn="ctr">
              <a:defRPr>
                <a:solidFill>
                  <a:srgbClr val="0000DC"/>
                </a:solidFill>
              </a:defRPr>
            </a:lvl1pPr>
          </a:lstStyle>
          <a:p>
            <a:r>
              <a:rPr lang="cs-CZ" dirty="0"/>
              <a:t>Kliknutím na ikonu vložíte obrázek</a:t>
            </a:r>
          </a:p>
        </p:txBody>
      </p:sp>
      <p:sp>
        <p:nvSpPr>
          <p:cNvPr id="7" name="Zástupný symbol pro zápatí 1">
            <a:extLst>
              <a:ext uri="{FF2B5EF4-FFF2-40B4-BE49-F238E27FC236}">
                <a16:creationId xmlns:a16="http://schemas.microsoft.com/office/drawing/2014/main" id="{24438A88-1921-4DF2-9F65-459AAE83D167}"/>
              </a:ext>
            </a:extLst>
          </p:cNvPr>
          <p:cNvSpPr>
            <a:spLocks noGrp="1"/>
          </p:cNvSpPr>
          <p:nvPr>
            <p:ph type="ftr" sz="quarter" idx="10"/>
          </p:nvPr>
        </p:nvSpPr>
        <p:spPr>
          <a:xfrm>
            <a:off x="720000" y="6228000"/>
            <a:ext cx="4925020" cy="252000"/>
          </a:xfrm>
        </p:spPr>
        <p:txBody>
          <a:bodyPr/>
          <a:lstStyle>
            <a:lvl1pPr>
              <a:defRPr/>
            </a:lvl1pPr>
          </a:lstStyle>
          <a:p>
            <a:r>
              <a:rPr lang="cs-CZ"/>
              <a:t>Lékařská fakulta Masarykovy univerzity, Ústav zdravotnických věd</a:t>
            </a:r>
            <a:endParaRPr lang="cs-CZ" dirty="0"/>
          </a:p>
        </p:txBody>
      </p:sp>
    </p:spTree>
    <p:extLst>
      <p:ext uri="{BB962C8B-B14F-4D97-AF65-F5344CB8AC3E}">
        <p14:creationId xmlns:p14="http://schemas.microsoft.com/office/powerpoint/2010/main" val="2158127259"/>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Úvodní snímek - inverzní">
    <p:bg>
      <p:bgPr>
        <a:solidFill>
          <a:srgbClr val="F01928"/>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solidFill>
                  <a:schemeClr val="bg1"/>
                </a:solidFill>
              </a:defRPr>
            </a:lvl1pPr>
          </a:lstStyle>
          <a:p>
            <a:r>
              <a:rPr lang="cs-CZ"/>
              <a:t>Lékařská fakulta Masarykovy univerzity, Ústav zdravotnických věd</a:t>
            </a:r>
            <a:endParaRPr lang="cs-CZ" dirty="0"/>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solidFill>
                  <a:schemeClr val="bg1"/>
                </a:solidFill>
              </a:defRPr>
            </a:lvl1pPr>
          </a:lstStyle>
          <a:p>
            <a:r>
              <a:rPr lang="cs-CZ" dirty="0"/>
              <a:t>Kliknutím vložíte nadpis</a:t>
            </a:r>
          </a:p>
        </p:txBody>
      </p:sp>
      <p:sp>
        <p:nvSpPr>
          <p:cNvPr id="8" name="Podnadpis 2"/>
          <p:cNvSpPr>
            <a:spLocks noGrp="1"/>
          </p:cNvSpPr>
          <p:nvPr>
            <p:ph type="subTitle" idx="1" hasCustomPrompt="1"/>
          </p:nvPr>
        </p:nvSpPr>
        <p:spPr>
          <a:xfrm>
            <a:off x="398502" y="4116402"/>
            <a:ext cx="11361600"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pic>
        <p:nvPicPr>
          <p:cNvPr id="9" name="Obrázek 8">
            <a:extLst>
              <a:ext uri="{FF2B5EF4-FFF2-40B4-BE49-F238E27FC236}">
                <a16:creationId xmlns:a16="http://schemas.microsoft.com/office/drawing/2014/main" id="{FF585A7D-D2A5-48D6-9877-7D43E33E52E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868"/>
            <a:ext cx="1546943" cy="1065653"/>
          </a:xfrm>
          <a:prstGeom prst="rect">
            <a:avLst/>
          </a:prstGeom>
        </p:spPr>
      </p:pic>
    </p:spTree>
    <p:extLst>
      <p:ext uri="{BB962C8B-B14F-4D97-AF65-F5344CB8AC3E}">
        <p14:creationId xmlns:p14="http://schemas.microsoft.com/office/powerpoint/2010/main" val="39481167"/>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Rozdělovník (alternativní) 2">
    <p:bg>
      <p:bgPr>
        <a:solidFill>
          <a:srgbClr val="F01928"/>
        </a:solidFill>
        <a:effectLst/>
      </p:bgPr>
    </p:bg>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5246518" cy="1171580"/>
          </a:xfrm>
        </p:spPr>
        <p:txBody>
          <a:bodyPr anchor="t"/>
          <a:lstStyle>
            <a:lvl1pPr algn="l">
              <a:lnSpc>
                <a:spcPts val="4400"/>
              </a:lnSpc>
              <a:defRPr sz="4400">
                <a:solidFill>
                  <a:schemeClr val="bg1"/>
                </a:solidFill>
              </a:defRPr>
            </a:lvl1pPr>
          </a:lstStyle>
          <a:p>
            <a:r>
              <a:rPr lang="cs-CZ" dirty="0"/>
              <a:t>Kliknutím vložíte nadpis</a:t>
            </a:r>
          </a:p>
        </p:txBody>
      </p:sp>
      <p:sp>
        <p:nvSpPr>
          <p:cNvPr id="8" name="Podnadpis 2"/>
          <p:cNvSpPr>
            <a:spLocks noGrp="1"/>
          </p:cNvSpPr>
          <p:nvPr>
            <p:ph type="subTitle" idx="1" hasCustomPrompt="1"/>
          </p:nvPr>
        </p:nvSpPr>
        <p:spPr>
          <a:xfrm>
            <a:off x="398502" y="4116402"/>
            <a:ext cx="5246518"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pic>
        <p:nvPicPr>
          <p:cNvPr id="9" name="Obrázek 8">
            <a:extLst>
              <a:ext uri="{FF2B5EF4-FFF2-40B4-BE49-F238E27FC236}">
                <a16:creationId xmlns:a16="http://schemas.microsoft.com/office/drawing/2014/main" id="{FF585A7D-D2A5-48D6-9877-7D43E33E52E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868"/>
            <a:ext cx="1546943" cy="1065653"/>
          </a:xfrm>
          <a:prstGeom prst="rect">
            <a:avLst/>
          </a:prstGeom>
        </p:spPr>
      </p:pic>
      <p:sp>
        <p:nvSpPr>
          <p:cNvPr id="10" name="Zástupný symbol pro obrázek 7">
            <a:extLst>
              <a:ext uri="{FF2B5EF4-FFF2-40B4-BE49-F238E27FC236}">
                <a16:creationId xmlns:a16="http://schemas.microsoft.com/office/drawing/2014/main" id="{05C2E24A-1A94-4B14-B9BB-CA01DE5DD20D}"/>
              </a:ext>
            </a:extLst>
          </p:cNvPr>
          <p:cNvSpPr>
            <a:spLocks noGrp="1"/>
          </p:cNvSpPr>
          <p:nvPr>
            <p:ph type="pic" sz="quarter" idx="12" hasCustomPrompt="1"/>
          </p:nvPr>
        </p:nvSpPr>
        <p:spPr>
          <a:xfrm>
            <a:off x="6096000" y="0"/>
            <a:ext cx="6096000" cy="6857999"/>
          </a:xfrm>
        </p:spPr>
        <p:txBody>
          <a:bodyPr anchor="ctr"/>
          <a:lstStyle>
            <a:lvl1pPr algn="ctr">
              <a:defRPr>
                <a:solidFill>
                  <a:schemeClr val="bg1"/>
                </a:solidFill>
              </a:defRPr>
            </a:lvl1pPr>
          </a:lstStyle>
          <a:p>
            <a:r>
              <a:rPr lang="cs-CZ" dirty="0"/>
              <a:t>Kliknutím na ikonu vložíte obrázek</a:t>
            </a:r>
          </a:p>
        </p:txBody>
      </p:sp>
      <p:sp>
        <p:nvSpPr>
          <p:cNvPr id="12" name="Zástupný symbol pro zápatí 2">
            <a:extLst>
              <a:ext uri="{FF2B5EF4-FFF2-40B4-BE49-F238E27FC236}">
                <a16:creationId xmlns:a16="http://schemas.microsoft.com/office/drawing/2014/main" id="{CC921DFF-8B97-473C-919A-06F55168BDFE}"/>
              </a:ext>
            </a:extLst>
          </p:cNvPr>
          <p:cNvSpPr>
            <a:spLocks noGrp="1"/>
          </p:cNvSpPr>
          <p:nvPr>
            <p:ph type="ftr" sz="quarter" idx="10"/>
          </p:nvPr>
        </p:nvSpPr>
        <p:spPr>
          <a:xfrm>
            <a:off x="720000" y="6228000"/>
            <a:ext cx="4925020" cy="252000"/>
          </a:xfrm>
        </p:spPr>
        <p:txBody>
          <a:bodyPr/>
          <a:lstStyle>
            <a:lvl1pPr>
              <a:defRPr>
                <a:solidFill>
                  <a:schemeClr val="bg1"/>
                </a:solidFill>
              </a:defRPr>
            </a:lvl1pPr>
          </a:lstStyle>
          <a:p>
            <a:r>
              <a:rPr lang="cs-CZ"/>
              <a:t>Lékařská fakulta Masarykovy univerzity, Ústav zdravotnických věd</a:t>
            </a:r>
            <a:endParaRPr lang="cs-CZ" dirty="0"/>
          </a:p>
        </p:txBody>
      </p:sp>
    </p:spTree>
    <p:extLst>
      <p:ext uri="{BB962C8B-B14F-4D97-AF65-F5344CB8AC3E}">
        <p14:creationId xmlns:p14="http://schemas.microsoft.com/office/powerpoint/2010/main" val="3819924859"/>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verzní s obrázkem">
    <p:bg>
      <p:bgPr>
        <a:solidFill>
          <a:srgbClr val="F01928"/>
        </a:solidFill>
        <a:effectLst/>
      </p:bgPr>
    </p:bg>
    <p:spTree>
      <p:nvGrpSpPr>
        <p:cNvPr id="1" name=""/>
        <p:cNvGrpSpPr/>
        <p:nvPr/>
      </p:nvGrpSpPr>
      <p:grpSpPr>
        <a:xfrm>
          <a:off x="0" y="0"/>
          <a:ext cx="0" cy="0"/>
          <a:chOff x="0" y="0"/>
          <a:chExt cx="0" cy="0"/>
        </a:xfrm>
      </p:grpSpPr>
      <p:sp>
        <p:nvSpPr>
          <p:cNvPr id="8" name="Zástupný symbol pro obrázek 7"/>
          <p:cNvSpPr>
            <a:spLocks noGrp="1"/>
          </p:cNvSpPr>
          <p:nvPr>
            <p:ph type="pic" sz="quarter" idx="12" hasCustomPrompt="1"/>
          </p:nvPr>
        </p:nvSpPr>
        <p:spPr>
          <a:xfrm>
            <a:off x="0" y="1"/>
            <a:ext cx="12192000" cy="5842000"/>
          </a:xfrm>
        </p:spPr>
        <p:txBody>
          <a:bodyPr anchor="ctr"/>
          <a:lstStyle>
            <a:lvl1pPr algn="ctr">
              <a:defRPr>
                <a:solidFill>
                  <a:schemeClr val="bg1"/>
                </a:solidFill>
              </a:defRPr>
            </a:lvl1pPr>
          </a:lstStyle>
          <a:p>
            <a:r>
              <a:rPr lang="cs-CZ" dirty="0"/>
              <a:t>Kliknutím na ikonu vložíte obrázek</a:t>
            </a:r>
          </a:p>
        </p:txBody>
      </p:sp>
      <p:pic>
        <p:nvPicPr>
          <p:cNvPr id="2" name="Obrázek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5419" cy="597600"/>
          </a:xfrm>
          <a:prstGeom prst="rect">
            <a:avLst/>
          </a:prstGeom>
        </p:spPr>
      </p:pic>
      <p:sp>
        <p:nvSpPr>
          <p:cNvPr id="7" name="Zástupný symbol pro text 5">
            <a:extLst>
              <a:ext uri="{FF2B5EF4-FFF2-40B4-BE49-F238E27FC236}">
                <a16:creationId xmlns:a16="http://schemas.microsoft.com/office/drawing/2014/main" id="{46E80635-6C5C-49F3-8F11-AD16586CD07D}"/>
              </a:ext>
            </a:extLst>
          </p:cNvPr>
          <p:cNvSpPr>
            <a:spLocks noGrp="1"/>
          </p:cNvSpPr>
          <p:nvPr>
            <p:ph type="body" sz="quarter" idx="13" hasCustomPrompt="1"/>
          </p:nvPr>
        </p:nvSpPr>
        <p:spPr>
          <a:xfrm>
            <a:off x="720000" y="6040795"/>
            <a:ext cx="8555976" cy="510831"/>
          </a:xfrm>
        </p:spPr>
        <p:txBody>
          <a:bodyPr lIns="0" tIns="0" rIns="0" bIns="0" numCol="1" spcCol="324000">
            <a:noAutofit/>
          </a:bodyPr>
          <a:lstStyle>
            <a:lvl1pPr marL="0" marR="0" indent="0" algn="l" defTabSz="914400" rtl="0" eaLnBrk="1" fontAlgn="base" latinLnBrk="0" hangingPunct="1">
              <a:lnSpc>
                <a:spcPts val="1800"/>
              </a:lnSpc>
              <a:spcBef>
                <a:spcPts val="0"/>
              </a:spcBef>
              <a:spcAft>
                <a:spcPct val="0"/>
              </a:spcAft>
              <a:buClr>
                <a:schemeClr val="tx2"/>
              </a:buClr>
              <a:buSzPct val="100000"/>
              <a:buFontTx/>
              <a:buNone/>
              <a:tabLst/>
              <a:defRPr sz="1500" b="0">
                <a:solidFill>
                  <a:schemeClr val="bg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Tree>
    <p:extLst>
      <p:ext uri="{BB962C8B-B14F-4D97-AF65-F5344CB8AC3E}">
        <p14:creationId xmlns:p14="http://schemas.microsoft.com/office/powerpoint/2010/main" val="19642117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UNI MED slide">
    <p:bg>
      <p:bgPr>
        <a:solidFill>
          <a:srgbClr val="F01928"/>
        </a:solidFill>
        <a:effectLst/>
      </p:bgPr>
    </p:bg>
    <p:spTree>
      <p:nvGrpSpPr>
        <p:cNvPr id="1" name=""/>
        <p:cNvGrpSpPr/>
        <p:nvPr/>
      </p:nvGrpSpPr>
      <p:grpSpPr>
        <a:xfrm>
          <a:off x="0" y="0"/>
          <a:ext cx="0" cy="0"/>
          <a:chOff x="0" y="0"/>
          <a:chExt cx="0" cy="0"/>
        </a:xfrm>
      </p:grpSpPr>
      <p:pic>
        <p:nvPicPr>
          <p:cNvPr id="3" name="Grafický objekt 5">
            <a:extLst>
              <a:ext uri="{FF2B5EF4-FFF2-40B4-BE49-F238E27FC236}">
                <a16:creationId xmlns:a16="http://schemas.microsoft.com/office/drawing/2014/main" id="{B05C908F-B8F4-4FC8-A2D7-35366122770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42872" y="2014647"/>
            <a:ext cx="4106255" cy="2828705"/>
          </a:xfrm>
          <a:prstGeom prst="rect">
            <a:avLst/>
          </a:prstGeom>
        </p:spPr>
      </p:pic>
    </p:spTree>
    <p:extLst>
      <p:ext uri="{BB962C8B-B14F-4D97-AF65-F5344CB8AC3E}">
        <p14:creationId xmlns:p14="http://schemas.microsoft.com/office/powerpoint/2010/main" val="3009703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UNI slide">
    <p:bg>
      <p:bgRef idx="1001">
        <a:schemeClr val="bg2"/>
      </p:bgRef>
    </p:bg>
    <p:spTree>
      <p:nvGrpSpPr>
        <p:cNvPr id="1" name=""/>
        <p:cNvGrpSpPr/>
        <p:nvPr/>
      </p:nvGrpSpPr>
      <p:grpSpPr>
        <a:xfrm>
          <a:off x="0" y="0"/>
          <a:ext cx="0" cy="0"/>
          <a:chOff x="0" y="0"/>
          <a:chExt cx="0" cy="0"/>
        </a:xfrm>
      </p:grpSpPr>
      <p:pic>
        <p:nvPicPr>
          <p:cNvPr id="7" name="Obrázek 6">
            <a:extLst>
              <a:ext uri="{FF2B5EF4-FFF2-40B4-BE49-F238E27FC236}">
                <a16:creationId xmlns:a16="http://schemas.microsoft.com/office/drawing/2014/main" id="{C4DCCB8A-E23F-49B6-A0BE-D9E395C4E75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50956" y="2298933"/>
            <a:ext cx="8725020" cy="2260133"/>
          </a:xfrm>
          <a:prstGeom prst="rect">
            <a:avLst/>
          </a:prstGeom>
        </p:spPr>
      </p:pic>
    </p:spTree>
    <p:extLst>
      <p:ext uri="{BB962C8B-B14F-4D97-AF65-F5344CB8AC3E}">
        <p14:creationId xmlns:p14="http://schemas.microsoft.com/office/powerpoint/2010/main" val="791214269"/>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adpis a obsah">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720000" y="6228000"/>
            <a:ext cx="7920000" cy="252000"/>
          </a:xfrm>
        </p:spPr>
        <p:txBody>
          <a:bodyPr/>
          <a:lstStyle>
            <a:lvl1pPr>
              <a:defRPr sz="1200"/>
            </a:lvl1pPr>
          </a:lstStyle>
          <a:p>
            <a:r>
              <a:rPr lang="cs-CZ"/>
              <a:t>Lékařská fakulta Masarykovy univerzity, Ústav zdravotnických věd</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cs-CZ" dirty="0"/>
              <a:t>Kliknutím vložíte nadpis</a:t>
            </a:r>
          </a:p>
        </p:txBody>
      </p:sp>
      <p:pic>
        <p:nvPicPr>
          <p:cNvPr id="9" name="Obrázek 8">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8" name="Zástupný symbol pro obsah 2">
            <a:extLst>
              <a:ext uri="{FF2B5EF4-FFF2-40B4-BE49-F238E27FC236}">
                <a16:creationId xmlns:a16="http://schemas.microsoft.com/office/drawing/2014/main" id="{390E4E2C-8A81-45F0-A5ED-59F1EE588AF9}"/>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spTree>
    <p:extLst>
      <p:ext uri="{BB962C8B-B14F-4D97-AF65-F5344CB8AC3E}">
        <p14:creationId xmlns:p14="http://schemas.microsoft.com/office/powerpoint/2010/main" val="1691229579"/>
      </p:ext>
    </p:extLst>
  </p:cSld>
  <p:clrMapOvr>
    <a:masterClrMapping/>
  </p:clrMapOvr>
  <p:extLst>
    <p:ext uri="{DCECCB84-F9BA-43D5-87BE-67443E8EF086}">
      <p15:sldGuideLst xmlns:p15="http://schemas.microsoft.com/office/powerpoint/2012/main">
        <p15:guide id="1" orient="horz" pos="3997" userDrawn="1">
          <p15:clr>
            <a:srgbClr val="FBAE40"/>
          </p15:clr>
        </p15:guide>
        <p15:guide id="2" pos="43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adpis, podnadpis a obsah">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lvl1pPr>
              <a:defRPr sz="1200"/>
            </a:lvl1pPr>
          </a:lstStyle>
          <a:p>
            <a:r>
              <a:rPr lang="cs-CZ"/>
              <a:t>Lékařská fakulta Masarykovy univerzity, Ústav zdravotnických věd</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7"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cs-CZ" dirty="0"/>
              <a:t>Kliknutím vložíte nadpis</a:t>
            </a:r>
          </a:p>
        </p:txBody>
      </p:sp>
      <p:pic>
        <p:nvPicPr>
          <p:cNvPr id="8" name="Obrázek 7">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10" name="Zástupný symbol pro obsah 2">
            <a:extLst>
              <a:ext uri="{FF2B5EF4-FFF2-40B4-BE49-F238E27FC236}">
                <a16:creationId xmlns:a16="http://schemas.microsoft.com/office/drawing/2014/main" id="{5CA9AC87-D3DE-408C-9471-D419F4748341}"/>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spTree>
    <p:extLst>
      <p:ext uri="{BB962C8B-B14F-4D97-AF65-F5344CB8AC3E}">
        <p14:creationId xmlns:p14="http://schemas.microsoft.com/office/powerpoint/2010/main" val="4034428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adpis a porovnání">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Lékařská fakulta Masarykovy univerzity, Ústav zdravotnických věd</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4" name="Nadpis 3">
            <a:extLst>
              <a:ext uri="{FF2B5EF4-FFF2-40B4-BE49-F238E27FC236}">
                <a16:creationId xmlns:a16="http://schemas.microsoft.com/office/drawing/2014/main" id="{ABDE9BC5-EE25-44B2-8081-F2B94BAA680C}"/>
              </a:ext>
            </a:extLst>
          </p:cNvPr>
          <p:cNvSpPr>
            <a:spLocks noGrp="1"/>
          </p:cNvSpPr>
          <p:nvPr>
            <p:ph type="title" hasCustomPrompt="1"/>
          </p:nvPr>
        </p:nvSpPr>
        <p:spPr/>
        <p:txBody>
          <a:bodyPr/>
          <a:lstStyle/>
          <a:p>
            <a:r>
              <a:rPr lang="cs-CZ" dirty="0"/>
              <a:t>Kliknutím vložíte nadpis</a:t>
            </a:r>
          </a:p>
        </p:txBody>
      </p:sp>
      <p:pic>
        <p:nvPicPr>
          <p:cNvPr id="10" name="Obrázek 9">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8" name="Zástupný symbol pro obsah 2">
            <a:extLst>
              <a:ext uri="{FF2B5EF4-FFF2-40B4-BE49-F238E27FC236}">
                <a16:creationId xmlns:a16="http://schemas.microsoft.com/office/drawing/2014/main" id="{1D440DD4-5185-4C05-8E91-80CB3DC67394}"/>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sp>
        <p:nvSpPr>
          <p:cNvPr id="9" name="Zástupný symbol pro obsah 2">
            <a:extLst>
              <a:ext uri="{FF2B5EF4-FFF2-40B4-BE49-F238E27FC236}">
                <a16:creationId xmlns:a16="http://schemas.microsoft.com/office/drawing/2014/main" id="{91531ABC-E456-4507-A022-87C2E3C7A2AA}"/>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spTree>
    <p:extLst>
      <p:ext uri="{BB962C8B-B14F-4D97-AF65-F5344CB8AC3E}">
        <p14:creationId xmlns:p14="http://schemas.microsoft.com/office/powerpoint/2010/main" val="2966739591"/>
      </p:ext>
    </p:extLst>
  </p:cSld>
  <p:clrMapOvr>
    <a:masterClrMapping/>
  </p:clrMapOvr>
  <p:extLst>
    <p:ext uri="{DCECCB84-F9BA-43D5-87BE-67443E8EF086}">
      <p15:sldGuideLst xmlns:p15="http://schemas.microsoft.com/office/powerpoint/2012/main">
        <p15:guide id="1" orient="horz" pos="3657" userDrawn="1">
          <p15:clr>
            <a:srgbClr val="FBAE40"/>
          </p15:clr>
        </p15:guide>
        <p15:guide id="2" pos="724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adpis, podnadpis a porovnání">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Lékařská fakulta Masarykovy univerzity, Ústav zdravotnických věd</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6" name="Zástupný symbol pro text 7">
            <a:extLst>
              <a:ext uri="{FF2B5EF4-FFF2-40B4-BE49-F238E27FC236}">
                <a16:creationId xmlns:a16="http://schemas.microsoft.com/office/drawing/2014/main" id="{9F610B39-FB78-4767-BA31-C3D4E7D5586C}"/>
              </a:ext>
            </a:extLst>
          </p:cNvPr>
          <p:cNvSpPr>
            <a:spLocks noGrp="1"/>
          </p:cNvSpPr>
          <p:nvPr>
            <p:ph type="body" sz="quarter" idx="26" hasCustomPrompt="1"/>
          </p:nvPr>
        </p:nvSpPr>
        <p:spPr>
          <a:xfrm>
            <a:off x="720725" y="1296001"/>
            <a:ext cx="5220000"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18"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pPr lvl="0"/>
            <a:r>
              <a:rPr lang="cs-CZ" dirty="0"/>
              <a:t>Kliknutím vložíte nadpis</a:t>
            </a:r>
            <a:endParaRPr lang="cs-CZ" noProof="0" dirty="0"/>
          </a:p>
        </p:txBody>
      </p:sp>
      <p:sp>
        <p:nvSpPr>
          <p:cNvPr id="21" name="Zástupný symbol pro text 7">
            <a:extLst>
              <a:ext uri="{FF2B5EF4-FFF2-40B4-BE49-F238E27FC236}">
                <a16:creationId xmlns:a16="http://schemas.microsoft.com/office/drawing/2014/main" id="{9F610B39-FB78-4767-BA31-C3D4E7D5586C}"/>
              </a:ext>
            </a:extLst>
          </p:cNvPr>
          <p:cNvSpPr>
            <a:spLocks noGrp="1"/>
          </p:cNvSpPr>
          <p:nvPr>
            <p:ph type="body" sz="quarter" idx="27" hasCustomPrompt="1"/>
          </p:nvPr>
        </p:nvSpPr>
        <p:spPr>
          <a:xfrm>
            <a:off x="6251278" y="1290515"/>
            <a:ext cx="5220000"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pic>
        <p:nvPicPr>
          <p:cNvPr id="10" name="Obrázek 9">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11" name="Zástupný symbol pro obsah 2">
            <a:extLst>
              <a:ext uri="{FF2B5EF4-FFF2-40B4-BE49-F238E27FC236}">
                <a16:creationId xmlns:a16="http://schemas.microsoft.com/office/drawing/2014/main" id="{D7707F6E-62D9-4ACE-A33C-A5E15E5CDF75}"/>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sp>
        <p:nvSpPr>
          <p:cNvPr id="13" name="Zástupný symbol pro obsah 2">
            <a:extLst>
              <a:ext uri="{FF2B5EF4-FFF2-40B4-BE49-F238E27FC236}">
                <a16:creationId xmlns:a16="http://schemas.microsoft.com/office/drawing/2014/main" id="{911B9D34-B8F8-4804-B959-27E40687C897}"/>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spTree>
    <p:extLst>
      <p:ext uri="{BB962C8B-B14F-4D97-AF65-F5344CB8AC3E}">
        <p14:creationId xmlns:p14="http://schemas.microsoft.com/office/powerpoint/2010/main" val="3317168426"/>
      </p:ext>
    </p:extLst>
  </p:cSld>
  <p:clrMapOvr>
    <a:masterClrMapping/>
  </p:clrMapOvr>
  <p:extLst>
    <p:ext uri="{DCECCB84-F9BA-43D5-87BE-67443E8EF086}">
      <p15:sldGuideLst xmlns:p15="http://schemas.microsoft.com/office/powerpoint/2012/main">
        <p15:guide id="1" orient="horz" pos="2886"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brázek s text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C8DF9A9-CF6E-49C8-A8BC-74FDF24B8C33}"/>
              </a:ext>
            </a:extLst>
          </p:cNvPr>
          <p:cNvSpPr>
            <a:spLocks noGrp="1"/>
          </p:cNvSpPr>
          <p:nvPr>
            <p:ph type="title" hasCustomPrompt="1"/>
          </p:nvPr>
        </p:nvSpPr>
        <p:spPr/>
        <p:txBody>
          <a:bodyPr/>
          <a:lstStyle>
            <a:lvl1pPr>
              <a:defRPr/>
            </a:lvl1pPr>
          </a:lstStyle>
          <a:p>
            <a:r>
              <a:rPr lang="cs-CZ" dirty="0"/>
              <a:t>Kliknutím vložíte nadpis</a:t>
            </a:r>
          </a:p>
        </p:txBody>
      </p:sp>
      <p:sp>
        <p:nvSpPr>
          <p:cNvPr id="3" name="Zástupný symbol pro zápatí 2">
            <a:extLst>
              <a:ext uri="{FF2B5EF4-FFF2-40B4-BE49-F238E27FC236}">
                <a16:creationId xmlns:a16="http://schemas.microsoft.com/office/drawing/2014/main" id="{1E1D20B9-1A33-484F-AB08-D95E85A9CB29}"/>
              </a:ext>
            </a:extLst>
          </p:cNvPr>
          <p:cNvSpPr>
            <a:spLocks noGrp="1"/>
          </p:cNvSpPr>
          <p:nvPr>
            <p:ph type="ftr" sz="quarter" idx="10"/>
          </p:nvPr>
        </p:nvSpPr>
        <p:spPr/>
        <p:txBody>
          <a:bodyPr/>
          <a:lstStyle/>
          <a:p>
            <a:r>
              <a:rPr lang="cs-CZ"/>
              <a:t>Lékařská fakulta Masarykovy univerzity, Ústav zdravotnických věd</a:t>
            </a:r>
            <a:endParaRPr lang="cs-CZ" dirty="0"/>
          </a:p>
        </p:txBody>
      </p:sp>
      <p:sp>
        <p:nvSpPr>
          <p:cNvPr id="4" name="Zástupný symbol pro číslo snímku 3">
            <a:extLst>
              <a:ext uri="{FF2B5EF4-FFF2-40B4-BE49-F238E27FC236}">
                <a16:creationId xmlns:a16="http://schemas.microsoft.com/office/drawing/2014/main" id="{F7A2EACA-93F7-4696-A84F-C07E4801CB5C}"/>
              </a:ext>
            </a:extLst>
          </p:cNvPr>
          <p:cNvSpPr>
            <a:spLocks noGrp="1"/>
          </p:cNvSpPr>
          <p:nvPr>
            <p:ph type="sldNum" sz="quarter" idx="11"/>
          </p:nvPr>
        </p:nvSpPr>
        <p:spPr/>
        <p:txBody>
          <a:bodyPr/>
          <a:lstStyle/>
          <a:p>
            <a:fld id="{0DE708CC-0C3F-4567-9698-B54C0F35BD31}" type="slidenum">
              <a:rPr lang="cs-CZ" altLang="cs-CZ" smtClean="0"/>
              <a:pPr/>
              <a:t>‹#›</a:t>
            </a:fld>
            <a:endParaRPr lang="cs-CZ" altLang="cs-CZ" dirty="0"/>
          </a:p>
        </p:txBody>
      </p:sp>
      <p:sp>
        <p:nvSpPr>
          <p:cNvPr id="7" name="Zástupný symbol pro obsah 2">
            <a:extLst>
              <a:ext uri="{FF2B5EF4-FFF2-40B4-BE49-F238E27FC236}">
                <a16:creationId xmlns:a16="http://schemas.microsoft.com/office/drawing/2014/main" id="{45EA606A-B012-497D-A062-93B4C5E7BD37}"/>
              </a:ext>
            </a:extLst>
          </p:cNvPr>
          <p:cNvSpPr>
            <a:spLocks noGrp="1"/>
          </p:cNvSpPr>
          <p:nvPr>
            <p:ph idx="1" hasCustomPrompt="1"/>
          </p:nvPr>
        </p:nvSpPr>
        <p:spPr>
          <a:xfrm>
            <a:off x="7347735" y="2596845"/>
            <a:ext cx="4125465" cy="3208441"/>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p:txBody>
      </p:sp>
      <p:sp>
        <p:nvSpPr>
          <p:cNvPr id="8" name="Zástupný symbol pro obrázek 7">
            <a:extLst>
              <a:ext uri="{FF2B5EF4-FFF2-40B4-BE49-F238E27FC236}">
                <a16:creationId xmlns:a16="http://schemas.microsoft.com/office/drawing/2014/main" id="{55454331-9726-47EA-9406-7071E2CA33DF}"/>
              </a:ext>
            </a:extLst>
          </p:cNvPr>
          <p:cNvSpPr>
            <a:spLocks noGrp="1"/>
          </p:cNvSpPr>
          <p:nvPr>
            <p:ph type="pic" sz="quarter" idx="12" hasCustomPrompt="1"/>
          </p:nvPr>
        </p:nvSpPr>
        <p:spPr>
          <a:xfrm>
            <a:off x="729509" y="1665288"/>
            <a:ext cx="6207791" cy="4139998"/>
          </a:xfrm>
        </p:spPr>
        <p:txBody>
          <a:bodyPr anchor="ctr"/>
          <a:lstStyle>
            <a:lvl1pPr algn="ctr">
              <a:defRPr>
                <a:solidFill>
                  <a:srgbClr val="0000DC"/>
                </a:solidFill>
              </a:defRPr>
            </a:lvl1pPr>
          </a:lstStyle>
          <a:p>
            <a:r>
              <a:rPr lang="cs-CZ" dirty="0"/>
              <a:t>Kliknutím na ikonu vložíte obrázek</a:t>
            </a:r>
          </a:p>
        </p:txBody>
      </p:sp>
      <p:pic>
        <p:nvPicPr>
          <p:cNvPr id="10" name="Obrázek 9">
            <a:extLst>
              <a:ext uri="{FF2B5EF4-FFF2-40B4-BE49-F238E27FC236}">
                <a16:creationId xmlns:a16="http://schemas.microsoft.com/office/drawing/2014/main" id="{A2E7788A-7319-4B13-B5BD-0D72FA9D7AD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11" name="Zástupný symbol pro text 7">
            <a:extLst>
              <a:ext uri="{FF2B5EF4-FFF2-40B4-BE49-F238E27FC236}">
                <a16:creationId xmlns:a16="http://schemas.microsoft.com/office/drawing/2014/main" id="{B0741B4D-1AE5-4AB1-8AD2-5E6FAC7F6F20}"/>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Tree>
    <p:extLst>
      <p:ext uri="{BB962C8B-B14F-4D97-AF65-F5344CB8AC3E}">
        <p14:creationId xmlns:p14="http://schemas.microsoft.com/office/powerpoint/2010/main" val="3832835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adpis, podnadpis a tři sloupce">
    <p:spTree>
      <p:nvGrpSpPr>
        <p:cNvPr id="1" name=""/>
        <p:cNvGrpSpPr/>
        <p:nvPr/>
      </p:nvGrpSpPr>
      <p:grpSpPr>
        <a:xfrm>
          <a:off x="0" y="0"/>
          <a:ext cx="0" cy="0"/>
          <a:chOff x="0" y="0"/>
          <a:chExt cx="0" cy="0"/>
        </a:xfrm>
      </p:grpSpPr>
      <p:sp>
        <p:nvSpPr>
          <p:cNvPr id="13" name="Zástupný symbol pro obsah 12">
            <a:extLst>
              <a:ext uri="{FF2B5EF4-FFF2-40B4-BE49-F238E27FC236}">
                <a16:creationId xmlns:a16="http://schemas.microsoft.com/office/drawing/2014/main" id="{548D6DE9-EB16-4D0A-9F96-DD69C3E97213}"/>
              </a:ext>
            </a:extLst>
          </p:cNvPr>
          <p:cNvSpPr>
            <a:spLocks noGrp="1"/>
          </p:cNvSpPr>
          <p:nvPr>
            <p:ph sz="quarter" idx="22" hasCustomPrompt="1"/>
          </p:nvPr>
        </p:nvSpPr>
        <p:spPr>
          <a:xfrm>
            <a:off x="4440000" y="1692002"/>
            <a:ext cx="3311525" cy="2230711"/>
          </a:xfrm>
        </p:spPr>
        <p:txBody>
          <a:bodyPr/>
          <a:lstStyle>
            <a:lvl1pPr>
              <a:defRPr/>
            </a:lvl1pPr>
          </a:lstStyle>
          <a:p>
            <a:pPr lvl="0"/>
            <a:r>
              <a:rPr lang="cs-CZ" noProof="0" dirty="0"/>
              <a:t>Kliknutím vložíte text</a:t>
            </a:r>
          </a:p>
        </p:txBody>
      </p:sp>
      <p:sp>
        <p:nvSpPr>
          <p:cNvPr id="2" name="Zástupný symbol pro zápatí 1"/>
          <p:cNvSpPr>
            <a:spLocks noGrp="1"/>
          </p:cNvSpPr>
          <p:nvPr>
            <p:ph type="ftr" sz="quarter" idx="10"/>
          </p:nvPr>
        </p:nvSpPr>
        <p:spPr/>
        <p:txBody>
          <a:bodyPr/>
          <a:lstStyle>
            <a:lvl1pPr>
              <a:defRPr/>
            </a:lvl1pPr>
          </a:lstStyle>
          <a:p>
            <a:r>
              <a:rPr lang="cs-CZ"/>
              <a:t>Lékařská fakulta Masarykovy univerzity, Ústav zdravotnických věd</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hasCustomPrompt="1"/>
          </p:nvPr>
        </p:nvSpPr>
        <p:spPr>
          <a:xfrm>
            <a:off x="719999"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7" name="Zástupný symbol pro text 5">
            <a:extLst>
              <a:ext uri="{FF2B5EF4-FFF2-40B4-BE49-F238E27FC236}">
                <a16:creationId xmlns:a16="http://schemas.microsoft.com/office/drawing/2014/main" id="{7E169087-A2FD-4849-9AAC-BD41AA07A5EA}"/>
              </a:ext>
            </a:extLst>
          </p:cNvPr>
          <p:cNvSpPr>
            <a:spLocks noGrp="1"/>
          </p:cNvSpPr>
          <p:nvPr>
            <p:ph type="body" sz="quarter" idx="14" hasCustomPrompt="1"/>
          </p:nvPr>
        </p:nvSpPr>
        <p:spPr>
          <a:xfrm>
            <a:off x="4440000"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9" name="Zástupný symbol pro text 5">
            <a:extLst>
              <a:ext uri="{FF2B5EF4-FFF2-40B4-BE49-F238E27FC236}">
                <a16:creationId xmlns:a16="http://schemas.microsoft.com/office/drawing/2014/main" id="{E14CE5FF-FB97-4634-9714-4B5C0FDA3862}"/>
              </a:ext>
            </a:extLst>
          </p:cNvPr>
          <p:cNvSpPr>
            <a:spLocks noGrp="1"/>
          </p:cNvSpPr>
          <p:nvPr>
            <p:ph type="body" sz="quarter" idx="15" hasCustomPrompt="1"/>
          </p:nvPr>
        </p:nvSpPr>
        <p:spPr>
          <a:xfrm>
            <a:off x="8161200" y="4414270"/>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14" name="Zástupný symbol pro text 13">
            <a:extLst>
              <a:ext uri="{FF2B5EF4-FFF2-40B4-BE49-F238E27FC236}">
                <a16:creationId xmlns:a16="http://schemas.microsoft.com/office/drawing/2014/main" id="{DD220DBF-2B26-4E32-826A-79839FF51027}"/>
              </a:ext>
            </a:extLst>
          </p:cNvPr>
          <p:cNvSpPr>
            <a:spLocks noGrp="1"/>
          </p:cNvSpPr>
          <p:nvPr>
            <p:ph type="body" sz="quarter" idx="19" hasCustomPrompt="1"/>
          </p:nvPr>
        </p:nvSpPr>
        <p:spPr>
          <a:xfrm>
            <a:off x="720725" y="4025136"/>
            <a:ext cx="3311525" cy="216000"/>
          </a:xfrm>
        </p:spPr>
        <p:txBody>
          <a:bodyPr anchor="ctr"/>
          <a:lstStyle>
            <a:lvl1pPr>
              <a:lnSpc>
                <a:spcPts val="1100"/>
              </a:lnSpc>
              <a:defRPr sz="1000" b="0"/>
            </a:lvl1pPr>
          </a:lstStyle>
          <a:p>
            <a:pPr lvl="0"/>
            <a:r>
              <a:rPr lang="cs-CZ" noProof="0" dirty="0"/>
              <a:t>Kliknutím vložíte text</a:t>
            </a:r>
          </a:p>
        </p:txBody>
      </p:sp>
      <p:sp>
        <p:nvSpPr>
          <p:cNvPr id="15" name="Zástupný symbol pro text 13">
            <a:extLst>
              <a:ext uri="{FF2B5EF4-FFF2-40B4-BE49-F238E27FC236}">
                <a16:creationId xmlns:a16="http://schemas.microsoft.com/office/drawing/2014/main" id="{AD9E96F9-7F56-4453-A9FC-693AF7E57BB4}"/>
              </a:ext>
            </a:extLst>
          </p:cNvPr>
          <p:cNvSpPr>
            <a:spLocks noGrp="1"/>
          </p:cNvSpPr>
          <p:nvPr>
            <p:ph type="body" sz="quarter" idx="20" hasCustomPrompt="1"/>
          </p:nvPr>
        </p:nvSpPr>
        <p:spPr>
          <a:xfrm>
            <a:off x="4440475" y="4025136"/>
            <a:ext cx="3311525" cy="216000"/>
          </a:xfrm>
        </p:spPr>
        <p:txBody>
          <a:bodyPr anchor="ctr"/>
          <a:lstStyle>
            <a:lvl1pPr>
              <a:lnSpc>
                <a:spcPts val="1100"/>
              </a:lnSpc>
              <a:defRPr sz="1000" b="0"/>
            </a:lvl1pPr>
          </a:lstStyle>
          <a:p>
            <a:pPr lvl="0"/>
            <a:r>
              <a:rPr lang="cs-CZ" noProof="0" dirty="0"/>
              <a:t>Kliknutím vložíte text</a:t>
            </a:r>
          </a:p>
        </p:txBody>
      </p:sp>
      <p:sp>
        <p:nvSpPr>
          <p:cNvPr id="16" name="Zástupný symbol pro text 13">
            <a:extLst>
              <a:ext uri="{FF2B5EF4-FFF2-40B4-BE49-F238E27FC236}">
                <a16:creationId xmlns:a16="http://schemas.microsoft.com/office/drawing/2014/main" id="{88362389-3E8C-4129-819C-75F0F7922D0F}"/>
              </a:ext>
            </a:extLst>
          </p:cNvPr>
          <p:cNvSpPr>
            <a:spLocks noGrp="1"/>
          </p:cNvSpPr>
          <p:nvPr>
            <p:ph type="body" sz="quarter" idx="21" hasCustomPrompt="1"/>
          </p:nvPr>
        </p:nvSpPr>
        <p:spPr>
          <a:xfrm>
            <a:off x="8161436" y="4025136"/>
            <a:ext cx="3311525" cy="216000"/>
          </a:xfrm>
        </p:spPr>
        <p:txBody>
          <a:bodyPr anchor="ctr"/>
          <a:lstStyle>
            <a:lvl1pPr>
              <a:lnSpc>
                <a:spcPts val="1100"/>
              </a:lnSpc>
              <a:defRPr sz="1000" b="0"/>
            </a:lvl1pPr>
          </a:lstStyle>
          <a:p>
            <a:pPr lvl="0"/>
            <a:r>
              <a:rPr lang="cs-CZ" noProof="0" dirty="0"/>
              <a:t>Kliknutím vložíte text</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hasCustomPrompt="1"/>
          </p:nvPr>
        </p:nvSpPr>
        <p:spPr>
          <a:xfrm>
            <a:off x="719999" y="1692002"/>
            <a:ext cx="3311525" cy="2230711"/>
          </a:xfrm>
        </p:spPr>
        <p:txBody>
          <a:bodyPr/>
          <a:lstStyle>
            <a:lvl1pPr>
              <a:defRPr/>
            </a:lvl1pPr>
          </a:lstStyle>
          <a:p>
            <a:pPr lvl="0"/>
            <a:r>
              <a:rPr lang="cs-CZ" noProof="0" dirty="0"/>
              <a:t>Kliknutím vložíte text</a:t>
            </a:r>
          </a:p>
        </p:txBody>
      </p:sp>
      <p:sp>
        <p:nvSpPr>
          <p:cNvPr id="20" name="Zástupný symbol pro obsah 12">
            <a:extLst>
              <a:ext uri="{FF2B5EF4-FFF2-40B4-BE49-F238E27FC236}">
                <a16:creationId xmlns:a16="http://schemas.microsoft.com/office/drawing/2014/main" id="{9AF93628-9CF3-4CB5-A8C7-735B527D49B2}"/>
              </a:ext>
            </a:extLst>
          </p:cNvPr>
          <p:cNvSpPr>
            <a:spLocks noGrp="1"/>
          </p:cNvSpPr>
          <p:nvPr>
            <p:ph sz="quarter" idx="24" hasCustomPrompt="1"/>
          </p:nvPr>
        </p:nvSpPr>
        <p:spPr>
          <a:xfrm>
            <a:off x="8160001" y="1692002"/>
            <a:ext cx="3311525" cy="2230711"/>
          </a:xfrm>
        </p:spPr>
        <p:txBody>
          <a:bodyPr/>
          <a:lstStyle>
            <a:lvl1pPr>
              <a:defRPr/>
            </a:lvl1pPr>
          </a:lstStyle>
          <a:p>
            <a:pPr lvl="0"/>
            <a:r>
              <a:rPr lang="cs-CZ" noProof="0" dirty="0"/>
              <a:t>Kliknutím vložíte text</a:t>
            </a:r>
          </a:p>
        </p:txBody>
      </p:sp>
      <p:sp>
        <p:nvSpPr>
          <p:cNvPr id="19"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21"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r>
              <a:rPr lang="cs-CZ" dirty="0"/>
              <a:t>Kliknutím vložíte nadpis</a:t>
            </a:r>
          </a:p>
        </p:txBody>
      </p:sp>
      <p:pic>
        <p:nvPicPr>
          <p:cNvPr id="22" name="Obrázek 21">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2713741071"/>
      </p:ext>
    </p:extLst>
  </p:cSld>
  <p:clrMapOvr>
    <a:masterClrMapping/>
  </p:clrMapOvr>
  <p:extLst>
    <p:ext uri="{DCECCB84-F9BA-43D5-87BE-67443E8EF086}">
      <p15:sldGuideLst xmlns:p15="http://schemas.microsoft.com/office/powerpoint/2012/main">
        <p15:guide id="1" orient="horz" pos="1049"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ouze obsah">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Lékařská fakulta Masarykovy univerzity, Ústav zdravotnických věd</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pic>
        <p:nvPicPr>
          <p:cNvPr id="6" name="Obrázek 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8" name="Zástupný symbol pro obsah 2">
            <a:extLst>
              <a:ext uri="{FF2B5EF4-FFF2-40B4-BE49-F238E27FC236}">
                <a16:creationId xmlns:a16="http://schemas.microsoft.com/office/drawing/2014/main" id="{51439ED6-907B-45D9-8FCC-98AE21B3C06D}"/>
              </a:ext>
            </a:extLst>
          </p:cNvPr>
          <p:cNvSpPr>
            <a:spLocks noGrp="1"/>
          </p:cNvSpPr>
          <p:nvPr>
            <p:ph idx="12" hasCustomPrompt="1"/>
          </p:nvPr>
        </p:nvSpPr>
        <p:spPr>
          <a:xfrm>
            <a:off x="720000" y="692150"/>
            <a:ext cx="10753200" cy="5139850"/>
          </a:xfrm>
          <a:prstGeom prst="rect">
            <a:avLst/>
          </a:prstGeom>
        </p:spPr>
        <p:txBody>
          <a:bodyPr/>
          <a:lstStyle>
            <a:lvl1pPr marL="72000" indent="0">
              <a:lnSpc>
                <a:spcPts val="3600"/>
              </a:lnSpc>
              <a:buClr>
                <a:schemeClr val="tx2"/>
              </a:buClr>
              <a:buSzPct val="100000"/>
              <a:buFont typeface="Arial" panose="020B0604020202020204" pitchFamily="34" charset="0"/>
              <a:buNone/>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p:txBody>
      </p:sp>
    </p:spTree>
    <p:extLst>
      <p:ext uri="{BB962C8B-B14F-4D97-AF65-F5344CB8AC3E}">
        <p14:creationId xmlns:p14="http://schemas.microsoft.com/office/powerpoint/2010/main" val="234975528"/>
      </p:ext>
    </p:extLst>
  </p:cSld>
  <p:clrMapOvr>
    <a:masterClrMapping/>
  </p:clrMapOvr>
  <p:extLst>
    <p:ext uri="{DCECCB84-F9BA-43D5-87BE-67443E8EF086}">
      <p15:sldGuideLst xmlns:p15="http://schemas.microsoft.com/office/powerpoint/2012/main">
        <p15:guide id="1" orient="horz" pos="436" userDrawn="1">
          <p15:clr>
            <a:srgbClr val="FBAE40"/>
          </p15:clr>
        </p15:guide>
        <p15:guide id="2"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ouze nadpis">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Lékařská fakulta Masarykovy univerzity, Ústav zdravotnických věd</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pic>
        <p:nvPicPr>
          <p:cNvPr id="5" name="Obrázek 4">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6" name="Nadpis 12">
            <a:extLst>
              <a:ext uri="{FF2B5EF4-FFF2-40B4-BE49-F238E27FC236}">
                <a16:creationId xmlns:a16="http://schemas.microsoft.com/office/drawing/2014/main" id="{C80D1D37-E5CA-42AD-BE6B-219FAFB54670}"/>
              </a:ext>
            </a:extLst>
          </p:cNvPr>
          <p:cNvSpPr>
            <a:spLocks noGrp="1"/>
          </p:cNvSpPr>
          <p:nvPr>
            <p:ph type="title" hasCustomPrompt="1"/>
          </p:nvPr>
        </p:nvSpPr>
        <p:spPr>
          <a:xfrm>
            <a:off x="720000" y="720000"/>
            <a:ext cx="10753200" cy="451576"/>
          </a:xfrm>
        </p:spPr>
        <p:txBody>
          <a:bodyPr/>
          <a:lstStyle/>
          <a:p>
            <a:r>
              <a:rPr lang="cs-CZ" dirty="0"/>
              <a:t>Kliknutím vložíte nadpis</a:t>
            </a:r>
          </a:p>
        </p:txBody>
      </p:sp>
    </p:spTree>
    <p:extLst>
      <p:ext uri="{BB962C8B-B14F-4D97-AF65-F5344CB8AC3E}">
        <p14:creationId xmlns:p14="http://schemas.microsoft.com/office/powerpoint/2010/main" val="3845540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29" name="Rectangle 17"/>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altLang="cs-CZ" sz="1200" dirty="0" smtClean="0">
                <a:solidFill>
                  <a:schemeClr val="tx2"/>
                </a:solidFill>
                <a:latin typeface="+mj-lt"/>
              </a:defRPr>
            </a:lvl1pPr>
          </a:lstStyle>
          <a:p>
            <a:r>
              <a:rPr lang="cs-CZ"/>
              <a:t>Lékařská fakulta Masarykovy univerzity, Ústav zdravotnických věd</a:t>
            </a:r>
            <a:endParaRPr lang="cs-CZ" dirty="0"/>
          </a:p>
        </p:txBody>
      </p:sp>
      <p:sp>
        <p:nvSpPr>
          <p:cNvPr id="64530" name="Rectangle 18"/>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0DE708CC-0C3F-4567-9698-B54C0F35BD31}" type="slidenum">
              <a:rPr lang="cs-CZ" altLang="cs-CZ" smtClean="0"/>
              <a:pPr/>
              <a:t>‹#›</a:t>
            </a:fld>
            <a:endParaRPr lang="cs-CZ" altLang="cs-CZ" dirty="0"/>
          </a:p>
        </p:txBody>
      </p:sp>
      <p:sp>
        <p:nvSpPr>
          <p:cNvPr id="2" name="Zástupný nadpis 1">
            <a:extLst>
              <a:ext uri="{FF2B5EF4-FFF2-40B4-BE49-F238E27FC236}">
                <a16:creationId xmlns:a16="http://schemas.microsoft.com/office/drawing/2014/main" id="{E73EFD05-44F7-4406-AC4D-1167FBFF8008}"/>
              </a:ext>
            </a:extLst>
          </p:cNvPr>
          <p:cNvSpPr>
            <a:spLocks noGrp="1"/>
          </p:cNvSpPr>
          <p:nvPr>
            <p:ph type="title"/>
          </p:nvPr>
        </p:nvSpPr>
        <p:spPr>
          <a:xfrm>
            <a:off x="720000" y="720000"/>
            <a:ext cx="10753200" cy="451576"/>
          </a:xfrm>
          <a:prstGeom prst="rect">
            <a:avLst/>
          </a:prstGeom>
        </p:spPr>
        <p:txBody>
          <a:bodyPr vert="horz" lIns="0" tIns="0" rIns="0" bIns="0" rtlCol="0" anchor="t" anchorCtr="0">
            <a:noAutofit/>
          </a:bodyPr>
          <a:lstStyle/>
          <a:p>
            <a:r>
              <a:rPr lang="cs-CZ" dirty="0"/>
              <a:t>Kliknutím vložíte nadpis</a:t>
            </a:r>
          </a:p>
        </p:txBody>
      </p:sp>
      <p:sp>
        <p:nvSpPr>
          <p:cNvPr id="5" name="Zástupný symbol pro text 4">
            <a:extLst>
              <a:ext uri="{FF2B5EF4-FFF2-40B4-BE49-F238E27FC236}">
                <a16:creationId xmlns:a16="http://schemas.microsoft.com/office/drawing/2014/main" id="{A4DA628E-D8CA-41EE-AA1A-D14D1A53A264}"/>
              </a:ext>
            </a:extLst>
          </p:cNvPr>
          <p:cNvSpPr>
            <a:spLocks noGrp="1"/>
          </p:cNvSpPr>
          <p:nvPr>
            <p:ph type="body" idx="1"/>
          </p:nvPr>
        </p:nvSpPr>
        <p:spPr>
          <a:xfrm>
            <a:off x="718800" y="1872000"/>
            <a:ext cx="10753200" cy="3960000"/>
          </a:xfrm>
          <a:prstGeom prst="rect">
            <a:avLst/>
          </a:prstGeom>
        </p:spPr>
        <p:txBody>
          <a:bodyPr vert="horz" lIns="0" tIns="0" rIns="0" bIns="0" rtlCol="0">
            <a:noAutofit/>
          </a:bodyPr>
          <a:lstStyle/>
          <a:p>
            <a:pPr marL="0" marR="0" lvl="0" indent="0" algn="l" defTabSz="914400" rtl="0" eaLnBrk="1" fontAlgn="base" latinLnBrk="0" hangingPunct="1">
              <a:lnSpc>
                <a:spcPct val="114000"/>
              </a:lnSpc>
              <a:spcBef>
                <a:spcPts val="0"/>
              </a:spcBef>
              <a:spcAft>
                <a:spcPct val="0"/>
              </a:spcAft>
              <a:buClr>
                <a:schemeClr val="tx2"/>
              </a:buClr>
              <a:buSzPct val="100000"/>
              <a:buFontTx/>
              <a:buNone/>
              <a:tabLst/>
              <a:defRPr/>
            </a:pPr>
            <a:r>
              <a:rPr lang="cs-CZ" noProof="0" dirty="0"/>
              <a:t>Kliknutím vložíte text</a:t>
            </a:r>
          </a:p>
        </p:txBody>
      </p:sp>
    </p:spTree>
  </p:cSld>
  <p:clrMap bg1="lt1" tx1="dk1" bg2="lt2" tx2="dk2" accent1="accent1" accent2="accent2" accent3="accent3" accent4="accent4" accent5="accent5" accent6="accent6" hlink="hlink" folHlink="folHlink"/>
  <p:sldLayoutIdLst>
    <p:sldLayoutId id="2147483678" r:id="rId1"/>
    <p:sldLayoutId id="2147483684" r:id="rId2"/>
    <p:sldLayoutId id="2147483685" r:id="rId3"/>
    <p:sldLayoutId id="2147483674" r:id="rId4"/>
    <p:sldLayoutId id="2147483688" r:id="rId5"/>
    <p:sldLayoutId id="2147483698" r:id="rId6"/>
    <p:sldLayoutId id="2147483673" r:id="rId7"/>
    <p:sldLayoutId id="2147483675" r:id="rId8"/>
    <p:sldLayoutId id="2147483695" r:id="rId9"/>
    <p:sldLayoutId id="2147483677" r:id="rId10"/>
    <p:sldLayoutId id="2147483686" r:id="rId11"/>
    <p:sldLayoutId id="2147483697" r:id="rId12"/>
    <p:sldLayoutId id="2147483690" r:id="rId13"/>
    <p:sldLayoutId id="2147483696" r:id="rId14"/>
    <p:sldLayoutId id="2147483694" r:id="rId15"/>
    <p:sldLayoutId id="2147483692" r:id="rId16"/>
    <p:sldLayoutId id="2147483693" r:id="rId17"/>
  </p:sldLayoutIdLst>
  <p:hf hdr="0" dt="0"/>
  <p:txStyles>
    <p:title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0" marR="0" indent="0" algn="l" defTabSz="914400" rtl="0" eaLnBrk="1" fontAlgn="base" latinLnBrk="0" hangingPunct="1">
        <a:lnSpc>
          <a:spcPct val="114000"/>
        </a:lnSpc>
        <a:spcBef>
          <a:spcPts val="0"/>
        </a:spcBef>
        <a:spcAft>
          <a:spcPct val="0"/>
        </a:spcAft>
        <a:buClr>
          <a:schemeClr val="tx2"/>
        </a:buClr>
        <a:buSzPct val="100000"/>
        <a:buFontTx/>
        <a:buNone/>
        <a:tabLst/>
        <a:defRPr sz="28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19"/>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35" userDrawn="1">
          <p15:clr>
            <a:srgbClr val="F26B43"/>
          </p15:clr>
        </p15:guide>
        <p15:guide id="2" pos="43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old.fzv.upol.cz/fileadmin/user_upload/FZV/DSP_Osetrovatelstvi/Skripta/Kapitoly_z_vyzkumu_v_osetrovatelstvi.pdf" TargetMode="External"/><Relationship Id="rId2" Type="http://schemas.openxmlformats.org/officeDocument/2006/relationships/hyperlink" Target="http://knihovna.upol.cz/lf" TargetMode="External"/><Relationship Id="rId1" Type="http://schemas.openxmlformats.org/officeDocument/2006/relationships/slideLayout" Target="../slideLayouts/slideLayout2.xml"/><Relationship Id="rId5" Type="http://schemas.openxmlformats.org/officeDocument/2006/relationships/hyperlink" Target="https://www.google.cz/search?q=Testov%C3%A9+krit%C3%A9rium&amp;ie=utf-8&amp;oe=utf-8&amp;client=firefox-b-ab&amp;gfe_rd=cr&amp;dcr=0&amp;ei=GEe6WeTHCKGE8QfBkYXoCQ" TargetMode="External"/><Relationship Id="rId4" Type="http://schemas.openxmlformats.org/officeDocument/2006/relationships/hyperlink" Target="http://www.e-metodologia.fedu.uniba.sk/index.php/o-ucebnici/ako-citovat.php" TargetMode="Externa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xml"/><Relationship Id="rId1" Type="http://schemas.openxmlformats.org/officeDocument/2006/relationships/tags" Target="../tags/tag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délník 6"/>
          <p:cNvSpPr/>
          <p:nvPr/>
        </p:nvSpPr>
        <p:spPr>
          <a:xfrm>
            <a:off x="1035169" y="2168089"/>
            <a:ext cx="7778339" cy="1946711"/>
          </a:xfrm>
          <a:prstGeom prst="rect">
            <a:avLst/>
          </a:prstGeom>
        </p:spPr>
        <p:txBody>
          <a:bodyPr vert="horz" lIns="91440" tIns="45720" rIns="91440" bIns="45720" rtlCol="0" anchor="b">
            <a:normAutofit/>
          </a:bodyPr>
          <a:lstStyle/>
          <a:p>
            <a:pPr>
              <a:spcBef>
                <a:spcPct val="0"/>
              </a:spcBef>
            </a:pPr>
            <a:r>
              <a:rPr lang="cs-CZ" sz="3600" b="1" dirty="0">
                <a:solidFill>
                  <a:schemeClr val="accent1"/>
                </a:solidFill>
                <a:latin typeface="+mj-lt"/>
                <a:ea typeface="+mj-ea"/>
                <a:cs typeface="+mj-cs"/>
              </a:rPr>
              <a:t>FÁZE ANALYTICKÁ</a:t>
            </a:r>
          </a:p>
          <a:p>
            <a:pPr>
              <a:spcBef>
                <a:spcPct val="0"/>
              </a:spcBef>
            </a:pPr>
            <a:endParaRPr lang="cs-CZ" sz="3600" b="1" dirty="0">
              <a:solidFill>
                <a:schemeClr val="accent1"/>
              </a:solidFill>
              <a:latin typeface="+mj-lt"/>
              <a:ea typeface="+mj-ea"/>
              <a:cs typeface="+mj-cs"/>
            </a:endParaRPr>
          </a:p>
        </p:txBody>
      </p:sp>
      <p:pic>
        <p:nvPicPr>
          <p:cNvPr id="5" name="Obrázek 4"/>
          <p:cNvPicPr/>
          <p:nvPr/>
        </p:nvPicPr>
        <p:blipFill rotWithShape="1">
          <a:blip r:embed="rId2"/>
          <a:srcRect l="7441" t="37919" r="55025" b="17989"/>
          <a:stretch/>
        </p:blipFill>
        <p:spPr bwMode="auto">
          <a:xfrm>
            <a:off x="6168008" y="0"/>
            <a:ext cx="3528392" cy="2564904"/>
          </a:xfrm>
          <a:prstGeom prst="rect">
            <a:avLst/>
          </a:prstGeom>
          <a:ln>
            <a:noFill/>
          </a:ln>
          <a:extLst>
            <a:ext uri="{53640926-AAD7-44D8-BBD7-CCE9431645EC}">
              <a14:shadowObscured xmlns:a14="http://schemas.microsoft.com/office/drawing/2010/main"/>
            </a:ext>
          </a:extLst>
        </p:spPr>
      </p:pic>
      <p:sp>
        <p:nvSpPr>
          <p:cNvPr id="4" name="Obdélník 3"/>
          <p:cNvSpPr/>
          <p:nvPr/>
        </p:nvSpPr>
        <p:spPr>
          <a:xfrm>
            <a:off x="1193789" y="3798346"/>
            <a:ext cx="4172513" cy="1446550"/>
          </a:xfrm>
          <a:prstGeom prst="rect">
            <a:avLst/>
          </a:prstGeom>
        </p:spPr>
        <p:txBody>
          <a:bodyPr vert="horz" lIns="0" tIns="0" rIns="0" bIns="0" rtlCol="0">
            <a:noAutofit/>
          </a:bodyPr>
          <a:lstStyle/>
          <a:p>
            <a:pPr marL="252000" indent="-180000">
              <a:lnSpc>
                <a:spcPts val="3600"/>
              </a:lnSpc>
              <a:spcBef>
                <a:spcPts val="0"/>
              </a:spcBef>
              <a:buClr>
                <a:schemeClr val="tx2"/>
              </a:buClr>
              <a:buSzPct val="100000"/>
              <a:buFont typeface="Arial" panose="020B0604020202020204" pitchFamily="34" charset="0"/>
              <a:buChar char="̶"/>
            </a:pPr>
            <a:r>
              <a:rPr lang="cs-CZ" sz="2800" dirty="0">
                <a:latin typeface="+mn-lt"/>
              </a:rPr>
              <a:t>Sběr dat</a:t>
            </a:r>
          </a:p>
          <a:p>
            <a:pPr marL="252000" indent="-180000">
              <a:lnSpc>
                <a:spcPts val="3600"/>
              </a:lnSpc>
              <a:spcBef>
                <a:spcPts val="0"/>
              </a:spcBef>
              <a:buClr>
                <a:schemeClr val="tx2"/>
              </a:buClr>
              <a:buSzPct val="100000"/>
              <a:buFont typeface="Arial" panose="020B0604020202020204" pitchFamily="34" charset="0"/>
              <a:buChar char="̶"/>
            </a:pPr>
            <a:r>
              <a:rPr lang="cs-CZ" sz="2800" dirty="0">
                <a:latin typeface="+mn-lt"/>
              </a:rPr>
              <a:t>Interpretace dat</a:t>
            </a:r>
          </a:p>
        </p:txBody>
      </p:sp>
      <p:sp>
        <p:nvSpPr>
          <p:cNvPr id="2" name="Zástupný symbol pro zápatí 1">
            <a:extLst>
              <a:ext uri="{FF2B5EF4-FFF2-40B4-BE49-F238E27FC236}">
                <a16:creationId xmlns:a16="http://schemas.microsoft.com/office/drawing/2014/main" id="{8732F261-CA75-48E4-9C4A-6F5C379BEA7C}"/>
              </a:ext>
            </a:extLst>
          </p:cNvPr>
          <p:cNvSpPr>
            <a:spLocks noGrp="1"/>
          </p:cNvSpPr>
          <p:nvPr>
            <p:ph type="ftr" sz="quarter" idx="10"/>
          </p:nvPr>
        </p:nvSpPr>
        <p:spPr/>
        <p:txBody>
          <a:bodyPr/>
          <a:lstStyle/>
          <a:p>
            <a:r>
              <a:rPr lang="cs-CZ"/>
              <a:t>Lékařská fakulta Masarykovy univerzity, Ústav zdravotnických věd</a:t>
            </a:r>
            <a:endParaRPr lang="cs-CZ" dirty="0"/>
          </a:p>
        </p:txBody>
      </p:sp>
      <p:sp>
        <p:nvSpPr>
          <p:cNvPr id="6" name="Zástupný symbol pro číslo snímku 5">
            <a:extLst>
              <a:ext uri="{FF2B5EF4-FFF2-40B4-BE49-F238E27FC236}">
                <a16:creationId xmlns:a16="http://schemas.microsoft.com/office/drawing/2014/main" id="{AEE1CDA3-00E5-43AA-A38E-CA4BB63EC8DF}"/>
              </a:ext>
            </a:extLst>
          </p:cNvPr>
          <p:cNvSpPr>
            <a:spLocks noGrp="1"/>
          </p:cNvSpPr>
          <p:nvPr>
            <p:ph type="sldNum" sz="quarter" idx="11"/>
          </p:nvPr>
        </p:nvSpPr>
        <p:spPr/>
        <p:txBody>
          <a:bodyPr/>
          <a:lstStyle/>
          <a:p>
            <a:fld id="{0DE708CC-0C3F-4567-9698-B54C0F35BD31}" type="slidenum">
              <a:rPr lang="cs-CZ" altLang="cs-CZ" noProof="0" smtClean="0"/>
              <a:pPr/>
              <a:t>1</a:t>
            </a:fld>
            <a:endParaRPr lang="cs-CZ" altLang="cs-CZ" noProof="0" dirty="0"/>
          </a:p>
        </p:txBody>
      </p:sp>
    </p:spTree>
    <p:extLst>
      <p:ext uri="{BB962C8B-B14F-4D97-AF65-F5344CB8AC3E}">
        <p14:creationId xmlns:p14="http://schemas.microsoft.com/office/powerpoint/2010/main" val="8421572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Zaoblený obdélníkový popisek 12"/>
          <p:cNvSpPr/>
          <p:nvPr/>
        </p:nvSpPr>
        <p:spPr>
          <a:xfrm>
            <a:off x="6711136" y="4067343"/>
            <a:ext cx="2156302" cy="648072"/>
          </a:xfrm>
          <a:prstGeom prst="wedgeRoundRectCallout">
            <a:avLst>
              <a:gd name="adj1" fmla="val 81461"/>
              <a:gd name="adj2" fmla="val -344459"/>
              <a:gd name="adj3" fmla="val 16667"/>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cs-CZ" sz="1400" dirty="0"/>
          </a:p>
        </p:txBody>
      </p:sp>
      <p:sp>
        <p:nvSpPr>
          <p:cNvPr id="2" name="Nadpis 1"/>
          <p:cNvSpPr>
            <a:spLocks noGrp="1"/>
          </p:cNvSpPr>
          <p:nvPr>
            <p:ph type="title"/>
          </p:nvPr>
        </p:nvSpPr>
        <p:spPr>
          <a:xfrm>
            <a:off x="187406" y="92764"/>
            <a:ext cx="11898202" cy="541864"/>
          </a:xfrm>
        </p:spPr>
        <p:txBody>
          <a:bodyPr>
            <a:noAutofit/>
          </a:bodyPr>
          <a:lstStyle/>
          <a:p>
            <a:r>
              <a:rPr lang="cs-CZ" sz="3200" dirty="0"/>
              <a:t>Tvorba kontingenční tabulky a grafů – data kategoriální</a:t>
            </a:r>
          </a:p>
        </p:txBody>
      </p:sp>
      <p:pic>
        <p:nvPicPr>
          <p:cNvPr id="5" name="Obrázek 4"/>
          <p:cNvPicPr/>
          <p:nvPr/>
        </p:nvPicPr>
        <p:blipFill rotWithShape="1">
          <a:blip r:embed="rId2"/>
          <a:srcRect t="2115" r="14348" b="59260"/>
          <a:stretch/>
        </p:blipFill>
        <p:spPr bwMode="auto">
          <a:xfrm>
            <a:off x="226037" y="598316"/>
            <a:ext cx="8208912" cy="4881397"/>
          </a:xfrm>
          <a:prstGeom prst="rect">
            <a:avLst/>
          </a:prstGeom>
          <a:ln>
            <a:noFill/>
          </a:ln>
          <a:extLst>
            <a:ext uri="{53640926-AAD7-44D8-BBD7-CCE9431645EC}">
              <a14:shadowObscured xmlns:a14="http://schemas.microsoft.com/office/drawing/2010/main"/>
            </a:ext>
          </a:extLst>
        </p:spPr>
      </p:pic>
      <p:sp>
        <p:nvSpPr>
          <p:cNvPr id="6" name="Ovál 5"/>
          <p:cNvSpPr/>
          <p:nvPr/>
        </p:nvSpPr>
        <p:spPr>
          <a:xfrm>
            <a:off x="187406" y="905510"/>
            <a:ext cx="562231" cy="78457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 name="Ovál 6"/>
          <p:cNvSpPr/>
          <p:nvPr/>
        </p:nvSpPr>
        <p:spPr>
          <a:xfrm>
            <a:off x="2666943" y="1181455"/>
            <a:ext cx="437497" cy="23268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 name="Ovál 7"/>
          <p:cNvSpPr/>
          <p:nvPr/>
        </p:nvSpPr>
        <p:spPr>
          <a:xfrm>
            <a:off x="933114" y="2295271"/>
            <a:ext cx="1008112" cy="2160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 name="Zaoblený obdélníkový popisek 8"/>
          <p:cNvSpPr/>
          <p:nvPr/>
        </p:nvSpPr>
        <p:spPr>
          <a:xfrm>
            <a:off x="5726679" y="2079247"/>
            <a:ext cx="3017432" cy="864096"/>
          </a:xfrm>
          <a:prstGeom prst="wedgeRoundRectCallout">
            <a:avLst>
              <a:gd name="adj1" fmla="val -87660"/>
              <a:gd name="adj2" fmla="val 252741"/>
              <a:gd name="adj3" fmla="val 16667"/>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s-CZ" sz="1400" dirty="0"/>
              <a:t>Pole, ze kterých má být kontingenční tabulka/graf vytvořená musí být označena v bloku.</a:t>
            </a:r>
          </a:p>
        </p:txBody>
      </p:sp>
      <p:pic>
        <p:nvPicPr>
          <p:cNvPr id="11" name="Obrázek 10"/>
          <p:cNvPicPr/>
          <p:nvPr/>
        </p:nvPicPr>
        <p:blipFill rotWithShape="1">
          <a:blip r:embed="rId3"/>
          <a:srcRect l="84824" t="14815" r="-698" b="3968"/>
          <a:stretch/>
        </p:blipFill>
        <p:spPr bwMode="auto">
          <a:xfrm>
            <a:off x="9615066" y="690522"/>
            <a:ext cx="1368152" cy="5271882"/>
          </a:xfrm>
          <a:prstGeom prst="rect">
            <a:avLst/>
          </a:prstGeom>
          <a:ln>
            <a:noFill/>
          </a:ln>
          <a:extLst>
            <a:ext uri="{53640926-AAD7-44D8-BBD7-CCE9431645EC}">
              <a14:shadowObscured xmlns:a14="http://schemas.microsoft.com/office/drawing/2010/main"/>
            </a:ext>
          </a:extLst>
        </p:spPr>
      </p:pic>
      <p:sp>
        <p:nvSpPr>
          <p:cNvPr id="12" name="Zaoblený obdélníkový popisek 11"/>
          <p:cNvSpPr/>
          <p:nvPr/>
        </p:nvSpPr>
        <p:spPr>
          <a:xfrm>
            <a:off x="6831906" y="3729250"/>
            <a:ext cx="2156302" cy="1008112"/>
          </a:xfrm>
          <a:prstGeom prst="wedgeRoundRectCallout">
            <a:avLst>
              <a:gd name="adj1" fmla="val 78574"/>
              <a:gd name="adj2" fmla="val 46129"/>
              <a:gd name="adj3" fmla="val 16667"/>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s-CZ" sz="1400" dirty="0"/>
              <a:t>Označení řádků.</a:t>
            </a:r>
          </a:p>
          <a:p>
            <a:r>
              <a:rPr lang="cs-CZ" sz="1400" dirty="0"/>
              <a:t>Přetažení dat do řádků a sloupců tabulek.</a:t>
            </a:r>
          </a:p>
        </p:txBody>
      </p:sp>
      <p:sp>
        <p:nvSpPr>
          <p:cNvPr id="16" name="Ovál 15"/>
          <p:cNvSpPr/>
          <p:nvPr/>
        </p:nvSpPr>
        <p:spPr>
          <a:xfrm>
            <a:off x="10299142" y="3660160"/>
            <a:ext cx="684076" cy="19506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Ovál 16"/>
          <p:cNvSpPr/>
          <p:nvPr/>
        </p:nvSpPr>
        <p:spPr>
          <a:xfrm>
            <a:off x="9646006" y="4608886"/>
            <a:ext cx="684076" cy="18643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8" name="Obdélník 17"/>
          <p:cNvSpPr/>
          <p:nvPr/>
        </p:nvSpPr>
        <p:spPr>
          <a:xfrm>
            <a:off x="5726679" y="5949206"/>
            <a:ext cx="4760864" cy="830997"/>
          </a:xfrm>
          <a:prstGeom prst="rect">
            <a:avLst/>
          </a:prstGeom>
        </p:spPr>
        <p:txBody>
          <a:bodyPr wrap="square">
            <a:spAutoFit/>
          </a:bodyPr>
          <a:lstStyle/>
          <a:p>
            <a:r>
              <a:rPr lang="cs-CZ" dirty="0">
                <a:solidFill>
                  <a:schemeClr val="tx1">
                    <a:lumMod val="85000"/>
                    <a:lumOff val="15000"/>
                  </a:schemeClr>
                </a:solidFill>
              </a:rPr>
              <a:t>https://www.youtube.com/watch?v=kUYlh68HXuA</a:t>
            </a:r>
          </a:p>
        </p:txBody>
      </p:sp>
      <p:sp>
        <p:nvSpPr>
          <p:cNvPr id="4" name="Zástupný symbol pro zápatí 3">
            <a:extLst>
              <a:ext uri="{FF2B5EF4-FFF2-40B4-BE49-F238E27FC236}">
                <a16:creationId xmlns:a16="http://schemas.microsoft.com/office/drawing/2014/main" id="{527220A9-CF61-4079-8B26-AF3526349650}"/>
              </a:ext>
            </a:extLst>
          </p:cNvPr>
          <p:cNvSpPr>
            <a:spLocks noGrp="1"/>
          </p:cNvSpPr>
          <p:nvPr>
            <p:ph type="ftr" sz="quarter" idx="10"/>
          </p:nvPr>
        </p:nvSpPr>
        <p:spPr/>
        <p:txBody>
          <a:bodyPr/>
          <a:lstStyle/>
          <a:p>
            <a:r>
              <a:rPr lang="cs-CZ"/>
              <a:t>Lékařská fakulta Masarykovy univerzity, Ústav zdravotnických věd</a:t>
            </a:r>
            <a:endParaRPr lang="cs-CZ" dirty="0"/>
          </a:p>
        </p:txBody>
      </p:sp>
      <p:sp>
        <p:nvSpPr>
          <p:cNvPr id="3" name="Zástupný symbol pro číslo snímku 2">
            <a:extLst>
              <a:ext uri="{FF2B5EF4-FFF2-40B4-BE49-F238E27FC236}">
                <a16:creationId xmlns:a16="http://schemas.microsoft.com/office/drawing/2014/main" id="{330B73EC-ABD7-4473-935C-20755775705D}"/>
              </a:ext>
            </a:extLst>
          </p:cNvPr>
          <p:cNvSpPr>
            <a:spLocks noGrp="1"/>
          </p:cNvSpPr>
          <p:nvPr>
            <p:ph type="sldNum" sz="quarter" idx="11"/>
          </p:nvPr>
        </p:nvSpPr>
        <p:spPr/>
        <p:txBody>
          <a:bodyPr/>
          <a:lstStyle/>
          <a:p>
            <a:fld id="{0970407D-EE58-4A0B-824B-1D3AE42DD9CF}" type="slidenum">
              <a:rPr lang="cs-CZ" altLang="cs-CZ" smtClean="0"/>
              <a:pPr/>
              <a:t>10</a:t>
            </a:fld>
            <a:endParaRPr lang="cs-CZ" altLang="cs-CZ" dirty="0"/>
          </a:p>
        </p:txBody>
      </p:sp>
    </p:spTree>
    <p:extLst>
      <p:ext uri="{BB962C8B-B14F-4D97-AF65-F5344CB8AC3E}">
        <p14:creationId xmlns:p14="http://schemas.microsoft.com/office/powerpoint/2010/main" val="31431079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73703" y="812688"/>
            <a:ext cx="3384376" cy="504056"/>
          </a:xfrm>
        </p:spPr>
        <p:txBody>
          <a:bodyPr>
            <a:normAutofit fontScale="90000"/>
          </a:bodyPr>
          <a:lstStyle/>
          <a:p>
            <a:r>
              <a:rPr lang="cs-CZ" dirty="0"/>
              <a:t>Tabulky</a:t>
            </a:r>
          </a:p>
        </p:txBody>
      </p:sp>
      <p:graphicFrame>
        <p:nvGraphicFramePr>
          <p:cNvPr id="7" name="Tabulka 6"/>
          <p:cNvGraphicFramePr>
            <a:graphicFrameLocks noGrp="1"/>
          </p:cNvGraphicFramePr>
          <p:nvPr>
            <p:extLst>
              <p:ext uri="{D42A27DB-BD31-4B8C-83A1-F6EECF244321}">
                <p14:modId xmlns:p14="http://schemas.microsoft.com/office/powerpoint/2010/main" val="4159625083"/>
              </p:ext>
            </p:extLst>
          </p:nvPr>
        </p:nvGraphicFramePr>
        <p:xfrm>
          <a:off x="521373" y="1769870"/>
          <a:ext cx="1779476" cy="1152128"/>
        </p:xfrm>
        <a:graphic>
          <a:graphicData uri="http://schemas.openxmlformats.org/drawingml/2006/table">
            <a:tbl>
              <a:tblPr>
                <a:tableStyleId>{775DCB02-9BB8-47FD-8907-85C794F793BA}</a:tableStyleId>
              </a:tblPr>
              <a:tblGrid>
                <a:gridCol w="576065">
                  <a:extLst>
                    <a:ext uri="{9D8B030D-6E8A-4147-A177-3AD203B41FA5}">
                      <a16:colId xmlns:a16="http://schemas.microsoft.com/office/drawing/2014/main" val="20000"/>
                    </a:ext>
                  </a:extLst>
                </a:gridCol>
                <a:gridCol w="1203411">
                  <a:extLst>
                    <a:ext uri="{9D8B030D-6E8A-4147-A177-3AD203B41FA5}">
                      <a16:colId xmlns:a16="http://schemas.microsoft.com/office/drawing/2014/main" val="20001"/>
                    </a:ext>
                  </a:extLst>
                </a:gridCol>
              </a:tblGrid>
              <a:tr h="288032">
                <a:tc>
                  <a:txBody>
                    <a:bodyPr/>
                    <a:lstStyle/>
                    <a:p>
                      <a:pPr algn="l" fontAlgn="b"/>
                      <a:r>
                        <a:rPr lang="cs-CZ" sz="1100" b="1" u="none" strike="noStrike" dirty="0">
                          <a:solidFill>
                            <a:schemeClr val="tx1">
                              <a:lumMod val="85000"/>
                              <a:lumOff val="15000"/>
                            </a:schemeClr>
                          </a:solidFill>
                          <a:effectLst/>
                        </a:rPr>
                        <a:t>Pohlaví</a:t>
                      </a:r>
                      <a:endParaRPr lang="cs-CZ" sz="1100" b="1" i="0" u="none" strike="noStrike" dirty="0">
                        <a:solidFill>
                          <a:schemeClr val="tx1">
                            <a:lumMod val="85000"/>
                            <a:lumOff val="15000"/>
                          </a:schemeClr>
                        </a:solidFill>
                        <a:effectLst/>
                        <a:latin typeface="Calibri"/>
                      </a:endParaRPr>
                    </a:p>
                  </a:txBody>
                  <a:tcPr marL="9525" marR="9525" marT="9525" marB="0" anchor="b">
                    <a:cell3D prstMaterial="dkEdge">
                      <a:bevel/>
                      <a:lightRig rig="flood" dir="t"/>
                    </a:cell3D>
                  </a:tcPr>
                </a:tc>
                <a:tc>
                  <a:txBody>
                    <a:bodyPr/>
                    <a:lstStyle/>
                    <a:p>
                      <a:pPr algn="ctr" fontAlgn="b"/>
                      <a:r>
                        <a:rPr lang="cs-CZ" sz="1100" b="1" u="none" strike="noStrike" dirty="0">
                          <a:solidFill>
                            <a:schemeClr val="tx1">
                              <a:lumMod val="85000"/>
                              <a:lumOff val="15000"/>
                            </a:schemeClr>
                          </a:solidFill>
                          <a:effectLst/>
                        </a:rPr>
                        <a:t>Počet</a:t>
                      </a:r>
                      <a:endParaRPr lang="cs-CZ" sz="1100" b="1" i="0" u="none" strike="noStrike" dirty="0">
                        <a:solidFill>
                          <a:schemeClr val="tx1">
                            <a:lumMod val="85000"/>
                            <a:lumOff val="15000"/>
                          </a:schemeClr>
                        </a:solidFill>
                        <a:effectLst/>
                        <a:latin typeface="Calibri"/>
                      </a:endParaRPr>
                    </a:p>
                  </a:txBody>
                  <a:tcPr marL="9525" marR="9525" marT="9525" marB="0" anchor="b">
                    <a:cell3D prstMaterial="dkEdge">
                      <a:bevel/>
                      <a:lightRig rig="flood" dir="t"/>
                    </a:cell3D>
                  </a:tcPr>
                </a:tc>
                <a:extLst>
                  <a:ext uri="{0D108BD9-81ED-4DB2-BD59-A6C34878D82A}">
                    <a16:rowId xmlns:a16="http://schemas.microsoft.com/office/drawing/2014/main" val="10000"/>
                  </a:ext>
                </a:extLst>
              </a:tr>
              <a:tr h="288032">
                <a:tc>
                  <a:txBody>
                    <a:bodyPr/>
                    <a:lstStyle/>
                    <a:p>
                      <a:pPr algn="l" fontAlgn="b"/>
                      <a:r>
                        <a:rPr lang="cs-CZ" sz="1100" u="none" strike="noStrike">
                          <a:solidFill>
                            <a:schemeClr val="tx1">
                              <a:lumMod val="85000"/>
                              <a:lumOff val="15000"/>
                            </a:schemeClr>
                          </a:solidFill>
                          <a:effectLst/>
                        </a:rPr>
                        <a:t>Muž</a:t>
                      </a:r>
                      <a:endParaRPr lang="cs-CZ" sz="1100" b="0" i="0" u="none" strike="noStrike">
                        <a:solidFill>
                          <a:schemeClr val="tx1">
                            <a:lumMod val="85000"/>
                            <a:lumOff val="15000"/>
                          </a:schemeClr>
                        </a:solidFill>
                        <a:effectLst/>
                        <a:latin typeface="Calibri"/>
                      </a:endParaRPr>
                    </a:p>
                  </a:txBody>
                  <a:tcPr marL="9525" marR="9525" marT="9525" marB="0" anchor="b">
                    <a:cell3D prstMaterial="dkEdge">
                      <a:bevel/>
                      <a:lightRig rig="flood" dir="t"/>
                    </a:cell3D>
                  </a:tcPr>
                </a:tc>
                <a:tc>
                  <a:txBody>
                    <a:bodyPr/>
                    <a:lstStyle/>
                    <a:p>
                      <a:pPr algn="ctr" fontAlgn="b"/>
                      <a:r>
                        <a:rPr lang="cs-CZ" sz="1100" u="none" strike="noStrike" dirty="0">
                          <a:solidFill>
                            <a:schemeClr val="tx1">
                              <a:lumMod val="85000"/>
                              <a:lumOff val="15000"/>
                            </a:schemeClr>
                          </a:solidFill>
                          <a:effectLst/>
                        </a:rPr>
                        <a:t>37</a:t>
                      </a:r>
                      <a:endParaRPr lang="cs-CZ" sz="1100" b="0" i="0" u="none" strike="noStrike" dirty="0">
                        <a:solidFill>
                          <a:schemeClr val="tx1">
                            <a:lumMod val="85000"/>
                            <a:lumOff val="15000"/>
                          </a:schemeClr>
                        </a:solidFill>
                        <a:effectLst/>
                        <a:latin typeface="Calibri"/>
                      </a:endParaRPr>
                    </a:p>
                  </a:txBody>
                  <a:tcPr marL="9525" marR="9525" marT="9525" marB="0" anchor="b">
                    <a:cell3D prstMaterial="dkEdge">
                      <a:bevel/>
                      <a:lightRig rig="flood" dir="t"/>
                    </a:cell3D>
                  </a:tcPr>
                </a:tc>
                <a:extLst>
                  <a:ext uri="{0D108BD9-81ED-4DB2-BD59-A6C34878D82A}">
                    <a16:rowId xmlns:a16="http://schemas.microsoft.com/office/drawing/2014/main" val="10001"/>
                  </a:ext>
                </a:extLst>
              </a:tr>
              <a:tr h="288032">
                <a:tc>
                  <a:txBody>
                    <a:bodyPr/>
                    <a:lstStyle/>
                    <a:p>
                      <a:pPr algn="l" fontAlgn="b"/>
                      <a:r>
                        <a:rPr lang="cs-CZ" sz="1100" u="none" strike="noStrike" dirty="0">
                          <a:solidFill>
                            <a:schemeClr val="tx1">
                              <a:lumMod val="85000"/>
                              <a:lumOff val="15000"/>
                            </a:schemeClr>
                          </a:solidFill>
                          <a:effectLst/>
                        </a:rPr>
                        <a:t>Žena</a:t>
                      </a:r>
                      <a:endParaRPr lang="cs-CZ" sz="1100" b="0" i="0" u="none" strike="noStrike" dirty="0">
                        <a:solidFill>
                          <a:schemeClr val="tx1">
                            <a:lumMod val="85000"/>
                            <a:lumOff val="15000"/>
                          </a:schemeClr>
                        </a:solidFill>
                        <a:effectLst/>
                        <a:latin typeface="Calibri"/>
                      </a:endParaRPr>
                    </a:p>
                  </a:txBody>
                  <a:tcPr marL="9525" marR="9525" marT="9525" marB="0" anchor="b">
                    <a:cell3D prstMaterial="dkEdge">
                      <a:bevel/>
                      <a:lightRig rig="flood" dir="t"/>
                    </a:cell3D>
                  </a:tcPr>
                </a:tc>
                <a:tc>
                  <a:txBody>
                    <a:bodyPr/>
                    <a:lstStyle/>
                    <a:p>
                      <a:pPr algn="ctr" fontAlgn="b"/>
                      <a:r>
                        <a:rPr lang="cs-CZ" sz="1100" u="none" strike="noStrike" dirty="0">
                          <a:solidFill>
                            <a:schemeClr val="tx1">
                              <a:lumMod val="85000"/>
                              <a:lumOff val="15000"/>
                            </a:schemeClr>
                          </a:solidFill>
                          <a:effectLst/>
                        </a:rPr>
                        <a:t>44</a:t>
                      </a:r>
                      <a:endParaRPr lang="cs-CZ" sz="1100" b="0" i="0" u="none" strike="noStrike" dirty="0">
                        <a:solidFill>
                          <a:schemeClr val="tx1">
                            <a:lumMod val="85000"/>
                            <a:lumOff val="15000"/>
                          </a:schemeClr>
                        </a:solidFill>
                        <a:effectLst/>
                        <a:latin typeface="Calibri"/>
                      </a:endParaRPr>
                    </a:p>
                  </a:txBody>
                  <a:tcPr marL="9525" marR="9525" marT="9525" marB="0" anchor="b">
                    <a:cell3D prstMaterial="dkEdge">
                      <a:bevel/>
                      <a:lightRig rig="flood" dir="t"/>
                    </a:cell3D>
                  </a:tcPr>
                </a:tc>
                <a:extLst>
                  <a:ext uri="{0D108BD9-81ED-4DB2-BD59-A6C34878D82A}">
                    <a16:rowId xmlns:a16="http://schemas.microsoft.com/office/drawing/2014/main" val="10002"/>
                  </a:ext>
                </a:extLst>
              </a:tr>
              <a:tr h="288032">
                <a:tc>
                  <a:txBody>
                    <a:bodyPr/>
                    <a:lstStyle/>
                    <a:p>
                      <a:pPr algn="l" fontAlgn="b"/>
                      <a:r>
                        <a:rPr lang="cs-CZ" sz="1100" b="1" u="none" strike="noStrike" kern="1200" dirty="0">
                          <a:solidFill>
                            <a:schemeClr val="tx1">
                              <a:lumMod val="85000"/>
                              <a:lumOff val="15000"/>
                            </a:schemeClr>
                          </a:solidFill>
                          <a:effectLst/>
                          <a:latin typeface="+mn-lt"/>
                          <a:ea typeface="+mn-ea"/>
                          <a:cs typeface="+mn-cs"/>
                        </a:rPr>
                        <a:t>Celkem</a:t>
                      </a:r>
                    </a:p>
                  </a:txBody>
                  <a:tcPr marL="9525" marR="9525" marT="9525" marB="0" anchor="b">
                    <a:cell3D prstMaterial="dkEdge">
                      <a:bevel/>
                      <a:lightRig rig="flood" dir="t"/>
                    </a:cell3D>
                  </a:tcPr>
                </a:tc>
                <a:tc>
                  <a:txBody>
                    <a:bodyPr/>
                    <a:lstStyle/>
                    <a:p>
                      <a:pPr algn="ctr" fontAlgn="b"/>
                      <a:r>
                        <a:rPr lang="cs-CZ" sz="1100" b="1" u="none" strike="noStrike" kern="1200" dirty="0">
                          <a:solidFill>
                            <a:schemeClr val="tx1">
                              <a:lumMod val="85000"/>
                              <a:lumOff val="15000"/>
                            </a:schemeClr>
                          </a:solidFill>
                          <a:effectLst/>
                          <a:latin typeface="+mn-lt"/>
                          <a:ea typeface="+mn-ea"/>
                          <a:cs typeface="+mn-cs"/>
                        </a:rPr>
                        <a:t>81</a:t>
                      </a:r>
                    </a:p>
                  </a:txBody>
                  <a:tcPr marL="9525" marR="9525" marT="9525" marB="0" anchor="b">
                    <a:cell3D prstMaterial="dkEdge">
                      <a:bevel/>
                      <a:lightRig rig="flood" dir="t"/>
                    </a:cell3D>
                  </a:tcPr>
                </a:tc>
                <a:extLst>
                  <a:ext uri="{0D108BD9-81ED-4DB2-BD59-A6C34878D82A}">
                    <a16:rowId xmlns:a16="http://schemas.microsoft.com/office/drawing/2014/main" val="10003"/>
                  </a:ext>
                </a:extLst>
              </a:tr>
            </a:tbl>
          </a:graphicData>
        </a:graphic>
      </p:graphicFrame>
      <p:graphicFrame>
        <p:nvGraphicFramePr>
          <p:cNvPr id="11" name="Tabulka 10"/>
          <p:cNvGraphicFramePr>
            <a:graphicFrameLocks noGrp="1"/>
          </p:cNvGraphicFramePr>
          <p:nvPr>
            <p:extLst>
              <p:ext uri="{D42A27DB-BD31-4B8C-83A1-F6EECF244321}">
                <p14:modId xmlns:p14="http://schemas.microsoft.com/office/powerpoint/2010/main" val="3611415462"/>
              </p:ext>
            </p:extLst>
          </p:nvPr>
        </p:nvGraphicFramePr>
        <p:xfrm>
          <a:off x="523838" y="4485769"/>
          <a:ext cx="1774546" cy="1152129"/>
        </p:xfrm>
        <a:graphic>
          <a:graphicData uri="http://schemas.openxmlformats.org/drawingml/2006/table">
            <a:tbl>
              <a:tblPr>
                <a:tableStyleId>{775DCB02-9BB8-47FD-8907-85C794F793BA}</a:tableStyleId>
              </a:tblPr>
              <a:tblGrid>
                <a:gridCol w="596894">
                  <a:extLst>
                    <a:ext uri="{9D8B030D-6E8A-4147-A177-3AD203B41FA5}">
                      <a16:colId xmlns:a16="http://schemas.microsoft.com/office/drawing/2014/main" val="20000"/>
                    </a:ext>
                  </a:extLst>
                </a:gridCol>
                <a:gridCol w="628081">
                  <a:extLst>
                    <a:ext uri="{9D8B030D-6E8A-4147-A177-3AD203B41FA5}">
                      <a16:colId xmlns:a16="http://schemas.microsoft.com/office/drawing/2014/main" val="20001"/>
                    </a:ext>
                  </a:extLst>
                </a:gridCol>
                <a:gridCol w="549571">
                  <a:extLst>
                    <a:ext uri="{9D8B030D-6E8A-4147-A177-3AD203B41FA5}">
                      <a16:colId xmlns:a16="http://schemas.microsoft.com/office/drawing/2014/main" val="20002"/>
                    </a:ext>
                  </a:extLst>
                </a:gridCol>
              </a:tblGrid>
              <a:tr h="240624">
                <a:tc>
                  <a:txBody>
                    <a:bodyPr/>
                    <a:lstStyle/>
                    <a:p>
                      <a:pPr algn="l" fontAlgn="b"/>
                      <a:r>
                        <a:rPr lang="cs-CZ" sz="1100" b="1" u="none" strike="noStrike" kern="1200" dirty="0">
                          <a:solidFill>
                            <a:schemeClr val="tx1">
                              <a:lumMod val="85000"/>
                              <a:lumOff val="15000"/>
                            </a:schemeClr>
                          </a:solidFill>
                          <a:effectLst/>
                          <a:latin typeface="+mn-lt"/>
                          <a:ea typeface="+mn-ea"/>
                          <a:cs typeface="+mn-cs"/>
                        </a:rPr>
                        <a:t>Pohlaví</a:t>
                      </a:r>
                    </a:p>
                  </a:txBody>
                  <a:tcPr marL="9525" marR="9525" marT="9525" marB="0" anchor="b">
                    <a:cell3D prstMaterial="dkEdge">
                      <a:bevel/>
                      <a:lightRig rig="flood" dir="t"/>
                    </a:cell3D>
                  </a:tcPr>
                </a:tc>
                <a:tc>
                  <a:txBody>
                    <a:bodyPr/>
                    <a:lstStyle/>
                    <a:p>
                      <a:pPr algn="ctr" fontAlgn="b"/>
                      <a:r>
                        <a:rPr lang="cs-CZ" sz="1100" b="1" u="none" strike="noStrike" kern="1200" dirty="0">
                          <a:solidFill>
                            <a:schemeClr val="tx1">
                              <a:lumMod val="85000"/>
                              <a:lumOff val="15000"/>
                            </a:schemeClr>
                          </a:solidFill>
                          <a:effectLst/>
                          <a:latin typeface="+mn-lt"/>
                          <a:ea typeface="+mn-ea"/>
                          <a:cs typeface="+mn-cs"/>
                        </a:rPr>
                        <a:t>n</a:t>
                      </a:r>
                    </a:p>
                  </a:txBody>
                  <a:tcPr marL="9525" marR="9525" marT="9525" marB="0" anchor="b">
                    <a:cell3D prstMaterial="dkEdge">
                      <a:bevel/>
                      <a:lightRig rig="flood" dir="t"/>
                    </a:cell3D>
                  </a:tcPr>
                </a:tc>
                <a:tc>
                  <a:txBody>
                    <a:bodyPr/>
                    <a:lstStyle/>
                    <a:p>
                      <a:pPr algn="ctr" fontAlgn="b"/>
                      <a:r>
                        <a:rPr lang="cs-CZ" sz="1100" b="1" u="none" strike="noStrike" kern="1200" dirty="0">
                          <a:solidFill>
                            <a:schemeClr val="tx1">
                              <a:lumMod val="85000"/>
                              <a:lumOff val="15000"/>
                            </a:schemeClr>
                          </a:solidFill>
                          <a:effectLst/>
                          <a:latin typeface="+mn-lt"/>
                          <a:ea typeface="+mn-ea"/>
                          <a:cs typeface="+mn-cs"/>
                        </a:rPr>
                        <a:t>%</a:t>
                      </a:r>
                    </a:p>
                  </a:txBody>
                  <a:tcPr marL="9525" marR="9525" marT="9525" marB="0" anchor="b">
                    <a:cell3D prstMaterial="dkEdge">
                      <a:bevel/>
                      <a:lightRig rig="flood" dir="t"/>
                    </a:cell3D>
                  </a:tcPr>
                </a:tc>
                <a:extLst>
                  <a:ext uri="{0D108BD9-81ED-4DB2-BD59-A6C34878D82A}">
                    <a16:rowId xmlns:a16="http://schemas.microsoft.com/office/drawing/2014/main" val="10000"/>
                  </a:ext>
                </a:extLst>
              </a:tr>
              <a:tr h="303835">
                <a:tc>
                  <a:txBody>
                    <a:bodyPr/>
                    <a:lstStyle/>
                    <a:p>
                      <a:pPr algn="l" fontAlgn="b"/>
                      <a:r>
                        <a:rPr lang="cs-CZ" sz="1100" u="none" strike="noStrike">
                          <a:effectLst/>
                        </a:rPr>
                        <a:t>Muž</a:t>
                      </a:r>
                      <a:endParaRPr lang="cs-CZ" sz="1100" b="0" i="0" u="none" strike="noStrike">
                        <a:solidFill>
                          <a:srgbClr val="000000"/>
                        </a:solidFill>
                        <a:effectLst/>
                        <a:latin typeface="Calibri"/>
                      </a:endParaRPr>
                    </a:p>
                  </a:txBody>
                  <a:tcPr marL="9525" marR="9525" marT="9525" marB="0" anchor="b">
                    <a:cell3D prstMaterial="dkEdge">
                      <a:bevel/>
                      <a:lightRig rig="flood" dir="t"/>
                    </a:cell3D>
                  </a:tcPr>
                </a:tc>
                <a:tc>
                  <a:txBody>
                    <a:bodyPr/>
                    <a:lstStyle/>
                    <a:p>
                      <a:pPr algn="ctr" fontAlgn="b"/>
                      <a:r>
                        <a:rPr lang="cs-CZ" sz="1100" u="none" strike="noStrike" dirty="0">
                          <a:effectLst/>
                        </a:rPr>
                        <a:t>37</a:t>
                      </a:r>
                      <a:endParaRPr lang="cs-CZ" sz="1100" b="0" i="0" u="none" strike="noStrike" dirty="0">
                        <a:solidFill>
                          <a:srgbClr val="000000"/>
                        </a:solidFill>
                        <a:effectLst/>
                        <a:latin typeface="Calibri"/>
                      </a:endParaRPr>
                    </a:p>
                  </a:txBody>
                  <a:tcPr marL="9525" marR="9525" marT="9525" marB="0" anchor="b">
                    <a:cell3D prstMaterial="dkEdge">
                      <a:bevel/>
                      <a:lightRig rig="flood" dir="t"/>
                    </a:cell3D>
                  </a:tcPr>
                </a:tc>
                <a:tc>
                  <a:txBody>
                    <a:bodyPr/>
                    <a:lstStyle/>
                    <a:p>
                      <a:pPr algn="ctr" fontAlgn="b"/>
                      <a:r>
                        <a:rPr lang="cs-CZ" sz="1100" u="none" strike="noStrike">
                          <a:effectLst/>
                        </a:rPr>
                        <a:t>45,7</a:t>
                      </a:r>
                      <a:endParaRPr lang="cs-CZ" sz="1100" b="0" i="0" u="none" strike="noStrike">
                        <a:solidFill>
                          <a:srgbClr val="000000"/>
                        </a:solidFill>
                        <a:effectLst/>
                        <a:latin typeface="Calibri"/>
                      </a:endParaRPr>
                    </a:p>
                  </a:txBody>
                  <a:tcPr marL="9525" marR="9525" marT="9525" marB="0" anchor="b">
                    <a:cell3D prstMaterial="dkEdge">
                      <a:bevel/>
                      <a:lightRig rig="flood" dir="t"/>
                    </a:cell3D>
                  </a:tcPr>
                </a:tc>
                <a:extLst>
                  <a:ext uri="{0D108BD9-81ED-4DB2-BD59-A6C34878D82A}">
                    <a16:rowId xmlns:a16="http://schemas.microsoft.com/office/drawing/2014/main" val="10001"/>
                  </a:ext>
                </a:extLst>
              </a:tr>
              <a:tr h="303835">
                <a:tc>
                  <a:txBody>
                    <a:bodyPr/>
                    <a:lstStyle/>
                    <a:p>
                      <a:pPr algn="l" fontAlgn="b"/>
                      <a:r>
                        <a:rPr lang="cs-CZ" sz="1100" u="none" strike="noStrike">
                          <a:effectLst/>
                        </a:rPr>
                        <a:t>Žena</a:t>
                      </a:r>
                      <a:endParaRPr lang="cs-CZ" sz="1100" b="0" i="0" u="none" strike="noStrike">
                        <a:solidFill>
                          <a:srgbClr val="000000"/>
                        </a:solidFill>
                        <a:effectLst/>
                        <a:latin typeface="Calibri"/>
                      </a:endParaRPr>
                    </a:p>
                  </a:txBody>
                  <a:tcPr marL="9525" marR="9525" marT="9525" marB="0" anchor="b">
                    <a:cell3D prstMaterial="dkEdge">
                      <a:bevel/>
                      <a:lightRig rig="flood" dir="t"/>
                    </a:cell3D>
                  </a:tcPr>
                </a:tc>
                <a:tc>
                  <a:txBody>
                    <a:bodyPr/>
                    <a:lstStyle/>
                    <a:p>
                      <a:pPr algn="ctr" fontAlgn="b"/>
                      <a:r>
                        <a:rPr lang="cs-CZ" sz="1100" u="none" strike="noStrike" dirty="0">
                          <a:effectLst/>
                        </a:rPr>
                        <a:t>44</a:t>
                      </a:r>
                      <a:endParaRPr lang="cs-CZ" sz="1100" b="0" i="0" u="none" strike="noStrike" dirty="0">
                        <a:solidFill>
                          <a:srgbClr val="000000"/>
                        </a:solidFill>
                        <a:effectLst/>
                        <a:latin typeface="Calibri"/>
                      </a:endParaRPr>
                    </a:p>
                  </a:txBody>
                  <a:tcPr marL="9525" marR="9525" marT="9525" marB="0" anchor="b">
                    <a:cell3D prstMaterial="dkEdge">
                      <a:bevel/>
                      <a:lightRig rig="flood" dir="t"/>
                    </a:cell3D>
                  </a:tcPr>
                </a:tc>
                <a:tc>
                  <a:txBody>
                    <a:bodyPr/>
                    <a:lstStyle/>
                    <a:p>
                      <a:pPr algn="ctr" fontAlgn="b"/>
                      <a:r>
                        <a:rPr lang="cs-CZ" sz="1100" u="none" strike="noStrike" dirty="0">
                          <a:effectLst/>
                        </a:rPr>
                        <a:t>54,3</a:t>
                      </a:r>
                      <a:endParaRPr lang="cs-CZ" sz="1100" b="0" i="0" u="none" strike="noStrike" dirty="0">
                        <a:solidFill>
                          <a:srgbClr val="000000"/>
                        </a:solidFill>
                        <a:effectLst/>
                        <a:latin typeface="Calibri"/>
                      </a:endParaRPr>
                    </a:p>
                  </a:txBody>
                  <a:tcPr marL="9525" marR="9525" marT="9525" marB="0" anchor="b">
                    <a:cell3D prstMaterial="dkEdge">
                      <a:bevel/>
                      <a:lightRig rig="flood" dir="t"/>
                    </a:cell3D>
                  </a:tcPr>
                </a:tc>
                <a:extLst>
                  <a:ext uri="{0D108BD9-81ED-4DB2-BD59-A6C34878D82A}">
                    <a16:rowId xmlns:a16="http://schemas.microsoft.com/office/drawing/2014/main" val="10002"/>
                  </a:ext>
                </a:extLst>
              </a:tr>
              <a:tr h="303835">
                <a:tc>
                  <a:txBody>
                    <a:bodyPr/>
                    <a:lstStyle/>
                    <a:p>
                      <a:pPr algn="l" fontAlgn="b"/>
                      <a:r>
                        <a:rPr lang="cs-CZ" sz="1100" b="1" u="none" strike="noStrike" kern="1200" dirty="0">
                          <a:solidFill>
                            <a:schemeClr val="tx1">
                              <a:lumMod val="85000"/>
                              <a:lumOff val="15000"/>
                            </a:schemeClr>
                          </a:solidFill>
                          <a:effectLst/>
                          <a:latin typeface="+mn-lt"/>
                          <a:ea typeface="+mn-ea"/>
                          <a:cs typeface="+mn-cs"/>
                        </a:rPr>
                        <a:t>Celkem</a:t>
                      </a:r>
                    </a:p>
                  </a:txBody>
                  <a:tcPr marL="9525" marR="9525" marT="9525" marB="0" anchor="b">
                    <a:cell3D prstMaterial="dkEdge">
                      <a:bevel/>
                      <a:lightRig rig="flood" dir="t"/>
                    </a:cell3D>
                  </a:tcPr>
                </a:tc>
                <a:tc>
                  <a:txBody>
                    <a:bodyPr/>
                    <a:lstStyle/>
                    <a:p>
                      <a:pPr algn="ctr" fontAlgn="b"/>
                      <a:r>
                        <a:rPr lang="cs-CZ" sz="1100" b="1" u="none" strike="noStrike" kern="1200" dirty="0">
                          <a:solidFill>
                            <a:schemeClr val="tx1">
                              <a:lumMod val="85000"/>
                              <a:lumOff val="15000"/>
                            </a:schemeClr>
                          </a:solidFill>
                          <a:effectLst/>
                          <a:latin typeface="+mn-lt"/>
                          <a:ea typeface="+mn-ea"/>
                          <a:cs typeface="+mn-cs"/>
                        </a:rPr>
                        <a:t>81</a:t>
                      </a:r>
                    </a:p>
                  </a:txBody>
                  <a:tcPr marL="9525" marR="9525" marT="9525" marB="0" anchor="b">
                    <a:cell3D prstMaterial="dkEdge">
                      <a:bevel/>
                      <a:lightRig rig="flood" dir="t"/>
                    </a:cell3D>
                  </a:tcPr>
                </a:tc>
                <a:tc>
                  <a:txBody>
                    <a:bodyPr/>
                    <a:lstStyle/>
                    <a:p>
                      <a:pPr algn="ctr" fontAlgn="b"/>
                      <a:r>
                        <a:rPr lang="cs-CZ" sz="1100" b="1" u="none" strike="noStrike" kern="1200" dirty="0">
                          <a:solidFill>
                            <a:schemeClr val="tx1">
                              <a:lumMod val="85000"/>
                              <a:lumOff val="15000"/>
                            </a:schemeClr>
                          </a:solidFill>
                          <a:effectLst/>
                          <a:latin typeface="+mn-lt"/>
                          <a:ea typeface="+mn-ea"/>
                          <a:cs typeface="+mn-cs"/>
                        </a:rPr>
                        <a:t>100</a:t>
                      </a:r>
                    </a:p>
                  </a:txBody>
                  <a:tcPr marL="9525" marR="9525" marT="9525" marB="0" anchor="b">
                    <a:cell3D prstMaterial="dkEdge">
                      <a:bevel/>
                      <a:lightRig rig="flood" dir="t"/>
                    </a:cell3D>
                  </a:tcPr>
                </a:tc>
                <a:extLst>
                  <a:ext uri="{0D108BD9-81ED-4DB2-BD59-A6C34878D82A}">
                    <a16:rowId xmlns:a16="http://schemas.microsoft.com/office/drawing/2014/main" val="10003"/>
                  </a:ext>
                </a:extLst>
              </a:tr>
            </a:tbl>
          </a:graphicData>
        </a:graphic>
      </p:graphicFrame>
      <p:sp>
        <p:nvSpPr>
          <p:cNvPr id="15" name="Zaoblený obdélníkový popisek 14"/>
          <p:cNvSpPr/>
          <p:nvPr/>
        </p:nvSpPr>
        <p:spPr>
          <a:xfrm>
            <a:off x="809707" y="3356055"/>
            <a:ext cx="1656184" cy="531440"/>
          </a:xfrm>
          <a:prstGeom prst="wedgeRoundRectCallout">
            <a:avLst>
              <a:gd name="adj1" fmla="val 1051"/>
              <a:gd name="adj2" fmla="val -127145"/>
              <a:gd name="adj3" fmla="val 16667"/>
            </a:avLst>
          </a:prstGeom>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rtlCol="0" anchor="ctr"/>
          <a:lstStyle/>
          <a:p>
            <a:pPr algn="ctr"/>
            <a:r>
              <a:rPr lang="cs-CZ" sz="1400" dirty="0">
                <a:solidFill>
                  <a:schemeClr val="tx1">
                    <a:lumMod val="85000"/>
                    <a:lumOff val="15000"/>
                  </a:schemeClr>
                </a:solidFill>
              </a:rPr>
              <a:t>Tabulka jednoduchá</a:t>
            </a:r>
          </a:p>
        </p:txBody>
      </p:sp>
      <p:sp>
        <p:nvSpPr>
          <p:cNvPr id="4" name="Obdélník 3"/>
          <p:cNvSpPr/>
          <p:nvPr/>
        </p:nvSpPr>
        <p:spPr>
          <a:xfrm>
            <a:off x="340291" y="-7081"/>
            <a:ext cx="11661927" cy="1118255"/>
          </a:xfrm>
          <a:prstGeom prst="rect">
            <a:avLst/>
          </a:prstGeom>
        </p:spPr>
        <p:txBody>
          <a:bodyPr vert="horz" lIns="0" tIns="0" rIns="0" bIns="0" rtlCol="0" anchor="t" anchorCtr="0">
            <a:normAutofit fontScale="97500"/>
          </a:bodyPr>
          <a:lstStyle/>
          <a:p>
            <a:pPr>
              <a:lnSpc>
                <a:spcPts val="4000"/>
              </a:lnSpc>
            </a:pPr>
            <a:r>
              <a:rPr lang="cs-CZ" sz="4000" b="1" dirty="0">
                <a:solidFill>
                  <a:schemeClr val="tx2"/>
                </a:solidFill>
                <a:latin typeface="+mj-lt"/>
                <a:ea typeface="+mj-ea"/>
                <a:cs typeface="+mj-cs"/>
              </a:rPr>
              <a:t>Jednoduché třídění dat</a:t>
            </a:r>
          </a:p>
        </p:txBody>
      </p:sp>
      <p:graphicFrame>
        <p:nvGraphicFramePr>
          <p:cNvPr id="19" name="Graf 18"/>
          <p:cNvGraphicFramePr>
            <a:graphicFrameLocks/>
          </p:cNvGraphicFramePr>
          <p:nvPr/>
        </p:nvGraphicFramePr>
        <p:xfrm>
          <a:off x="7523341" y="1124745"/>
          <a:ext cx="2652464" cy="155384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1" name="Graf 20"/>
          <p:cNvGraphicFramePr>
            <a:graphicFrameLocks/>
          </p:cNvGraphicFramePr>
          <p:nvPr/>
        </p:nvGraphicFramePr>
        <p:xfrm>
          <a:off x="7248129" y="4467442"/>
          <a:ext cx="2978472" cy="2057901"/>
        </p:xfrm>
        <a:graphic>
          <a:graphicData uri="http://schemas.openxmlformats.org/drawingml/2006/chart">
            <c:chart xmlns:c="http://schemas.openxmlformats.org/drawingml/2006/chart" xmlns:r="http://schemas.openxmlformats.org/officeDocument/2006/relationships" r:id="rId3"/>
          </a:graphicData>
        </a:graphic>
      </p:graphicFrame>
      <p:sp>
        <p:nvSpPr>
          <p:cNvPr id="23" name="Zaoblený obdélníkový popisek 22"/>
          <p:cNvSpPr/>
          <p:nvPr/>
        </p:nvSpPr>
        <p:spPr>
          <a:xfrm>
            <a:off x="6384032" y="4941168"/>
            <a:ext cx="1656184" cy="648072"/>
          </a:xfrm>
          <a:prstGeom prst="wedgeRoundRectCallout">
            <a:avLst>
              <a:gd name="adj1" fmla="val 64302"/>
              <a:gd name="adj2" fmla="val 72318"/>
              <a:gd name="adj3" fmla="val 16667"/>
            </a:avLst>
          </a:prstGeom>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rtlCol="0" anchor="ctr"/>
          <a:lstStyle/>
          <a:p>
            <a:pPr algn="ctr"/>
            <a:r>
              <a:rPr lang="cs-CZ" sz="1400" dirty="0">
                <a:solidFill>
                  <a:schemeClr val="tx1">
                    <a:lumMod val="85000"/>
                    <a:lumOff val="15000"/>
                  </a:schemeClr>
                </a:solidFill>
              </a:rPr>
              <a:t>Popisky mimo barevné výseče čitelnější</a:t>
            </a:r>
          </a:p>
        </p:txBody>
      </p:sp>
      <p:graphicFrame>
        <p:nvGraphicFramePr>
          <p:cNvPr id="24" name="Graf 23"/>
          <p:cNvGraphicFramePr>
            <a:graphicFrameLocks/>
          </p:cNvGraphicFramePr>
          <p:nvPr/>
        </p:nvGraphicFramePr>
        <p:xfrm>
          <a:off x="7898668" y="2595232"/>
          <a:ext cx="2305741" cy="1778276"/>
        </p:xfrm>
        <a:graphic>
          <a:graphicData uri="http://schemas.openxmlformats.org/drawingml/2006/chart">
            <c:chart xmlns:c="http://schemas.openxmlformats.org/drawingml/2006/chart" xmlns:r="http://schemas.openxmlformats.org/officeDocument/2006/relationships" r:id="rId4"/>
          </a:graphicData>
        </a:graphic>
      </p:graphicFrame>
      <p:sp>
        <p:nvSpPr>
          <p:cNvPr id="25" name="Zaoblený obdélníkový popisek 24"/>
          <p:cNvSpPr/>
          <p:nvPr/>
        </p:nvSpPr>
        <p:spPr>
          <a:xfrm>
            <a:off x="6109814" y="1268761"/>
            <a:ext cx="1728192" cy="489019"/>
          </a:xfrm>
          <a:prstGeom prst="wedgeRoundRectCallout">
            <a:avLst>
              <a:gd name="adj1" fmla="val 52599"/>
              <a:gd name="adj2" fmla="val 64658"/>
              <a:gd name="adj3" fmla="val 16667"/>
            </a:avLst>
          </a:prstGeom>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rtlCol="0" anchor="ctr"/>
          <a:lstStyle/>
          <a:p>
            <a:pPr algn="ctr"/>
            <a:r>
              <a:rPr lang="cs-CZ" sz="1400" dirty="0">
                <a:solidFill>
                  <a:schemeClr val="tx1">
                    <a:lumMod val="85000"/>
                    <a:lumOff val="15000"/>
                  </a:schemeClr>
                </a:solidFill>
              </a:rPr>
              <a:t>Graf výsečový</a:t>
            </a:r>
          </a:p>
          <a:p>
            <a:pPr algn="ctr"/>
            <a:r>
              <a:rPr lang="cs-CZ" sz="1400" dirty="0">
                <a:solidFill>
                  <a:schemeClr val="tx1">
                    <a:lumMod val="85000"/>
                    <a:lumOff val="15000"/>
                  </a:schemeClr>
                </a:solidFill>
              </a:rPr>
              <a:t>Graf koláčový </a:t>
            </a:r>
          </a:p>
        </p:txBody>
      </p:sp>
      <p:sp>
        <p:nvSpPr>
          <p:cNvPr id="26" name="Zaoblený obdélníkový popisek 25"/>
          <p:cNvSpPr/>
          <p:nvPr/>
        </p:nvSpPr>
        <p:spPr>
          <a:xfrm>
            <a:off x="6575399" y="2595233"/>
            <a:ext cx="1737071" cy="432049"/>
          </a:xfrm>
          <a:prstGeom prst="wedgeRoundRectCallout">
            <a:avLst>
              <a:gd name="adj1" fmla="val 75201"/>
              <a:gd name="adj2" fmla="val 141570"/>
              <a:gd name="adj3" fmla="val 16667"/>
            </a:avLst>
          </a:prstGeom>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rtlCol="0" anchor="ctr"/>
          <a:lstStyle/>
          <a:p>
            <a:pPr algn="ctr"/>
            <a:r>
              <a:rPr lang="cs-CZ" sz="1400" dirty="0">
                <a:solidFill>
                  <a:schemeClr val="tx1">
                    <a:lumMod val="85000"/>
                    <a:lumOff val="15000"/>
                  </a:schemeClr>
                </a:solidFill>
              </a:rPr>
              <a:t>Graf skládaný sloupcový</a:t>
            </a:r>
          </a:p>
        </p:txBody>
      </p:sp>
      <p:sp>
        <p:nvSpPr>
          <p:cNvPr id="5" name="Zaoblený obdélník 4"/>
          <p:cNvSpPr/>
          <p:nvPr/>
        </p:nvSpPr>
        <p:spPr>
          <a:xfrm>
            <a:off x="189781" y="692696"/>
            <a:ext cx="5258147" cy="5832648"/>
          </a:xfrm>
          <a:prstGeom prst="roundRect">
            <a:avLst/>
          </a:prstGeom>
          <a:noFill/>
          <a:ln w="381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8" name="Zaoblený obdélníkový popisek 27"/>
          <p:cNvSpPr/>
          <p:nvPr/>
        </p:nvSpPr>
        <p:spPr>
          <a:xfrm>
            <a:off x="1123637" y="5765372"/>
            <a:ext cx="2160240" cy="697769"/>
          </a:xfrm>
          <a:prstGeom prst="wedgeRoundRectCallout">
            <a:avLst>
              <a:gd name="adj1" fmla="val 4339"/>
              <a:gd name="adj2" fmla="val -73709"/>
              <a:gd name="adj3" fmla="val 16667"/>
            </a:avLst>
          </a:prstGeom>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rtlCol="0" anchor="ctr"/>
          <a:lstStyle/>
          <a:p>
            <a:pPr algn="ctr"/>
            <a:r>
              <a:rPr lang="cs-CZ" sz="1400" dirty="0">
                <a:solidFill>
                  <a:schemeClr val="tx1">
                    <a:lumMod val="85000"/>
                    <a:lumOff val="15000"/>
                  </a:schemeClr>
                </a:solidFill>
              </a:rPr>
              <a:t>Tabulka jednoduchá doplněná o relativní četnosti (%)</a:t>
            </a:r>
          </a:p>
        </p:txBody>
      </p:sp>
      <p:sp>
        <p:nvSpPr>
          <p:cNvPr id="29" name="Zaoblený obdélník 28"/>
          <p:cNvSpPr/>
          <p:nvPr/>
        </p:nvSpPr>
        <p:spPr>
          <a:xfrm>
            <a:off x="5887374" y="692697"/>
            <a:ext cx="6114844" cy="5862977"/>
          </a:xfrm>
          <a:prstGeom prst="roundRect">
            <a:avLst/>
          </a:prstGeom>
          <a:noFill/>
          <a:ln w="381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 name="Obousměrná vodorovná šipka 7"/>
          <p:cNvSpPr/>
          <p:nvPr/>
        </p:nvSpPr>
        <p:spPr>
          <a:xfrm>
            <a:off x="4158079" y="3011606"/>
            <a:ext cx="2952328" cy="1440160"/>
          </a:xfrm>
          <a:prstGeom prst="leftRightArrow">
            <a:avLst/>
          </a:prstGeom>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rtlCol="0" anchor="ctr"/>
          <a:lstStyle/>
          <a:p>
            <a:pPr algn="ctr"/>
            <a:r>
              <a:rPr lang="cs-CZ" sz="1400" b="1" dirty="0">
                <a:solidFill>
                  <a:schemeClr val="tx1">
                    <a:lumMod val="85000"/>
                    <a:lumOff val="15000"/>
                  </a:schemeClr>
                </a:solidFill>
              </a:rPr>
              <a:t>Jednoduché třídění dat</a:t>
            </a:r>
          </a:p>
          <a:p>
            <a:pPr algn="ctr"/>
            <a:r>
              <a:rPr lang="cs-CZ" sz="1400" dirty="0">
                <a:solidFill>
                  <a:schemeClr val="tx1">
                    <a:lumMod val="85000"/>
                    <a:lumOff val="15000"/>
                  </a:schemeClr>
                </a:solidFill>
              </a:rPr>
              <a:t>Dělení základní skupiny na podskupiny</a:t>
            </a:r>
          </a:p>
        </p:txBody>
      </p:sp>
      <p:sp>
        <p:nvSpPr>
          <p:cNvPr id="18" name="Nadpis 1"/>
          <p:cNvSpPr txBox="1">
            <a:spLocks/>
          </p:cNvSpPr>
          <p:nvPr/>
        </p:nvSpPr>
        <p:spPr>
          <a:xfrm>
            <a:off x="6184029" y="764704"/>
            <a:ext cx="7024744" cy="504056"/>
          </a:xfrm>
          <a:prstGeom prst="rect">
            <a:avLst/>
          </a:prstGeom>
        </p:spPr>
        <p:txBody>
          <a:bodyPr vert="horz" lIns="91440" tIns="45720" rIns="91440" bIns="45720" rtlCol="0" anchor="b">
            <a:normAutofit fontScale="82500" lnSpcReduction="2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cs-CZ" dirty="0"/>
              <a:t>Grafy</a:t>
            </a:r>
          </a:p>
        </p:txBody>
      </p:sp>
      <p:sp>
        <p:nvSpPr>
          <p:cNvPr id="3" name="Zástupný symbol pro zápatí 2">
            <a:extLst>
              <a:ext uri="{FF2B5EF4-FFF2-40B4-BE49-F238E27FC236}">
                <a16:creationId xmlns:a16="http://schemas.microsoft.com/office/drawing/2014/main" id="{4319BD33-5B44-4219-86B1-21FD92E6E481}"/>
              </a:ext>
            </a:extLst>
          </p:cNvPr>
          <p:cNvSpPr>
            <a:spLocks noGrp="1"/>
          </p:cNvSpPr>
          <p:nvPr>
            <p:ph type="ftr" sz="quarter" idx="10"/>
          </p:nvPr>
        </p:nvSpPr>
        <p:spPr>
          <a:xfrm>
            <a:off x="773703" y="6573689"/>
            <a:ext cx="7920000" cy="252000"/>
          </a:xfrm>
        </p:spPr>
        <p:txBody>
          <a:bodyPr/>
          <a:lstStyle/>
          <a:p>
            <a:r>
              <a:rPr lang="cs-CZ" dirty="0"/>
              <a:t>Lékařská fakulta Masarykovy univerzity, Ústav zdravotnických věd</a:t>
            </a:r>
          </a:p>
        </p:txBody>
      </p:sp>
      <p:sp>
        <p:nvSpPr>
          <p:cNvPr id="9" name="Zástupný symbol pro číslo snímku 8">
            <a:extLst>
              <a:ext uri="{FF2B5EF4-FFF2-40B4-BE49-F238E27FC236}">
                <a16:creationId xmlns:a16="http://schemas.microsoft.com/office/drawing/2014/main" id="{9C872234-3A34-478F-AB22-C68221D6D544}"/>
              </a:ext>
            </a:extLst>
          </p:cNvPr>
          <p:cNvSpPr>
            <a:spLocks noGrp="1"/>
          </p:cNvSpPr>
          <p:nvPr>
            <p:ph type="sldNum" sz="quarter" idx="11"/>
          </p:nvPr>
        </p:nvSpPr>
        <p:spPr/>
        <p:txBody>
          <a:bodyPr/>
          <a:lstStyle/>
          <a:p>
            <a:fld id="{0970407D-EE58-4A0B-824B-1D3AE42DD9CF}" type="slidenum">
              <a:rPr lang="cs-CZ" altLang="cs-CZ" smtClean="0"/>
              <a:pPr/>
              <a:t>11</a:t>
            </a:fld>
            <a:endParaRPr lang="cs-CZ" altLang="cs-CZ" dirty="0"/>
          </a:p>
        </p:txBody>
      </p:sp>
      <p:sp>
        <p:nvSpPr>
          <p:cNvPr id="27" name="Zaoblený obdélníkový popisek 26"/>
          <p:cNvSpPr/>
          <p:nvPr/>
        </p:nvSpPr>
        <p:spPr>
          <a:xfrm>
            <a:off x="5786270" y="5765372"/>
            <a:ext cx="1737071" cy="432049"/>
          </a:xfrm>
          <a:prstGeom prst="wedgeRoundRectCallout">
            <a:avLst>
              <a:gd name="adj1" fmla="val 72472"/>
              <a:gd name="adj2" fmla="val 29545"/>
              <a:gd name="adj3" fmla="val 16667"/>
            </a:avLst>
          </a:prstGeom>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rtlCol="0" anchor="ctr"/>
          <a:lstStyle/>
          <a:p>
            <a:pPr algn="ctr"/>
            <a:r>
              <a:rPr lang="cs-CZ" sz="1400" dirty="0">
                <a:solidFill>
                  <a:schemeClr val="tx1">
                    <a:lumMod val="85000"/>
                    <a:lumOff val="15000"/>
                  </a:schemeClr>
                </a:solidFill>
              </a:rPr>
              <a:t>Graf sloupcový</a:t>
            </a:r>
          </a:p>
        </p:txBody>
      </p:sp>
    </p:spTree>
    <p:extLst>
      <p:ext uri="{BB962C8B-B14F-4D97-AF65-F5344CB8AC3E}">
        <p14:creationId xmlns:p14="http://schemas.microsoft.com/office/powerpoint/2010/main" val="40924893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05938" y="609336"/>
            <a:ext cx="7024744" cy="504056"/>
          </a:xfrm>
        </p:spPr>
        <p:txBody>
          <a:bodyPr>
            <a:normAutofit fontScale="90000"/>
          </a:bodyPr>
          <a:lstStyle/>
          <a:p>
            <a:r>
              <a:rPr lang="cs-CZ" dirty="0"/>
              <a:t>Tabulky</a:t>
            </a:r>
          </a:p>
        </p:txBody>
      </p:sp>
      <p:sp>
        <p:nvSpPr>
          <p:cNvPr id="4" name="Obdélník 3"/>
          <p:cNvSpPr/>
          <p:nvPr/>
        </p:nvSpPr>
        <p:spPr>
          <a:xfrm>
            <a:off x="370936" y="1"/>
            <a:ext cx="7471999" cy="764704"/>
          </a:xfrm>
          <a:prstGeom prst="rect">
            <a:avLst/>
          </a:prstGeom>
        </p:spPr>
        <p:txBody>
          <a:bodyPr vert="horz" lIns="0" tIns="0" rIns="0" bIns="0" rtlCol="0" anchor="t" anchorCtr="0">
            <a:normAutofit fontScale="97500"/>
          </a:bodyPr>
          <a:lstStyle/>
          <a:p>
            <a:pPr>
              <a:lnSpc>
                <a:spcPts val="4000"/>
              </a:lnSpc>
            </a:pPr>
            <a:r>
              <a:rPr lang="cs-CZ" sz="4000" b="1" dirty="0">
                <a:solidFill>
                  <a:schemeClr val="tx2"/>
                </a:solidFill>
                <a:latin typeface="+mj-lt"/>
                <a:ea typeface="+mj-ea"/>
                <a:cs typeface="+mj-cs"/>
              </a:rPr>
              <a:t>Kombinační třídění dat</a:t>
            </a:r>
          </a:p>
        </p:txBody>
      </p:sp>
      <p:sp>
        <p:nvSpPr>
          <p:cNvPr id="5" name="Zaoblený obdélník 4"/>
          <p:cNvSpPr/>
          <p:nvPr/>
        </p:nvSpPr>
        <p:spPr>
          <a:xfrm>
            <a:off x="290863" y="481281"/>
            <a:ext cx="4655862" cy="5746719"/>
          </a:xfrm>
          <a:prstGeom prst="roundRect">
            <a:avLst/>
          </a:prstGeom>
          <a:noFill/>
          <a:ln w="381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9" name="Zaoblený obdélník 28"/>
          <p:cNvSpPr/>
          <p:nvPr/>
        </p:nvSpPr>
        <p:spPr>
          <a:xfrm>
            <a:off x="6960097" y="481281"/>
            <a:ext cx="4767667" cy="6264575"/>
          </a:xfrm>
          <a:prstGeom prst="roundRect">
            <a:avLst/>
          </a:prstGeom>
          <a:noFill/>
          <a:ln w="381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8" name="Nadpis 1"/>
          <p:cNvSpPr txBox="1">
            <a:spLocks/>
          </p:cNvSpPr>
          <p:nvPr/>
        </p:nvSpPr>
        <p:spPr>
          <a:xfrm>
            <a:off x="7188451" y="618462"/>
            <a:ext cx="2988331" cy="504056"/>
          </a:xfrm>
          <a:prstGeom prst="rect">
            <a:avLst/>
          </a:prstGeom>
        </p:spPr>
        <p:txBody>
          <a:bodyPr vert="horz" lIns="91440" tIns="45720" rIns="91440" bIns="45720" rtlCol="0" anchor="b">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cs-CZ" sz="3600" dirty="0"/>
              <a:t>Grafy</a:t>
            </a:r>
          </a:p>
        </p:txBody>
      </p:sp>
      <p:sp>
        <p:nvSpPr>
          <p:cNvPr id="20" name="Obousměrná vodorovná šipka 19"/>
          <p:cNvSpPr/>
          <p:nvPr/>
        </p:nvSpPr>
        <p:spPr>
          <a:xfrm>
            <a:off x="3791744" y="2348880"/>
            <a:ext cx="3744416" cy="2088232"/>
          </a:xfrm>
          <a:prstGeom prst="leftRightArrow">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400" b="1" dirty="0"/>
              <a:t>Kombinační  třídění dat</a:t>
            </a:r>
          </a:p>
          <a:p>
            <a:pPr algn="ctr"/>
            <a:r>
              <a:rPr lang="cs-CZ" sz="1400" dirty="0"/>
              <a:t>Dělení základní skupiny na podskupiny s ohledem na dvě či více charakteristik</a:t>
            </a:r>
          </a:p>
        </p:txBody>
      </p:sp>
      <p:graphicFrame>
        <p:nvGraphicFramePr>
          <p:cNvPr id="22" name="Zástupný symbol pro obsah 5"/>
          <p:cNvGraphicFramePr>
            <a:graphicFrameLocks noGrp="1"/>
          </p:cNvGraphicFramePr>
          <p:nvPr>
            <p:ph idx="1"/>
            <p:extLst>
              <p:ext uri="{D42A27DB-BD31-4B8C-83A1-F6EECF244321}">
                <p14:modId xmlns:p14="http://schemas.microsoft.com/office/powerpoint/2010/main" val="2018724772"/>
              </p:ext>
            </p:extLst>
          </p:nvPr>
        </p:nvGraphicFramePr>
        <p:xfrm>
          <a:off x="675643" y="1142073"/>
          <a:ext cx="3168352" cy="792088"/>
        </p:xfrm>
        <a:graphic>
          <a:graphicData uri="http://schemas.openxmlformats.org/drawingml/2006/table">
            <a:tbl>
              <a:tblPr>
                <a:tableStyleId>{3C2FFA5D-87B4-456A-9821-1D502468CF0F}</a:tableStyleId>
              </a:tblPr>
              <a:tblGrid>
                <a:gridCol w="1031556">
                  <a:extLst>
                    <a:ext uri="{9D8B030D-6E8A-4147-A177-3AD203B41FA5}">
                      <a16:colId xmlns:a16="http://schemas.microsoft.com/office/drawing/2014/main" val="20000"/>
                    </a:ext>
                  </a:extLst>
                </a:gridCol>
                <a:gridCol w="957874">
                  <a:extLst>
                    <a:ext uri="{9D8B030D-6E8A-4147-A177-3AD203B41FA5}">
                      <a16:colId xmlns:a16="http://schemas.microsoft.com/office/drawing/2014/main" val="20001"/>
                    </a:ext>
                  </a:extLst>
                </a:gridCol>
                <a:gridCol w="1178922">
                  <a:extLst>
                    <a:ext uri="{9D8B030D-6E8A-4147-A177-3AD203B41FA5}">
                      <a16:colId xmlns:a16="http://schemas.microsoft.com/office/drawing/2014/main" val="20002"/>
                    </a:ext>
                  </a:extLst>
                </a:gridCol>
              </a:tblGrid>
              <a:tr h="376294">
                <a:tc>
                  <a:txBody>
                    <a:bodyPr/>
                    <a:lstStyle/>
                    <a:p>
                      <a:pPr algn="l" fontAlgn="b"/>
                      <a:r>
                        <a:rPr lang="cs-CZ" sz="1100" b="1" u="none" strike="noStrike" dirty="0">
                          <a:solidFill>
                            <a:schemeClr val="tx1">
                              <a:lumMod val="85000"/>
                              <a:lumOff val="15000"/>
                            </a:schemeClr>
                          </a:solidFill>
                          <a:effectLst/>
                        </a:rPr>
                        <a:t>Strach - zubař</a:t>
                      </a:r>
                      <a:endParaRPr lang="cs-CZ" sz="1100" b="1" i="0" u="none" strike="noStrike" dirty="0">
                        <a:solidFill>
                          <a:schemeClr val="tx1">
                            <a:lumMod val="85000"/>
                            <a:lumOff val="15000"/>
                          </a:schemeClr>
                        </a:solidFill>
                        <a:effectLst/>
                        <a:latin typeface="Calibri"/>
                      </a:endParaRPr>
                    </a:p>
                  </a:txBody>
                  <a:tcPr marL="9525" marR="9525" marT="9525" marB="0" anchor="b">
                    <a:cell3D prstMaterial="dkEdge">
                      <a:bevel/>
                      <a:lightRig rig="flood" dir="t"/>
                    </a:cell3D>
                  </a:tcPr>
                </a:tc>
                <a:tc>
                  <a:txBody>
                    <a:bodyPr/>
                    <a:lstStyle/>
                    <a:p>
                      <a:pPr algn="ctr" fontAlgn="b"/>
                      <a:r>
                        <a:rPr lang="cs-CZ" sz="1100" b="1" u="none" strike="noStrike" dirty="0">
                          <a:solidFill>
                            <a:schemeClr val="tx1">
                              <a:lumMod val="85000"/>
                              <a:lumOff val="15000"/>
                            </a:schemeClr>
                          </a:solidFill>
                          <a:effectLst/>
                        </a:rPr>
                        <a:t>Muž</a:t>
                      </a:r>
                      <a:endParaRPr lang="cs-CZ" sz="1100" b="1" i="0" u="none" strike="noStrike" dirty="0">
                        <a:solidFill>
                          <a:schemeClr val="tx1">
                            <a:lumMod val="85000"/>
                            <a:lumOff val="15000"/>
                          </a:schemeClr>
                        </a:solidFill>
                        <a:effectLst/>
                        <a:latin typeface="Calibri"/>
                      </a:endParaRPr>
                    </a:p>
                  </a:txBody>
                  <a:tcPr marL="9525" marR="9525" marT="9525" marB="0" anchor="b">
                    <a:cell3D prstMaterial="dkEdge">
                      <a:bevel/>
                      <a:lightRig rig="flood" dir="t"/>
                    </a:cell3D>
                  </a:tcPr>
                </a:tc>
                <a:tc>
                  <a:txBody>
                    <a:bodyPr/>
                    <a:lstStyle/>
                    <a:p>
                      <a:pPr algn="ctr" fontAlgn="b"/>
                      <a:r>
                        <a:rPr lang="cs-CZ" sz="1100" b="1" u="none" strike="noStrike" dirty="0">
                          <a:solidFill>
                            <a:schemeClr val="tx1">
                              <a:lumMod val="85000"/>
                              <a:lumOff val="15000"/>
                            </a:schemeClr>
                          </a:solidFill>
                          <a:effectLst/>
                        </a:rPr>
                        <a:t>Žena</a:t>
                      </a:r>
                      <a:endParaRPr lang="cs-CZ" sz="1100" b="1" i="0" u="none" strike="noStrike" dirty="0">
                        <a:solidFill>
                          <a:schemeClr val="tx1">
                            <a:lumMod val="85000"/>
                            <a:lumOff val="15000"/>
                          </a:schemeClr>
                        </a:solidFill>
                        <a:effectLst/>
                        <a:latin typeface="Calibri"/>
                      </a:endParaRPr>
                    </a:p>
                  </a:txBody>
                  <a:tcPr marL="9525" marR="9525" marT="9525" marB="0" anchor="b">
                    <a:cell3D prstMaterial="dkEdge">
                      <a:bevel/>
                      <a:lightRig rig="flood" dir="t"/>
                    </a:cell3D>
                  </a:tcPr>
                </a:tc>
                <a:extLst>
                  <a:ext uri="{0D108BD9-81ED-4DB2-BD59-A6C34878D82A}">
                    <a16:rowId xmlns:a16="http://schemas.microsoft.com/office/drawing/2014/main" val="10000"/>
                  </a:ext>
                </a:extLst>
              </a:tr>
              <a:tr h="207897">
                <a:tc>
                  <a:txBody>
                    <a:bodyPr/>
                    <a:lstStyle/>
                    <a:p>
                      <a:pPr algn="l" fontAlgn="b"/>
                      <a:r>
                        <a:rPr lang="cs-CZ" sz="1100" u="none" strike="noStrike" dirty="0">
                          <a:solidFill>
                            <a:schemeClr val="tx1">
                              <a:lumMod val="85000"/>
                              <a:lumOff val="15000"/>
                            </a:schemeClr>
                          </a:solidFill>
                          <a:effectLst/>
                        </a:rPr>
                        <a:t>ne</a:t>
                      </a:r>
                      <a:endParaRPr lang="cs-CZ" sz="1100" b="0" i="0" u="none" strike="noStrike" dirty="0">
                        <a:solidFill>
                          <a:schemeClr val="tx1">
                            <a:lumMod val="85000"/>
                            <a:lumOff val="15000"/>
                          </a:schemeClr>
                        </a:solidFill>
                        <a:effectLst/>
                        <a:latin typeface="Calibri"/>
                      </a:endParaRPr>
                    </a:p>
                  </a:txBody>
                  <a:tcPr marL="9525" marR="9525" marT="9525" marB="0" anchor="b">
                    <a:cell3D prstMaterial="dkEdge">
                      <a:bevel/>
                      <a:lightRig rig="flood" dir="t"/>
                    </a:cell3D>
                  </a:tcPr>
                </a:tc>
                <a:tc>
                  <a:txBody>
                    <a:bodyPr/>
                    <a:lstStyle/>
                    <a:p>
                      <a:pPr algn="ctr" fontAlgn="b"/>
                      <a:r>
                        <a:rPr lang="cs-CZ" sz="1100" u="none" strike="noStrike" dirty="0">
                          <a:solidFill>
                            <a:schemeClr val="tx1">
                              <a:lumMod val="85000"/>
                              <a:lumOff val="15000"/>
                            </a:schemeClr>
                          </a:solidFill>
                          <a:effectLst/>
                        </a:rPr>
                        <a:t>32</a:t>
                      </a:r>
                      <a:endParaRPr lang="cs-CZ" sz="1100" b="0" i="0" u="none" strike="noStrike" dirty="0">
                        <a:solidFill>
                          <a:schemeClr val="tx1">
                            <a:lumMod val="85000"/>
                            <a:lumOff val="15000"/>
                          </a:schemeClr>
                        </a:solidFill>
                        <a:effectLst/>
                        <a:latin typeface="Calibri"/>
                      </a:endParaRPr>
                    </a:p>
                  </a:txBody>
                  <a:tcPr marL="9525" marR="9525" marT="9525" marB="0" anchor="b">
                    <a:cell3D prstMaterial="dkEdge">
                      <a:bevel/>
                      <a:lightRig rig="flood" dir="t"/>
                    </a:cell3D>
                  </a:tcPr>
                </a:tc>
                <a:tc>
                  <a:txBody>
                    <a:bodyPr/>
                    <a:lstStyle/>
                    <a:p>
                      <a:pPr algn="ctr" fontAlgn="b"/>
                      <a:r>
                        <a:rPr lang="cs-CZ" sz="1100" u="none" strike="noStrike" dirty="0">
                          <a:solidFill>
                            <a:schemeClr val="tx1">
                              <a:lumMod val="85000"/>
                              <a:lumOff val="15000"/>
                            </a:schemeClr>
                          </a:solidFill>
                          <a:effectLst/>
                        </a:rPr>
                        <a:t>31</a:t>
                      </a:r>
                      <a:endParaRPr lang="cs-CZ" sz="1100" b="0" i="0" u="none" strike="noStrike" dirty="0">
                        <a:solidFill>
                          <a:schemeClr val="tx1">
                            <a:lumMod val="85000"/>
                            <a:lumOff val="15000"/>
                          </a:schemeClr>
                        </a:solidFill>
                        <a:effectLst/>
                        <a:latin typeface="Calibri"/>
                      </a:endParaRPr>
                    </a:p>
                  </a:txBody>
                  <a:tcPr marL="9525" marR="9525" marT="9525" marB="0" anchor="b">
                    <a:cell3D prstMaterial="dkEdge">
                      <a:bevel/>
                      <a:lightRig rig="flood" dir="t"/>
                    </a:cell3D>
                  </a:tcPr>
                </a:tc>
                <a:extLst>
                  <a:ext uri="{0D108BD9-81ED-4DB2-BD59-A6C34878D82A}">
                    <a16:rowId xmlns:a16="http://schemas.microsoft.com/office/drawing/2014/main" val="10001"/>
                  </a:ext>
                </a:extLst>
              </a:tr>
              <a:tr h="207897">
                <a:tc>
                  <a:txBody>
                    <a:bodyPr/>
                    <a:lstStyle/>
                    <a:p>
                      <a:pPr algn="l" fontAlgn="b"/>
                      <a:r>
                        <a:rPr lang="cs-CZ" sz="1100" u="none" strike="noStrike">
                          <a:solidFill>
                            <a:schemeClr val="tx1">
                              <a:lumMod val="85000"/>
                              <a:lumOff val="15000"/>
                            </a:schemeClr>
                          </a:solidFill>
                          <a:effectLst/>
                        </a:rPr>
                        <a:t>ano</a:t>
                      </a:r>
                      <a:endParaRPr lang="cs-CZ" sz="1100" b="0" i="0" u="none" strike="noStrike">
                        <a:solidFill>
                          <a:schemeClr val="tx1">
                            <a:lumMod val="85000"/>
                            <a:lumOff val="15000"/>
                          </a:schemeClr>
                        </a:solidFill>
                        <a:effectLst/>
                        <a:latin typeface="Calibri"/>
                      </a:endParaRPr>
                    </a:p>
                  </a:txBody>
                  <a:tcPr marL="9525" marR="9525" marT="9525" marB="0" anchor="b">
                    <a:cell3D prstMaterial="dkEdge">
                      <a:bevel/>
                      <a:lightRig rig="flood" dir="t"/>
                    </a:cell3D>
                  </a:tcPr>
                </a:tc>
                <a:tc>
                  <a:txBody>
                    <a:bodyPr/>
                    <a:lstStyle/>
                    <a:p>
                      <a:pPr algn="ctr" fontAlgn="b"/>
                      <a:r>
                        <a:rPr lang="cs-CZ" sz="1100" u="none" strike="noStrike" dirty="0">
                          <a:solidFill>
                            <a:schemeClr val="tx1">
                              <a:lumMod val="85000"/>
                              <a:lumOff val="15000"/>
                            </a:schemeClr>
                          </a:solidFill>
                          <a:effectLst/>
                        </a:rPr>
                        <a:t>5</a:t>
                      </a:r>
                      <a:endParaRPr lang="cs-CZ" sz="1100" b="0" i="0" u="none" strike="noStrike" dirty="0">
                        <a:solidFill>
                          <a:schemeClr val="tx1">
                            <a:lumMod val="85000"/>
                            <a:lumOff val="15000"/>
                          </a:schemeClr>
                        </a:solidFill>
                        <a:effectLst/>
                        <a:latin typeface="Calibri"/>
                      </a:endParaRPr>
                    </a:p>
                  </a:txBody>
                  <a:tcPr marL="9525" marR="9525" marT="9525" marB="0" anchor="b">
                    <a:cell3D prstMaterial="dkEdge">
                      <a:bevel/>
                      <a:lightRig rig="flood" dir="t"/>
                    </a:cell3D>
                  </a:tcPr>
                </a:tc>
                <a:tc>
                  <a:txBody>
                    <a:bodyPr/>
                    <a:lstStyle/>
                    <a:p>
                      <a:pPr algn="ctr" fontAlgn="b"/>
                      <a:r>
                        <a:rPr lang="cs-CZ" sz="1100" u="none" strike="noStrike" dirty="0">
                          <a:solidFill>
                            <a:schemeClr val="tx1">
                              <a:lumMod val="85000"/>
                              <a:lumOff val="15000"/>
                            </a:schemeClr>
                          </a:solidFill>
                          <a:effectLst/>
                        </a:rPr>
                        <a:t>13</a:t>
                      </a:r>
                      <a:endParaRPr lang="cs-CZ" sz="1100" b="0" i="0" u="none" strike="noStrike" dirty="0">
                        <a:solidFill>
                          <a:schemeClr val="tx1">
                            <a:lumMod val="85000"/>
                            <a:lumOff val="15000"/>
                          </a:schemeClr>
                        </a:solidFill>
                        <a:effectLst/>
                        <a:latin typeface="Calibri"/>
                      </a:endParaRPr>
                    </a:p>
                  </a:txBody>
                  <a:tcPr marL="9525" marR="9525" marT="9525" marB="0" anchor="b">
                    <a:cell3D prstMaterial="dkEdge">
                      <a:bevel/>
                      <a:lightRig rig="flood" dir="t"/>
                    </a:cell3D>
                  </a:tcPr>
                </a:tc>
                <a:extLst>
                  <a:ext uri="{0D108BD9-81ED-4DB2-BD59-A6C34878D82A}">
                    <a16:rowId xmlns:a16="http://schemas.microsoft.com/office/drawing/2014/main" val="10002"/>
                  </a:ext>
                </a:extLst>
              </a:tr>
            </a:tbl>
          </a:graphicData>
        </a:graphic>
      </p:graphicFrame>
      <p:graphicFrame>
        <p:nvGraphicFramePr>
          <p:cNvPr id="30" name="Tabulka 29"/>
          <p:cNvGraphicFramePr>
            <a:graphicFrameLocks noGrp="1"/>
          </p:cNvGraphicFramePr>
          <p:nvPr>
            <p:extLst>
              <p:ext uri="{D42A27DB-BD31-4B8C-83A1-F6EECF244321}">
                <p14:modId xmlns:p14="http://schemas.microsoft.com/office/powerpoint/2010/main" val="3898324508"/>
              </p:ext>
            </p:extLst>
          </p:nvPr>
        </p:nvGraphicFramePr>
        <p:xfrm>
          <a:off x="473756" y="4529723"/>
          <a:ext cx="4290076" cy="1439325"/>
        </p:xfrm>
        <a:graphic>
          <a:graphicData uri="http://schemas.openxmlformats.org/drawingml/2006/table">
            <a:tbl>
              <a:tblPr>
                <a:tableStyleId>{3C2FFA5D-87B4-456A-9821-1D502468CF0F}</a:tableStyleId>
              </a:tblPr>
              <a:tblGrid>
                <a:gridCol w="1235197">
                  <a:extLst>
                    <a:ext uri="{9D8B030D-6E8A-4147-A177-3AD203B41FA5}">
                      <a16:colId xmlns:a16="http://schemas.microsoft.com/office/drawing/2014/main" val="20000"/>
                    </a:ext>
                  </a:extLst>
                </a:gridCol>
                <a:gridCol w="462591">
                  <a:extLst>
                    <a:ext uri="{9D8B030D-6E8A-4147-A177-3AD203B41FA5}">
                      <a16:colId xmlns:a16="http://schemas.microsoft.com/office/drawing/2014/main" val="20001"/>
                    </a:ext>
                  </a:extLst>
                </a:gridCol>
                <a:gridCol w="547183">
                  <a:extLst>
                    <a:ext uri="{9D8B030D-6E8A-4147-A177-3AD203B41FA5}">
                      <a16:colId xmlns:a16="http://schemas.microsoft.com/office/drawing/2014/main" val="20002"/>
                    </a:ext>
                  </a:extLst>
                </a:gridCol>
                <a:gridCol w="554920">
                  <a:extLst>
                    <a:ext uri="{9D8B030D-6E8A-4147-A177-3AD203B41FA5}">
                      <a16:colId xmlns:a16="http://schemas.microsoft.com/office/drawing/2014/main" val="20003"/>
                    </a:ext>
                  </a:extLst>
                </a:gridCol>
                <a:gridCol w="521565">
                  <a:extLst>
                    <a:ext uri="{9D8B030D-6E8A-4147-A177-3AD203B41FA5}">
                      <a16:colId xmlns:a16="http://schemas.microsoft.com/office/drawing/2014/main" val="20004"/>
                    </a:ext>
                  </a:extLst>
                </a:gridCol>
                <a:gridCol w="522415">
                  <a:extLst>
                    <a:ext uri="{9D8B030D-6E8A-4147-A177-3AD203B41FA5}">
                      <a16:colId xmlns:a16="http://schemas.microsoft.com/office/drawing/2014/main" val="20005"/>
                    </a:ext>
                  </a:extLst>
                </a:gridCol>
                <a:gridCol w="446205">
                  <a:extLst>
                    <a:ext uri="{9D8B030D-6E8A-4147-A177-3AD203B41FA5}">
                      <a16:colId xmlns:a16="http://schemas.microsoft.com/office/drawing/2014/main" val="20006"/>
                    </a:ext>
                  </a:extLst>
                </a:gridCol>
              </a:tblGrid>
              <a:tr h="273630">
                <a:tc rowSpan="2">
                  <a:txBody>
                    <a:bodyPr/>
                    <a:lstStyle/>
                    <a:p>
                      <a:pPr algn="l" fontAlgn="b"/>
                      <a:r>
                        <a:rPr lang="cs-CZ" sz="1100" b="1" u="none" strike="noStrike" dirty="0">
                          <a:solidFill>
                            <a:schemeClr val="tx1">
                              <a:lumMod val="85000"/>
                              <a:lumOff val="15000"/>
                            </a:schemeClr>
                          </a:solidFill>
                          <a:effectLst/>
                        </a:rPr>
                        <a:t>Strach zubař</a:t>
                      </a:r>
                      <a:endParaRPr lang="cs-CZ" sz="1100" b="1" i="0" u="none" strike="noStrike" dirty="0">
                        <a:solidFill>
                          <a:schemeClr val="tx1">
                            <a:lumMod val="85000"/>
                            <a:lumOff val="15000"/>
                          </a:schemeClr>
                        </a:solidFill>
                        <a:effectLst/>
                        <a:latin typeface="Calibri"/>
                      </a:endParaRPr>
                    </a:p>
                  </a:txBody>
                  <a:tcPr marL="9525" marR="9525" marT="9525" marB="0" anchor="b">
                    <a:cell3D prstMaterial="dkEdge">
                      <a:bevel/>
                      <a:lightRig rig="flood" dir="t"/>
                    </a:cell3D>
                  </a:tcPr>
                </a:tc>
                <a:tc gridSpan="2">
                  <a:txBody>
                    <a:bodyPr/>
                    <a:lstStyle/>
                    <a:p>
                      <a:pPr algn="ctr" fontAlgn="b"/>
                      <a:r>
                        <a:rPr lang="cs-CZ" sz="1100" b="1" u="none" strike="noStrike" dirty="0">
                          <a:solidFill>
                            <a:schemeClr val="tx1">
                              <a:lumMod val="85000"/>
                              <a:lumOff val="15000"/>
                            </a:schemeClr>
                          </a:solidFill>
                          <a:effectLst/>
                        </a:rPr>
                        <a:t>Muž</a:t>
                      </a:r>
                      <a:endParaRPr lang="cs-CZ" sz="1100" b="1" i="0" u="none" strike="noStrike" dirty="0">
                        <a:solidFill>
                          <a:schemeClr val="tx1">
                            <a:lumMod val="85000"/>
                            <a:lumOff val="15000"/>
                          </a:schemeClr>
                        </a:solidFill>
                        <a:effectLst/>
                        <a:latin typeface="Calibri"/>
                      </a:endParaRPr>
                    </a:p>
                  </a:txBody>
                  <a:tcPr marL="9525" marR="9525" marT="9525" marB="0" anchor="b">
                    <a:cell3D prstMaterial="dkEdge">
                      <a:bevel/>
                      <a:lightRig rig="flood" dir="t"/>
                    </a:cell3D>
                  </a:tcPr>
                </a:tc>
                <a:tc hMerge="1">
                  <a:txBody>
                    <a:bodyPr/>
                    <a:lstStyle/>
                    <a:p>
                      <a:pPr algn="ctr" fontAlgn="b"/>
                      <a:endParaRPr lang="cs-CZ" sz="1100" b="0" i="0" u="none" strike="noStrike" dirty="0">
                        <a:solidFill>
                          <a:srgbClr val="000000"/>
                        </a:solidFill>
                        <a:effectLst/>
                        <a:latin typeface="Calibri"/>
                      </a:endParaRPr>
                    </a:p>
                  </a:txBody>
                  <a:tcPr marL="9525" marR="9525" marT="9525" marB="0" anchor="b">
                    <a:cell3D prstMaterial="dkEdge">
                      <a:bevel/>
                      <a:lightRig rig="flood" dir="t"/>
                    </a:cell3D>
                  </a:tcPr>
                </a:tc>
                <a:tc gridSpan="2">
                  <a:txBody>
                    <a:bodyPr/>
                    <a:lstStyle/>
                    <a:p>
                      <a:pPr algn="ctr" fontAlgn="b"/>
                      <a:r>
                        <a:rPr lang="cs-CZ" sz="1100" b="1" u="none" strike="noStrike" dirty="0">
                          <a:solidFill>
                            <a:schemeClr val="tx1">
                              <a:lumMod val="85000"/>
                              <a:lumOff val="15000"/>
                            </a:schemeClr>
                          </a:solidFill>
                          <a:effectLst/>
                        </a:rPr>
                        <a:t>Žena</a:t>
                      </a:r>
                      <a:endParaRPr lang="cs-CZ" sz="1100" b="1" i="0" u="none" strike="noStrike" dirty="0">
                        <a:solidFill>
                          <a:schemeClr val="tx1">
                            <a:lumMod val="85000"/>
                            <a:lumOff val="15000"/>
                          </a:schemeClr>
                        </a:solidFill>
                        <a:effectLst/>
                        <a:latin typeface="Calibri"/>
                      </a:endParaRPr>
                    </a:p>
                  </a:txBody>
                  <a:tcPr marL="9525" marR="9525" marT="9525" marB="0" anchor="b">
                    <a:cell3D prstMaterial="dkEdge">
                      <a:bevel/>
                      <a:lightRig rig="flood" dir="t"/>
                    </a:cell3D>
                  </a:tcPr>
                </a:tc>
                <a:tc hMerge="1">
                  <a:txBody>
                    <a:bodyPr/>
                    <a:lstStyle/>
                    <a:p>
                      <a:pPr algn="ctr" fontAlgn="b"/>
                      <a:endParaRPr lang="cs-CZ" sz="1100" b="0" i="0" u="none" strike="noStrike" dirty="0">
                        <a:solidFill>
                          <a:srgbClr val="000000"/>
                        </a:solidFill>
                        <a:effectLst/>
                        <a:latin typeface="Calibri"/>
                      </a:endParaRPr>
                    </a:p>
                  </a:txBody>
                  <a:tcPr marL="9525" marR="9525" marT="9525" marB="0" anchor="b">
                    <a:cell3D prstMaterial="dkEdge">
                      <a:bevel/>
                      <a:lightRig rig="flood" dir="t"/>
                    </a:cell3D>
                  </a:tcPr>
                </a:tc>
                <a:tc gridSpan="2">
                  <a:txBody>
                    <a:bodyPr/>
                    <a:lstStyle/>
                    <a:p>
                      <a:pPr algn="ctr" fontAlgn="b"/>
                      <a:r>
                        <a:rPr lang="cs-CZ" sz="1100" b="1" u="none" strike="noStrike" dirty="0">
                          <a:solidFill>
                            <a:schemeClr val="tx1">
                              <a:lumMod val="85000"/>
                              <a:lumOff val="15000"/>
                            </a:schemeClr>
                          </a:solidFill>
                          <a:effectLst/>
                        </a:rPr>
                        <a:t>Celkový součet</a:t>
                      </a:r>
                      <a:endParaRPr lang="cs-CZ" sz="1100" b="1" i="0" u="none" strike="noStrike" dirty="0">
                        <a:solidFill>
                          <a:schemeClr val="tx1">
                            <a:lumMod val="85000"/>
                            <a:lumOff val="15000"/>
                          </a:schemeClr>
                        </a:solidFill>
                        <a:effectLst/>
                        <a:latin typeface="Calibri"/>
                      </a:endParaRPr>
                    </a:p>
                  </a:txBody>
                  <a:tcPr marL="9525" marR="9525" marT="9525" marB="0" anchor="b">
                    <a:cell3D prstMaterial="dkEdge">
                      <a:bevel/>
                      <a:lightRig rig="flood" dir="t"/>
                    </a:cell3D>
                  </a:tcPr>
                </a:tc>
                <a:tc hMerge="1">
                  <a:txBody>
                    <a:bodyPr/>
                    <a:lstStyle/>
                    <a:p>
                      <a:pPr algn="ctr" fontAlgn="b"/>
                      <a:endParaRPr lang="cs-CZ" sz="1100" b="0" i="0" u="none" strike="noStrike" dirty="0">
                        <a:solidFill>
                          <a:srgbClr val="000000"/>
                        </a:solidFill>
                        <a:effectLst/>
                        <a:latin typeface="Calibri"/>
                      </a:endParaRPr>
                    </a:p>
                  </a:txBody>
                  <a:tcPr marL="9525" marR="9525" marT="9525" marB="0" anchor="b">
                    <a:cell3D prstMaterial="dkEdge">
                      <a:bevel/>
                      <a:lightRig rig="flood" dir="t"/>
                    </a:cell3D>
                  </a:tcPr>
                </a:tc>
                <a:extLst>
                  <a:ext uri="{0D108BD9-81ED-4DB2-BD59-A6C34878D82A}">
                    <a16:rowId xmlns:a16="http://schemas.microsoft.com/office/drawing/2014/main" val="10000"/>
                  </a:ext>
                </a:extLst>
              </a:tr>
              <a:tr h="273630">
                <a:tc vMerge="1">
                  <a:txBody>
                    <a:bodyPr/>
                    <a:lstStyle/>
                    <a:p>
                      <a:pPr algn="l" fontAlgn="b"/>
                      <a:endParaRPr lang="cs-CZ" sz="1100" b="0" i="0" u="none" strike="noStrike" dirty="0">
                        <a:solidFill>
                          <a:srgbClr val="000000"/>
                        </a:solidFill>
                        <a:effectLst/>
                        <a:latin typeface="Calibri"/>
                      </a:endParaRPr>
                    </a:p>
                  </a:txBody>
                  <a:tcPr marL="9525" marR="9525" marT="9525" marB="0" anchor="b">
                    <a:cell3D prstMaterial="dkEdge">
                      <a:bevel/>
                      <a:lightRig rig="flood" dir="t"/>
                    </a:cell3D>
                  </a:tcPr>
                </a:tc>
                <a:tc>
                  <a:txBody>
                    <a:bodyPr/>
                    <a:lstStyle/>
                    <a:p>
                      <a:pPr algn="ctr" fontAlgn="b"/>
                      <a:r>
                        <a:rPr lang="cs-CZ" sz="1100" b="1" u="none" strike="noStrike">
                          <a:solidFill>
                            <a:schemeClr val="tx1">
                              <a:lumMod val="85000"/>
                              <a:lumOff val="15000"/>
                            </a:schemeClr>
                          </a:solidFill>
                          <a:effectLst/>
                        </a:rPr>
                        <a:t>n</a:t>
                      </a:r>
                      <a:endParaRPr lang="cs-CZ" sz="1100" b="1" i="0" u="none" strike="noStrike">
                        <a:solidFill>
                          <a:schemeClr val="tx1">
                            <a:lumMod val="85000"/>
                            <a:lumOff val="15000"/>
                          </a:schemeClr>
                        </a:solidFill>
                        <a:effectLst/>
                        <a:latin typeface="Calibri"/>
                      </a:endParaRPr>
                    </a:p>
                  </a:txBody>
                  <a:tcPr marL="9525" marR="9525" marT="9525" marB="0" anchor="b">
                    <a:cell3D prstMaterial="dkEdge">
                      <a:bevel/>
                      <a:lightRig rig="flood" dir="t"/>
                    </a:cell3D>
                  </a:tcPr>
                </a:tc>
                <a:tc>
                  <a:txBody>
                    <a:bodyPr/>
                    <a:lstStyle/>
                    <a:p>
                      <a:pPr algn="ctr" fontAlgn="b"/>
                      <a:r>
                        <a:rPr lang="cs-CZ" sz="1100" b="1" u="none" strike="noStrike" dirty="0">
                          <a:solidFill>
                            <a:schemeClr val="tx1">
                              <a:lumMod val="85000"/>
                              <a:lumOff val="15000"/>
                            </a:schemeClr>
                          </a:solidFill>
                          <a:effectLst/>
                        </a:rPr>
                        <a:t>%</a:t>
                      </a:r>
                      <a:endParaRPr lang="cs-CZ" sz="1100" b="1" i="0" u="none" strike="noStrike" dirty="0">
                        <a:solidFill>
                          <a:schemeClr val="tx1">
                            <a:lumMod val="85000"/>
                            <a:lumOff val="15000"/>
                          </a:schemeClr>
                        </a:solidFill>
                        <a:effectLst/>
                        <a:latin typeface="Calibri"/>
                      </a:endParaRPr>
                    </a:p>
                  </a:txBody>
                  <a:tcPr marL="9525" marR="9525" marT="9525" marB="0" anchor="b">
                    <a:cell3D prstMaterial="dkEdge">
                      <a:bevel/>
                      <a:lightRig rig="flood" dir="t"/>
                    </a:cell3D>
                  </a:tcPr>
                </a:tc>
                <a:tc>
                  <a:txBody>
                    <a:bodyPr/>
                    <a:lstStyle/>
                    <a:p>
                      <a:pPr algn="ctr" fontAlgn="b"/>
                      <a:r>
                        <a:rPr lang="cs-CZ" sz="1100" b="1" u="none" strike="noStrike" dirty="0">
                          <a:solidFill>
                            <a:schemeClr val="tx1">
                              <a:lumMod val="85000"/>
                              <a:lumOff val="15000"/>
                            </a:schemeClr>
                          </a:solidFill>
                          <a:effectLst/>
                        </a:rPr>
                        <a:t>n</a:t>
                      </a:r>
                      <a:endParaRPr lang="cs-CZ" sz="1100" b="1" i="0" u="none" strike="noStrike" dirty="0">
                        <a:solidFill>
                          <a:schemeClr val="tx1">
                            <a:lumMod val="85000"/>
                            <a:lumOff val="15000"/>
                          </a:schemeClr>
                        </a:solidFill>
                        <a:effectLst/>
                        <a:latin typeface="Calibri"/>
                      </a:endParaRPr>
                    </a:p>
                  </a:txBody>
                  <a:tcPr marL="9525" marR="9525" marT="9525" marB="0" anchor="b">
                    <a:cell3D prstMaterial="dkEdge">
                      <a:bevel/>
                      <a:lightRig rig="flood" dir="t"/>
                    </a:cell3D>
                  </a:tcPr>
                </a:tc>
                <a:tc>
                  <a:txBody>
                    <a:bodyPr/>
                    <a:lstStyle/>
                    <a:p>
                      <a:pPr algn="ctr" fontAlgn="b"/>
                      <a:r>
                        <a:rPr lang="cs-CZ" sz="1100" b="1" u="none" strike="noStrike" dirty="0">
                          <a:solidFill>
                            <a:schemeClr val="tx1">
                              <a:lumMod val="85000"/>
                              <a:lumOff val="15000"/>
                            </a:schemeClr>
                          </a:solidFill>
                          <a:effectLst/>
                        </a:rPr>
                        <a:t>%</a:t>
                      </a:r>
                      <a:endParaRPr lang="cs-CZ" sz="1100" b="1" i="0" u="none" strike="noStrike" dirty="0">
                        <a:solidFill>
                          <a:schemeClr val="tx1">
                            <a:lumMod val="85000"/>
                            <a:lumOff val="15000"/>
                          </a:schemeClr>
                        </a:solidFill>
                        <a:effectLst/>
                        <a:latin typeface="Calibri"/>
                      </a:endParaRPr>
                    </a:p>
                  </a:txBody>
                  <a:tcPr marL="9525" marR="9525" marT="9525" marB="0" anchor="b">
                    <a:cell3D prstMaterial="dkEdge">
                      <a:bevel/>
                      <a:lightRig rig="flood" dir="t"/>
                    </a:cell3D>
                  </a:tcPr>
                </a:tc>
                <a:tc>
                  <a:txBody>
                    <a:bodyPr/>
                    <a:lstStyle/>
                    <a:p>
                      <a:pPr algn="ctr" fontAlgn="b"/>
                      <a:r>
                        <a:rPr lang="cs-CZ" sz="1100" b="1" u="none" strike="noStrike" dirty="0">
                          <a:solidFill>
                            <a:schemeClr val="tx1">
                              <a:lumMod val="85000"/>
                              <a:lumOff val="15000"/>
                            </a:schemeClr>
                          </a:solidFill>
                          <a:effectLst/>
                        </a:rPr>
                        <a:t>n</a:t>
                      </a:r>
                      <a:endParaRPr lang="cs-CZ" sz="1100" b="1" i="0" u="none" strike="noStrike" dirty="0">
                        <a:solidFill>
                          <a:schemeClr val="tx1">
                            <a:lumMod val="85000"/>
                            <a:lumOff val="15000"/>
                          </a:schemeClr>
                        </a:solidFill>
                        <a:effectLst/>
                        <a:latin typeface="Calibri"/>
                      </a:endParaRPr>
                    </a:p>
                  </a:txBody>
                  <a:tcPr marL="9525" marR="9525" marT="9525" marB="0" anchor="b">
                    <a:cell3D prstMaterial="dkEdge">
                      <a:bevel/>
                      <a:lightRig rig="flood" dir="t"/>
                    </a:cell3D>
                  </a:tcPr>
                </a:tc>
                <a:tc>
                  <a:txBody>
                    <a:bodyPr/>
                    <a:lstStyle/>
                    <a:p>
                      <a:pPr algn="ctr" fontAlgn="b"/>
                      <a:r>
                        <a:rPr lang="cs-CZ" sz="1100" b="1" u="none" strike="noStrike" dirty="0">
                          <a:solidFill>
                            <a:schemeClr val="tx1">
                              <a:lumMod val="85000"/>
                              <a:lumOff val="15000"/>
                            </a:schemeClr>
                          </a:solidFill>
                          <a:effectLst/>
                        </a:rPr>
                        <a:t>%</a:t>
                      </a:r>
                      <a:endParaRPr lang="cs-CZ" sz="1100" b="1" i="0" u="none" strike="noStrike" dirty="0">
                        <a:solidFill>
                          <a:schemeClr val="tx1">
                            <a:lumMod val="85000"/>
                            <a:lumOff val="15000"/>
                          </a:schemeClr>
                        </a:solidFill>
                        <a:effectLst/>
                        <a:latin typeface="Calibri"/>
                      </a:endParaRPr>
                    </a:p>
                  </a:txBody>
                  <a:tcPr marL="9525" marR="9525" marT="9525" marB="0" anchor="b">
                    <a:cell3D prstMaterial="dkEdge">
                      <a:bevel/>
                      <a:lightRig rig="flood" dir="t"/>
                    </a:cell3D>
                  </a:tcPr>
                </a:tc>
                <a:extLst>
                  <a:ext uri="{0D108BD9-81ED-4DB2-BD59-A6C34878D82A}">
                    <a16:rowId xmlns:a16="http://schemas.microsoft.com/office/drawing/2014/main" val="10001"/>
                  </a:ext>
                </a:extLst>
              </a:tr>
              <a:tr h="273630">
                <a:tc>
                  <a:txBody>
                    <a:bodyPr/>
                    <a:lstStyle/>
                    <a:p>
                      <a:pPr algn="l" fontAlgn="b"/>
                      <a:r>
                        <a:rPr lang="cs-CZ" sz="1100" u="none" strike="noStrike" dirty="0">
                          <a:solidFill>
                            <a:schemeClr val="tx1">
                              <a:lumMod val="85000"/>
                              <a:lumOff val="15000"/>
                            </a:schemeClr>
                          </a:solidFill>
                          <a:effectLst/>
                        </a:rPr>
                        <a:t>ne</a:t>
                      </a:r>
                      <a:endParaRPr lang="cs-CZ" sz="1100" b="0" i="0" u="none" strike="noStrike" dirty="0">
                        <a:solidFill>
                          <a:schemeClr val="tx1">
                            <a:lumMod val="85000"/>
                            <a:lumOff val="15000"/>
                          </a:schemeClr>
                        </a:solidFill>
                        <a:effectLst/>
                        <a:latin typeface="Calibri"/>
                      </a:endParaRPr>
                    </a:p>
                  </a:txBody>
                  <a:tcPr marL="9525" marR="9525" marT="9525" marB="0" anchor="b">
                    <a:cell3D prstMaterial="dkEdge">
                      <a:bevel/>
                      <a:lightRig rig="flood" dir="t"/>
                    </a:cell3D>
                  </a:tcPr>
                </a:tc>
                <a:tc>
                  <a:txBody>
                    <a:bodyPr/>
                    <a:lstStyle/>
                    <a:p>
                      <a:pPr algn="ctr" fontAlgn="b"/>
                      <a:r>
                        <a:rPr lang="cs-CZ" sz="1100" u="none" strike="noStrike" dirty="0">
                          <a:solidFill>
                            <a:schemeClr val="tx1">
                              <a:lumMod val="85000"/>
                              <a:lumOff val="15000"/>
                            </a:schemeClr>
                          </a:solidFill>
                          <a:effectLst/>
                        </a:rPr>
                        <a:t>32</a:t>
                      </a:r>
                      <a:endParaRPr lang="cs-CZ" sz="1100" b="0" i="0" u="none" strike="noStrike" dirty="0">
                        <a:solidFill>
                          <a:schemeClr val="tx1">
                            <a:lumMod val="85000"/>
                            <a:lumOff val="15000"/>
                          </a:schemeClr>
                        </a:solidFill>
                        <a:effectLst/>
                        <a:latin typeface="Calibri"/>
                      </a:endParaRPr>
                    </a:p>
                  </a:txBody>
                  <a:tcPr marL="9525" marR="9525" marT="9525" marB="0" anchor="b">
                    <a:cell3D prstMaterial="dkEdge">
                      <a:bevel/>
                      <a:lightRig rig="flood" dir="t"/>
                    </a:cell3D>
                  </a:tcPr>
                </a:tc>
                <a:tc>
                  <a:txBody>
                    <a:bodyPr/>
                    <a:lstStyle/>
                    <a:p>
                      <a:pPr algn="ctr" fontAlgn="b"/>
                      <a:r>
                        <a:rPr lang="cs-CZ" sz="1100" u="none" strike="noStrike" dirty="0">
                          <a:solidFill>
                            <a:schemeClr val="tx1">
                              <a:lumMod val="85000"/>
                              <a:lumOff val="15000"/>
                            </a:schemeClr>
                          </a:solidFill>
                          <a:effectLst/>
                        </a:rPr>
                        <a:t>86,49</a:t>
                      </a:r>
                      <a:endParaRPr lang="cs-CZ" sz="1100" b="0" i="0" u="none" strike="noStrike" dirty="0">
                        <a:solidFill>
                          <a:schemeClr val="tx1">
                            <a:lumMod val="85000"/>
                            <a:lumOff val="15000"/>
                          </a:schemeClr>
                        </a:solidFill>
                        <a:effectLst/>
                        <a:latin typeface="Calibri"/>
                      </a:endParaRPr>
                    </a:p>
                  </a:txBody>
                  <a:tcPr marL="9525" marR="9525" marT="9525" marB="0" anchor="b">
                    <a:cell3D prstMaterial="dkEdge">
                      <a:bevel/>
                      <a:lightRig rig="flood" dir="t"/>
                    </a:cell3D>
                  </a:tcPr>
                </a:tc>
                <a:tc>
                  <a:txBody>
                    <a:bodyPr/>
                    <a:lstStyle/>
                    <a:p>
                      <a:pPr algn="ctr" fontAlgn="b"/>
                      <a:r>
                        <a:rPr lang="cs-CZ" sz="1100" u="none" strike="noStrike" dirty="0">
                          <a:solidFill>
                            <a:schemeClr val="tx1">
                              <a:lumMod val="85000"/>
                              <a:lumOff val="15000"/>
                            </a:schemeClr>
                          </a:solidFill>
                          <a:effectLst/>
                        </a:rPr>
                        <a:t>31</a:t>
                      </a:r>
                      <a:endParaRPr lang="cs-CZ" sz="1100" b="0" i="0" u="none" strike="noStrike" dirty="0">
                        <a:solidFill>
                          <a:schemeClr val="tx1">
                            <a:lumMod val="85000"/>
                            <a:lumOff val="15000"/>
                          </a:schemeClr>
                        </a:solidFill>
                        <a:effectLst/>
                        <a:latin typeface="Calibri"/>
                      </a:endParaRPr>
                    </a:p>
                  </a:txBody>
                  <a:tcPr marL="9525" marR="9525" marT="9525" marB="0" anchor="b">
                    <a:cell3D prstMaterial="dkEdge">
                      <a:bevel/>
                      <a:lightRig rig="flood" dir="t"/>
                    </a:cell3D>
                  </a:tcPr>
                </a:tc>
                <a:tc>
                  <a:txBody>
                    <a:bodyPr/>
                    <a:lstStyle/>
                    <a:p>
                      <a:pPr algn="ctr" fontAlgn="b"/>
                      <a:r>
                        <a:rPr lang="cs-CZ" sz="1100" u="none" strike="noStrike" dirty="0">
                          <a:solidFill>
                            <a:schemeClr val="tx1">
                              <a:lumMod val="85000"/>
                              <a:lumOff val="15000"/>
                            </a:schemeClr>
                          </a:solidFill>
                          <a:effectLst/>
                        </a:rPr>
                        <a:t>70,45</a:t>
                      </a:r>
                      <a:endParaRPr lang="cs-CZ" sz="1100" b="0" i="0" u="none" strike="noStrike" dirty="0">
                        <a:solidFill>
                          <a:schemeClr val="tx1">
                            <a:lumMod val="85000"/>
                            <a:lumOff val="15000"/>
                          </a:schemeClr>
                        </a:solidFill>
                        <a:effectLst/>
                        <a:latin typeface="Calibri"/>
                      </a:endParaRPr>
                    </a:p>
                  </a:txBody>
                  <a:tcPr marL="9525" marR="9525" marT="9525" marB="0" anchor="b">
                    <a:cell3D prstMaterial="dkEdge">
                      <a:bevel/>
                      <a:lightRig rig="flood" dir="t"/>
                    </a:cell3D>
                  </a:tcPr>
                </a:tc>
                <a:tc>
                  <a:txBody>
                    <a:bodyPr/>
                    <a:lstStyle/>
                    <a:p>
                      <a:pPr algn="ctr" fontAlgn="b"/>
                      <a:r>
                        <a:rPr lang="cs-CZ" sz="1100" u="none" strike="noStrike">
                          <a:solidFill>
                            <a:schemeClr val="tx1">
                              <a:lumMod val="85000"/>
                              <a:lumOff val="15000"/>
                            </a:schemeClr>
                          </a:solidFill>
                          <a:effectLst/>
                        </a:rPr>
                        <a:t>63</a:t>
                      </a:r>
                      <a:endParaRPr lang="cs-CZ" sz="1100" b="0" i="0" u="none" strike="noStrike">
                        <a:solidFill>
                          <a:schemeClr val="tx1">
                            <a:lumMod val="85000"/>
                            <a:lumOff val="15000"/>
                          </a:schemeClr>
                        </a:solidFill>
                        <a:effectLst/>
                        <a:latin typeface="Calibri"/>
                      </a:endParaRPr>
                    </a:p>
                  </a:txBody>
                  <a:tcPr marL="9525" marR="9525" marT="9525" marB="0" anchor="b">
                    <a:cell3D prstMaterial="dkEdge">
                      <a:bevel/>
                      <a:lightRig rig="flood" dir="t"/>
                    </a:cell3D>
                  </a:tcPr>
                </a:tc>
                <a:tc>
                  <a:txBody>
                    <a:bodyPr/>
                    <a:lstStyle/>
                    <a:p>
                      <a:pPr algn="ctr" fontAlgn="b"/>
                      <a:r>
                        <a:rPr lang="cs-CZ" sz="1100" u="none" strike="noStrike">
                          <a:solidFill>
                            <a:schemeClr val="tx1">
                              <a:lumMod val="85000"/>
                              <a:lumOff val="15000"/>
                            </a:schemeClr>
                          </a:solidFill>
                          <a:effectLst/>
                        </a:rPr>
                        <a:t>77,78</a:t>
                      </a:r>
                      <a:endParaRPr lang="cs-CZ" sz="1100" b="0" i="0" u="none" strike="noStrike">
                        <a:solidFill>
                          <a:schemeClr val="tx1">
                            <a:lumMod val="85000"/>
                            <a:lumOff val="15000"/>
                          </a:schemeClr>
                        </a:solidFill>
                        <a:effectLst/>
                        <a:latin typeface="Calibri"/>
                      </a:endParaRPr>
                    </a:p>
                  </a:txBody>
                  <a:tcPr marL="9525" marR="9525" marT="9525" marB="0" anchor="b">
                    <a:cell3D prstMaterial="dkEdge">
                      <a:bevel/>
                      <a:lightRig rig="flood" dir="t"/>
                    </a:cell3D>
                  </a:tcPr>
                </a:tc>
                <a:extLst>
                  <a:ext uri="{0D108BD9-81ED-4DB2-BD59-A6C34878D82A}">
                    <a16:rowId xmlns:a16="http://schemas.microsoft.com/office/drawing/2014/main" val="10002"/>
                  </a:ext>
                </a:extLst>
              </a:tr>
              <a:tr h="273630">
                <a:tc>
                  <a:txBody>
                    <a:bodyPr/>
                    <a:lstStyle/>
                    <a:p>
                      <a:pPr algn="l" fontAlgn="b"/>
                      <a:r>
                        <a:rPr lang="cs-CZ" sz="1100" u="none" strike="noStrike">
                          <a:solidFill>
                            <a:schemeClr val="tx1">
                              <a:lumMod val="85000"/>
                              <a:lumOff val="15000"/>
                            </a:schemeClr>
                          </a:solidFill>
                          <a:effectLst/>
                        </a:rPr>
                        <a:t>ano</a:t>
                      </a:r>
                      <a:endParaRPr lang="cs-CZ" sz="1100" b="0" i="0" u="none" strike="noStrike">
                        <a:solidFill>
                          <a:schemeClr val="tx1">
                            <a:lumMod val="85000"/>
                            <a:lumOff val="15000"/>
                          </a:schemeClr>
                        </a:solidFill>
                        <a:effectLst/>
                        <a:latin typeface="Calibri"/>
                      </a:endParaRPr>
                    </a:p>
                  </a:txBody>
                  <a:tcPr marL="9525" marR="9525" marT="9525" marB="0" anchor="b">
                    <a:cell3D prstMaterial="dkEdge">
                      <a:bevel/>
                      <a:lightRig rig="flood" dir="t"/>
                    </a:cell3D>
                  </a:tcPr>
                </a:tc>
                <a:tc>
                  <a:txBody>
                    <a:bodyPr/>
                    <a:lstStyle/>
                    <a:p>
                      <a:pPr algn="ctr" fontAlgn="b"/>
                      <a:r>
                        <a:rPr lang="cs-CZ" sz="1100" u="none" strike="noStrike">
                          <a:solidFill>
                            <a:schemeClr val="tx1">
                              <a:lumMod val="85000"/>
                              <a:lumOff val="15000"/>
                            </a:schemeClr>
                          </a:solidFill>
                          <a:effectLst/>
                        </a:rPr>
                        <a:t>5</a:t>
                      </a:r>
                      <a:endParaRPr lang="cs-CZ" sz="1100" b="0" i="0" u="none" strike="noStrike">
                        <a:solidFill>
                          <a:schemeClr val="tx1">
                            <a:lumMod val="85000"/>
                            <a:lumOff val="15000"/>
                          </a:schemeClr>
                        </a:solidFill>
                        <a:effectLst/>
                        <a:latin typeface="Calibri"/>
                      </a:endParaRPr>
                    </a:p>
                  </a:txBody>
                  <a:tcPr marL="9525" marR="9525" marT="9525" marB="0" anchor="b">
                    <a:cell3D prstMaterial="dkEdge">
                      <a:bevel/>
                      <a:lightRig rig="flood" dir="t"/>
                    </a:cell3D>
                  </a:tcPr>
                </a:tc>
                <a:tc>
                  <a:txBody>
                    <a:bodyPr/>
                    <a:lstStyle/>
                    <a:p>
                      <a:pPr algn="ctr" fontAlgn="b"/>
                      <a:r>
                        <a:rPr lang="cs-CZ" sz="1100" u="none" strike="noStrike" dirty="0">
                          <a:solidFill>
                            <a:schemeClr val="tx1">
                              <a:lumMod val="85000"/>
                              <a:lumOff val="15000"/>
                            </a:schemeClr>
                          </a:solidFill>
                          <a:effectLst/>
                        </a:rPr>
                        <a:t>13,51</a:t>
                      </a:r>
                      <a:endParaRPr lang="cs-CZ" sz="1100" b="0" i="0" u="none" strike="noStrike" dirty="0">
                        <a:solidFill>
                          <a:schemeClr val="tx1">
                            <a:lumMod val="85000"/>
                            <a:lumOff val="15000"/>
                          </a:schemeClr>
                        </a:solidFill>
                        <a:effectLst/>
                        <a:latin typeface="Calibri"/>
                      </a:endParaRPr>
                    </a:p>
                  </a:txBody>
                  <a:tcPr marL="9525" marR="9525" marT="9525" marB="0" anchor="b">
                    <a:cell3D prstMaterial="dkEdge">
                      <a:bevel/>
                      <a:lightRig rig="flood" dir="t"/>
                    </a:cell3D>
                  </a:tcPr>
                </a:tc>
                <a:tc>
                  <a:txBody>
                    <a:bodyPr/>
                    <a:lstStyle/>
                    <a:p>
                      <a:pPr algn="ctr" fontAlgn="b"/>
                      <a:r>
                        <a:rPr lang="cs-CZ" sz="1100" u="none" strike="noStrike" dirty="0">
                          <a:solidFill>
                            <a:schemeClr val="tx1">
                              <a:lumMod val="85000"/>
                              <a:lumOff val="15000"/>
                            </a:schemeClr>
                          </a:solidFill>
                          <a:effectLst/>
                        </a:rPr>
                        <a:t>13</a:t>
                      </a:r>
                      <a:endParaRPr lang="cs-CZ" sz="1100" b="0" i="0" u="none" strike="noStrike" dirty="0">
                        <a:solidFill>
                          <a:schemeClr val="tx1">
                            <a:lumMod val="85000"/>
                            <a:lumOff val="15000"/>
                          </a:schemeClr>
                        </a:solidFill>
                        <a:effectLst/>
                        <a:latin typeface="Calibri"/>
                      </a:endParaRPr>
                    </a:p>
                  </a:txBody>
                  <a:tcPr marL="9525" marR="9525" marT="9525" marB="0" anchor="b">
                    <a:cell3D prstMaterial="dkEdge">
                      <a:bevel/>
                      <a:lightRig rig="flood" dir="t"/>
                    </a:cell3D>
                  </a:tcPr>
                </a:tc>
                <a:tc>
                  <a:txBody>
                    <a:bodyPr/>
                    <a:lstStyle/>
                    <a:p>
                      <a:pPr algn="ctr" fontAlgn="b"/>
                      <a:r>
                        <a:rPr lang="cs-CZ" sz="1100" u="none" strike="noStrike" dirty="0">
                          <a:solidFill>
                            <a:schemeClr val="tx1">
                              <a:lumMod val="85000"/>
                              <a:lumOff val="15000"/>
                            </a:schemeClr>
                          </a:solidFill>
                          <a:effectLst/>
                        </a:rPr>
                        <a:t>29,55</a:t>
                      </a:r>
                      <a:endParaRPr lang="cs-CZ" sz="1100" b="0" i="0" u="none" strike="noStrike" dirty="0">
                        <a:solidFill>
                          <a:schemeClr val="tx1">
                            <a:lumMod val="85000"/>
                            <a:lumOff val="15000"/>
                          </a:schemeClr>
                        </a:solidFill>
                        <a:effectLst/>
                        <a:latin typeface="Calibri"/>
                      </a:endParaRPr>
                    </a:p>
                  </a:txBody>
                  <a:tcPr marL="9525" marR="9525" marT="9525" marB="0" anchor="b">
                    <a:cell3D prstMaterial="dkEdge">
                      <a:bevel/>
                      <a:lightRig rig="flood" dir="t"/>
                    </a:cell3D>
                  </a:tcPr>
                </a:tc>
                <a:tc>
                  <a:txBody>
                    <a:bodyPr/>
                    <a:lstStyle/>
                    <a:p>
                      <a:pPr algn="ctr" fontAlgn="b"/>
                      <a:r>
                        <a:rPr lang="cs-CZ" sz="1100" u="none" strike="noStrike" dirty="0">
                          <a:solidFill>
                            <a:schemeClr val="tx1">
                              <a:lumMod val="85000"/>
                              <a:lumOff val="15000"/>
                            </a:schemeClr>
                          </a:solidFill>
                          <a:effectLst/>
                        </a:rPr>
                        <a:t>18</a:t>
                      </a:r>
                      <a:endParaRPr lang="cs-CZ" sz="1100" b="0" i="0" u="none" strike="noStrike" dirty="0">
                        <a:solidFill>
                          <a:schemeClr val="tx1">
                            <a:lumMod val="85000"/>
                            <a:lumOff val="15000"/>
                          </a:schemeClr>
                        </a:solidFill>
                        <a:effectLst/>
                        <a:latin typeface="Calibri"/>
                      </a:endParaRPr>
                    </a:p>
                  </a:txBody>
                  <a:tcPr marL="9525" marR="9525" marT="9525" marB="0" anchor="b">
                    <a:cell3D prstMaterial="dkEdge">
                      <a:bevel/>
                      <a:lightRig rig="flood" dir="t"/>
                    </a:cell3D>
                  </a:tcPr>
                </a:tc>
                <a:tc>
                  <a:txBody>
                    <a:bodyPr/>
                    <a:lstStyle/>
                    <a:p>
                      <a:pPr algn="ctr" fontAlgn="b"/>
                      <a:r>
                        <a:rPr lang="cs-CZ" sz="1100" u="none" strike="noStrike">
                          <a:solidFill>
                            <a:schemeClr val="tx1">
                              <a:lumMod val="85000"/>
                              <a:lumOff val="15000"/>
                            </a:schemeClr>
                          </a:solidFill>
                          <a:effectLst/>
                        </a:rPr>
                        <a:t>22,22</a:t>
                      </a:r>
                      <a:endParaRPr lang="cs-CZ" sz="1100" b="0" i="0" u="none" strike="noStrike">
                        <a:solidFill>
                          <a:schemeClr val="tx1">
                            <a:lumMod val="85000"/>
                            <a:lumOff val="15000"/>
                          </a:schemeClr>
                        </a:solidFill>
                        <a:effectLst/>
                        <a:latin typeface="Calibri"/>
                      </a:endParaRPr>
                    </a:p>
                  </a:txBody>
                  <a:tcPr marL="9525" marR="9525" marT="9525" marB="0" anchor="b">
                    <a:cell3D prstMaterial="dkEdge">
                      <a:bevel/>
                      <a:lightRig rig="flood" dir="t"/>
                    </a:cell3D>
                  </a:tcPr>
                </a:tc>
                <a:extLst>
                  <a:ext uri="{0D108BD9-81ED-4DB2-BD59-A6C34878D82A}">
                    <a16:rowId xmlns:a16="http://schemas.microsoft.com/office/drawing/2014/main" val="10003"/>
                  </a:ext>
                </a:extLst>
              </a:tr>
              <a:tr h="273630">
                <a:tc>
                  <a:txBody>
                    <a:bodyPr/>
                    <a:lstStyle/>
                    <a:p>
                      <a:pPr algn="l" fontAlgn="b"/>
                      <a:r>
                        <a:rPr lang="cs-CZ" sz="1100" u="none" strike="noStrike">
                          <a:solidFill>
                            <a:schemeClr val="tx1">
                              <a:lumMod val="85000"/>
                              <a:lumOff val="15000"/>
                            </a:schemeClr>
                          </a:solidFill>
                          <a:effectLst/>
                        </a:rPr>
                        <a:t>Celkový součet</a:t>
                      </a:r>
                      <a:endParaRPr lang="cs-CZ" sz="1100" b="0" i="0" u="none" strike="noStrike">
                        <a:solidFill>
                          <a:schemeClr val="tx1">
                            <a:lumMod val="85000"/>
                            <a:lumOff val="15000"/>
                          </a:schemeClr>
                        </a:solidFill>
                        <a:effectLst/>
                        <a:latin typeface="Calibri"/>
                      </a:endParaRPr>
                    </a:p>
                  </a:txBody>
                  <a:tcPr marL="9525" marR="9525" marT="9525" marB="0" anchor="b">
                    <a:cell3D prstMaterial="dkEdge">
                      <a:bevel/>
                      <a:lightRig rig="flood" dir="t"/>
                    </a:cell3D>
                  </a:tcPr>
                </a:tc>
                <a:tc>
                  <a:txBody>
                    <a:bodyPr/>
                    <a:lstStyle/>
                    <a:p>
                      <a:pPr algn="ctr" fontAlgn="b"/>
                      <a:r>
                        <a:rPr lang="cs-CZ" sz="1100" u="none" strike="noStrike">
                          <a:solidFill>
                            <a:schemeClr val="tx1">
                              <a:lumMod val="85000"/>
                              <a:lumOff val="15000"/>
                            </a:schemeClr>
                          </a:solidFill>
                          <a:effectLst/>
                        </a:rPr>
                        <a:t>37</a:t>
                      </a:r>
                      <a:endParaRPr lang="cs-CZ" sz="1100" b="0" i="0" u="none" strike="noStrike">
                        <a:solidFill>
                          <a:schemeClr val="tx1">
                            <a:lumMod val="85000"/>
                            <a:lumOff val="15000"/>
                          </a:schemeClr>
                        </a:solidFill>
                        <a:effectLst/>
                        <a:latin typeface="Calibri"/>
                      </a:endParaRPr>
                    </a:p>
                  </a:txBody>
                  <a:tcPr marL="9525" marR="9525" marT="9525" marB="0" anchor="b">
                    <a:cell3D prstMaterial="dkEdge">
                      <a:bevel/>
                      <a:lightRig rig="flood" dir="t"/>
                    </a:cell3D>
                  </a:tcPr>
                </a:tc>
                <a:tc>
                  <a:txBody>
                    <a:bodyPr/>
                    <a:lstStyle/>
                    <a:p>
                      <a:pPr algn="ctr" fontAlgn="b"/>
                      <a:r>
                        <a:rPr lang="cs-CZ" sz="1100" u="none" strike="noStrike">
                          <a:solidFill>
                            <a:schemeClr val="tx1">
                              <a:lumMod val="85000"/>
                              <a:lumOff val="15000"/>
                            </a:schemeClr>
                          </a:solidFill>
                          <a:effectLst/>
                        </a:rPr>
                        <a:t>100,00</a:t>
                      </a:r>
                      <a:endParaRPr lang="cs-CZ" sz="1100" b="0" i="0" u="none" strike="noStrike">
                        <a:solidFill>
                          <a:schemeClr val="tx1">
                            <a:lumMod val="85000"/>
                            <a:lumOff val="15000"/>
                          </a:schemeClr>
                        </a:solidFill>
                        <a:effectLst/>
                        <a:latin typeface="Calibri"/>
                      </a:endParaRPr>
                    </a:p>
                  </a:txBody>
                  <a:tcPr marL="9525" marR="9525" marT="9525" marB="0" anchor="b">
                    <a:cell3D prstMaterial="dkEdge">
                      <a:bevel/>
                      <a:lightRig rig="flood" dir="t"/>
                    </a:cell3D>
                  </a:tcPr>
                </a:tc>
                <a:tc>
                  <a:txBody>
                    <a:bodyPr/>
                    <a:lstStyle/>
                    <a:p>
                      <a:pPr algn="ctr" fontAlgn="b"/>
                      <a:r>
                        <a:rPr lang="cs-CZ" sz="1100" u="none" strike="noStrike" dirty="0">
                          <a:solidFill>
                            <a:schemeClr val="tx1">
                              <a:lumMod val="85000"/>
                              <a:lumOff val="15000"/>
                            </a:schemeClr>
                          </a:solidFill>
                          <a:effectLst/>
                        </a:rPr>
                        <a:t>44</a:t>
                      </a:r>
                      <a:endParaRPr lang="cs-CZ" sz="1100" b="0" i="0" u="none" strike="noStrike" dirty="0">
                        <a:solidFill>
                          <a:schemeClr val="tx1">
                            <a:lumMod val="85000"/>
                            <a:lumOff val="15000"/>
                          </a:schemeClr>
                        </a:solidFill>
                        <a:effectLst/>
                        <a:latin typeface="Calibri"/>
                      </a:endParaRPr>
                    </a:p>
                  </a:txBody>
                  <a:tcPr marL="9525" marR="9525" marT="9525" marB="0" anchor="b">
                    <a:cell3D prstMaterial="dkEdge">
                      <a:bevel/>
                      <a:lightRig rig="flood" dir="t"/>
                    </a:cell3D>
                  </a:tcPr>
                </a:tc>
                <a:tc>
                  <a:txBody>
                    <a:bodyPr/>
                    <a:lstStyle/>
                    <a:p>
                      <a:pPr algn="ctr" fontAlgn="b"/>
                      <a:r>
                        <a:rPr lang="cs-CZ" sz="1100" u="none" strike="noStrike" dirty="0">
                          <a:solidFill>
                            <a:schemeClr val="tx1">
                              <a:lumMod val="85000"/>
                              <a:lumOff val="15000"/>
                            </a:schemeClr>
                          </a:solidFill>
                          <a:effectLst/>
                        </a:rPr>
                        <a:t>100,00</a:t>
                      </a:r>
                      <a:endParaRPr lang="cs-CZ" sz="1100" b="0" i="0" u="none" strike="noStrike" dirty="0">
                        <a:solidFill>
                          <a:schemeClr val="tx1">
                            <a:lumMod val="85000"/>
                            <a:lumOff val="15000"/>
                          </a:schemeClr>
                        </a:solidFill>
                        <a:effectLst/>
                        <a:latin typeface="Calibri"/>
                      </a:endParaRPr>
                    </a:p>
                  </a:txBody>
                  <a:tcPr marL="9525" marR="9525" marT="9525" marB="0" anchor="b">
                    <a:cell3D prstMaterial="dkEdge">
                      <a:bevel/>
                      <a:lightRig rig="flood" dir="t"/>
                    </a:cell3D>
                  </a:tcPr>
                </a:tc>
                <a:tc>
                  <a:txBody>
                    <a:bodyPr/>
                    <a:lstStyle/>
                    <a:p>
                      <a:pPr algn="ctr" fontAlgn="b"/>
                      <a:r>
                        <a:rPr lang="cs-CZ" sz="1100" u="none" strike="noStrike" dirty="0">
                          <a:solidFill>
                            <a:schemeClr val="tx1">
                              <a:lumMod val="85000"/>
                              <a:lumOff val="15000"/>
                            </a:schemeClr>
                          </a:solidFill>
                          <a:effectLst/>
                        </a:rPr>
                        <a:t>81</a:t>
                      </a:r>
                      <a:endParaRPr lang="cs-CZ" sz="1100" b="0" i="0" u="none" strike="noStrike" dirty="0">
                        <a:solidFill>
                          <a:schemeClr val="tx1">
                            <a:lumMod val="85000"/>
                            <a:lumOff val="15000"/>
                          </a:schemeClr>
                        </a:solidFill>
                        <a:effectLst/>
                        <a:latin typeface="Calibri"/>
                      </a:endParaRPr>
                    </a:p>
                  </a:txBody>
                  <a:tcPr marL="9525" marR="9525" marT="9525" marB="0" anchor="b">
                    <a:cell3D prstMaterial="dkEdge">
                      <a:bevel/>
                      <a:lightRig rig="flood" dir="t"/>
                    </a:cell3D>
                  </a:tcPr>
                </a:tc>
                <a:tc>
                  <a:txBody>
                    <a:bodyPr/>
                    <a:lstStyle/>
                    <a:p>
                      <a:pPr algn="ctr" fontAlgn="b"/>
                      <a:r>
                        <a:rPr lang="cs-CZ" sz="1100" u="none" strike="noStrike" dirty="0">
                          <a:solidFill>
                            <a:schemeClr val="tx1">
                              <a:lumMod val="85000"/>
                              <a:lumOff val="15000"/>
                            </a:schemeClr>
                          </a:solidFill>
                          <a:effectLst/>
                        </a:rPr>
                        <a:t>100,00</a:t>
                      </a:r>
                      <a:endParaRPr lang="cs-CZ" sz="1100" b="0" i="0" u="none" strike="noStrike" dirty="0">
                        <a:solidFill>
                          <a:schemeClr val="tx1">
                            <a:lumMod val="85000"/>
                            <a:lumOff val="15000"/>
                          </a:schemeClr>
                        </a:solidFill>
                        <a:effectLst/>
                        <a:latin typeface="Calibri"/>
                      </a:endParaRPr>
                    </a:p>
                  </a:txBody>
                  <a:tcPr marL="9525" marR="9525" marT="9525" marB="0" anchor="b">
                    <a:cell3D prstMaterial="dkEdge">
                      <a:bevel/>
                      <a:lightRig rig="flood" dir="t"/>
                    </a:cell3D>
                  </a:tcPr>
                </a:tc>
                <a:extLst>
                  <a:ext uri="{0D108BD9-81ED-4DB2-BD59-A6C34878D82A}">
                    <a16:rowId xmlns:a16="http://schemas.microsoft.com/office/drawing/2014/main" val="10004"/>
                  </a:ext>
                </a:extLst>
              </a:tr>
            </a:tbl>
          </a:graphicData>
        </a:graphic>
      </p:graphicFrame>
      <p:sp>
        <p:nvSpPr>
          <p:cNvPr id="32" name="Zaoblený obdélník 31"/>
          <p:cNvSpPr/>
          <p:nvPr/>
        </p:nvSpPr>
        <p:spPr>
          <a:xfrm>
            <a:off x="655440" y="3212976"/>
            <a:ext cx="3100784" cy="379033"/>
          </a:xfrm>
          <a:prstGeom prst="round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400" b="1" dirty="0"/>
              <a:t>Tabulka kontingenční</a:t>
            </a:r>
          </a:p>
        </p:txBody>
      </p:sp>
      <p:sp>
        <p:nvSpPr>
          <p:cNvPr id="35" name="Zaoblený obdélníkový popisek 34"/>
          <p:cNvSpPr/>
          <p:nvPr/>
        </p:nvSpPr>
        <p:spPr>
          <a:xfrm>
            <a:off x="1070622" y="2158340"/>
            <a:ext cx="3096344" cy="504056"/>
          </a:xfrm>
          <a:prstGeom prst="wedgeRoundRectCallout">
            <a:avLst>
              <a:gd name="adj1" fmla="val 14854"/>
              <a:gd name="adj2" fmla="val -85432"/>
              <a:gd name="adj3" fmla="val 16667"/>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s-CZ" sz="1400" dirty="0"/>
              <a:t>Tabulka čtyřpolní = dva řádky a dva sloupce (4 políčka)</a:t>
            </a:r>
          </a:p>
        </p:txBody>
      </p:sp>
      <p:graphicFrame>
        <p:nvGraphicFramePr>
          <p:cNvPr id="36" name="Graf 35"/>
          <p:cNvGraphicFramePr>
            <a:graphicFrameLocks/>
          </p:cNvGraphicFramePr>
          <p:nvPr>
            <p:extLst>
              <p:ext uri="{D42A27DB-BD31-4B8C-83A1-F6EECF244321}">
                <p14:modId xmlns:p14="http://schemas.microsoft.com/office/powerpoint/2010/main" val="281708650"/>
              </p:ext>
            </p:extLst>
          </p:nvPr>
        </p:nvGraphicFramePr>
        <p:xfrm>
          <a:off x="8154745" y="1154438"/>
          <a:ext cx="2882296" cy="1368152"/>
        </p:xfrm>
        <a:graphic>
          <a:graphicData uri="http://schemas.openxmlformats.org/drawingml/2006/chart">
            <c:chart xmlns:c="http://schemas.openxmlformats.org/drawingml/2006/chart" xmlns:r="http://schemas.openxmlformats.org/officeDocument/2006/relationships" r:id="rId2"/>
          </a:graphicData>
        </a:graphic>
      </p:graphicFrame>
      <p:sp>
        <p:nvSpPr>
          <p:cNvPr id="37" name="Zaoblený obdélníkový popisek 36"/>
          <p:cNvSpPr/>
          <p:nvPr/>
        </p:nvSpPr>
        <p:spPr>
          <a:xfrm>
            <a:off x="8047721" y="2685978"/>
            <a:ext cx="3096344" cy="504056"/>
          </a:xfrm>
          <a:prstGeom prst="wedgeRoundRectCallout">
            <a:avLst>
              <a:gd name="adj1" fmla="val 11987"/>
              <a:gd name="adj2" fmla="val -80148"/>
              <a:gd name="adj3" fmla="val 16667"/>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400" b="1" dirty="0"/>
              <a:t>Graf pruhový</a:t>
            </a:r>
          </a:p>
          <a:p>
            <a:pPr algn="ctr"/>
            <a:r>
              <a:rPr lang="cs-CZ" sz="1400" dirty="0"/>
              <a:t>(vhodný u dlouhých legend)</a:t>
            </a:r>
          </a:p>
        </p:txBody>
      </p:sp>
      <p:graphicFrame>
        <p:nvGraphicFramePr>
          <p:cNvPr id="39" name="Graf 38"/>
          <p:cNvGraphicFramePr>
            <a:graphicFrameLocks/>
          </p:cNvGraphicFramePr>
          <p:nvPr>
            <p:extLst>
              <p:ext uri="{D42A27DB-BD31-4B8C-83A1-F6EECF244321}">
                <p14:modId xmlns:p14="http://schemas.microsoft.com/office/powerpoint/2010/main" val="2971954505"/>
              </p:ext>
            </p:extLst>
          </p:nvPr>
        </p:nvGraphicFramePr>
        <p:xfrm>
          <a:off x="8047721" y="3251097"/>
          <a:ext cx="2940985" cy="1368152"/>
        </p:xfrm>
        <a:graphic>
          <a:graphicData uri="http://schemas.openxmlformats.org/drawingml/2006/chart">
            <c:chart xmlns:c="http://schemas.openxmlformats.org/drawingml/2006/chart" xmlns:r="http://schemas.openxmlformats.org/officeDocument/2006/relationships" r:id="rId3"/>
          </a:graphicData>
        </a:graphic>
      </p:graphicFrame>
      <p:sp>
        <p:nvSpPr>
          <p:cNvPr id="40" name="Zaoblený obdélníkový popisek 39"/>
          <p:cNvSpPr/>
          <p:nvPr/>
        </p:nvSpPr>
        <p:spPr>
          <a:xfrm>
            <a:off x="7894191" y="4616445"/>
            <a:ext cx="3096344" cy="252028"/>
          </a:xfrm>
          <a:prstGeom prst="wedgeRoundRectCallout">
            <a:avLst>
              <a:gd name="adj1" fmla="val 7686"/>
              <a:gd name="adj2" fmla="val -90716"/>
              <a:gd name="adj3" fmla="val 16667"/>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400" b="1" dirty="0"/>
              <a:t>Graf sloupcový skupinový</a:t>
            </a:r>
          </a:p>
        </p:txBody>
      </p:sp>
      <p:graphicFrame>
        <p:nvGraphicFramePr>
          <p:cNvPr id="41" name="Graf 40"/>
          <p:cNvGraphicFramePr>
            <a:graphicFrameLocks/>
          </p:cNvGraphicFramePr>
          <p:nvPr>
            <p:extLst>
              <p:ext uri="{D42A27DB-BD31-4B8C-83A1-F6EECF244321}">
                <p14:modId xmlns:p14="http://schemas.microsoft.com/office/powerpoint/2010/main" val="780375111"/>
              </p:ext>
            </p:extLst>
          </p:nvPr>
        </p:nvGraphicFramePr>
        <p:xfrm>
          <a:off x="8154745" y="4853562"/>
          <a:ext cx="2806336" cy="1484784"/>
        </p:xfrm>
        <a:graphic>
          <a:graphicData uri="http://schemas.openxmlformats.org/drawingml/2006/chart">
            <c:chart xmlns:c="http://schemas.openxmlformats.org/drawingml/2006/chart" xmlns:r="http://schemas.openxmlformats.org/officeDocument/2006/relationships" r:id="rId4"/>
          </a:graphicData>
        </a:graphic>
      </p:graphicFrame>
      <p:sp>
        <p:nvSpPr>
          <p:cNvPr id="42" name="Zaoblený obdélníkový popisek 41"/>
          <p:cNvSpPr/>
          <p:nvPr/>
        </p:nvSpPr>
        <p:spPr>
          <a:xfrm>
            <a:off x="7864737" y="6341803"/>
            <a:ext cx="3096344" cy="252028"/>
          </a:xfrm>
          <a:prstGeom prst="wedgeRoundRectCallout">
            <a:avLst>
              <a:gd name="adj1" fmla="val 33490"/>
              <a:gd name="adj2" fmla="val -80149"/>
              <a:gd name="adj3" fmla="val 16667"/>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400" b="1" dirty="0"/>
              <a:t>Graf sloupcový skládaný</a:t>
            </a:r>
          </a:p>
        </p:txBody>
      </p:sp>
      <p:sp>
        <p:nvSpPr>
          <p:cNvPr id="3" name="Obdélník 2">
            <a:extLst>
              <a:ext uri="{FF2B5EF4-FFF2-40B4-BE49-F238E27FC236}">
                <a16:creationId xmlns:a16="http://schemas.microsoft.com/office/drawing/2014/main" id="{D7797D90-E918-4333-8B6E-B761E3D79289}"/>
              </a:ext>
            </a:extLst>
          </p:cNvPr>
          <p:cNvSpPr/>
          <p:nvPr/>
        </p:nvSpPr>
        <p:spPr bwMode="auto">
          <a:xfrm>
            <a:off x="3933955" y="1579680"/>
            <a:ext cx="4220790" cy="356335"/>
          </a:xfrm>
          <a:prstGeom prst="rect">
            <a:avLst/>
          </a:prstGeom>
          <a:ln>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cs-CZ" sz="1800" dirty="0">
                <a:solidFill>
                  <a:srgbClr val="FF0000"/>
                </a:solidFill>
                <a:latin typeface="+mn-lt"/>
              </a:rPr>
              <a:t>K vizualizaci NELZE využít koláčový graf </a:t>
            </a:r>
            <a:endParaRPr kumimoji="0" lang="cs-CZ" sz="1800" b="0" i="0" u="none" strike="noStrike" cap="none" normalizeH="0" baseline="0" dirty="0">
              <a:ln>
                <a:noFill/>
              </a:ln>
              <a:solidFill>
                <a:srgbClr val="FF0000"/>
              </a:solidFill>
              <a:effectLst/>
              <a:latin typeface="+mn-lt"/>
            </a:endParaRPr>
          </a:p>
        </p:txBody>
      </p:sp>
      <p:sp>
        <p:nvSpPr>
          <p:cNvPr id="6" name="Zástupný symbol pro zápatí 5">
            <a:extLst>
              <a:ext uri="{FF2B5EF4-FFF2-40B4-BE49-F238E27FC236}">
                <a16:creationId xmlns:a16="http://schemas.microsoft.com/office/drawing/2014/main" id="{DD911A43-B8A0-4108-B451-5FA75E8D614D}"/>
              </a:ext>
            </a:extLst>
          </p:cNvPr>
          <p:cNvSpPr>
            <a:spLocks noGrp="1"/>
          </p:cNvSpPr>
          <p:nvPr>
            <p:ph type="ftr" sz="quarter" idx="10"/>
          </p:nvPr>
        </p:nvSpPr>
        <p:spPr/>
        <p:txBody>
          <a:bodyPr/>
          <a:lstStyle/>
          <a:p>
            <a:r>
              <a:rPr lang="cs-CZ" dirty="0"/>
              <a:t>Lékařská fakulta Masarykovy univerzity, Ústav zdravotnických věd</a:t>
            </a:r>
          </a:p>
        </p:txBody>
      </p:sp>
      <p:sp>
        <p:nvSpPr>
          <p:cNvPr id="8" name="Zástupný symbol pro číslo snímku 7">
            <a:extLst>
              <a:ext uri="{FF2B5EF4-FFF2-40B4-BE49-F238E27FC236}">
                <a16:creationId xmlns:a16="http://schemas.microsoft.com/office/drawing/2014/main" id="{02F295D9-B681-4A8F-B4B8-09824D575BDD}"/>
              </a:ext>
            </a:extLst>
          </p:cNvPr>
          <p:cNvSpPr>
            <a:spLocks noGrp="1"/>
          </p:cNvSpPr>
          <p:nvPr>
            <p:ph type="sldNum" sz="quarter" idx="11"/>
          </p:nvPr>
        </p:nvSpPr>
        <p:spPr/>
        <p:txBody>
          <a:bodyPr/>
          <a:lstStyle/>
          <a:p>
            <a:fld id="{0970407D-EE58-4A0B-824B-1D3AE42DD9CF}" type="slidenum">
              <a:rPr lang="cs-CZ" altLang="cs-CZ" smtClean="0"/>
              <a:pPr/>
              <a:t>12</a:t>
            </a:fld>
            <a:endParaRPr lang="cs-CZ" altLang="cs-CZ" dirty="0"/>
          </a:p>
        </p:txBody>
      </p:sp>
    </p:spTree>
    <p:extLst>
      <p:ext uri="{BB962C8B-B14F-4D97-AF65-F5344CB8AC3E}">
        <p14:creationId xmlns:p14="http://schemas.microsoft.com/office/powerpoint/2010/main" val="9438892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délník 6"/>
          <p:cNvSpPr/>
          <p:nvPr/>
        </p:nvSpPr>
        <p:spPr>
          <a:xfrm>
            <a:off x="720000" y="2631130"/>
            <a:ext cx="8980783" cy="2268150"/>
          </a:xfrm>
          <a:prstGeom prst="rect">
            <a:avLst/>
          </a:prstGeom>
        </p:spPr>
        <p:txBody>
          <a:bodyPr vert="horz" lIns="91440" tIns="45720" rIns="91440" bIns="45720" rtlCol="0" anchor="b">
            <a:normAutofit/>
          </a:bodyPr>
          <a:lstStyle/>
          <a:p>
            <a:r>
              <a:rPr lang="cs-CZ" sz="3600" b="1" dirty="0">
                <a:solidFill>
                  <a:schemeClr val="accent1"/>
                </a:solidFill>
                <a:latin typeface="+mj-lt"/>
                <a:ea typeface="+mj-ea"/>
                <a:cs typeface="+mj-cs"/>
              </a:rPr>
              <a:t>Analýza dat – statistická</a:t>
            </a:r>
          </a:p>
          <a:p>
            <a:endParaRPr lang="cs-CZ" sz="3600" b="1" dirty="0">
              <a:solidFill>
                <a:schemeClr val="accent1"/>
              </a:solidFill>
              <a:latin typeface="+mj-lt"/>
              <a:ea typeface="+mj-ea"/>
              <a:cs typeface="+mj-cs"/>
            </a:endParaRPr>
          </a:p>
          <a:p>
            <a:endParaRPr lang="cs-CZ" sz="3600" b="1" dirty="0">
              <a:solidFill>
                <a:schemeClr val="accent1"/>
              </a:solidFill>
              <a:latin typeface="+mj-lt"/>
              <a:ea typeface="+mj-ea"/>
              <a:cs typeface="+mj-cs"/>
            </a:endParaRPr>
          </a:p>
        </p:txBody>
      </p:sp>
      <p:pic>
        <p:nvPicPr>
          <p:cNvPr id="5" name="Obrázek 4"/>
          <p:cNvPicPr/>
          <p:nvPr/>
        </p:nvPicPr>
        <p:blipFill rotWithShape="1">
          <a:blip r:embed="rId2"/>
          <a:srcRect l="7441" t="37919" r="55025" b="17989"/>
          <a:stretch/>
        </p:blipFill>
        <p:spPr bwMode="auto">
          <a:xfrm>
            <a:off x="6168008" y="0"/>
            <a:ext cx="3528392" cy="2564904"/>
          </a:xfrm>
          <a:prstGeom prst="rect">
            <a:avLst/>
          </a:prstGeom>
          <a:ln>
            <a:noFill/>
          </a:ln>
          <a:extLst>
            <a:ext uri="{53640926-AAD7-44D8-BBD7-CCE9431645EC}">
              <a14:shadowObscured xmlns:a14="http://schemas.microsoft.com/office/drawing/2010/main"/>
            </a:ext>
          </a:extLst>
        </p:spPr>
      </p:pic>
      <p:sp>
        <p:nvSpPr>
          <p:cNvPr id="3" name="Obdélník 2">
            <a:extLst>
              <a:ext uri="{FF2B5EF4-FFF2-40B4-BE49-F238E27FC236}">
                <a16:creationId xmlns:a16="http://schemas.microsoft.com/office/drawing/2014/main" id="{A7987ADC-3A80-455B-9471-8315E24DC1C1}"/>
              </a:ext>
            </a:extLst>
          </p:cNvPr>
          <p:cNvSpPr/>
          <p:nvPr/>
        </p:nvSpPr>
        <p:spPr>
          <a:xfrm>
            <a:off x="657775" y="5596753"/>
            <a:ext cx="4548233" cy="461665"/>
          </a:xfrm>
          <a:prstGeom prst="rect">
            <a:avLst/>
          </a:prstGeom>
        </p:spPr>
        <p:txBody>
          <a:bodyPr wrap="none">
            <a:spAutoFit/>
          </a:bodyPr>
          <a:lstStyle/>
          <a:p>
            <a:r>
              <a:rPr lang="cs-CZ" dirty="0"/>
              <a:t>https://www.spss-tutorials.com/</a:t>
            </a:r>
          </a:p>
        </p:txBody>
      </p:sp>
      <p:sp>
        <p:nvSpPr>
          <p:cNvPr id="4" name="Zástupný symbol pro zápatí 3">
            <a:extLst>
              <a:ext uri="{FF2B5EF4-FFF2-40B4-BE49-F238E27FC236}">
                <a16:creationId xmlns:a16="http://schemas.microsoft.com/office/drawing/2014/main" id="{02742041-DF27-4776-AEEA-6C542A9785C1}"/>
              </a:ext>
            </a:extLst>
          </p:cNvPr>
          <p:cNvSpPr>
            <a:spLocks noGrp="1"/>
          </p:cNvSpPr>
          <p:nvPr>
            <p:ph type="ftr" sz="quarter" idx="10"/>
          </p:nvPr>
        </p:nvSpPr>
        <p:spPr/>
        <p:txBody>
          <a:bodyPr/>
          <a:lstStyle/>
          <a:p>
            <a:r>
              <a:rPr lang="cs-CZ"/>
              <a:t>Lékařská fakulta Masarykovy univerzity, Ústav zdravotnických věd</a:t>
            </a:r>
            <a:endParaRPr lang="cs-CZ" dirty="0"/>
          </a:p>
        </p:txBody>
      </p:sp>
      <p:sp>
        <p:nvSpPr>
          <p:cNvPr id="6" name="Zástupný symbol pro číslo snímku 5">
            <a:extLst>
              <a:ext uri="{FF2B5EF4-FFF2-40B4-BE49-F238E27FC236}">
                <a16:creationId xmlns:a16="http://schemas.microsoft.com/office/drawing/2014/main" id="{12D15D92-1935-43BF-8239-C60D7E803F06}"/>
              </a:ext>
            </a:extLst>
          </p:cNvPr>
          <p:cNvSpPr>
            <a:spLocks noGrp="1"/>
          </p:cNvSpPr>
          <p:nvPr>
            <p:ph type="sldNum" sz="quarter" idx="11"/>
          </p:nvPr>
        </p:nvSpPr>
        <p:spPr/>
        <p:txBody>
          <a:bodyPr/>
          <a:lstStyle/>
          <a:p>
            <a:fld id="{0DE708CC-0C3F-4567-9698-B54C0F35BD31}" type="slidenum">
              <a:rPr lang="cs-CZ" altLang="cs-CZ" noProof="0" smtClean="0"/>
              <a:pPr/>
              <a:t>13</a:t>
            </a:fld>
            <a:endParaRPr lang="cs-CZ" altLang="cs-CZ" noProof="0" dirty="0"/>
          </a:p>
        </p:txBody>
      </p:sp>
    </p:spTree>
    <p:extLst>
      <p:ext uri="{BB962C8B-B14F-4D97-AF65-F5344CB8AC3E}">
        <p14:creationId xmlns:p14="http://schemas.microsoft.com/office/powerpoint/2010/main" val="8438670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95266" y="200170"/>
            <a:ext cx="8208912" cy="576064"/>
          </a:xfrm>
        </p:spPr>
        <p:txBody>
          <a:bodyPr>
            <a:normAutofit/>
          </a:bodyPr>
          <a:lstStyle/>
          <a:p>
            <a:r>
              <a:rPr lang="cs-CZ" dirty="0"/>
              <a:t>Základní pojmy</a:t>
            </a:r>
          </a:p>
        </p:txBody>
      </p:sp>
      <p:graphicFrame>
        <p:nvGraphicFramePr>
          <p:cNvPr id="4" name="Zástupný symbol pro obsah 3"/>
          <p:cNvGraphicFramePr>
            <a:graphicFrameLocks noGrp="1"/>
          </p:cNvGraphicFramePr>
          <p:nvPr>
            <p:ph idx="1"/>
            <p:extLst>
              <p:ext uri="{D42A27DB-BD31-4B8C-83A1-F6EECF244321}">
                <p14:modId xmlns:p14="http://schemas.microsoft.com/office/powerpoint/2010/main" val="419613193"/>
              </p:ext>
            </p:extLst>
          </p:nvPr>
        </p:nvGraphicFramePr>
        <p:xfrm>
          <a:off x="99391" y="776234"/>
          <a:ext cx="11993218" cy="6076680"/>
        </p:xfrm>
        <a:graphic>
          <a:graphicData uri="http://schemas.openxmlformats.org/drawingml/2006/table">
            <a:tbl>
              <a:tblPr firstRow="1" bandRow="1">
                <a:tableStyleId>{5C22544A-7EE6-4342-B048-85BDC9FD1C3A}</a:tableStyleId>
              </a:tblPr>
              <a:tblGrid>
                <a:gridCol w="1739625">
                  <a:extLst>
                    <a:ext uri="{9D8B030D-6E8A-4147-A177-3AD203B41FA5}">
                      <a16:colId xmlns:a16="http://schemas.microsoft.com/office/drawing/2014/main" val="20000"/>
                    </a:ext>
                  </a:extLst>
                </a:gridCol>
                <a:gridCol w="1128836">
                  <a:extLst>
                    <a:ext uri="{9D8B030D-6E8A-4147-A177-3AD203B41FA5}">
                      <a16:colId xmlns:a16="http://schemas.microsoft.com/office/drawing/2014/main" val="20001"/>
                    </a:ext>
                  </a:extLst>
                </a:gridCol>
                <a:gridCol w="9124757">
                  <a:extLst>
                    <a:ext uri="{9D8B030D-6E8A-4147-A177-3AD203B41FA5}">
                      <a16:colId xmlns:a16="http://schemas.microsoft.com/office/drawing/2014/main" val="20002"/>
                    </a:ext>
                  </a:extLst>
                </a:gridCol>
              </a:tblGrid>
              <a:tr h="363308">
                <a:tc>
                  <a:txBody>
                    <a:bodyPr/>
                    <a:lstStyle/>
                    <a:p>
                      <a:r>
                        <a:rPr lang="cs-CZ" sz="1600" dirty="0">
                          <a:latin typeface="+mj-lt"/>
                        </a:rPr>
                        <a:t>Pojem</a:t>
                      </a:r>
                    </a:p>
                  </a:txBody>
                  <a:tcPr/>
                </a:tc>
                <a:tc>
                  <a:txBody>
                    <a:bodyPr/>
                    <a:lstStyle/>
                    <a:p>
                      <a:r>
                        <a:rPr lang="cs-CZ" sz="1600" dirty="0">
                          <a:latin typeface="+mj-lt"/>
                        </a:rPr>
                        <a:t>Zkratka</a:t>
                      </a:r>
                    </a:p>
                  </a:txBody>
                  <a:tcPr/>
                </a:tc>
                <a:tc>
                  <a:txBody>
                    <a:bodyPr/>
                    <a:lstStyle/>
                    <a:p>
                      <a:pPr marL="0" algn="l" rtl="0" eaLnBrk="1" fontAlgn="t" latinLnBrk="0" hangingPunct="1">
                        <a:spcBef>
                          <a:spcPts val="0"/>
                        </a:spcBef>
                        <a:spcAft>
                          <a:spcPts val="0"/>
                        </a:spcAft>
                      </a:pPr>
                      <a:r>
                        <a:rPr lang="cs-CZ" sz="1600" b="1" i="0" u="none" strike="noStrike" kern="1200" dirty="0">
                          <a:solidFill>
                            <a:srgbClr val="FFFFFF"/>
                          </a:solidFill>
                          <a:effectLst/>
                          <a:latin typeface="+mj-lt"/>
                        </a:rPr>
                        <a:t>Charakteristika</a:t>
                      </a:r>
                      <a:endParaRPr lang="cs-CZ" sz="1600" b="0" i="0" u="none" strike="noStrike" dirty="0">
                        <a:effectLst/>
                        <a:latin typeface="+mj-lt"/>
                      </a:endParaRPr>
                    </a:p>
                  </a:txBody>
                  <a:tcPr/>
                </a:tc>
                <a:extLst>
                  <a:ext uri="{0D108BD9-81ED-4DB2-BD59-A6C34878D82A}">
                    <a16:rowId xmlns:a16="http://schemas.microsoft.com/office/drawing/2014/main" val="10000"/>
                  </a:ext>
                </a:extLst>
              </a:tr>
              <a:tr h="1134714">
                <a:tc>
                  <a:txBody>
                    <a:bodyPr/>
                    <a:lstStyle/>
                    <a:p>
                      <a:pPr algn="l"/>
                      <a:r>
                        <a:rPr lang="cs-CZ" sz="1600" dirty="0">
                          <a:solidFill>
                            <a:schemeClr val="tx1">
                              <a:lumMod val="85000"/>
                              <a:lumOff val="15000"/>
                            </a:schemeClr>
                          </a:solidFill>
                          <a:latin typeface="+mj-lt"/>
                        </a:rPr>
                        <a:t>Hladina</a:t>
                      </a:r>
                      <a:r>
                        <a:rPr lang="cs-CZ" sz="1600" baseline="0" dirty="0">
                          <a:solidFill>
                            <a:schemeClr val="tx1">
                              <a:lumMod val="85000"/>
                              <a:lumOff val="15000"/>
                            </a:schemeClr>
                          </a:solidFill>
                          <a:latin typeface="+mj-lt"/>
                        </a:rPr>
                        <a:t> významnosti</a:t>
                      </a:r>
                      <a:endParaRPr lang="cs-CZ" sz="1600" dirty="0">
                        <a:solidFill>
                          <a:schemeClr val="tx1">
                            <a:lumMod val="85000"/>
                            <a:lumOff val="15000"/>
                          </a:schemeClr>
                        </a:solidFill>
                        <a:latin typeface="+mj-lt"/>
                      </a:endParaRPr>
                    </a:p>
                  </a:txBody>
                  <a:tcPr/>
                </a:tc>
                <a:tc>
                  <a:txBody>
                    <a:bodyPr/>
                    <a:lstStyle/>
                    <a:p>
                      <a:pPr algn="ctr"/>
                      <a:r>
                        <a:rPr lang="cs-CZ" sz="1600" dirty="0">
                          <a:solidFill>
                            <a:schemeClr val="tx1">
                              <a:lumMod val="85000"/>
                              <a:lumOff val="15000"/>
                            </a:schemeClr>
                          </a:solidFill>
                          <a:latin typeface="+mj-lt"/>
                          <a:sym typeface="Symbol"/>
                        </a:rPr>
                        <a:t></a:t>
                      </a:r>
                      <a:endParaRPr lang="cs-CZ" sz="1600" dirty="0">
                        <a:solidFill>
                          <a:schemeClr val="tx1">
                            <a:lumMod val="85000"/>
                            <a:lumOff val="15000"/>
                          </a:schemeClr>
                        </a:solidFill>
                        <a:latin typeface="+mj-lt"/>
                      </a:endParaRPr>
                    </a:p>
                  </a:txBody>
                  <a:tcPr/>
                </a:tc>
                <a:tc>
                  <a:txBody>
                    <a:bodyPr/>
                    <a:lstStyle/>
                    <a:p>
                      <a:pPr marL="0" algn="ctr" rtl="0" eaLnBrk="1" fontAlgn="t" latinLnBrk="0" hangingPunct="1">
                        <a:spcBef>
                          <a:spcPts val="0"/>
                        </a:spcBef>
                        <a:spcAft>
                          <a:spcPts val="0"/>
                        </a:spcAft>
                      </a:pPr>
                      <a:r>
                        <a:rPr lang="cs-CZ" sz="1600" b="0" i="0" u="none" strike="noStrike" kern="1200" dirty="0">
                          <a:solidFill>
                            <a:schemeClr val="tx1">
                              <a:lumMod val="85000"/>
                              <a:lumOff val="15000"/>
                            </a:schemeClr>
                          </a:solidFill>
                          <a:effectLst/>
                          <a:latin typeface="+mj-lt"/>
                        </a:rPr>
                        <a:t>Vyjadřuje pravděpodobnost zamítnutí nulové hypotéza ačkoliv je platná.</a:t>
                      </a:r>
                    </a:p>
                    <a:p>
                      <a:pPr marL="285750" marR="0" indent="-285750" algn="ctr" defTabSz="914400" rtl="0" eaLnBrk="1" fontAlgn="t" latinLnBrk="0" hangingPunct="1">
                        <a:lnSpc>
                          <a:spcPct val="100000"/>
                        </a:lnSpc>
                        <a:spcBef>
                          <a:spcPts val="0"/>
                        </a:spcBef>
                        <a:spcAft>
                          <a:spcPts val="0"/>
                        </a:spcAft>
                        <a:buClrTx/>
                        <a:buSzTx/>
                        <a:buFont typeface="Symbol"/>
                        <a:buChar char="a"/>
                        <a:tabLst/>
                        <a:defRPr/>
                      </a:pPr>
                      <a:r>
                        <a:rPr lang="cs-CZ" sz="1600" b="0" i="0" u="none" strike="noStrike" kern="1200" dirty="0">
                          <a:solidFill>
                            <a:schemeClr val="tx1">
                              <a:lumMod val="85000"/>
                              <a:lumOff val="15000"/>
                            </a:schemeClr>
                          </a:solidFill>
                          <a:effectLst/>
                          <a:latin typeface="+mj-lt"/>
                          <a:ea typeface="+mn-ea"/>
                          <a:cs typeface="+mn-cs"/>
                          <a:sym typeface="Symbol"/>
                        </a:rPr>
                        <a:t>= 0,05 = 5 % (95 % jistota správného přijetí/zamítnutí hypotézy).</a:t>
                      </a:r>
                    </a:p>
                    <a:p>
                      <a:pPr marL="0" marR="0" indent="0" algn="ctr" defTabSz="914400" rtl="0" eaLnBrk="1" fontAlgn="t" latinLnBrk="0" hangingPunct="1">
                        <a:lnSpc>
                          <a:spcPct val="100000"/>
                        </a:lnSpc>
                        <a:spcBef>
                          <a:spcPts val="0"/>
                        </a:spcBef>
                        <a:spcAft>
                          <a:spcPts val="0"/>
                        </a:spcAft>
                        <a:buClrTx/>
                        <a:buSzTx/>
                        <a:buFont typeface="Symbol"/>
                        <a:buNone/>
                        <a:tabLst/>
                        <a:defRPr/>
                      </a:pPr>
                      <a:r>
                        <a:rPr lang="cs-CZ" sz="1600" dirty="0">
                          <a:solidFill>
                            <a:schemeClr val="tx1">
                              <a:lumMod val="85000"/>
                              <a:lumOff val="15000"/>
                            </a:schemeClr>
                          </a:solidFill>
                          <a:latin typeface="+mj-lt"/>
                        </a:rPr>
                        <a:t>Chyba 1. typu: </a:t>
                      </a:r>
                      <a:r>
                        <a:rPr lang="cs-CZ" sz="1600" b="0" i="0" u="none" strike="noStrike" kern="1200" dirty="0">
                          <a:solidFill>
                            <a:schemeClr val="tx1">
                              <a:lumMod val="85000"/>
                              <a:lumOff val="15000"/>
                            </a:schemeClr>
                          </a:solidFill>
                          <a:effectLst/>
                          <a:latin typeface="+mj-lt"/>
                          <a:ea typeface="+mn-ea"/>
                          <a:cs typeface="+mn-cs"/>
                          <a:sym typeface="Symbol"/>
                        </a:rPr>
                        <a:t>H0</a:t>
                      </a:r>
                      <a:r>
                        <a:rPr lang="cs-CZ" sz="1600" dirty="0">
                          <a:solidFill>
                            <a:schemeClr val="tx1">
                              <a:lumMod val="85000"/>
                              <a:lumOff val="15000"/>
                            </a:schemeClr>
                          </a:solidFill>
                          <a:latin typeface="+mj-lt"/>
                        </a:rPr>
                        <a:t> platí a je zamítnuta.</a:t>
                      </a:r>
                    </a:p>
                    <a:p>
                      <a:pPr marL="0" marR="0" indent="0" algn="ctr" defTabSz="914400" rtl="0" eaLnBrk="1" fontAlgn="t" latinLnBrk="0" hangingPunct="1">
                        <a:lnSpc>
                          <a:spcPct val="100000"/>
                        </a:lnSpc>
                        <a:spcBef>
                          <a:spcPts val="0"/>
                        </a:spcBef>
                        <a:spcAft>
                          <a:spcPts val="0"/>
                        </a:spcAft>
                        <a:buClrTx/>
                        <a:buSzTx/>
                        <a:buFont typeface="Symbol"/>
                        <a:buNone/>
                        <a:tabLst/>
                        <a:defRPr/>
                      </a:pPr>
                      <a:r>
                        <a:rPr lang="cs-CZ" sz="1600" dirty="0">
                          <a:solidFill>
                            <a:schemeClr val="tx1">
                              <a:lumMod val="85000"/>
                              <a:lumOff val="15000"/>
                            </a:schemeClr>
                          </a:solidFill>
                          <a:latin typeface="+mj-lt"/>
                        </a:rPr>
                        <a:t>Chyba 2. typu: </a:t>
                      </a:r>
                      <a:r>
                        <a:rPr lang="cs-CZ" sz="1600" b="0" i="0" u="none" strike="noStrike" kern="1200" dirty="0">
                          <a:solidFill>
                            <a:schemeClr val="tx1">
                              <a:lumMod val="85000"/>
                              <a:lumOff val="15000"/>
                            </a:schemeClr>
                          </a:solidFill>
                          <a:effectLst/>
                          <a:latin typeface="+mj-lt"/>
                          <a:ea typeface="+mn-ea"/>
                          <a:cs typeface="+mn-cs"/>
                          <a:sym typeface="Symbol"/>
                        </a:rPr>
                        <a:t>H0</a:t>
                      </a:r>
                      <a:r>
                        <a:rPr lang="cs-CZ" sz="1600" dirty="0">
                          <a:solidFill>
                            <a:schemeClr val="tx1">
                              <a:lumMod val="85000"/>
                              <a:lumOff val="15000"/>
                            </a:schemeClr>
                          </a:solidFill>
                          <a:latin typeface="+mj-lt"/>
                        </a:rPr>
                        <a:t> neplatí a je nezamítnuta. </a:t>
                      </a:r>
                    </a:p>
                  </a:txBody>
                  <a:tcPr/>
                </a:tc>
                <a:extLst>
                  <a:ext uri="{0D108BD9-81ED-4DB2-BD59-A6C34878D82A}">
                    <a16:rowId xmlns:a16="http://schemas.microsoft.com/office/drawing/2014/main" val="10001"/>
                  </a:ext>
                </a:extLst>
              </a:tr>
              <a:tr h="1786598">
                <a:tc>
                  <a:txBody>
                    <a:bodyPr/>
                    <a:lstStyle/>
                    <a:p>
                      <a:r>
                        <a:rPr lang="cs-CZ" sz="1600" kern="1200" baseline="0" dirty="0">
                          <a:solidFill>
                            <a:schemeClr val="tx1">
                              <a:lumMod val="85000"/>
                              <a:lumOff val="15000"/>
                            </a:schemeClr>
                          </a:solidFill>
                          <a:latin typeface="+mj-lt"/>
                          <a:ea typeface="+mn-ea"/>
                          <a:cs typeface="+mn-cs"/>
                        </a:rPr>
                        <a:t>Signifikace p</a:t>
                      </a:r>
                    </a:p>
                  </a:txBody>
                  <a:tcPr/>
                </a:tc>
                <a:tc>
                  <a:txBody>
                    <a:bodyPr/>
                    <a:lstStyle/>
                    <a:p>
                      <a:pPr algn="ctr"/>
                      <a:r>
                        <a:rPr lang="cs-CZ" sz="1600" kern="1200" baseline="0" dirty="0" err="1">
                          <a:solidFill>
                            <a:schemeClr val="tx1">
                              <a:lumMod val="85000"/>
                              <a:lumOff val="15000"/>
                            </a:schemeClr>
                          </a:solidFill>
                          <a:latin typeface="+mj-lt"/>
                          <a:ea typeface="+mn-ea"/>
                          <a:cs typeface="+mn-cs"/>
                        </a:rPr>
                        <a:t>Sig</a:t>
                      </a:r>
                      <a:r>
                        <a:rPr lang="cs-CZ" sz="1600" kern="1200" baseline="0" dirty="0">
                          <a:solidFill>
                            <a:schemeClr val="tx1">
                              <a:lumMod val="85000"/>
                              <a:lumOff val="15000"/>
                            </a:schemeClr>
                          </a:solidFill>
                          <a:latin typeface="+mj-lt"/>
                          <a:ea typeface="+mn-ea"/>
                          <a:cs typeface="+mn-cs"/>
                        </a:rPr>
                        <a:t>. </a:t>
                      </a:r>
                      <a:r>
                        <a:rPr lang="cs-CZ" sz="1600" i="1" kern="1200" baseline="0" dirty="0">
                          <a:solidFill>
                            <a:schemeClr val="tx1">
                              <a:lumMod val="85000"/>
                              <a:lumOff val="15000"/>
                            </a:schemeClr>
                          </a:solidFill>
                          <a:latin typeface="+mj-lt"/>
                          <a:ea typeface="+mn-ea"/>
                          <a:cs typeface="+mn-cs"/>
                        </a:rPr>
                        <a:t>p</a:t>
                      </a:r>
                    </a:p>
                    <a:p>
                      <a:pPr algn="ctr"/>
                      <a:r>
                        <a:rPr lang="cs-CZ" sz="1600" kern="1200" baseline="0" dirty="0">
                          <a:solidFill>
                            <a:schemeClr val="tx1">
                              <a:lumMod val="85000"/>
                              <a:lumOff val="15000"/>
                            </a:schemeClr>
                          </a:solidFill>
                          <a:latin typeface="+mj-lt"/>
                          <a:ea typeface="+mn-ea"/>
                          <a:cs typeface="+mn-cs"/>
                        </a:rPr>
                        <a:t>p-</a:t>
                      </a:r>
                      <a:r>
                        <a:rPr lang="cs-CZ" sz="1600" kern="1200" baseline="0" dirty="0" err="1">
                          <a:solidFill>
                            <a:schemeClr val="tx1">
                              <a:lumMod val="85000"/>
                              <a:lumOff val="15000"/>
                            </a:schemeClr>
                          </a:solidFill>
                          <a:latin typeface="+mj-lt"/>
                          <a:ea typeface="+mn-ea"/>
                          <a:cs typeface="+mn-cs"/>
                        </a:rPr>
                        <a:t>value</a:t>
                      </a:r>
                      <a:endParaRPr lang="cs-CZ" sz="1600" kern="1200" baseline="0" dirty="0">
                        <a:solidFill>
                          <a:schemeClr val="tx1">
                            <a:lumMod val="85000"/>
                            <a:lumOff val="15000"/>
                          </a:schemeClr>
                        </a:solidFill>
                        <a:latin typeface="+mj-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600" b="0" i="0" u="none" strike="noStrike" kern="1200" dirty="0">
                          <a:solidFill>
                            <a:schemeClr val="tx1">
                              <a:lumMod val="85000"/>
                              <a:lumOff val="15000"/>
                            </a:schemeClr>
                          </a:solidFill>
                          <a:effectLst/>
                          <a:latin typeface="+mj-lt"/>
                          <a:ea typeface="+mn-ea"/>
                          <a:cs typeface="+mn-cs"/>
                        </a:rPr>
                        <a:t>Vypočítává se převedením testovací statistiky do pravděpodobnostní škály.</a:t>
                      </a:r>
                    </a:p>
                    <a:p>
                      <a:pPr marL="0" marR="0" indent="0" algn="l" defTabSz="914400" rtl="0" eaLnBrk="1" fontAlgn="auto" latinLnBrk="0" hangingPunct="1">
                        <a:lnSpc>
                          <a:spcPct val="100000"/>
                        </a:lnSpc>
                        <a:spcBef>
                          <a:spcPts val="0"/>
                        </a:spcBef>
                        <a:spcAft>
                          <a:spcPts val="0"/>
                        </a:spcAft>
                        <a:buClrTx/>
                        <a:buSzTx/>
                        <a:buFontTx/>
                        <a:buNone/>
                        <a:tabLst/>
                        <a:defRPr/>
                      </a:pPr>
                      <a:r>
                        <a:rPr lang="cs-CZ" sz="1600" b="0" i="1" u="none" strike="noStrike" kern="1200" dirty="0">
                          <a:solidFill>
                            <a:schemeClr val="tx1">
                              <a:lumMod val="85000"/>
                              <a:lumOff val="15000"/>
                            </a:schemeClr>
                          </a:solidFill>
                          <a:effectLst/>
                          <a:latin typeface="+mj-lt"/>
                          <a:ea typeface="+mn-ea"/>
                          <a:cs typeface="+mn-cs"/>
                        </a:rPr>
                        <a:t>p </a:t>
                      </a:r>
                      <a:r>
                        <a:rPr lang="cs-CZ" sz="1600" b="0" i="0" u="none" strike="noStrike" kern="1200" dirty="0">
                          <a:solidFill>
                            <a:schemeClr val="tx1">
                              <a:lumMod val="85000"/>
                              <a:lumOff val="15000"/>
                            </a:schemeClr>
                          </a:solidFill>
                          <a:effectLst/>
                          <a:latin typeface="+mj-lt"/>
                          <a:ea typeface="+mn-ea"/>
                          <a:cs typeface="+mn-cs"/>
                          <a:sym typeface="Symbol"/>
                        </a:rPr>
                        <a:t> 0,05 – není statisticky významný závislost (H0) = nezamítáme nulovou hypotézu. </a:t>
                      </a:r>
                    </a:p>
                    <a:p>
                      <a:pPr marL="0" marR="0" indent="0" algn="l" defTabSz="914400" rtl="0" eaLnBrk="1" fontAlgn="auto" latinLnBrk="0" hangingPunct="1">
                        <a:lnSpc>
                          <a:spcPct val="100000"/>
                        </a:lnSpc>
                        <a:spcBef>
                          <a:spcPts val="0"/>
                        </a:spcBef>
                        <a:spcAft>
                          <a:spcPts val="0"/>
                        </a:spcAft>
                        <a:buClrTx/>
                        <a:buSzTx/>
                        <a:buFontTx/>
                        <a:buNone/>
                        <a:tabLst/>
                        <a:defRPr/>
                      </a:pPr>
                      <a:r>
                        <a:rPr lang="cs-CZ" sz="1600" b="0" i="0" u="none" strike="noStrike" kern="1200" dirty="0">
                          <a:solidFill>
                            <a:schemeClr val="tx1">
                              <a:lumMod val="85000"/>
                              <a:lumOff val="15000"/>
                            </a:schemeClr>
                          </a:solidFill>
                          <a:effectLst/>
                          <a:latin typeface="+mj-lt"/>
                          <a:ea typeface="+mn-ea"/>
                          <a:cs typeface="+mn-cs"/>
                          <a:sym typeface="Symbol"/>
                        </a:rPr>
                        <a:t>P </a:t>
                      </a:r>
                      <a:r>
                        <a:rPr lang="cs-CZ" sz="1600" b="0" i="0" u="none" strike="noStrike" kern="1200" dirty="0">
                          <a:solidFill>
                            <a:schemeClr val="tx1">
                              <a:lumMod val="85000"/>
                              <a:lumOff val="15000"/>
                            </a:schemeClr>
                          </a:solidFill>
                          <a:effectLst/>
                          <a:latin typeface="+mj-lt"/>
                          <a:ea typeface="+mn-ea"/>
                          <a:cs typeface="+mn-cs"/>
                        </a:rPr>
                        <a:t>≤ 0,05 – je statisticky významná závislost (HA) = zamítáme nulovou hypotézu ve prospěch alternativní.</a:t>
                      </a:r>
                    </a:p>
                    <a:p>
                      <a:pPr marL="0" marR="0" indent="0" algn="l" defTabSz="914400" rtl="0" eaLnBrk="1" fontAlgn="auto" latinLnBrk="0" hangingPunct="1">
                        <a:lnSpc>
                          <a:spcPct val="100000"/>
                        </a:lnSpc>
                        <a:spcBef>
                          <a:spcPts val="0"/>
                        </a:spcBef>
                        <a:spcAft>
                          <a:spcPts val="0"/>
                        </a:spcAft>
                        <a:buClrTx/>
                        <a:buSzTx/>
                        <a:buFontTx/>
                        <a:buNone/>
                        <a:tabLst/>
                        <a:defRPr/>
                      </a:pPr>
                      <a:r>
                        <a:rPr lang="cs-CZ" sz="1600" b="0" i="0" u="none" strike="noStrike" kern="1200" dirty="0">
                          <a:solidFill>
                            <a:schemeClr val="tx1">
                              <a:lumMod val="85000"/>
                              <a:lumOff val="15000"/>
                            </a:schemeClr>
                          </a:solidFill>
                          <a:effectLst/>
                          <a:latin typeface="+mj-lt"/>
                          <a:ea typeface="+mn-ea"/>
                          <a:cs typeface="+mn-cs"/>
                          <a:sym typeface="Symbol"/>
                        </a:rPr>
                        <a:t>P </a:t>
                      </a:r>
                      <a:r>
                        <a:rPr lang="cs-CZ" sz="1600" b="0" i="0" u="none" strike="noStrike" kern="1200" dirty="0">
                          <a:solidFill>
                            <a:schemeClr val="tx1">
                              <a:lumMod val="85000"/>
                              <a:lumOff val="15000"/>
                            </a:schemeClr>
                          </a:solidFill>
                          <a:effectLst/>
                          <a:latin typeface="+mj-lt"/>
                          <a:ea typeface="+mn-ea"/>
                          <a:cs typeface="+mn-cs"/>
                        </a:rPr>
                        <a:t>≤ 0,01 – silná statisticky</a:t>
                      </a:r>
                      <a:r>
                        <a:rPr lang="cs-CZ" sz="1600" b="0" i="0" u="none" strike="noStrike" kern="1200" baseline="0" dirty="0">
                          <a:solidFill>
                            <a:schemeClr val="tx1">
                              <a:lumMod val="85000"/>
                              <a:lumOff val="15000"/>
                            </a:schemeClr>
                          </a:solidFill>
                          <a:effectLst/>
                          <a:latin typeface="+mj-lt"/>
                          <a:ea typeface="+mn-ea"/>
                          <a:cs typeface="+mn-cs"/>
                        </a:rPr>
                        <a:t> </a:t>
                      </a:r>
                      <a:r>
                        <a:rPr lang="cs-CZ" sz="1600" b="0" i="0" u="none" strike="noStrike" kern="1200" dirty="0">
                          <a:solidFill>
                            <a:schemeClr val="tx1">
                              <a:lumMod val="85000"/>
                              <a:lumOff val="15000"/>
                            </a:schemeClr>
                          </a:solidFill>
                          <a:effectLst/>
                          <a:latin typeface="+mj-lt"/>
                          <a:ea typeface="+mn-ea"/>
                          <a:cs typeface="+mn-cs"/>
                        </a:rPr>
                        <a:t>významná závislost (HA) = zamítáme nulovou hypotézu ve prospěch alternativní.</a:t>
                      </a:r>
                    </a:p>
                    <a:p>
                      <a:pPr marL="0" marR="0" indent="0" algn="l" defTabSz="914400" rtl="0" eaLnBrk="1" fontAlgn="auto" latinLnBrk="0" hangingPunct="1">
                        <a:lnSpc>
                          <a:spcPct val="100000"/>
                        </a:lnSpc>
                        <a:spcBef>
                          <a:spcPts val="0"/>
                        </a:spcBef>
                        <a:spcAft>
                          <a:spcPts val="0"/>
                        </a:spcAft>
                        <a:buClrTx/>
                        <a:buSzTx/>
                        <a:buFontTx/>
                        <a:buNone/>
                        <a:tabLst/>
                        <a:defRPr/>
                      </a:pPr>
                      <a:r>
                        <a:rPr lang="cs-CZ" sz="1600" b="0" i="0" u="none" strike="noStrike" kern="1200" dirty="0">
                          <a:solidFill>
                            <a:schemeClr val="tx1">
                              <a:lumMod val="85000"/>
                              <a:lumOff val="15000"/>
                            </a:schemeClr>
                          </a:solidFill>
                          <a:effectLst/>
                          <a:latin typeface="+mj-lt"/>
                          <a:ea typeface="+mn-ea"/>
                          <a:cs typeface="+mn-cs"/>
                        </a:rPr>
                        <a:t>Signifikace</a:t>
                      </a:r>
                      <a:r>
                        <a:rPr lang="cs-CZ" sz="1600" b="0" i="0" u="none" strike="noStrike" kern="1200" baseline="0" dirty="0">
                          <a:solidFill>
                            <a:schemeClr val="tx1">
                              <a:lumMod val="85000"/>
                              <a:lumOff val="15000"/>
                            </a:schemeClr>
                          </a:solidFill>
                          <a:effectLst/>
                          <a:latin typeface="+mj-lt"/>
                          <a:ea typeface="+mn-ea"/>
                          <a:cs typeface="+mn-cs"/>
                        </a:rPr>
                        <a:t> p zaokrouhlujeme na tři desetinná místa (nedosahuje nuly pokud je menší než 0,001 značíme </a:t>
                      </a:r>
                      <a:r>
                        <a:rPr lang="cs-CZ" sz="1600" b="0" i="0" u="none" strike="noStrike" kern="1200" dirty="0">
                          <a:solidFill>
                            <a:schemeClr val="tx1">
                              <a:lumMod val="85000"/>
                              <a:lumOff val="15000"/>
                            </a:schemeClr>
                          </a:solidFill>
                          <a:effectLst/>
                          <a:latin typeface="+mj-lt"/>
                          <a:ea typeface="+mn-ea"/>
                          <a:cs typeface="+mn-cs"/>
                          <a:sym typeface="Symbol"/>
                        </a:rPr>
                        <a:t>p</a:t>
                      </a:r>
                      <a:r>
                        <a:rPr lang="cs-CZ" sz="1600" b="0" i="0" u="none" strike="noStrike" kern="1200" dirty="0">
                          <a:solidFill>
                            <a:schemeClr val="tx1">
                              <a:lumMod val="85000"/>
                              <a:lumOff val="15000"/>
                            </a:schemeClr>
                          </a:solidFill>
                          <a:effectLst/>
                          <a:latin typeface="+mj-lt"/>
                          <a:ea typeface="+mn-ea"/>
                          <a:cs typeface="+mn-cs"/>
                        </a:rPr>
                        <a:t>0,001 (chyba je, pokud je zaznačeno </a:t>
                      </a:r>
                      <a:r>
                        <a:rPr lang="cs-CZ" sz="1600" b="0" i="0" u="none" strike="noStrike" kern="1200" baseline="0" dirty="0">
                          <a:solidFill>
                            <a:schemeClr val="tx1">
                              <a:lumMod val="85000"/>
                              <a:lumOff val="15000"/>
                            </a:schemeClr>
                          </a:solidFill>
                          <a:effectLst/>
                          <a:latin typeface="+mj-lt"/>
                          <a:ea typeface="+mn-ea"/>
                          <a:cs typeface="+mn-cs"/>
                        </a:rPr>
                        <a:t>p = 0,000).</a:t>
                      </a:r>
                      <a:r>
                        <a:rPr lang="cs-CZ" sz="1600" b="0" i="0" u="none" strike="noStrike" kern="1200" dirty="0">
                          <a:solidFill>
                            <a:schemeClr val="tx1">
                              <a:lumMod val="85000"/>
                              <a:lumOff val="15000"/>
                            </a:schemeClr>
                          </a:solidFill>
                          <a:effectLst/>
                          <a:latin typeface="+mj-lt"/>
                          <a:ea typeface="+mn-ea"/>
                          <a:cs typeface="+mn-cs"/>
                        </a:rPr>
                        <a:t> </a:t>
                      </a:r>
                      <a:r>
                        <a:rPr lang="cs-CZ" sz="1600" b="0" i="0" u="none" strike="noStrike" kern="1200" baseline="0" dirty="0">
                          <a:solidFill>
                            <a:schemeClr val="tx1">
                              <a:lumMod val="85000"/>
                              <a:lumOff val="15000"/>
                            </a:schemeClr>
                          </a:solidFill>
                          <a:effectLst/>
                          <a:latin typeface="+mj-lt"/>
                          <a:ea typeface="+mn-ea"/>
                          <a:cs typeface="+mn-cs"/>
                        </a:rPr>
                        <a:t>  </a:t>
                      </a:r>
                      <a:endParaRPr lang="cs-CZ" sz="1600" b="0" i="0" u="none" strike="noStrike" kern="1200" dirty="0">
                        <a:solidFill>
                          <a:schemeClr val="tx1">
                            <a:lumMod val="85000"/>
                            <a:lumOff val="15000"/>
                          </a:schemeClr>
                        </a:solidFill>
                        <a:effectLst/>
                        <a:latin typeface="+mj-lt"/>
                        <a:ea typeface="+mn-ea"/>
                        <a:cs typeface="+mn-cs"/>
                      </a:endParaRPr>
                    </a:p>
                  </a:txBody>
                  <a:tcPr/>
                </a:tc>
                <a:extLst>
                  <a:ext uri="{0D108BD9-81ED-4DB2-BD59-A6C34878D82A}">
                    <a16:rowId xmlns:a16="http://schemas.microsoft.com/office/drawing/2014/main" val="10004"/>
                  </a:ext>
                </a:extLst>
              </a:tr>
              <a:tr h="668784">
                <a:tc>
                  <a:txBody>
                    <a:bodyPr/>
                    <a:lstStyle/>
                    <a:p>
                      <a:r>
                        <a:rPr lang="cs-CZ" sz="1600" kern="1200" baseline="0" dirty="0">
                          <a:solidFill>
                            <a:schemeClr val="tx1">
                              <a:lumMod val="85000"/>
                              <a:lumOff val="15000"/>
                            </a:schemeClr>
                          </a:solidFill>
                          <a:latin typeface="+mj-lt"/>
                          <a:ea typeface="+mn-ea"/>
                          <a:cs typeface="+mn-cs"/>
                        </a:rPr>
                        <a:t>Testové kritérium</a:t>
                      </a:r>
                    </a:p>
                  </a:txBody>
                  <a:tcPr/>
                </a:tc>
                <a:tc>
                  <a:txBody>
                    <a:bodyPr/>
                    <a:lstStyle/>
                    <a:p>
                      <a:pPr algn="ctr"/>
                      <a:r>
                        <a:rPr lang="cs-CZ" sz="1600" kern="1200" baseline="0" dirty="0">
                          <a:solidFill>
                            <a:schemeClr val="tx1">
                              <a:lumMod val="85000"/>
                              <a:lumOff val="15000"/>
                            </a:schemeClr>
                          </a:solidFill>
                          <a:latin typeface="+mj-lt"/>
                          <a:ea typeface="+mn-ea"/>
                          <a:cs typeface="+mn-cs"/>
                        </a:rPr>
                        <a:t>T (t)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600" b="0" i="0" u="none" strike="noStrike" kern="1200" dirty="0">
                          <a:solidFill>
                            <a:schemeClr val="tx1">
                              <a:lumMod val="85000"/>
                              <a:lumOff val="15000"/>
                            </a:schemeClr>
                          </a:solidFill>
                          <a:effectLst/>
                          <a:latin typeface="+mj-lt"/>
                          <a:ea typeface="+mn-ea"/>
                          <a:cs typeface="+mn-cs"/>
                        </a:rPr>
                        <a:t>Vypočtená</a:t>
                      </a:r>
                      <a:r>
                        <a:rPr lang="cs-CZ" sz="1600" b="0" i="0" u="none" strike="noStrike" kern="1200" baseline="0" dirty="0">
                          <a:solidFill>
                            <a:schemeClr val="tx1">
                              <a:lumMod val="85000"/>
                              <a:lumOff val="15000"/>
                            </a:schemeClr>
                          </a:solidFill>
                          <a:effectLst/>
                          <a:latin typeface="+mj-lt"/>
                          <a:ea typeface="+mn-ea"/>
                          <a:cs typeface="+mn-cs"/>
                        </a:rPr>
                        <a:t> hodnota na základě dat.</a:t>
                      </a:r>
                      <a:endParaRPr lang="cs-CZ" sz="1600" b="0" i="0" u="none" strike="noStrike" kern="1200" dirty="0">
                        <a:solidFill>
                          <a:schemeClr val="tx1">
                            <a:lumMod val="85000"/>
                            <a:lumOff val="15000"/>
                          </a:schemeClr>
                        </a:solidFill>
                        <a:effectLst/>
                        <a:latin typeface="+mj-lt"/>
                        <a:ea typeface="+mn-ea"/>
                        <a:cs typeface="+mn-cs"/>
                      </a:endParaRPr>
                    </a:p>
                  </a:txBody>
                  <a:tcPr/>
                </a:tc>
                <a:extLst>
                  <a:ext uri="{0D108BD9-81ED-4DB2-BD59-A6C34878D82A}">
                    <a16:rowId xmlns:a16="http://schemas.microsoft.com/office/drawing/2014/main" val="10005"/>
                  </a:ext>
                </a:extLst>
              </a:tr>
              <a:tr h="925689">
                <a:tc>
                  <a:txBody>
                    <a:bodyPr/>
                    <a:lstStyle/>
                    <a:p>
                      <a:r>
                        <a:rPr lang="cs-CZ" sz="1600" kern="1200" baseline="0" dirty="0">
                          <a:solidFill>
                            <a:schemeClr val="tx1">
                              <a:lumMod val="85000"/>
                              <a:lumOff val="15000"/>
                            </a:schemeClr>
                          </a:solidFill>
                          <a:latin typeface="+mj-lt"/>
                          <a:ea typeface="+mn-ea"/>
                          <a:cs typeface="+mn-cs"/>
                        </a:rPr>
                        <a:t>Kritické hodnoty/obor</a:t>
                      </a:r>
                    </a:p>
                  </a:txBody>
                  <a:tcPr/>
                </a:tc>
                <a:tc>
                  <a:txBody>
                    <a:bodyPr/>
                    <a:lstStyle/>
                    <a:p>
                      <a:pPr algn="ctr"/>
                      <a:r>
                        <a:rPr lang="cs-CZ" sz="1600" kern="1200" baseline="0" dirty="0">
                          <a:solidFill>
                            <a:schemeClr val="tx1">
                              <a:lumMod val="85000"/>
                              <a:lumOff val="15000"/>
                            </a:schemeClr>
                          </a:solidFill>
                          <a:latin typeface="+mj-lt"/>
                          <a:ea typeface="+mn-ea"/>
                          <a:cs typeface="+mn-cs"/>
                        </a:rPr>
                        <a:t>W</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600" b="0" i="0" u="none" strike="noStrike" kern="1200" dirty="0">
                          <a:solidFill>
                            <a:schemeClr val="tx1">
                              <a:lumMod val="85000"/>
                              <a:lumOff val="15000"/>
                            </a:schemeClr>
                          </a:solidFill>
                          <a:effectLst/>
                          <a:latin typeface="+mj-lt"/>
                          <a:ea typeface="+mn-ea"/>
                          <a:cs typeface="+mn-cs"/>
                        </a:rPr>
                        <a:t>Hodnota nalezená v tabulce (dle hladiny významnosti a počtu stupňů volnosti).</a:t>
                      </a:r>
                    </a:p>
                    <a:p>
                      <a:pPr marL="0" marR="0" indent="0" algn="l" defTabSz="914400" rtl="0" eaLnBrk="1" fontAlgn="auto" latinLnBrk="0" hangingPunct="1">
                        <a:lnSpc>
                          <a:spcPct val="100000"/>
                        </a:lnSpc>
                        <a:spcBef>
                          <a:spcPts val="0"/>
                        </a:spcBef>
                        <a:spcAft>
                          <a:spcPts val="0"/>
                        </a:spcAft>
                        <a:buClrTx/>
                        <a:buSzTx/>
                        <a:buFontTx/>
                        <a:buNone/>
                        <a:tabLst/>
                        <a:defRPr/>
                      </a:pPr>
                      <a:r>
                        <a:rPr lang="cs-CZ" sz="1600" b="0" i="0" u="none" strike="noStrike" kern="1200" dirty="0">
                          <a:solidFill>
                            <a:schemeClr val="tx1">
                              <a:lumMod val="85000"/>
                              <a:lumOff val="15000"/>
                            </a:schemeClr>
                          </a:solidFill>
                          <a:effectLst/>
                          <a:latin typeface="+mj-lt"/>
                          <a:ea typeface="+mn-ea"/>
                          <a:cs typeface="+mn-cs"/>
                        </a:rPr>
                        <a:t>Pokud vypočtené testové kritérium spadá do kritického oboru přijímáme</a:t>
                      </a:r>
                      <a:r>
                        <a:rPr lang="cs-CZ" sz="1600" b="0" i="0" u="none" strike="noStrike" kern="1200" baseline="0" dirty="0">
                          <a:solidFill>
                            <a:schemeClr val="tx1">
                              <a:lumMod val="85000"/>
                              <a:lumOff val="15000"/>
                            </a:schemeClr>
                          </a:solidFill>
                          <a:effectLst/>
                          <a:latin typeface="+mj-lt"/>
                          <a:ea typeface="+mn-ea"/>
                          <a:cs typeface="+mn-cs"/>
                        </a:rPr>
                        <a:t> (H</a:t>
                      </a:r>
                      <a:r>
                        <a:rPr lang="cs-CZ" sz="1600" b="0" i="0" u="none" strike="noStrike" kern="1200" dirty="0">
                          <a:solidFill>
                            <a:schemeClr val="tx1">
                              <a:lumMod val="85000"/>
                              <a:lumOff val="15000"/>
                            </a:schemeClr>
                          </a:solidFill>
                          <a:effectLst/>
                          <a:latin typeface="+mj-lt"/>
                          <a:ea typeface="+mn-ea"/>
                          <a:cs typeface="+mn-cs"/>
                        </a:rPr>
                        <a:t>A</a:t>
                      </a:r>
                      <a:r>
                        <a:rPr lang="cs-CZ" sz="1600" b="0" i="0" u="none" strike="noStrike" kern="1200" baseline="0" dirty="0">
                          <a:solidFill>
                            <a:schemeClr val="tx1">
                              <a:lumMod val="85000"/>
                              <a:lumOff val="15000"/>
                            </a:schemeClr>
                          </a:solidFill>
                          <a:effectLst/>
                          <a:latin typeface="+mj-lt"/>
                          <a:ea typeface="+mn-ea"/>
                          <a:cs typeface="+mn-cs"/>
                        </a:rPr>
                        <a:t>).</a:t>
                      </a:r>
                      <a:endParaRPr lang="cs-CZ" sz="1600" b="0" i="0" u="none" strike="noStrike" kern="1200" dirty="0">
                        <a:solidFill>
                          <a:schemeClr val="tx1">
                            <a:lumMod val="85000"/>
                            <a:lumOff val="15000"/>
                          </a:schemeClr>
                        </a:solidFill>
                        <a:effectLst/>
                        <a:latin typeface="+mj-lt"/>
                        <a:ea typeface="+mn-ea"/>
                        <a:cs typeface="+mn-cs"/>
                      </a:endParaRPr>
                    </a:p>
                  </a:txBody>
                  <a:tcPr/>
                </a:tc>
                <a:extLst>
                  <a:ext uri="{0D108BD9-81ED-4DB2-BD59-A6C34878D82A}">
                    <a16:rowId xmlns:a16="http://schemas.microsoft.com/office/drawing/2014/main" val="10006"/>
                  </a:ext>
                </a:extLst>
              </a:tr>
              <a:tr h="942025">
                <a:tc>
                  <a:txBody>
                    <a:bodyPr/>
                    <a:lstStyle/>
                    <a:p>
                      <a:r>
                        <a:rPr lang="cs-CZ" sz="1600" kern="1200" baseline="0" dirty="0">
                          <a:solidFill>
                            <a:schemeClr val="tx1">
                              <a:lumMod val="85000"/>
                              <a:lumOff val="15000"/>
                            </a:schemeClr>
                          </a:solidFill>
                          <a:latin typeface="+mj-lt"/>
                          <a:ea typeface="+mn-ea"/>
                          <a:cs typeface="+mn-cs"/>
                        </a:rPr>
                        <a:t>Stupně volnosti - </a:t>
                      </a:r>
                    </a:p>
                    <a:p>
                      <a:pPr marL="0" marR="0" indent="0" algn="l" defTabSz="914400" rtl="0" eaLnBrk="1" fontAlgn="auto" latinLnBrk="0" hangingPunct="1">
                        <a:lnSpc>
                          <a:spcPct val="100000"/>
                        </a:lnSpc>
                        <a:spcBef>
                          <a:spcPts val="0"/>
                        </a:spcBef>
                        <a:spcAft>
                          <a:spcPts val="0"/>
                        </a:spcAft>
                        <a:buClrTx/>
                        <a:buSzTx/>
                        <a:buFontTx/>
                        <a:buNone/>
                        <a:tabLst/>
                        <a:defRPr/>
                      </a:pPr>
                      <a:r>
                        <a:rPr lang="cs-CZ" sz="1600" kern="1200" baseline="0" dirty="0" err="1">
                          <a:solidFill>
                            <a:schemeClr val="tx1">
                              <a:lumMod val="85000"/>
                              <a:lumOff val="15000"/>
                            </a:schemeClr>
                          </a:solidFill>
                          <a:latin typeface="+mj-lt"/>
                          <a:ea typeface="+mn-ea"/>
                          <a:cs typeface="+mn-cs"/>
                        </a:rPr>
                        <a:t>degrees</a:t>
                      </a:r>
                      <a:r>
                        <a:rPr lang="cs-CZ" sz="1600" kern="1200" baseline="0" dirty="0">
                          <a:solidFill>
                            <a:schemeClr val="tx1">
                              <a:lumMod val="85000"/>
                              <a:lumOff val="15000"/>
                            </a:schemeClr>
                          </a:solidFill>
                          <a:latin typeface="+mj-lt"/>
                          <a:ea typeface="+mn-ea"/>
                          <a:cs typeface="+mn-cs"/>
                        </a:rPr>
                        <a:t> </a:t>
                      </a:r>
                      <a:r>
                        <a:rPr lang="cs-CZ" sz="1600" kern="1200" baseline="0" dirty="0" err="1">
                          <a:solidFill>
                            <a:schemeClr val="tx1">
                              <a:lumMod val="85000"/>
                              <a:lumOff val="15000"/>
                            </a:schemeClr>
                          </a:solidFill>
                          <a:latin typeface="+mj-lt"/>
                          <a:ea typeface="+mn-ea"/>
                          <a:cs typeface="+mn-cs"/>
                        </a:rPr>
                        <a:t>of</a:t>
                      </a:r>
                      <a:r>
                        <a:rPr lang="cs-CZ" sz="1600" kern="1200" baseline="0" dirty="0">
                          <a:solidFill>
                            <a:schemeClr val="tx1">
                              <a:lumMod val="85000"/>
                              <a:lumOff val="15000"/>
                            </a:schemeClr>
                          </a:solidFill>
                          <a:latin typeface="+mj-lt"/>
                          <a:ea typeface="+mn-ea"/>
                          <a:cs typeface="+mn-cs"/>
                        </a:rPr>
                        <a:t> </a:t>
                      </a:r>
                      <a:r>
                        <a:rPr lang="cs-CZ" sz="1600" kern="1200" baseline="0" dirty="0" err="1">
                          <a:solidFill>
                            <a:schemeClr val="tx1">
                              <a:lumMod val="85000"/>
                              <a:lumOff val="15000"/>
                            </a:schemeClr>
                          </a:solidFill>
                          <a:latin typeface="+mj-lt"/>
                          <a:ea typeface="+mn-ea"/>
                          <a:cs typeface="+mn-cs"/>
                        </a:rPr>
                        <a:t>freedom</a:t>
                      </a:r>
                      <a:endParaRPr lang="cs-CZ" sz="1600" kern="1200" baseline="0" dirty="0">
                        <a:solidFill>
                          <a:schemeClr val="tx1">
                            <a:lumMod val="85000"/>
                            <a:lumOff val="15000"/>
                          </a:schemeClr>
                        </a:solidFill>
                        <a:latin typeface="+mj-lt"/>
                        <a:ea typeface="+mn-ea"/>
                        <a:cs typeface="+mn-cs"/>
                      </a:endParaRPr>
                    </a:p>
                  </a:txBody>
                  <a:tcPr/>
                </a:tc>
                <a:tc>
                  <a:txBody>
                    <a:bodyPr/>
                    <a:lstStyle/>
                    <a:p>
                      <a:pPr algn="ctr"/>
                      <a:r>
                        <a:rPr lang="cs-CZ" sz="1600" b="0" i="0" u="none" strike="noStrike" kern="1200" dirty="0" err="1">
                          <a:solidFill>
                            <a:schemeClr val="tx1">
                              <a:lumMod val="85000"/>
                              <a:lumOff val="15000"/>
                            </a:schemeClr>
                          </a:solidFill>
                          <a:effectLst/>
                          <a:latin typeface="+mj-lt"/>
                          <a:ea typeface="+mn-ea"/>
                          <a:cs typeface="+mn-cs"/>
                        </a:rPr>
                        <a:t>df</a:t>
                      </a:r>
                      <a:endParaRPr lang="cs-CZ" sz="1600" b="0" i="0" u="none" strike="noStrike" kern="1200" dirty="0">
                        <a:solidFill>
                          <a:schemeClr val="tx1">
                            <a:lumMod val="85000"/>
                            <a:lumOff val="15000"/>
                          </a:schemeClr>
                        </a:solidFill>
                        <a:effectLst/>
                        <a:latin typeface="+mj-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600" b="0" i="0" u="none" strike="noStrike" kern="1200" dirty="0">
                          <a:solidFill>
                            <a:schemeClr val="tx1">
                              <a:lumMod val="85000"/>
                              <a:lumOff val="15000"/>
                            </a:schemeClr>
                          </a:solidFill>
                          <a:effectLst/>
                          <a:latin typeface="+mj-lt"/>
                          <a:ea typeface="+mn-ea"/>
                          <a:cs typeface="+mn-cs"/>
                        </a:rPr>
                        <a:t>Parametr, který ovlivňuje tvar rozdělení pravděpodobnosti </a:t>
                      </a:r>
                    </a:p>
                    <a:p>
                      <a:pPr marL="0" marR="0" indent="0" algn="l" defTabSz="914400" rtl="0" eaLnBrk="1" fontAlgn="auto" latinLnBrk="0" hangingPunct="1">
                        <a:lnSpc>
                          <a:spcPct val="100000"/>
                        </a:lnSpc>
                        <a:spcBef>
                          <a:spcPts val="0"/>
                        </a:spcBef>
                        <a:spcAft>
                          <a:spcPts val="0"/>
                        </a:spcAft>
                        <a:buClrTx/>
                        <a:buSzTx/>
                        <a:buFontTx/>
                        <a:buNone/>
                        <a:tabLst/>
                        <a:defRPr/>
                      </a:pPr>
                      <a:r>
                        <a:rPr lang="cs-CZ" sz="1600" b="0" i="0" u="none" strike="noStrike" kern="1200" dirty="0">
                          <a:solidFill>
                            <a:schemeClr val="tx1">
                              <a:lumMod val="85000"/>
                              <a:lumOff val="15000"/>
                            </a:schemeClr>
                          </a:solidFill>
                          <a:effectLst/>
                          <a:latin typeface="+mj-lt"/>
                          <a:ea typeface="+mn-ea"/>
                          <a:cs typeface="+mn-cs"/>
                        </a:rPr>
                        <a:t>Počet pozorování</a:t>
                      </a:r>
                      <a:r>
                        <a:rPr lang="cs-CZ" sz="1600" b="0" i="0" u="none" strike="noStrike" kern="1200" baseline="0" dirty="0">
                          <a:solidFill>
                            <a:schemeClr val="tx1">
                              <a:lumMod val="85000"/>
                              <a:lumOff val="15000"/>
                            </a:schemeClr>
                          </a:solidFill>
                          <a:effectLst/>
                          <a:latin typeface="+mj-lt"/>
                          <a:ea typeface="+mn-ea"/>
                          <a:cs typeface="+mn-cs"/>
                        </a:rPr>
                        <a:t> (n-1).</a:t>
                      </a:r>
                      <a:endParaRPr lang="cs-CZ" sz="1600" b="0" i="0" u="none" strike="noStrike" kern="1200" dirty="0">
                        <a:solidFill>
                          <a:schemeClr val="tx1">
                            <a:lumMod val="85000"/>
                            <a:lumOff val="15000"/>
                          </a:schemeClr>
                        </a:solidFill>
                        <a:effectLst/>
                        <a:latin typeface="+mj-lt"/>
                        <a:ea typeface="+mn-ea"/>
                        <a:cs typeface="+mn-cs"/>
                      </a:endParaRPr>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4917174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63532" y="89987"/>
            <a:ext cx="8208912" cy="864096"/>
          </a:xfrm>
        </p:spPr>
        <p:txBody>
          <a:bodyPr>
            <a:noAutofit/>
          </a:bodyPr>
          <a:lstStyle/>
          <a:p>
            <a:r>
              <a:rPr lang="cs-CZ" sz="2800" dirty="0"/>
              <a:t>Statistická analýza za využití programu SPSS - Načtení datové tabulky z EXCEL do SPSS</a:t>
            </a:r>
          </a:p>
        </p:txBody>
      </p:sp>
      <p:sp>
        <p:nvSpPr>
          <p:cNvPr id="7" name="TextovéPole 6"/>
          <p:cNvSpPr txBox="1"/>
          <p:nvPr/>
        </p:nvSpPr>
        <p:spPr>
          <a:xfrm>
            <a:off x="6168009" y="1"/>
            <a:ext cx="3600399" cy="461665"/>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endParaRPr lang="cs-CZ" b="1" dirty="0">
              <a:ln w="50800"/>
              <a:solidFill>
                <a:schemeClr val="bg1">
                  <a:shade val="50000"/>
                </a:schemeClr>
              </a:solidFill>
            </a:endParaRPr>
          </a:p>
        </p:txBody>
      </p:sp>
      <p:pic>
        <p:nvPicPr>
          <p:cNvPr id="9" name="Obrázek 8"/>
          <p:cNvPicPr/>
          <p:nvPr/>
        </p:nvPicPr>
        <p:blipFill rotWithShape="1">
          <a:blip r:embed="rId2"/>
          <a:srcRect l="-900" t="-1852" r="73378" b="41534"/>
          <a:stretch/>
        </p:blipFill>
        <p:spPr bwMode="auto">
          <a:xfrm>
            <a:off x="24075" y="1099993"/>
            <a:ext cx="5476157" cy="5408981"/>
          </a:xfrm>
          <a:prstGeom prst="rect">
            <a:avLst/>
          </a:prstGeom>
          <a:ln>
            <a:noFill/>
          </a:ln>
          <a:extLst>
            <a:ext uri="{53640926-AAD7-44D8-BBD7-CCE9431645EC}">
              <a14:shadowObscured xmlns:a14="http://schemas.microsoft.com/office/drawing/2010/main"/>
            </a:ext>
          </a:extLst>
        </p:spPr>
      </p:pic>
      <p:sp>
        <p:nvSpPr>
          <p:cNvPr id="10" name="Ovál 9"/>
          <p:cNvSpPr/>
          <p:nvPr/>
        </p:nvSpPr>
        <p:spPr>
          <a:xfrm>
            <a:off x="541725" y="1837352"/>
            <a:ext cx="432048" cy="23261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 name="Ovál 10"/>
          <p:cNvSpPr/>
          <p:nvPr/>
        </p:nvSpPr>
        <p:spPr>
          <a:xfrm>
            <a:off x="1546781" y="1866114"/>
            <a:ext cx="3380442" cy="2789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2" name="Obrázek 11"/>
          <p:cNvPicPr/>
          <p:nvPr/>
        </p:nvPicPr>
        <p:blipFill rotWithShape="1">
          <a:blip r:embed="rId3"/>
          <a:srcRect l="32244" t="29364" r="31875" b="32541"/>
          <a:stretch/>
        </p:blipFill>
        <p:spPr bwMode="auto">
          <a:xfrm>
            <a:off x="4583833" y="3039613"/>
            <a:ext cx="3528391" cy="2846040"/>
          </a:xfrm>
          <a:prstGeom prst="rect">
            <a:avLst/>
          </a:prstGeom>
          <a:ln>
            <a:noFill/>
          </a:ln>
          <a:extLst>
            <a:ext uri="{53640926-AAD7-44D8-BBD7-CCE9431645EC}">
              <a14:shadowObscured xmlns:a14="http://schemas.microsoft.com/office/drawing/2010/main"/>
            </a:ext>
          </a:extLst>
        </p:spPr>
      </p:pic>
      <p:sp>
        <p:nvSpPr>
          <p:cNvPr id="13" name="Ovál 12"/>
          <p:cNvSpPr/>
          <p:nvPr/>
        </p:nvSpPr>
        <p:spPr>
          <a:xfrm>
            <a:off x="5015880" y="3284984"/>
            <a:ext cx="576064" cy="2160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4" name="Ovál 13"/>
          <p:cNvSpPr/>
          <p:nvPr/>
        </p:nvSpPr>
        <p:spPr>
          <a:xfrm>
            <a:off x="5015880" y="4845087"/>
            <a:ext cx="2448272"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5" name="Ovál 14"/>
          <p:cNvSpPr/>
          <p:nvPr/>
        </p:nvSpPr>
        <p:spPr>
          <a:xfrm>
            <a:off x="6940365" y="4032360"/>
            <a:ext cx="1171859" cy="18002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6" name="Obrázek 15"/>
          <p:cNvPicPr/>
          <p:nvPr/>
        </p:nvPicPr>
        <p:blipFill rotWithShape="1">
          <a:blip r:embed="rId4"/>
          <a:srcRect l="38195" t="36508" r="38490" b="39947"/>
          <a:stretch/>
        </p:blipFill>
        <p:spPr bwMode="auto">
          <a:xfrm>
            <a:off x="8112224" y="4941169"/>
            <a:ext cx="2063106" cy="1567805"/>
          </a:xfrm>
          <a:prstGeom prst="rect">
            <a:avLst/>
          </a:prstGeom>
          <a:ln>
            <a:noFill/>
          </a:ln>
          <a:extLst>
            <a:ext uri="{53640926-AAD7-44D8-BBD7-CCE9431645EC}">
              <a14:shadowObscured xmlns:a14="http://schemas.microsoft.com/office/drawing/2010/main"/>
            </a:ext>
          </a:extLst>
        </p:spPr>
      </p:pic>
      <p:sp>
        <p:nvSpPr>
          <p:cNvPr id="17" name="Ovál 16"/>
          <p:cNvSpPr/>
          <p:nvPr/>
        </p:nvSpPr>
        <p:spPr>
          <a:xfrm>
            <a:off x="8709766" y="5566563"/>
            <a:ext cx="720080" cy="20783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8" name="Ovál 17"/>
          <p:cNvSpPr/>
          <p:nvPr/>
        </p:nvSpPr>
        <p:spPr>
          <a:xfrm>
            <a:off x="8637758" y="6165304"/>
            <a:ext cx="432048" cy="2160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9" name="Zaoblený obdélníkový popisek 18"/>
          <p:cNvSpPr/>
          <p:nvPr/>
        </p:nvSpPr>
        <p:spPr>
          <a:xfrm>
            <a:off x="8112224" y="3140967"/>
            <a:ext cx="4079776" cy="1567805"/>
          </a:xfrm>
          <a:prstGeom prst="wedgeRoundRectCallout">
            <a:avLst>
              <a:gd name="adj1" fmla="val -13393"/>
              <a:gd name="adj2" fmla="val 113383"/>
              <a:gd name="adj3" fmla="val 16667"/>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s-CZ" sz="1800" dirty="0"/>
              <a:t>Vhodné je uložit soubor Excel pouze s kompletovanou jednou datovou tabulkou a ten načítat – odpadá složité dohledávání listu Excelu.</a:t>
            </a:r>
          </a:p>
          <a:p>
            <a:r>
              <a:rPr lang="cs-CZ" sz="1800" dirty="0"/>
              <a:t>Data by </a:t>
            </a:r>
            <a:r>
              <a:rPr lang="cs-CZ" sz="1800" dirty="0" err="1"/>
              <a:t>němla</a:t>
            </a:r>
            <a:r>
              <a:rPr lang="cs-CZ" sz="1800" dirty="0"/>
              <a:t> obsahovat českou diakritiku (háčky, čárky…)</a:t>
            </a:r>
          </a:p>
        </p:txBody>
      </p:sp>
      <p:sp>
        <p:nvSpPr>
          <p:cNvPr id="20" name="Zaoblený obdélník 19"/>
          <p:cNvSpPr/>
          <p:nvPr/>
        </p:nvSpPr>
        <p:spPr>
          <a:xfrm>
            <a:off x="5691117" y="1223983"/>
            <a:ext cx="6476808" cy="1080119"/>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scene3d>
              <a:camera prst="orthographicFront"/>
              <a:lightRig rig="balanced" dir="t">
                <a:rot lat="0" lon="0" rev="2100000"/>
              </a:lightRig>
            </a:scene3d>
            <a:sp3d extrusionH="57150" prstMaterial="metal">
              <a:bevelT w="38100" h="25400"/>
              <a:contourClr>
                <a:schemeClr val="bg2"/>
              </a:contourClr>
            </a:sp3d>
          </a:bodyPr>
          <a:lstStyle/>
          <a:p>
            <a:pPr algn="ctr"/>
            <a:r>
              <a:rPr lang="cs-CZ" sz="1800" b="1" dirty="0">
                <a:ln w="50800"/>
                <a:solidFill>
                  <a:schemeClr val="bg1"/>
                </a:solidFill>
                <a:effectLst>
                  <a:outerShdw blurRad="38100" dist="38100" dir="2700000" algn="tl">
                    <a:srgbClr val="000000">
                      <a:alpha val="43137"/>
                    </a:srgbClr>
                  </a:outerShdw>
                </a:effectLst>
              </a:rPr>
              <a:t>Tabulky a grafy je lepší tvořit v MS Excel – u tabulek a grafů vytvořených v SPSS se obtížně mění jejich formát.</a:t>
            </a:r>
          </a:p>
        </p:txBody>
      </p:sp>
      <p:sp>
        <p:nvSpPr>
          <p:cNvPr id="3" name="Zástupný symbol pro zápatí 2">
            <a:extLst>
              <a:ext uri="{FF2B5EF4-FFF2-40B4-BE49-F238E27FC236}">
                <a16:creationId xmlns:a16="http://schemas.microsoft.com/office/drawing/2014/main" id="{D3C09D2E-66A5-44AA-9E5E-690EEA02574B}"/>
              </a:ext>
            </a:extLst>
          </p:cNvPr>
          <p:cNvSpPr>
            <a:spLocks noGrp="1"/>
          </p:cNvSpPr>
          <p:nvPr>
            <p:ph type="ftr" sz="quarter" idx="10"/>
          </p:nvPr>
        </p:nvSpPr>
        <p:spPr>
          <a:xfrm>
            <a:off x="757749" y="6526990"/>
            <a:ext cx="7920000" cy="252000"/>
          </a:xfrm>
        </p:spPr>
        <p:txBody>
          <a:bodyPr/>
          <a:lstStyle/>
          <a:p>
            <a:r>
              <a:rPr lang="cs-CZ" dirty="0"/>
              <a:t>Lékařská fakulta Masarykovy univerzity, Ústav zdravotnických věd</a:t>
            </a:r>
          </a:p>
        </p:txBody>
      </p:sp>
      <p:sp>
        <p:nvSpPr>
          <p:cNvPr id="4" name="Zástupný symbol pro číslo snímku 3">
            <a:extLst>
              <a:ext uri="{FF2B5EF4-FFF2-40B4-BE49-F238E27FC236}">
                <a16:creationId xmlns:a16="http://schemas.microsoft.com/office/drawing/2014/main" id="{99384ADF-5D7E-42EA-A83B-54617A51C923}"/>
              </a:ext>
            </a:extLst>
          </p:cNvPr>
          <p:cNvSpPr>
            <a:spLocks noGrp="1"/>
          </p:cNvSpPr>
          <p:nvPr>
            <p:ph type="sldNum" sz="quarter" idx="11"/>
          </p:nvPr>
        </p:nvSpPr>
        <p:spPr>
          <a:xfrm>
            <a:off x="440864" y="6508974"/>
            <a:ext cx="252000" cy="252000"/>
          </a:xfrm>
        </p:spPr>
        <p:txBody>
          <a:bodyPr/>
          <a:lstStyle/>
          <a:p>
            <a:fld id="{0970407D-EE58-4A0B-824B-1D3AE42DD9CF}" type="slidenum">
              <a:rPr lang="cs-CZ" altLang="cs-CZ" smtClean="0"/>
              <a:pPr/>
              <a:t>15</a:t>
            </a:fld>
            <a:endParaRPr lang="cs-CZ" altLang="cs-CZ" dirty="0"/>
          </a:p>
        </p:txBody>
      </p:sp>
    </p:spTree>
    <p:extLst>
      <p:ext uri="{BB962C8B-B14F-4D97-AF65-F5344CB8AC3E}">
        <p14:creationId xmlns:p14="http://schemas.microsoft.com/office/powerpoint/2010/main" val="19125398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30C8A855-89C5-4C33-A179-EDCC706D4561}"/>
              </a:ext>
            </a:extLst>
          </p:cNvPr>
          <p:cNvSpPr/>
          <p:nvPr/>
        </p:nvSpPr>
        <p:spPr>
          <a:xfrm>
            <a:off x="4223788" y="2972214"/>
            <a:ext cx="7791668" cy="3005464"/>
          </a:xfrm>
          <a:prstGeom prst="rect">
            <a:avLst/>
          </a:prstGeom>
        </p:spPr>
        <p:style>
          <a:lnRef idx="1">
            <a:schemeClr val="accent4"/>
          </a:lnRef>
          <a:fillRef idx="2">
            <a:schemeClr val="accent4"/>
          </a:fillRef>
          <a:effectRef idx="1">
            <a:schemeClr val="accent4"/>
          </a:effectRef>
          <a:fontRef idx="minor">
            <a:schemeClr val="dk1"/>
          </a:fontRef>
        </p:style>
        <p:txBody>
          <a:bodyPr vert="horz" lIns="0" tIns="0" rIns="0" bIns="0" rtlCol="0">
            <a:noAutofit/>
          </a:bodyPr>
          <a:lstStyle/>
          <a:p>
            <a:pPr marL="72000">
              <a:lnSpc>
                <a:spcPts val="3400"/>
              </a:lnSpc>
              <a:spcBef>
                <a:spcPts val="0"/>
              </a:spcBef>
              <a:buClr>
                <a:schemeClr val="tx2"/>
              </a:buClr>
              <a:buSzPct val="100000"/>
            </a:pPr>
            <a:r>
              <a:rPr lang="cs-CZ" sz="1600" b="1" dirty="0">
                <a:solidFill>
                  <a:schemeClr val="tx2"/>
                </a:solidFill>
                <a:latin typeface="+mj-lt"/>
              </a:rPr>
              <a:t>Testy </a:t>
            </a:r>
            <a:r>
              <a:rPr lang="cs-CZ" sz="1600" b="1" dirty="0" err="1">
                <a:solidFill>
                  <a:schemeClr val="tx2"/>
                </a:solidFill>
                <a:latin typeface="+mj-lt"/>
              </a:rPr>
              <a:t>neparametrické</a:t>
            </a:r>
            <a:endParaRPr lang="cs-CZ" sz="1600" b="1" dirty="0">
              <a:solidFill>
                <a:schemeClr val="tx2"/>
              </a:solidFill>
              <a:latin typeface="+mj-lt"/>
            </a:endParaRPr>
          </a:p>
          <a:p>
            <a:pPr marL="252000" indent="-180000">
              <a:lnSpc>
                <a:spcPts val="3400"/>
              </a:lnSpc>
              <a:spcBef>
                <a:spcPts val="0"/>
              </a:spcBef>
              <a:buClr>
                <a:schemeClr val="tx2"/>
              </a:buClr>
              <a:buSzPct val="100000"/>
              <a:buFont typeface="Arial" panose="020B0604020202020204" pitchFamily="34" charset="0"/>
              <a:buChar char="̶"/>
            </a:pPr>
            <a:r>
              <a:rPr lang="cs-CZ" sz="1600" dirty="0">
                <a:solidFill>
                  <a:schemeClr val="tx1"/>
                </a:solidFill>
                <a:latin typeface="+mj-lt"/>
              </a:rPr>
              <a:t>Hypotéza se týká dat diskrétních (slova).</a:t>
            </a:r>
          </a:p>
          <a:p>
            <a:pPr marL="252000" indent="-180000">
              <a:lnSpc>
                <a:spcPts val="3400"/>
              </a:lnSpc>
              <a:spcBef>
                <a:spcPts val="0"/>
              </a:spcBef>
              <a:buClr>
                <a:schemeClr val="tx2"/>
              </a:buClr>
              <a:buSzPct val="100000"/>
              <a:buFont typeface="Arial" panose="020B0604020202020204" pitchFamily="34" charset="0"/>
              <a:buChar char="̶"/>
            </a:pPr>
            <a:r>
              <a:rPr lang="cs-CZ" sz="1600" dirty="0">
                <a:solidFill>
                  <a:schemeClr val="tx1"/>
                </a:solidFill>
                <a:latin typeface="+mj-lt"/>
              </a:rPr>
              <a:t>Přesnější jsou testy parametrické.</a:t>
            </a:r>
          </a:p>
        </p:txBody>
      </p:sp>
      <p:sp>
        <p:nvSpPr>
          <p:cNvPr id="2" name="Nadpis 1"/>
          <p:cNvSpPr>
            <a:spLocks noGrp="1"/>
          </p:cNvSpPr>
          <p:nvPr>
            <p:ph type="title"/>
          </p:nvPr>
        </p:nvSpPr>
        <p:spPr>
          <a:xfrm>
            <a:off x="119336" y="137868"/>
            <a:ext cx="8208912" cy="467814"/>
          </a:xfrm>
        </p:spPr>
        <p:txBody>
          <a:bodyPr>
            <a:noAutofit/>
          </a:bodyPr>
          <a:lstStyle/>
          <a:p>
            <a:r>
              <a:rPr lang="cs-CZ" sz="2800" dirty="0"/>
              <a:t>Statistická analýza za využití programu SPSS</a:t>
            </a:r>
          </a:p>
        </p:txBody>
      </p:sp>
      <p:sp>
        <p:nvSpPr>
          <p:cNvPr id="7" name="TextovéPole 6"/>
          <p:cNvSpPr txBox="1"/>
          <p:nvPr/>
        </p:nvSpPr>
        <p:spPr>
          <a:xfrm>
            <a:off x="6168009" y="1"/>
            <a:ext cx="3600399" cy="461665"/>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endParaRPr lang="cs-CZ" b="1" dirty="0">
              <a:ln w="50800"/>
              <a:solidFill>
                <a:schemeClr val="bg1">
                  <a:shade val="50000"/>
                </a:schemeClr>
              </a:solidFill>
            </a:endParaRPr>
          </a:p>
        </p:txBody>
      </p:sp>
      <p:pic>
        <p:nvPicPr>
          <p:cNvPr id="19" name="Obrázek 18"/>
          <p:cNvPicPr/>
          <p:nvPr/>
        </p:nvPicPr>
        <p:blipFill rotWithShape="1">
          <a:blip r:embed="rId2"/>
          <a:srcRect r="71229" b="3898"/>
          <a:stretch/>
        </p:blipFill>
        <p:spPr bwMode="auto">
          <a:xfrm>
            <a:off x="176539" y="860658"/>
            <a:ext cx="3740368" cy="5664686"/>
          </a:xfrm>
          <a:prstGeom prst="rect">
            <a:avLst/>
          </a:prstGeom>
          <a:ln>
            <a:noFill/>
          </a:ln>
          <a:extLst>
            <a:ext uri="{53640926-AAD7-44D8-BBD7-CCE9431645EC}">
              <a14:shadowObscured xmlns:a14="http://schemas.microsoft.com/office/drawing/2010/main"/>
            </a:ext>
          </a:extLst>
        </p:spPr>
      </p:pic>
      <p:sp>
        <p:nvSpPr>
          <p:cNvPr id="20" name="Ovál 19"/>
          <p:cNvSpPr/>
          <p:nvPr/>
        </p:nvSpPr>
        <p:spPr>
          <a:xfrm>
            <a:off x="1959891" y="898930"/>
            <a:ext cx="451407" cy="22479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 name="TextovéPole 2"/>
          <p:cNvSpPr txBox="1"/>
          <p:nvPr/>
        </p:nvSpPr>
        <p:spPr>
          <a:xfrm>
            <a:off x="4223793" y="646246"/>
            <a:ext cx="7791668" cy="2183096"/>
          </a:xfrm>
          <a:prstGeom prst="rect">
            <a:avLst/>
          </a:prstGeom>
        </p:spPr>
        <p:style>
          <a:lnRef idx="1">
            <a:schemeClr val="accent1"/>
          </a:lnRef>
          <a:fillRef idx="2">
            <a:schemeClr val="accent1"/>
          </a:fillRef>
          <a:effectRef idx="1">
            <a:schemeClr val="accent1"/>
          </a:effectRef>
          <a:fontRef idx="minor">
            <a:schemeClr val="dk1"/>
          </a:fontRef>
        </p:style>
        <p:txBody>
          <a:bodyPr vert="horz" lIns="0" tIns="0" rIns="0" bIns="0" rtlCol="0">
            <a:noAutofit/>
          </a:bodyPr>
          <a:lstStyle>
            <a:lvl1pPr marL="252000" marR="0" indent="-180000" defTabSz="914400" eaLnBrk="1" latinLnBrk="0" hangingPunct="1">
              <a:lnSpc>
                <a:spcPts val="3600"/>
              </a:lnSpc>
              <a:spcBef>
                <a:spcPts val="0"/>
              </a:spcBef>
              <a:buClr>
                <a:schemeClr val="tx2"/>
              </a:buClr>
              <a:buSzPct val="100000"/>
              <a:buFont typeface="Arial" panose="020B0604020202020204" pitchFamily="34" charset="0"/>
              <a:buChar char="̶"/>
              <a:tabLst/>
              <a:defRPr sz="1600" b="0">
                <a:latin typeface="+mn-lt"/>
              </a:defRPr>
            </a:lvl1pPr>
            <a:lvl2pPr marL="504000" indent="-180000" eaLnBrk="1" hangingPunct="1">
              <a:lnSpc>
                <a:spcPct val="100000"/>
              </a:lnSpc>
              <a:spcBef>
                <a:spcPts val="0"/>
              </a:spcBef>
              <a:buClr>
                <a:schemeClr val="tx2"/>
              </a:buClr>
              <a:buSzPct val="100000"/>
              <a:buFont typeface="Arial" panose="020B0604020202020204" pitchFamily="34" charset="0"/>
              <a:buChar char="̶"/>
              <a:defRPr sz="2000" b="0">
                <a:latin typeface="+mn-lt"/>
              </a:defRPr>
            </a:lvl2pPr>
            <a:lvl3pPr indent="0" eaLnBrk="1" hangingPunct="1">
              <a:lnSpc>
                <a:spcPct val="100000"/>
              </a:lnSpc>
              <a:spcBef>
                <a:spcPts val="0"/>
              </a:spcBef>
              <a:buClr>
                <a:schemeClr val="folHlink"/>
              </a:buClr>
              <a:buSzPct val="80000"/>
              <a:buFontTx/>
              <a:buNone/>
              <a:defRPr sz="1600" b="0">
                <a:latin typeface="+mn-lt"/>
              </a:defRPr>
            </a:lvl3pPr>
            <a:lvl4pPr indent="0" eaLnBrk="1" hangingPunct="1">
              <a:lnSpc>
                <a:spcPts val="1800"/>
              </a:lnSpc>
              <a:spcBef>
                <a:spcPts val="0"/>
              </a:spcBef>
              <a:buClr>
                <a:schemeClr val="accent2"/>
              </a:buClr>
              <a:buSzPct val="90000"/>
              <a:buFontTx/>
              <a:buNone/>
              <a:defRPr sz="1500" b="0">
                <a:latin typeface="+mn-lt"/>
              </a:defRPr>
            </a:lvl4pPr>
            <a:lvl5pPr indent="0" eaLnBrk="1" hangingPunct="1">
              <a:lnSpc>
                <a:spcPts val="1800"/>
              </a:lnSpc>
              <a:spcBef>
                <a:spcPts val="0"/>
              </a:spcBef>
              <a:buClr>
                <a:schemeClr val="accent1"/>
              </a:buClr>
              <a:buFontTx/>
              <a:buNone/>
              <a:defRPr sz="1500" b="0">
                <a:latin typeface="+mn-lt"/>
              </a:defRPr>
            </a:lvl5pPr>
            <a:lvl6pPr marL="2514600" indent="-228600" fontAlgn="base">
              <a:spcBef>
                <a:spcPct val="20000"/>
              </a:spcBef>
              <a:spcAft>
                <a:spcPct val="0"/>
              </a:spcAft>
              <a:buClr>
                <a:schemeClr val="accent1"/>
              </a:buClr>
              <a:buFont typeface="Wingdings" pitchFamily="2" charset="2"/>
              <a:buBlip>
                <a:blip r:embed="rId3"/>
              </a:buBlip>
              <a:defRPr>
                <a:latin typeface="+mn-lt"/>
              </a:defRPr>
            </a:lvl6pPr>
            <a:lvl7pPr indent="0" fontAlgn="base">
              <a:lnSpc>
                <a:spcPts val="1800"/>
              </a:lnSpc>
              <a:spcBef>
                <a:spcPts val="0"/>
              </a:spcBef>
              <a:spcAft>
                <a:spcPct val="0"/>
              </a:spcAft>
              <a:buClr>
                <a:schemeClr val="accent1"/>
              </a:buClr>
              <a:buFont typeface="Arial" panose="020B0604020202020204" pitchFamily="34" charset="0"/>
              <a:buNone/>
              <a:defRPr baseline="0">
                <a:latin typeface="+mn-lt"/>
              </a:defRPr>
            </a:lvl7pPr>
            <a:lvl8pPr indent="0" fontAlgn="base">
              <a:lnSpc>
                <a:spcPts val="1800"/>
              </a:lnSpc>
              <a:spcBef>
                <a:spcPts val="0"/>
              </a:spcBef>
              <a:spcAft>
                <a:spcPct val="0"/>
              </a:spcAft>
              <a:buClr>
                <a:schemeClr val="accent1"/>
              </a:buClr>
              <a:buFont typeface="Arial" panose="020B0604020202020204" pitchFamily="34" charset="0"/>
              <a:buNone/>
              <a:defRPr>
                <a:latin typeface="+mn-lt"/>
              </a:defRPr>
            </a:lvl8pPr>
            <a:lvl9pPr indent="0" fontAlgn="base">
              <a:lnSpc>
                <a:spcPts val="1800"/>
              </a:lnSpc>
              <a:spcBef>
                <a:spcPts val="0"/>
              </a:spcBef>
              <a:spcAft>
                <a:spcPct val="0"/>
              </a:spcAft>
              <a:buClr>
                <a:schemeClr val="accent1"/>
              </a:buClr>
              <a:buFont typeface="Arial" panose="020B0604020202020204" pitchFamily="34" charset="0"/>
              <a:buNone/>
              <a:defRPr>
                <a:latin typeface="+mn-lt"/>
              </a:defRPr>
            </a:lvl9pPr>
          </a:lstStyle>
          <a:p>
            <a:pPr marL="72000" indent="0">
              <a:lnSpc>
                <a:spcPts val="3200"/>
              </a:lnSpc>
              <a:buNone/>
            </a:pPr>
            <a:r>
              <a:rPr lang="cs-CZ" sz="2000" dirty="0">
                <a:solidFill>
                  <a:schemeClr val="tx2"/>
                </a:solidFill>
              </a:rPr>
              <a:t>Testy parametrické</a:t>
            </a:r>
          </a:p>
          <a:p>
            <a:pPr>
              <a:lnSpc>
                <a:spcPts val="3200"/>
              </a:lnSpc>
            </a:pPr>
            <a:r>
              <a:rPr lang="cs-CZ" dirty="0"/>
              <a:t>Hypotéza se týká dat spojitých (čísla).</a:t>
            </a:r>
          </a:p>
          <a:p>
            <a:pPr>
              <a:lnSpc>
                <a:spcPts val="3200"/>
              </a:lnSpc>
            </a:pPr>
            <a:r>
              <a:rPr lang="cs-CZ" dirty="0"/>
              <a:t>Zkoumá náhodnost rozdělení  např. aritmetického průměru, směrodatné odchylky.</a:t>
            </a:r>
          </a:p>
          <a:p>
            <a:pPr>
              <a:lnSpc>
                <a:spcPts val="3200"/>
              </a:lnSpc>
            </a:pPr>
            <a:r>
              <a:rPr lang="cs-CZ" dirty="0"/>
              <a:t>Vyžadují </a:t>
            </a:r>
            <a:r>
              <a:rPr lang="cs-CZ" b="1" dirty="0"/>
              <a:t>normální rozdělení  veličiny = musí se ověřit testem.</a:t>
            </a:r>
            <a:endParaRPr lang="cs-CZ" dirty="0"/>
          </a:p>
        </p:txBody>
      </p:sp>
      <p:sp>
        <p:nvSpPr>
          <p:cNvPr id="13" name="Zaoblený obdélník 12"/>
          <p:cNvSpPr/>
          <p:nvPr/>
        </p:nvSpPr>
        <p:spPr>
          <a:xfrm>
            <a:off x="4211890" y="4301202"/>
            <a:ext cx="7803565" cy="864096"/>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scene3d>
              <a:camera prst="orthographicFront"/>
              <a:lightRig rig="soft" dir="t">
                <a:rot lat="0" lon="0" rev="10800000"/>
              </a:lightRig>
            </a:scene3d>
            <a:sp3d>
              <a:bevelT w="27940" h="12700"/>
              <a:contourClr>
                <a:srgbClr val="DDDDDD"/>
              </a:contourClr>
            </a:sp3d>
          </a:bodyPr>
          <a:lstStyle/>
          <a:p>
            <a:r>
              <a:rPr lang="cs-CZ" sz="1600" b="1" dirty="0" err="1">
                <a:solidFill>
                  <a:schemeClr val="bg1"/>
                </a:solidFill>
              </a:rPr>
              <a:t>Pearsonův</a:t>
            </a:r>
            <a:r>
              <a:rPr lang="cs-CZ" sz="1600" b="1" dirty="0">
                <a:solidFill>
                  <a:schemeClr val="bg1"/>
                </a:solidFill>
              </a:rPr>
              <a:t> chí kvadrát test: </a:t>
            </a:r>
            <a:r>
              <a:rPr lang="cs-CZ" sz="1600" dirty="0">
                <a:solidFill>
                  <a:schemeClr val="bg1"/>
                </a:solidFill>
              </a:rPr>
              <a:t>obě proměnné diskrétní.</a:t>
            </a:r>
          </a:p>
          <a:p>
            <a:r>
              <a:rPr lang="cs-CZ" sz="1600" b="1" dirty="0" err="1">
                <a:solidFill>
                  <a:schemeClr val="bg1"/>
                </a:solidFill>
              </a:rPr>
              <a:t>Fisherův</a:t>
            </a:r>
            <a:r>
              <a:rPr lang="cs-CZ" sz="1600" b="1" dirty="0">
                <a:solidFill>
                  <a:schemeClr val="bg1"/>
                </a:solidFill>
              </a:rPr>
              <a:t> exaktní test </a:t>
            </a:r>
            <a:r>
              <a:rPr lang="cs-CZ" sz="1600" dirty="0">
                <a:solidFill>
                  <a:schemeClr val="bg1"/>
                </a:solidFill>
              </a:rPr>
              <a:t>(pro čtyřpolní tabulky): obě proměnné diskrétní a dichotomické.</a:t>
            </a:r>
          </a:p>
        </p:txBody>
      </p:sp>
      <p:sp>
        <p:nvSpPr>
          <p:cNvPr id="14" name="Zaoblený obdélník 13"/>
          <p:cNvSpPr/>
          <p:nvPr/>
        </p:nvSpPr>
        <p:spPr>
          <a:xfrm>
            <a:off x="4223787" y="5187968"/>
            <a:ext cx="7791667" cy="78971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scene3d>
              <a:camera prst="orthographicFront"/>
              <a:lightRig rig="soft" dir="t">
                <a:rot lat="0" lon="0" rev="10800000"/>
              </a:lightRig>
            </a:scene3d>
            <a:sp3d>
              <a:bevelT w="27940" h="12700"/>
              <a:contourClr>
                <a:srgbClr val="DDDDDD"/>
              </a:contourClr>
            </a:sp3d>
          </a:bodyPr>
          <a:lstStyle/>
          <a:p>
            <a:r>
              <a:rPr lang="cs-CZ" sz="1400" b="1" dirty="0">
                <a:solidFill>
                  <a:schemeClr val="bg1"/>
                </a:solidFill>
              </a:rPr>
              <a:t>Mann-</a:t>
            </a:r>
            <a:r>
              <a:rPr lang="cs-CZ" sz="1400" b="1" dirty="0" err="1">
                <a:solidFill>
                  <a:schemeClr val="bg1"/>
                </a:solidFill>
              </a:rPr>
              <a:t>Whitneyův</a:t>
            </a:r>
            <a:r>
              <a:rPr lang="cs-CZ" sz="1400" b="1" dirty="0">
                <a:solidFill>
                  <a:schemeClr val="bg1"/>
                </a:solidFill>
              </a:rPr>
              <a:t> U test: </a:t>
            </a:r>
            <a:r>
              <a:rPr lang="cs-CZ" sz="1400" dirty="0">
                <a:solidFill>
                  <a:schemeClr val="bg1"/>
                </a:solidFill>
              </a:rPr>
              <a:t>první proměnná diskrétní (dichotomická), druhá proměnná spojitá.</a:t>
            </a:r>
          </a:p>
          <a:p>
            <a:r>
              <a:rPr lang="cs-CZ" sz="1400" b="1" dirty="0" err="1">
                <a:solidFill>
                  <a:schemeClr val="bg1"/>
                </a:solidFill>
              </a:rPr>
              <a:t>Kruskal</a:t>
            </a:r>
            <a:r>
              <a:rPr lang="cs-CZ" sz="1400" b="1" dirty="0">
                <a:solidFill>
                  <a:schemeClr val="bg1"/>
                </a:solidFill>
              </a:rPr>
              <a:t> –</a:t>
            </a:r>
            <a:r>
              <a:rPr lang="cs-CZ" sz="1400" b="1" dirty="0" err="1">
                <a:solidFill>
                  <a:schemeClr val="bg1"/>
                </a:solidFill>
              </a:rPr>
              <a:t>Wallis</a:t>
            </a:r>
            <a:r>
              <a:rPr lang="cs-CZ" sz="1400" b="1" dirty="0">
                <a:solidFill>
                  <a:schemeClr val="bg1"/>
                </a:solidFill>
              </a:rPr>
              <a:t> test: </a:t>
            </a:r>
            <a:r>
              <a:rPr lang="cs-CZ" sz="1400" dirty="0">
                <a:solidFill>
                  <a:schemeClr val="bg1"/>
                </a:solidFill>
              </a:rPr>
              <a:t>první proměnná diskrétní (polynomická), druhá proměnná spojitá.</a:t>
            </a:r>
          </a:p>
        </p:txBody>
      </p:sp>
      <p:sp>
        <p:nvSpPr>
          <p:cNvPr id="15" name="Zaoblený obdélník 14"/>
          <p:cNvSpPr/>
          <p:nvPr/>
        </p:nvSpPr>
        <p:spPr>
          <a:xfrm>
            <a:off x="4223788" y="2231749"/>
            <a:ext cx="7791668" cy="608928"/>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scene3d>
              <a:camera prst="orthographicFront"/>
              <a:lightRig rig="soft" dir="t">
                <a:rot lat="0" lon="0" rev="10800000"/>
              </a:lightRig>
            </a:scene3d>
            <a:sp3d>
              <a:bevelT w="27940" h="12700"/>
              <a:contourClr>
                <a:srgbClr val="DDDDDD"/>
              </a:contourClr>
            </a:sp3d>
          </a:bodyPr>
          <a:lstStyle/>
          <a:p>
            <a:r>
              <a:rPr lang="cs-CZ" sz="1800" b="1" dirty="0">
                <a:solidFill>
                  <a:schemeClr val="bg1"/>
                </a:solidFill>
              </a:rPr>
              <a:t>t-test </a:t>
            </a:r>
            <a:r>
              <a:rPr lang="cs-CZ" sz="1800" dirty="0">
                <a:solidFill>
                  <a:schemeClr val="bg1"/>
                </a:solidFill>
              </a:rPr>
              <a:t>(střední hodnota) </a:t>
            </a:r>
          </a:p>
          <a:p>
            <a:r>
              <a:rPr lang="cs-CZ" sz="1800" dirty="0" err="1">
                <a:solidFill>
                  <a:schemeClr val="bg1"/>
                </a:solidFill>
              </a:rPr>
              <a:t>Jednovýběrový</a:t>
            </a:r>
            <a:r>
              <a:rPr lang="cs-CZ" sz="1800" dirty="0">
                <a:solidFill>
                  <a:schemeClr val="bg1"/>
                </a:solidFill>
              </a:rPr>
              <a:t> ; </a:t>
            </a:r>
            <a:r>
              <a:rPr lang="cs-CZ" sz="1800" dirty="0" err="1">
                <a:solidFill>
                  <a:schemeClr val="bg1"/>
                </a:solidFill>
              </a:rPr>
              <a:t>dvojvýběrový</a:t>
            </a:r>
            <a:r>
              <a:rPr lang="cs-CZ" sz="1800" dirty="0">
                <a:solidFill>
                  <a:schemeClr val="bg1"/>
                </a:solidFill>
              </a:rPr>
              <a:t>;  párový.</a:t>
            </a:r>
          </a:p>
        </p:txBody>
      </p:sp>
      <p:sp>
        <p:nvSpPr>
          <p:cNvPr id="6" name="Obdélník 5">
            <a:extLst>
              <a:ext uri="{FF2B5EF4-FFF2-40B4-BE49-F238E27FC236}">
                <a16:creationId xmlns:a16="http://schemas.microsoft.com/office/drawing/2014/main" id="{7A34C20E-12FC-4EF7-A07F-9A709603B39A}"/>
              </a:ext>
            </a:extLst>
          </p:cNvPr>
          <p:cNvSpPr/>
          <p:nvPr/>
        </p:nvSpPr>
        <p:spPr>
          <a:xfrm>
            <a:off x="1991541" y="1428682"/>
            <a:ext cx="356882" cy="276999"/>
          </a:xfrm>
          <a:prstGeom prst="rect">
            <a:avLst/>
          </a:prstGeom>
        </p:spPr>
        <p:txBody>
          <a:bodyPr wrap="square">
            <a:spAutoFit/>
          </a:bodyPr>
          <a:lstStyle/>
          <a:p>
            <a:r>
              <a:rPr lang="cs-CZ" sz="1200" dirty="0">
                <a:solidFill>
                  <a:srgbClr val="FF0000"/>
                </a:solidFill>
                <a:latin typeface="+mj-lt"/>
              </a:rPr>
              <a:t>1</a:t>
            </a:r>
            <a:endParaRPr lang="cs-CZ" sz="1200" dirty="0">
              <a:latin typeface="+mj-lt"/>
            </a:endParaRPr>
          </a:p>
        </p:txBody>
      </p:sp>
      <p:sp>
        <p:nvSpPr>
          <p:cNvPr id="16" name="Obdélník 15">
            <a:extLst>
              <a:ext uri="{FF2B5EF4-FFF2-40B4-BE49-F238E27FC236}">
                <a16:creationId xmlns:a16="http://schemas.microsoft.com/office/drawing/2014/main" id="{D95D9750-CCFC-4EEC-A0F1-FB9BB3E4169B}"/>
              </a:ext>
            </a:extLst>
          </p:cNvPr>
          <p:cNvSpPr/>
          <p:nvPr/>
        </p:nvSpPr>
        <p:spPr>
          <a:xfrm>
            <a:off x="2007153" y="1163095"/>
            <a:ext cx="356882" cy="276999"/>
          </a:xfrm>
          <a:prstGeom prst="rect">
            <a:avLst/>
          </a:prstGeom>
        </p:spPr>
        <p:txBody>
          <a:bodyPr wrap="square">
            <a:spAutoFit/>
          </a:bodyPr>
          <a:lstStyle/>
          <a:p>
            <a:r>
              <a:rPr lang="cs-CZ" sz="1200" dirty="0">
                <a:solidFill>
                  <a:srgbClr val="FF0000"/>
                </a:solidFill>
                <a:latin typeface="+mj-lt"/>
              </a:rPr>
              <a:t>2</a:t>
            </a:r>
            <a:endParaRPr lang="cs-CZ" sz="1200" dirty="0">
              <a:latin typeface="+mj-lt"/>
            </a:endParaRPr>
          </a:p>
        </p:txBody>
      </p:sp>
      <p:sp>
        <p:nvSpPr>
          <p:cNvPr id="17" name="Obdélník 16">
            <a:extLst>
              <a:ext uri="{FF2B5EF4-FFF2-40B4-BE49-F238E27FC236}">
                <a16:creationId xmlns:a16="http://schemas.microsoft.com/office/drawing/2014/main" id="{F6BFDF2A-387C-4DD8-8DF7-05235510A2E0}"/>
              </a:ext>
            </a:extLst>
          </p:cNvPr>
          <p:cNvSpPr/>
          <p:nvPr/>
        </p:nvSpPr>
        <p:spPr>
          <a:xfrm>
            <a:off x="1955840" y="2852918"/>
            <a:ext cx="356882" cy="276999"/>
          </a:xfrm>
          <a:prstGeom prst="rect">
            <a:avLst/>
          </a:prstGeom>
        </p:spPr>
        <p:txBody>
          <a:bodyPr wrap="square">
            <a:spAutoFit/>
          </a:bodyPr>
          <a:lstStyle/>
          <a:p>
            <a:r>
              <a:rPr lang="cs-CZ" sz="1200" dirty="0">
                <a:solidFill>
                  <a:srgbClr val="FF0000"/>
                </a:solidFill>
                <a:latin typeface="+mj-lt"/>
              </a:rPr>
              <a:t>3</a:t>
            </a:r>
            <a:endParaRPr lang="cs-CZ" sz="1200" dirty="0">
              <a:latin typeface="+mj-lt"/>
            </a:endParaRPr>
          </a:p>
        </p:txBody>
      </p:sp>
      <p:sp>
        <p:nvSpPr>
          <p:cNvPr id="18" name="Obdélník 17">
            <a:extLst>
              <a:ext uri="{FF2B5EF4-FFF2-40B4-BE49-F238E27FC236}">
                <a16:creationId xmlns:a16="http://schemas.microsoft.com/office/drawing/2014/main" id="{4FFDB622-8D50-4A5E-B8C4-A6CD63782CB2}"/>
              </a:ext>
            </a:extLst>
          </p:cNvPr>
          <p:cNvSpPr/>
          <p:nvPr/>
        </p:nvSpPr>
        <p:spPr>
          <a:xfrm>
            <a:off x="11480133" y="4592209"/>
            <a:ext cx="356882" cy="338554"/>
          </a:xfrm>
          <a:prstGeom prst="rect">
            <a:avLst/>
          </a:prstGeom>
        </p:spPr>
        <p:txBody>
          <a:bodyPr wrap="square">
            <a:spAutoFit/>
          </a:bodyPr>
          <a:lstStyle/>
          <a:p>
            <a:r>
              <a:rPr lang="cs-CZ" sz="1600" dirty="0">
                <a:solidFill>
                  <a:srgbClr val="FF0000"/>
                </a:solidFill>
                <a:latin typeface="+mj-lt"/>
              </a:rPr>
              <a:t>2</a:t>
            </a:r>
            <a:endParaRPr lang="cs-CZ" sz="1600" dirty="0">
              <a:latin typeface="+mj-lt"/>
            </a:endParaRPr>
          </a:p>
        </p:txBody>
      </p:sp>
      <p:sp>
        <p:nvSpPr>
          <p:cNvPr id="21" name="Obdélník 20">
            <a:extLst>
              <a:ext uri="{FF2B5EF4-FFF2-40B4-BE49-F238E27FC236}">
                <a16:creationId xmlns:a16="http://schemas.microsoft.com/office/drawing/2014/main" id="{0F87F31E-6927-458B-AC7C-F3901DC3095C}"/>
              </a:ext>
            </a:extLst>
          </p:cNvPr>
          <p:cNvSpPr/>
          <p:nvPr/>
        </p:nvSpPr>
        <p:spPr>
          <a:xfrm>
            <a:off x="11586861" y="5398295"/>
            <a:ext cx="356882" cy="338554"/>
          </a:xfrm>
          <a:prstGeom prst="rect">
            <a:avLst/>
          </a:prstGeom>
        </p:spPr>
        <p:txBody>
          <a:bodyPr wrap="square">
            <a:spAutoFit/>
          </a:bodyPr>
          <a:lstStyle/>
          <a:p>
            <a:r>
              <a:rPr lang="cs-CZ" sz="1600" dirty="0">
                <a:solidFill>
                  <a:srgbClr val="FF0000"/>
                </a:solidFill>
                <a:latin typeface="+mj-lt"/>
              </a:rPr>
              <a:t>3</a:t>
            </a:r>
            <a:endParaRPr lang="cs-CZ" sz="1600" dirty="0">
              <a:latin typeface="+mj-lt"/>
            </a:endParaRPr>
          </a:p>
        </p:txBody>
      </p:sp>
      <p:sp>
        <p:nvSpPr>
          <p:cNvPr id="9" name="Zástupný symbol pro zápatí 8">
            <a:extLst>
              <a:ext uri="{FF2B5EF4-FFF2-40B4-BE49-F238E27FC236}">
                <a16:creationId xmlns:a16="http://schemas.microsoft.com/office/drawing/2014/main" id="{5901C8A3-6114-4795-8D66-7C8EE1965353}"/>
              </a:ext>
            </a:extLst>
          </p:cNvPr>
          <p:cNvSpPr>
            <a:spLocks noGrp="1"/>
          </p:cNvSpPr>
          <p:nvPr>
            <p:ph type="ftr" sz="quarter" idx="10"/>
          </p:nvPr>
        </p:nvSpPr>
        <p:spPr>
          <a:xfrm>
            <a:off x="738661" y="6573437"/>
            <a:ext cx="7920000" cy="252000"/>
          </a:xfrm>
        </p:spPr>
        <p:txBody>
          <a:bodyPr/>
          <a:lstStyle/>
          <a:p>
            <a:r>
              <a:rPr lang="cs-CZ" dirty="0"/>
              <a:t>Lékařská fakulta Masarykovy univerzity, Ústav zdravotnických věd</a:t>
            </a:r>
          </a:p>
        </p:txBody>
      </p:sp>
      <p:sp>
        <p:nvSpPr>
          <p:cNvPr id="10" name="Zástupný symbol pro číslo snímku 9">
            <a:extLst>
              <a:ext uri="{FF2B5EF4-FFF2-40B4-BE49-F238E27FC236}">
                <a16:creationId xmlns:a16="http://schemas.microsoft.com/office/drawing/2014/main" id="{430E01D8-6C71-4063-887C-B59308C9A137}"/>
              </a:ext>
            </a:extLst>
          </p:cNvPr>
          <p:cNvSpPr>
            <a:spLocks noGrp="1"/>
          </p:cNvSpPr>
          <p:nvPr>
            <p:ph type="sldNum" sz="quarter" idx="11"/>
          </p:nvPr>
        </p:nvSpPr>
        <p:spPr>
          <a:xfrm>
            <a:off x="414000" y="6568678"/>
            <a:ext cx="252000" cy="252000"/>
          </a:xfrm>
        </p:spPr>
        <p:txBody>
          <a:bodyPr/>
          <a:lstStyle/>
          <a:p>
            <a:fld id="{0970407D-EE58-4A0B-824B-1D3AE42DD9CF}" type="slidenum">
              <a:rPr lang="cs-CZ" altLang="cs-CZ" smtClean="0"/>
              <a:pPr/>
              <a:t>16</a:t>
            </a:fld>
            <a:endParaRPr lang="cs-CZ" altLang="cs-CZ" dirty="0"/>
          </a:p>
        </p:txBody>
      </p:sp>
      <p:sp>
        <p:nvSpPr>
          <p:cNvPr id="22" name="Obdélník 21">
            <a:extLst>
              <a:ext uri="{FF2B5EF4-FFF2-40B4-BE49-F238E27FC236}">
                <a16:creationId xmlns:a16="http://schemas.microsoft.com/office/drawing/2014/main" id="{C2D6DCF5-FBFB-4975-BA5C-8F354C6C8C1F}"/>
              </a:ext>
            </a:extLst>
          </p:cNvPr>
          <p:cNvSpPr/>
          <p:nvPr/>
        </p:nvSpPr>
        <p:spPr>
          <a:xfrm>
            <a:off x="11330237" y="2359220"/>
            <a:ext cx="356882" cy="338554"/>
          </a:xfrm>
          <a:prstGeom prst="rect">
            <a:avLst/>
          </a:prstGeom>
        </p:spPr>
        <p:txBody>
          <a:bodyPr wrap="square">
            <a:spAutoFit/>
          </a:bodyPr>
          <a:lstStyle/>
          <a:p>
            <a:r>
              <a:rPr lang="cs-CZ" sz="1600" dirty="0">
                <a:solidFill>
                  <a:srgbClr val="FF0000"/>
                </a:solidFill>
                <a:latin typeface="+mj-lt"/>
              </a:rPr>
              <a:t>1</a:t>
            </a:r>
            <a:endParaRPr lang="cs-CZ" sz="1600" dirty="0">
              <a:latin typeface="+mj-lt"/>
            </a:endParaRPr>
          </a:p>
        </p:txBody>
      </p:sp>
    </p:spTree>
    <p:extLst>
      <p:ext uri="{BB962C8B-B14F-4D97-AF65-F5344CB8AC3E}">
        <p14:creationId xmlns:p14="http://schemas.microsoft.com/office/powerpoint/2010/main" val="25928766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D69C72E2-1A78-4A40-B30E-AF1616C08D20}"/>
              </a:ext>
            </a:extLst>
          </p:cNvPr>
          <p:cNvSpPr>
            <a:spLocks noGrp="1"/>
          </p:cNvSpPr>
          <p:nvPr>
            <p:ph type="title"/>
          </p:nvPr>
        </p:nvSpPr>
        <p:spPr>
          <a:xfrm>
            <a:off x="309454" y="35763"/>
            <a:ext cx="10753200" cy="1023445"/>
          </a:xfrm>
        </p:spPr>
        <p:txBody>
          <a:bodyPr/>
          <a:lstStyle/>
          <a:p>
            <a:r>
              <a:rPr lang="cs-CZ" sz="3600" dirty="0"/>
              <a:t>Statistická analýza za využití programu SPSS </a:t>
            </a:r>
            <a:br>
              <a:rPr lang="cs-CZ" sz="3600" dirty="0"/>
            </a:br>
            <a:r>
              <a:rPr lang="cs-CZ" sz="2400" dirty="0"/>
              <a:t>t- test </a:t>
            </a:r>
            <a:endParaRPr lang="cs-CZ" sz="3600" dirty="0"/>
          </a:p>
        </p:txBody>
      </p:sp>
      <p:sp>
        <p:nvSpPr>
          <p:cNvPr id="5" name="Zástupný symbol pro obsah 4">
            <a:extLst>
              <a:ext uri="{FF2B5EF4-FFF2-40B4-BE49-F238E27FC236}">
                <a16:creationId xmlns:a16="http://schemas.microsoft.com/office/drawing/2014/main" id="{3C315FCC-4D28-4435-B325-F043F124FB2C}"/>
              </a:ext>
            </a:extLst>
          </p:cNvPr>
          <p:cNvSpPr>
            <a:spLocks noGrp="1"/>
          </p:cNvSpPr>
          <p:nvPr>
            <p:ph idx="1"/>
          </p:nvPr>
        </p:nvSpPr>
        <p:spPr>
          <a:xfrm>
            <a:off x="309454" y="829647"/>
            <a:ext cx="11882546" cy="4851920"/>
          </a:xfrm>
        </p:spPr>
        <p:txBody>
          <a:bodyPr/>
          <a:lstStyle/>
          <a:p>
            <a:pPr marL="72000" indent="0">
              <a:lnSpc>
                <a:spcPts val="3300"/>
              </a:lnSpc>
              <a:buNone/>
            </a:pPr>
            <a:r>
              <a:rPr lang="cs-CZ" sz="2000" dirty="0">
                <a:solidFill>
                  <a:schemeClr val="tx2"/>
                </a:solidFill>
              </a:rPr>
              <a:t>Příklad hypotézy: Proměnná „spojitá“ statisticky významně ovlivňuje výskyt proměnné „spojité“. </a:t>
            </a:r>
          </a:p>
          <a:p>
            <a:pPr marL="72000" indent="0" algn="ctr">
              <a:lnSpc>
                <a:spcPts val="3300"/>
              </a:lnSpc>
              <a:buNone/>
            </a:pPr>
            <a:r>
              <a:rPr lang="cs-CZ" sz="2000" b="1" dirty="0"/>
              <a:t>Věk jedince statisticky významně ovlivňuje jeho hmotnost.</a:t>
            </a:r>
            <a:endParaRPr lang="cs-CZ" b="1" dirty="0"/>
          </a:p>
          <a:p>
            <a:pPr marL="72000" indent="0">
              <a:lnSpc>
                <a:spcPts val="3300"/>
              </a:lnSpc>
              <a:buNone/>
            </a:pPr>
            <a:endParaRPr lang="cs-CZ" sz="2000" dirty="0"/>
          </a:p>
        </p:txBody>
      </p:sp>
      <p:sp>
        <p:nvSpPr>
          <p:cNvPr id="7" name="TextovéPole 6">
            <a:extLst>
              <a:ext uri="{FF2B5EF4-FFF2-40B4-BE49-F238E27FC236}">
                <a16:creationId xmlns:a16="http://schemas.microsoft.com/office/drawing/2014/main" id="{CE24B8E3-53D8-4774-8C84-ABC79781DB97}"/>
              </a:ext>
            </a:extLst>
          </p:cNvPr>
          <p:cNvSpPr txBox="1"/>
          <p:nvPr/>
        </p:nvSpPr>
        <p:spPr>
          <a:xfrm>
            <a:off x="316800" y="2199101"/>
            <a:ext cx="5779200" cy="193899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cs-CZ" sz="2000" dirty="0">
                <a:latin typeface="+mn-lt"/>
              </a:rPr>
              <a:t>Jedná se o test parametrický. </a:t>
            </a:r>
          </a:p>
          <a:p>
            <a:endParaRPr lang="cs-CZ" sz="2000" dirty="0">
              <a:latin typeface="+mn-lt"/>
            </a:endParaRPr>
          </a:p>
          <a:p>
            <a:r>
              <a:rPr lang="cs-CZ" sz="2000" dirty="0">
                <a:latin typeface="+mn-lt"/>
              </a:rPr>
              <a:t>Nutno ověřit normální rozložení dat. </a:t>
            </a:r>
          </a:p>
          <a:p>
            <a:endParaRPr lang="cs-CZ" sz="2000" dirty="0">
              <a:latin typeface="+mn-lt"/>
            </a:endParaRPr>
          </a:p>
          <a:p>
            <a:r>
              <a:rPr lang="cs-CZ" sz="2000" dirty="0">
                <a:latin typeface="+mn-lt"/>
              </a:rPr>
              <a:t>Pokud nebude normální rozložení dat, musí být použit test </a:t>
            </a:r>
            <a:r>
              <a:rPr lang="cs-CZ" sz="2000" dirty="0" err="1">
                <a:latin typeface="+mn-lt"/>
              </a:rPr>
              <a:t>neparametrický</a:t>
            </a:r>
            <a:r>
              <a:rPr lang="cs-CZ" sz="2000" dirty="0">
                <a:latin typeface="+mn-lt"/>
              </a:rPr>
              <a:t>.</a:t>
            </a:r>
            <a:endParaRPr lang="cs-CZ" sz="2000" dirty="0"/>
          </a:p>
        </p:txBody>
      </p:sp>
      <p:sp>
        <p:nvSpPr>
          <p:cNvPr id="8" name="Obdélník 7">
            <a:extLst>
              <a:ext uri="{FF2B5EF4-FFF2-40B4-BE49-F238E27FC236}">
                <a16:creationId xmlns:a16="http://schemas.microsoft.com/office/drawing/2014/main" id="{9B09885A-6EE3-4B71-BC7A-53D9B8B182C6}"/>
              </a:ext>
            </a:extLst>
          </p:cNvPr>
          <p:cNvSpPr/>
          <p:nvPr/>
        </p:nvSpPr>
        <p:spPr>
          <a:xfrm>
            <a:off x="6412801" y="2199101"/>
            <a:ext cx="5779199" cy="2554545"/>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cs-CZ" sz="2000" dirty="0" err="1">
                <a:solidFill>
                  <a:schemeClr val="tx2"/>
                </a:solidFill>
                <a:latin typeface="+mj-lt"/>
              </a:rPr>
              <a:t>Shapiro</a:t>
            </a:r>
            <a:r>
              <a:rPr lang="cs-CZ" sz="2000" dirty="0">
                <a:solidFill>
                  <a:schemeClr val="tx2"/>
                </a:solidFill>
                <a:latin typeface="+mj-lt"/>
              </a:rPr>
              <a:t>–</a:t>
            </a:r>
            <a:r>
              <a:rPr lang="cs-CZ" sz="2000" dirty="0" err="1">
                <a:solidFill>
                  <a:schemeClr val="tx2"/>
                </a:solidFill>
                <a:latin typeface="+mj-lt"/>
              </a:rPr>
              <a:t>Wilk</a:t>
            </a:r>
            <a:r>
              <a:rPr lang="cs-CZ" sz="2000" dirty="0">
                <a:solidFill>
                  <a:schemeClr val="tx2"/>
                </a:solidFill>
                <a:latin typeface="+mj-lt"/>
              </a:rPr>
              <a:t> test (ověření normálního rozložení)</a:t>
            </a:r>
          </a:p>
          <a:p>
            <a:endParaRPr lang="cs-CZ" sz="2000" dirty="0">
              <a:solidFill>
                <a:schemeClr val="tx2"/>
              </a:solidFill>
              <a:latin typeface="+mj-lt"/>
            </a:endParaRPr>
          </a:p>
          <a:p>
            <a:endParaRPr lang="cs-CZ" sz="2000" dirty="0">
              <a:solidFill>
                <a:schemeClr val="tx2"/>
              </a:solidFill>
              <a:latin typeface="+mj-lt"/>
            </a:endParaRPr>
          </a:p>
          <a:p>
            <a:endParaRPr lang="cs-CZ" sz="2000" dirty="0">
              <a:solidFill>
                <a:schemeClr val="tx2"/>
              </a:solidFill>
              <a:latin typeface="+mj-lt"/>
            </a:endParaRPr>
          </a:p>
          <a:p>
            <a:endParaRPr lang="cs-CZ" sz="2000" dirty="0">
              <a:solidFill>
                <a:schemeClr val="tx2"/>
              </a:solidFill>
              <a:latin typeface="+mj-lt"/>
            </a:endParaRPr>
          </a:p>
          <a:p>
            <a:endParaRPr lang="cs-CZ" sz="2000" dirty="0">
              <a:solidFill>
                <a:schemeClr val="tx2"/>
              </a:solidFill>
              <a:latin typeface="+mj-lt"/>
            </a:endParaRPr>
          </a:p>
          <a:p>
            <a:endParaRPr lang="cs-CZ" sz="2000" dirty="0">
              <a:solidFill>
                <a:schemeClr val="tx2"/>
              </a:solidFill>
              <a:latin typeface="+mj-lt"/>
            </a:endParaRPr>
          </a:p>
          <a:p>
            <a:endParaRPr lang="cs-CZ" sz="2000" dirty="0">
              <a:solidFill>
                <a:schemeClr val="tx2"/>
              </a:solidFill>
              <a:latin typeface="+mj-lt"/>
            </a:endParaRPr>
          </a:p>
        </p:txBody>
      </p:sp>
      <p:pic>
        <p:nvPicPr>
          <p:cNvPr id="1026" name="Picture 2" descr="Zobrazit zdrojový obrázek">
            <a:extLst>
              <a:ext uri="{FF2B5EF4-FFF2-40B4-BE49-F238E27FC236}">
                <a16:creationId xmlns:a16="http://schemas.microsoft.com/office/drawing/2014/main" id="{349F0240-8C9E-4798-AA60-FA66492501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50727" y="2675867"/>
            <a:ext cx="5786546" cy="2552406"/>
          </a:xfrm>
          <a:prstGeom prst="rect">
            <a:avLst/>
          </a:prstGeom>
          <a:noFill/>
          <a:extLst>
            <a:ext uri="{909E8E84-426E-40DD-AFC4-6F175D3DCCD1}">
              <a14:hiddenFill xmlns:a14="http://schemas.microsoft.com/office/drawing/2010/main">
                <a:solidFill>
                  <a:srgbClr val="FFFFFF"/>
                </a:solidFill>
              </a14:hiddenFill>
            </a:ext>
          </a:extLst>
        </p:spPr>
      </p:pic>
      <p:sp>
        <p:nvSpPr>
          <p:cNvPr id="9" name="Šipka: doprava 8">
            <a:extLst>
              <a:ext uri="{FF2B5EF4-FFF2-40B4-BE49-F238E27FC236}">
                <a16:creationId xmlns:a16="http://schemas.microsoft.com/office/drawing/2014/main" id="{7F679FD1-6E5E-40EF-8525-B947DB7127DC}"/>
              </a:ext>
            </a:extLst>
          </p:cNvPr>
          <p:cNvSpPr/>
          <p:nvPr/>
        </p:nvSpPr>
        <p:spPr bwMode="auto">
          <a:xfrm>
            <a:off x="3167904" y="3032257"/>
            <a:ext cx="3244897" cy="606490"/>
          </a:xfrm>
          <a:prstGeom prst="rightArrow">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dirty="0">
                <a:ln>
                  <a:noFill/>
                </a:ln>
                <a:solidFill>
                  <a:schemeClr val="bg1"/>
                </a:solidFill>
                <a:effectLst/>
                <a:latin typeface="+mn-lt"/>
              </a:rPr>
              <a:t>Ověření normálního rozložení</a:t>
            </a:r>
          </a:p>
        </p:txBody>
      </p:sp>
      <p:pic>
        <p:nvPicPr>
          <p:cNvPr id="1030" name="Picture 6" descr="Zobrazit zdrojový obrázek">
            <a:extLst>
              <a:ext uri="{FF2B5EF4-FFF2-40B4-BE49-F238E27FC236}">
                <a16:creationId xmlns:a16="http://schemas.microsoft.com/office/drawing/2014/main" id="{52EA8C2B-A8D1-4F40-BF69-9E2C57B4BA6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9454" y="4249768"/>
            <a:ext cx="5779200" cy="250585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Zobrazit zdrojový obrázek">
            <a:extLst>
              <a:ext uri="{FF2B5EF4-FFF2-40B4-BE49-F238E27FC236}">
                <a16:creationId xmlns:a16="http://schemas.microsoft.com/office/drawing/2014/main" id="{CCE4D31D-8D15-427B-AEDC-13CC03F6417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9512" t="46916" r="134" b="6856"/>
          <a:stretch/>
        </p:blipFill>
        <p:spPr bwMode="auto">
          <a:xfrm>
            <a:off x="5150498" y="5372045"/>
            <a:ext cx="3368811" cy="1383578"/>
          </a:xfrm>
          <a:prstGeom prst="rect">
            <a:avLst/>
          </a:prstGeom>
          <a:noFill/>
          <a:extLst>
            <a:ext uri="{909E8E84-426E-40DD-AFC4-6F175D3DCCD1}">
              <a14:hiddenFill xmlns:a14="http://schemas.microsoft.com/office/drawing/2010/main">
                <a:solidFill>
                  <a:srgbClr val="FFFFFF"/>
                </a:solidFill>
              </a14:hiddenFill>
            </a:ext>
          </a:extLst>
        </p:spPr>
      </p:pic>
      <p:sp>
        <p:nvSpPr>
          <p:cNvPr id="11" name="Šipka: doleva 10">
            <a:extLst>
              <a:ext uri="{FF2B5EF4-FFF2-40B4-BE49-F238E27FC236}">
                <a16:creationId xmlns:a16="http://schemas.microsoft.com/office/drawing/2014/main" id="{09275F52-E48C-4735-91BF-D812888F5AA0}"/>
              </a:ext>
            </a:extLst>
          </p:cNvPr>
          <p:cNvSpPr/>
          <p:nvPr/>
        </p:nvSpPr>
        <p:spPr bwMode="auto">
          <a:xfrm>
            <a:off x="5941274" y="4753646"/>
            <a:ext cx="3585281" cy="741702"/>
          </a:xfrm>
          <a:prstGeom prst="leftArrow">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cs-CZ" sz="1600" dirty="0">
                <a:solidFill>
                  <a:schemeClr val="bg1"/>
                </a:solidFill>
                <a:latin typeface="+mn-lt"/>
              </a:rPr>
              <a:t>T -</a:t>
            </a:r>
            <a:r>
              <a:rPr kumimoji="0" lang="cs-CZ" sz="1600" b="0" i="0" u="none" strike="noStrike" cap="none" normalizeH="0" baseline="0" dirty="0">
                <a:ln>
                  <a:noFill/>
                </a:ln>
                <a:solidFill>
                  <a:schemeClr val="bg1"/>
                </a:solidFill>
                <a:effectLst/>
                <a:latin typeface="+mn-lt"/>
              </a:rPr>
              <a:t> test</a:t>
            </a:r>
          </a:p>
        </p:txBody>
      </p:sp>
      <p:graphicFrame>
        <p:nvGraphicFramePr>
          <p:cNvPr id="12" name="Tabulka 11">
            <a:extLst>
              <a:ext uri="{FF2B5EF4-FFF2-40B4-BE49-F238E27FC236}">
                <a16:creationId xmlns:a16="http://schemas.microsoft.com/office/drawing/2014/main" id="{E1CB05A8-EE1E-4F8E-9D21-4DD935340F47}"/>
              </a:ext>
            </a:extLst>
          </p:cNvPr>
          <p:cNvGraphicFramePr>
            <a:graphicFrameLocks noGrp="1"/>
          </p:cNvGraphicFramePr>
          <p:nvPr>
            <p:extLst>
              <p:ext uri="{D42A27DB-BD31-4B8C-83A1-F6EECF244321}">
                <p14:modId xmlns:p14="http://schemas.microsoft.com/office/powerpoint/2010/main" val="1815175720"/>
              </p:ext>
            </p:extLst>
          </p:nvPr>
        </p:nvGraphicFramePr>
        <p:xfrm>
          <a:off x="3472531" y="1641215"/>
          <a:ext cx="5556391" cy="557886"/>
        </p:xfrm>
        <a:graphic>
          <a:graphicData uri="http://schemas.openxmlformats.org/drawingml/2006/table">
            <a:tbl>
              <a:tblPr firstRow="1" bandRow="1">
                <a:tableStyleId>{5C22544A-7EE6-4342-B048-85BDC9FD1C3A}</a:tableStyleId>
              </a:tblPr>
              <a:tblGrid>
                <a:gridCol w="2666791">
                  <a:extLst>
                    <a:ext uri="{9D8B030D-6E8A-4147-A177-3AD203B41FA5}">
                      <a16:colId xmlns:a16="http://schemas.microsoft.com/office/drawing/2014/main" val="3822529965"/>
                    </a:ext>
                  </a:extLst>
                </a:gridCol>
                <a:gridCol w="2889600">
                  <a:extLst>
                    <a:ext uri="{9D8B030D-6E8A-4147-A177-3AD203B41FA5}">
                      <a16:colId xmlns:a16="http://schemas.microsoft.com/office/drawing/2014/main" val="63963781"/>
                    </a:ext>
                  </a:extLst>
                </a:gridCol>
              </a:tblGrid>
              <a:tr h="298806">
                <a:tc>
                  <a:txBody>
                    <a:bodyPr/>
                    <a:lstStyle/>
                    <a:p>
                      <a:r>
                        <a:rPr lang="cs-CZ" sz="1100" dirty="0"/>
                        <a:t>Proměnná A (nezávislá)</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100" dirty="0"/>
                        <a:t>Proměnná B (závislá)</a:t>
                      </a:r>
                    </a:p>
                  </a:txBody>
                  <a:tcPr/>
                </a:tc>
                <a:extLst>
                  <a:ext uri="{0D108BD9-81ED-4DB2-BD59-A6C34878D82A}">
                    <a16:rowId xmlns:a16="http://schemas.microsoft.com/office/drawing/2014/main" val="3634545163"/>
                  </a:ext>
                </a:extLst>
              </a:tr>
              <a:tr h="181418">
                <a:tc>
                  <a:txBody>
                    <a:bodyPr/>
                    <a:lstStyle/>
                    <a:p>
                      <a:r>
                        <a:rPr lang="cs-CZ" sz="1100" dirty="0"/>
                        <a:t>Věk v letech</a:t>
                      </a:r>
                    </a:p>
                  </a:txBody>
                  <a:tcPr/>
                </a:tc>
                <a:tc>
                  <a:txBody>
                    <a:bodyPr/>
                    <a:lstStyle/>
                    <a:p>
                      <a:r>
                        <a:rPr lang="cs-CZ" sz="1100" dirty="0"/>
                        <a:t>Hmotnost v kilogramech</a:t>
                      </a:r>
                    </a:p>
                  </a:txBody>
                  <a:tcPr/>
                </a:tc>
                <a:extLst>
                  <a:ext uri="{0D108BD9-81ED-4DB2-BD59-A6C34878D82A}">
                    <a16:rowId xmlns:a16="http://schemas.microsoft.com/office/drawing/2014/main" val="2112739521"/>
                  </a:ext>
                </a:extLst>
              </a:tr>
            </a:tbl>
          </a:graphicData>
        </a:graphic>
      </p:graphicFrame>
    </p:spTree>
    <p:extLst>
      <p:ext uri="{BB962C8B-B14F-4D97-AF65-F5344CB8AC3E}">
        <p14:creationId xmlns:p14="http://schemas.microsoft.com/office/powerpoint/2010/main" val="3766892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D69C72E2-1A78-4A40-B30E-AF1616C08D20}"/>
              </a:ext>
            </a:extLst>
          </p:cNvPr>
          <p:cNvSpPr>
            <a:spLocks noGrp="1"/>
          </p:cNvSpPr>
          <p:nvPr>
            <p:ph type="title"/>
          </p:nvPr>
        </p:nvSpPr>
        <p:spPr>
          <a:xfrm>
            <a:off x="309454" y="152211"/>
            <a:ext cx="10753200" cy="1023445"/>
          </a:xfrm>
        </p:spPr>
        <p:txBody>
          <a:bodyPr/>
          <a:lstStyle/>
          <a:p>
            <a:r>
              <a:rPr lang="cs-CZ" sz="3600" dirty="0"/>
              <a:t>Statistická analýza za využití programu SPSS </a:t>
            </a:r>
            <a:br>
              <a:rPr lang="cs-CZ" sz="3600" dirty="0"/>
            </a:br>
            <a:r>
              <a:rPr lang="cs-CZ" sz="2400" dirty="0" err="1"/>
              <a:t>Pearsonův</a:t>
            </a:r>
            <a:r>
              <a:rPr lang="cs-CZ" sz="2400" dirty="0"/>
              <a:t> chí kvadrát test</a:t>
            </a:r>
            <a:endParaRPr lang="cs-CZ" sz="3600" dirty="0"/>
          </a:p>
        </p:txBody>
      </p:sp>
      <p:sp>
        <p:nvSpPr>
          <p:cNvPr id="5" name="Zástupný symbol pro obsah 4">
            <a:extLst>
              <a:ext uri="{FF2B5EF4-FFF2-40B4-BE49-F238E27FC236}">
                <a16:creationId xmlns:a16="http://schemas.microsoft.com/office/drawing/2014/main" id="{3C315FCC-4D28-4435-B325-F043F124FB2C}"/>
              </a:ext>
            </a:extLst>
          </p:cNvPr>
          <p:cNvSpPr>
            <a:spLocks noGrp="1"/>
          </p:cNvSpPr>
          <p:nvPr>
            <p:ph idx="1"/>
          </p:nvPr>
        </p:nvSpPr>
        <p:spPr>
          <a:xfrm>
            <a:off x="309454" y="1175656"/>
            <a:ext cx="11882546" cy="4851920"/>
          </a:xfrm>
        </p:spPr>
        <p:txBody>
          <a:bodyPr/>
          <a:lstStyle/>
          <a:p>
            <a:pPr marL="72000" indent="0">
              <a:buNone/>
            </a:pPr>
            <a:r>
              <a:rPr lang="cs-CZ" sz="2000" dirty="0">
                <a:solidFill>
                  <a:schemeClr val="tx2"/>
                </a:solidFill>
              </a:rPr>
              <a:t>Příklad hypotézy: Proměnná „diskrétní“ statisticky významně ovlivňuje výskyt proměnné „diskrétní“. </a:t>
            </a:r>
          </a:p>
          <a:p>
            <a:pPr marL="72000" indent="0" algn="ctr">
              <a:buNone/>
            </a:pPr>
            <a:r>
              <a:rPr lang="cs-CZ" sz="2000" b="1" dirty="0"/>
              <a:t>Nejvyšší dosažené vzdělání jedince statisticky významně ovlivňuje výskyt kouření. </a:t>
            </a:r>
            <a:endParaRPr lang="cs-CZ" b="1" dirty="0"/>
          </a:p>
          <a:p>
            <a:pPr marL="72000" indent="0">
              <a:buNone/>
            </a:pPr>
            <a:endParaRPr lang="cs-CZ" sz="2000" dirty="0"/>
          </a:p>
        </p:txBody>
      </p:sp>
      <p:sp>
        <p:nvSpPr>
          <p:cNvPr id="7" name="TextovéPole 6">
            <a:extLst>
              <a:ext uri="{FF2B5EF4-FFF2-40B4-BE49-F238E27FC236}">
                <a16:creationId xmlns:a16="http://schemas.microsoft.com/office/drawing/2014/main" id="{CE24B8E3-53D8-4774-8C84-ABC79781DB97}"/>
              </a:ext>
            </a:extLst>
          </p:cNvPr>
          <p:cNvSpPr txBox="1"/>
          <p:nvPr/>
        </p:nvSpPr>
        <p:spPr>
          <a:xfrm>
            <a:off x="316800" y="2152534"/>
            <a:ext cx="5779200" cy="707886"/>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cs-CZ" sz="2000" dirty="0">
                <a:latin typeface="+mn-lt"/>
              </a:rPr>
              <a:t>Jedná se o test </a:t>
            </a:r>
            <a:r>
              <a:rPr lang="cs-CZ" sz="2000" dirty="0" err="1">
                <a:solidFill>
                  <a:schemeClr val="accent2"/>
                </a:solidFill>
                <a:latin typeface="+mn-lt"/>
              </a:rPr>
              <a:t>NE</a:t>
            </a:r>
            <a:r>
              <a:rPr lang="cs-CZ" sz="2000" dirty="0" err="1">
                <a:latin typeface="+mn-lt"/>
              </a:rPr>
              <a:t>parametrický</a:t>
            </a:r>
            <a:r>
              <a:rPr lang="cs-CZ" sz="2000" dirty="0">
                <a:latin typeface="+mn-lt"/>
              </a:rPr>
              <a:t>. </a:t>
            </a:r>
          </a:p>
          <a:p>
            <a:endParaRPr lang="cs-CZ" sz="2000" dirty="0">
              <a:latin typeface="+mn-lt"/>
            </a:endParaRPr>
          </a:p>
        </p:txBody>
      </p:sp>
      <p:pic>
        <p:nvPicPr>
          <p:cNvPr id="2050" name="Picture 2" descr="Zobrazit zdrojový obrázek">
            <a:extLst>
              <a:ext uri="{FF2B5EF4-FFF2-40B4-BE49-F238E27FC236}">
                <a16:creationId xmlns:a16="http://schemas.microsoft.com/office/drawing/2014/main" id="{E2A36BF3-0C1D-472A-9A97-DB967FF5FF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801" y="2906987"/>
            <a:ext cx="4619094" cy="3875791"/>
          </a:xfrm>
          <a:prstGeom prst="rect">
            <a:avLst/>
          </a:prstGeom>
          <a:noFill/>
          <a:extLst>
            <a:ext uri="{909E8E84-426E-40DD-AFC4-6F175D3DCCD1}">
              <a14:hiddenFill xmlns:a14="http://schemas.microsoft.com/office/drawing/2010/main">
                <a:solidFill>
                  <a:srgbClr val="FFFFFF"/>
                </a:solidFill>
              </a14:hiddenFill>
            </a:ext>
          </a:extLst>
        </p:spPr>
      </p:pic>
      <p:pic>
        <p:nvPicPr>
          <p:cNvPr id="13" name="Obrázek 12">
            <a:extLst>
              <a:ext uri="{FF2B5EF4-FFF2-40B4-BE49-F238E27FC236}">
                <a16:creationId xmlns:a16="http://schemas.microsoft.com/office/drawing/2014/main" id="{5881A117-F0E8-4A6C-94C2-4B3522CE819C}"/>
              </a:ext>
            </a:extLst>
          </p:cNvPr>
          <p:cNvPicPr/>
          <p:nvPr/>
        </p:nvPicPr>
        <p:blipFill rotWithShape="1">
          <a:blip r:embed="rId3"/>
          <a:srcRect l="34226" t="24074" r="15675" b="29365"/>
          <a:stretch/>
        </p:blipFill>
        <p:spPr bwMode="auto">
          <a:xfrm>
            <a:off x="4471333" y="4114800"/>
            <a:ext cx="5171440" cy="2743200"/>
          </a:xfrm>
          <a:prstGeom prst="rect">
            <a:avLst/>
          </a:prstGeom>
          <a:ln>
            <a:noFill/>
          </a:ln>
          <a:extLst>
            <a:ext uri="{53640926-AAD7-44D8-BBD7-CCE9431645EC}">
              <a14:shadowObscured xmlns:a14="http://schemas.microsoft.com/office/drawing/2010/main"/>
            </a:ext>
          </a:extLst>
        </p:spPr>
      </p:pic>
      <p:sp>
        <p:nvSpPr>
          <p:cNvPr id="2" name="TextovéPole 1">
            <a:extLst>
              <a:ext uri="{FF2B5EF4-FFF2-40B4-BE49-F238E27FC236}">
                <a16:creationId xmlns:a16="http://schemas.microsoft.com/office/drawing/2014/main" id="{DFA0E029-24FA-44FE-B51E-3E466D26D862}"/>
              </a:ext>
            </a:extLst>
          </p:cNvPr>
          <p:cNvSpPr txBox="1"/>
          <p:nvPr/>
        </p:nvSpPr>
        <p:spPr>
          <a:xfrm>
            <a:off x="6008130" y="4714077"/>
            <a:ext cx="968535" cy="261610"/>
          </a:xfrm>
          <a:prstGeom prst="rect">
            <a:avLst/>
          </a:prstGeom>
          <a:noFill/>
        </p:spPr>
        <p:txBody>
          <a:bodyPr wrap="none" rtlCol="0">
            <a:spAutoFit/>
          </a:bodyPr>
          <a:lstStyle/>
          <a:p>
            <a:pPr algn="l"/>
            <a:r>
              <a:rPr lang="cs-CZ" sz="1100" dirty="0">
                <a:solidFill>
                  <a:schemeClr val="accent2"/>
                </a:solidFill>
                <a:latin typeface="+mn-lt"/>
              </a:rPr>
              <a:t>Proměnná A</a:t>
            </a:r>
          </a:p>
        </p:txBody>
      </p:sp>
      <p:sp>
        <p:nvSpPr>
          <p:cNvPr id="15" name="TextovéPole 14">
            <a:extLst>
              <a:ext uri="{FF2B5EF4-FFF2-40B4-BE49-F238E27FC236}">
                <a16:creationId xmlns:a16="http://schemas.microsoft.com/office/drawing/2014/main" id="{02EE16CA-BB02-42AD-9B1F-F751C5AA4288}"/>
              </a:ext>
            </a:extLst>
          </p:cNvPr>
          <p:cNvSpPr txBox="1"/>
          <p:nvPr/>
        </p:nvSpPr>
        <p:spPr>
          <a:xfrm>
            <a:off x="6008129" y="5091678"/>
            <a:ext cx="968535" cy="261610"/>
          </a:xfrm>
          <a:prstGeom prst="rect">
            <a:avLst/>
          </a:prstGeom>
          <a:noFill/>
        </p:spPr>
        <p:txBody>
          <a:bodyPr wrap="none" rtlCol="0">
            <a:spAutoFit/>
          </a:bodyPr>
          <a:lstStyle/>
          <a:p>
            <a:pPr algn="l"/>
            <a:r>
              <a:rPr lang="cs-CZ" sz="1100" dirty="0">
                <a:solidFill>
                  <a:schemeClr val="accent2"/>
                </a:solidFill>
                <a:latin typeface="+mn-lt"/>
              </a:rPr>
              <a:t>Proměnná B</a:t>
            </a:r>
          </a:p>
        </p:txBody>
      </p:sp>
      <p:sp>
        <p:nvSpPr>
          <p:cNvPr id="16" name="Ovál 15">
            <a:extLst>
              <a:ext uri="{FF2B5EF4-FFF2-40B4-BE49-F238E27FC236}">
                <a16:creationId xmlns:a16="http://schemas.microsoft.com/office/drawing/2014/main" id="{5C312AEE-A605-45F2-AB17-0FFD0B8DD551}"/>
              </a:ext>
            </a:extLst>
          </p:cNvPr>
          <p:cNvSpPr/>
          <p:nvPr/>
        </p:nvSpPr>
        <p:spPr>
          <a:xfrm>
            <a:off x="7063273" y="4686060"/>
            <a:ext cx="587830" cy="15652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Ovál 16">
            <a:extLst>
              <a:ext uri="{FF2B5EF4-FFF2-40B4-BE49-F238E27FC236}">
                <a16:creationId xmlns:a16="http://schemas.microsoft.com/office/drawing/2014/main" id="{CA86F405-DBE9-4BBE-AD4E-3D5A9326BF0D}"/>
              </a:ext>
            </a:extLst>
          </p:cNvPr>
          <p:cNvSpPr/>
          <p:nvPr/>
        </p:nvSpPr>
        <p:spPr>
          <a:xfrm>
            <a:off x="7682202" y="4529532"/>
            <a:ext cx="762002" cy="15652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aphicFrame>
        <p:nvGraphicFramePr>
          <p:cNvPr id="3" name="Tabulka 2">
            <a:extLst>
              <a:ext uri="{FF2B5EF4-FFF2-40B4-BE49-F238E27FC236}">
                <a16:creationId xmlns:a16="http://schemas.microsoft.com/office/drawing/2014/main" id="{40606329-A322-4936-A75A-085EC440044D}"/>
              </a:ext>
            </a:extLst>
          </p:cNvPr>
          <p:cNvGraphicFramePr>
            <a:graphicFrameLocks noGrp="1"/>
          </p:cNvGraphicFramePr>
          <p:nvPr>
            <p:extLst>
              <p:ext uri="{D42A27DB-BD31-4B8C-83A1-F6EECF244321}">
                <p14:modId xmlns:p14="http://schemas.microsoft.com/office/powerpoint/2010/main" val="2777232510"/>
              </p:ext>
            </p:extLst>
          </p:nvPr>
        </p:nvGraphicFramePr>
        <p:xfrm>
          <a:off x="6250727" y="2138576"/>
          <a:ext cx="5779200" cy="1463040"/>
        </p:xfrm>
        <a:graphic>
          <a:graphicData uri="http://schemas.openxmlformats.org/drawingml/2006/table">
            <a:tbl>
              <a:tblPr firstRow="1" bandRow="1">
                <a:tableStyleId>{5C22544A-7EE6-4342-B048-85BDC9FD1C3A}</a:tableStyleId>
              </a:tblPr>
              <a:tblGrid>
                <a:gridCol w="2889600">
                  <a:extLst>
                    <a:ext uri="{9D8B030D-6E8A-4147-A177-3AD203B41FA5}">
                      <a16:colId xmlns:a16="http://schemas.microsoft.com/office/drawing/2014/main" val="3822529965"/>
                    </a:ext>
                  </a:extLst>
                </a:gridCol>
                <a:gridCol w="2889600">
                  <a:extLst>
                    <a:ext uri="{9D8B030D-6E8A-4147-A177-3AD203B41FA5}">
                      <a16:colId xmlns:a16="http://schemas.microsoft.com/office/drawing/2014/main" val="63963781"/>
                    </a:ext>
                  </a:extLst>
                </a:gridCol>
              </a:tblGrid>
              <a:tr h="334192">
                <a:tc>
                  <a:txBody>
                    <a:bodyPr/>
                    <a:lstStyle/>
                    <a:p>
                      <a:r>
                        <a:rPr lang="cs-CZ" sz="1100" dirty="0"/>
                        <a:t>Proměnná A (nezávislá)</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100" dirty="0"/>
                        <a:t>Proměnná B (závislá)</a:t>
                      </a:r>
                    </a:p>
                    <a:p>
                      <a:endParaRPr lang="cs-CZ" sz="1100" dirty="0"/>
                    </a:p>
                  </a:txBody>
                  <a:tcPr/>
                </a:tc>
                <a:extLst>
                  <a:ext uri="{0D108BD9-81ED-4DB2-BD59-A6C34878D82A}">
                    <a16:rowId xmlns:a16="http://schemas.microsoft.com/office/drawing/2014/main" val="3634545163"/>
                  </a:ext>
                </a:extLst>
              </a:tr>
              <a:tr h="202902">
                <a:tc>
                  <a:txBody>
                    <a:bodyPr/>
                    <a:lstStyle/>
                    <a:p>
                      <a:r>
                        <a:rPr lang="cs-CZ" sz="1100" dirty="0"/>
                        <a:t>Základní škola</a:t>
                      </a:r>
                    </a:p>
                  </a:txBody>
                  <a:tcPr/>
                </a:tc>
                <a:tc>
                  <a:txBody>
                    <a:bodyPr/>
                    <a:lstStyle/>
                    <a:p>
                      <a:r>
                        <a:rPr lang="cs-CZ" sz="1100" dirty="0"/>
                        <a:t>Kuřák</a:t>
                      </a:r>
                    </a:p>
                  </a:txBody>
                  <a:tcPr/>
                </a:tc>
                <a:extLst>
                  <a:ext uri="{0D108BD9-81ED-4DB2-BD59-A6C34878D82A}">
                    <a16:rowId xmlns:a16="http://schemas.microsoft.com/office/drawing/2014/main" val="2112739521"/>
                  </a:ext>
                </a:extLst>
              </a:tr>
              <a:tr h="202902">
                <a:tc>
                  <a:txBody>
                    <a:bodyPr/>
                    <a:lstStyle/>
                    <a:p>
                      <a:r>
                        <a:rPr lang="cs-CZ" sz="1100" dirty="0"/>
                        <a:t>Středoškolské bez maturity</a:t>
                      </a:r>
                    </a:p>
                  </a:txBody>
                  <a:tcPr/>
                </a:tc>
                <a:tc>
                  <a:txBody>
                    <a:bodyPr/>
                    <a:lstStyle/>
                    <a:p>
                      <a:r>
                        <a:rPr lang="cs-CZ" sz="1100" dirty="0"/>
                        <a:t>Nekuřák</a:t>
                      </a:r>
                    </a:p>
                  </a:txBody>
                  <a:tcPr/>
                </a:tc>
                <a:extLst>
                  <a:ext uri="{0D108BD9-81ED-4DB2-BD59-A6C34878D82A}">
                    <a16:rowId xmlns:a16="http://schemas.microsoft.com/office/drawing/2014/main" val="3776079123"/>
                  </a:ext>
                </a:extLst>
              </a:tr>
              <a:tr h="20290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100" dirty="0"/>
                        <a:t>Středoškolské s maturitou</a:t>
                      </a:r>
                    </a:p>
                  </a:txBody>
                  <a:tcPr/>
                </a:tc>
                <a:tc>
                  <a:txBody>
                    <a:bodyPr/>
                    <a:lstStyle/>
                    <a:p>
                      <a:endParaRPr lang="cs-CZ" sz="1100"/>
                    </a:p>
                  </a:txBody>
                  <a:tcPr/>
                </a:tc>
                <a:extLst>
                  <a:ext uri="{0D108BD9-81ED-4DB2-BD59-A6C34878D82A}">
                    <a16:rowId xmlns:a16="http://schemas.microsoft.com/office/drawing/2014/main" val="1660845721"/>
                  </a:ext>
                </a:extLst>
              </a:tr>
              <a:tr h="202902">
                <a:tc>
                  <a:txBody>
                    <a:bodyPr/>
                    <a:lstStyle/>
                    <a:p>
                      <a:r>
                        <a:rPr lang="cs-CZ" sz="1100" dirty="0" err="1"/>
                        <a:t>Výsokoškolské</a:t>
                      </a:r>
                      <a:endParaRPr lang="cs-CZ" sz="1100" dirty="0"/>
                    </a:p>
                  </a:txBody>
                  <a:tcPr/>
                </a:tc>
                <a:tc>
                  <a:txBody>
                    <a:bodyPr/>
                    <a:lstStyle/>
                    <a:p>
                      <a:endParaRPr lang="cs-CZ" sz="1100" dirty="0"/>
                    </a:p>
                  </a:txBody>
                  <a:tcPr/>
                </a:tc>
                <a:extLst>
                  <a:ext uri="{0D108BD9-81ED-4DB2-BD59-A6C34878D82A}">
                    <a16:rowId xmlns:a16="http://schemas.microsoft.com/office/drawing/2014/main" val="2352511347"/>
                  </a:ext>
                </a:extLst>
              </a:tr>
            </a:tbl>
          </a:graphicData>
        </a:graphic>
      </p:graphicFrame>
      <p:sp>
        <p:nvSpPr>
          <p:cNvPr id="12" name="Ovál 11">
            <a:extLst>
              <a:ext uri="{FF2B5EF4-FFF2-40B4-BE49-F238E27FC236}">
                <a16:creationId xmlns:a16="http://schemas.microsoft.com/office/drawing/2014/main" id="{42CEBA45-4462-4362-AC38-A19160BF2223}"/>
              </a:ext>
            </a:extLst>
          </p:cNvPr>
          <p:cNvSpPr/>
          <p:nvPr/>
        </p:nvSpPr>
        <p:spPr>
          <a:xfrm>
            <a:off x="5178489" y="6498237"/>
            <a:ext cx="440093" cy="20755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5291767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Zobrazit zdrojový obrázek">
            <a:extLst>
              <a:ext uri="{FF2B5EF4-FFF2-40B4-BE49-F238E27FC236}">
                <a16:creationId xmlns:a16="http://schemas.microsoft.com/office/drawing/2014/main" id="{9CEB8031-E2AE-4342-82F2-B7D7F60C5A6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8762" t="13564" r="10085" b="27752"/>
          <a:stretch/>
        </p:blipFill>
        <p:spPr bwMode="auto">
          <a:xfrm>
            <a:off x="3733324" y="4081341"/>
            <a:ext cx="5095477" cy="2702712"/>
          </a:xfrm>
          <a:prstGeom prst="rect">
            <a:avLst/>
          </a:prstGeom>
          <a:noFill/>
          <a:extLst>
            <a:ext uri="{909E8E84-426E-40DD-AFC4-6F175D3DCCD1}">
              <a14:hiddenFill xmlns:a14="http://schemas.microsoft.com/office/drawing/2010/main">
                <a:solidFill>
                  <a:srgbClr val="FFFFFF"/>
                </a:solidFill>
              </a14:hiddenFill>
            </a:ext>
          </a:extLst>
        </p:spPr>
      </p:pic>
      <p:sp>
        <p:nvSpPr>
          <p:cNvPr id="4" name="Nadpis 3">
            <a:extLst>
              <a:ext uri="{FF2B5EF4-FFF2-40B4-BE49-F238E27FC236}">
                <a16:creationId xmlns:a16="http://schemas.microsoft.com/office/drawing/2014/main" id="{D69C72E2-1A78-4A40-B30E-AF1616C08D20}"/>
              </a:ext>
            </a:extLst>
          </p:cNvPr>
          <p:cNvSpPr>
            <a:spLocks noGrp="1"/>
          </p:cNvSpPr>
          <p:nvPr>
            <p:ph type="title"/>
          </p:nvPr>
        </p:nvSpPr>
        <p:spPr>
          <a:xfrm>
            <a:off x="309454" y="152211"/>
            <a:ext cx="10753200" cy="1023445"/>
          </a:xfrm>
        </p:spPr>
        <p:txBody>
          <a:bodyPr/>
          <a:lstStyle/>
          <a:p>
            <a:r>
              <a:rPr lang="cs-CZ" sz="3600" dirty="0"/>
              <a:t>Statistická analýza za využití programu SPSS </a:t>
            </a:r>
            <a:br>
              <a:rPr lang="cs-CZ" sz="3600" dirty="0"/>
            </a:br>
            <a:r>
              <a:rPr lang="cs-CZ" sz="2400" dirty="0"/>
              <a:t>Mann </a:t>
            </a:r>
            <a:r>
              <a:rPr lang="cs-CZ" sz="2400" dirty="0" err="1"/>
              <a:t>Whitney</a:t>
            </a:r>
            <a:r>
              <a:rPr lang="cs-CZ" sz="2400" dirty="0"/>
              <a:t> U tet</a:t>
            </a:r>
          </a:p>
        </p:txBody>
      </p:sp>
      <p:sp>
        <p:nvSpPr>
          <p:cNvPr id="5" name="Zástupný symbol pro obsah 4">
            <a:extLst>
              <a:ext uri="{FF2B5EF4-FFF2-40B4-BE49-F238E27FC236}">
                <a16:creationId xmlns:a16="http://schemas.microsoft.com/office/drawing/2014/main" id="{3C315FCC-4D28-4435-B325-F043F124FB2C}"/>
              </a:ext>
            </a:extLst>
          </p:cNvPr>
          <p:cNvSpPr>
            <a:spLocks noGrp="1"/>
          </p:cNvSpPr>
          <p:nvPr>
            <p:ph idx="1"/>
          </p:nvPr>
        </p:nvSpPr>
        <p:spPr>
          <a:xfrm>
            <a:off x="316801" y="1156994"/>
            <a:ext cx="11882546" cy="4851920"/>
          </a:xfrm>
        </p:spPr>
        <p:txBody>
          <a:bodyPr/>
          <a:lstStyle/>
          <a:p>
            <a:pPr marL="72000" indent="0">
              <a:buNone/>
            </a:pPr>
            <a:r>
              <a:rPr lang="cs-CZ" sz="2000" dirty="0">
                <a:solidFill>
                  <a:schemeClr val="tx2"/>
                </a:solidFill>
              </a:rPr>
              <a:t>Příklad hypotézy: Proměnná „ dichotomická diskrétní“ statisticky významně ovlivňuje výskyt proměnné „spojité“. </a:t>
            </a:r>
          </a:p>
          <a:p>
            <a:pPr marL="72000" indent="0" algn="ctr">
              <a:buNone/>
            </a:pPr>
            <a:r>
              <a:rPr lang="cs-CZ" sz="2000" b="1" dirty="0"/>
              <a:t>Pohlaví jedince statisticky významně ovlivňuje počet vykouřených cigaret. </a:t>
            </a:r>
            <a:endParaRPr lang="cs-CZ" b="1" dirty="0"/>
          </a:p>
          <a:p>
            <a:pPr marL="72000" indent="0">
              <a:buNone/>
            </a:pPr>
            <a:endParaRPr lang="cs-CZ" sz="2000" dirty="0"/>
          </a:p>
        </p:txBody>
      </p:sp>
      <p:sp>
        <p:nvSpPr>
          <p:cNvPr id="7" name="TextovéPole 6">
            <a:extLst>
              <a:ext uri="{FF2B5EF4-FFF2-40B4-BE49-F238E27FC236}">
                <a16:creationId xmlns:a16="http://schemas.microsoft.com/office/drawing/2014/main" id="{CE24B8E3-53D8-4774-8C84-ABC79781DB97}"/>
              </a:ext>
            </a:extLst>
          </p:cNvPr>
          <p:cNvSpPr txBox="1"/>
          <p:nvPr/>
        </p:nvSpPr>
        <p:spPr>
          <a:xfrm>
            <a:off x="316801" y="2539787"/>
            <a:ext cx="5779200" cy="707886"/>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cs-CZ" sz="2000" dirty="0">
                <a:latin typeface="+mn-lt"/>
              </a:rPr>
              <a:t>Jedná se o test </a:t>
            </a:r>
            <a:r>
              <a:rPr lang="cs-CZ" sz="2000" dirty="0" err="1">
                <a:solidFill>
                  <a:schemeClr val="accent2"/>
                </a:solidFill>
                <a:latin typeface="+mn-lt"/>
              </a:rPr>
              <a:t>NE</a:t>
            </a:r>
            <a:r>
              <a:rPr lang="cs-CZ" sz="2000" dirty="0" err="1">
                <a:latin typeface="+mn-lt"/>
              </a:rPr>
              <a:t>parametrický</a:t>
            </a:r>
            <a:r>
              <a:rPr lang="cs-CZ" sz="2000" dirty="0">
                <a:latin typeface="+mn-lt"/>
              </a:rPr>
              <a:t>. </a:t>
            </a:r>
          </a:p>
          <a:p>
            <a:endParaRPr lang="cs-CZ" sz="2000" dirty="0">
              <a:latin typeface="+mn-lt"/>
            </a:endParaRPr>
          </a:p>
        </p:txBody>
      </p:sp>
      <p:sp>
        <p:nvSpPr>
          <p:cNvPr id="16" name="Ovál 15">
            <a:extLst>
              <a:ext uri="{FF2B5EF4-FFF2-40B4-BE49-F238E27FC236}">
                <a16:creationId xmlns:a16="http://schemas.microsoft.com/office/drawing/2014/main" id="{5C312AEE-A605-45F2-AB17-0FFD0B8DD551}"/>
              </a:ext>
            </a:extLst>
          </p:cNvPr>
          <p:cNvSpPr/>
          <p:nvPr/>
        </p:nvSpPr>
        <p:spPr>
          <a:xfrm>
            <a:off x="6988630" y="5701006"/>
            <a:ext cx="1175656" cy="24259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Ovál 16">
            <a:extLst>
              <a:ext uri="{FF2B5EF4-FFF2-40B4-BE49-F238E27FC236}">
                <a16:creationId xmlns:a16="http://schemas.microsoft.com/office/drawing/2014/main" id="{CA86F405-DBE9-4BBE-AD4E-3D5A9326BF0D}"/>
              </a:ext>
            </a:extLst>
          </p:cNvPr>
          <p:cNvSpPr/>
          <p:nvPr/>
        </p:nvSpPr>
        <p:spPr>
          <a:xfrm>
            <a:off x="5686053" y="6075093"/>
            <a:ext cx="882697" cy="23240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3074" name="Picture 2" descr="Zobrazit zdrojový obrázek">
            <a:extLst>
              <a:ext uri="{FF2B5EF4-FFF2-40B4-BE49-F238E27FC236}">
                <a16:creationId xmlns:a16="http://schemas.microsoft.com/office/drawing/2014/main" id="{E6D38767-CB31-421A-A845-B6C7F00700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9454" y="3325937"/>
            <a:ext cx="3416523" cy="3458116"/>
          </a:xfrm>
          <a:prstGeom prst="rect">
            <a:avLst/>
          </a:prstGeom>
          <a:noFill/>
          <a:extLst>
            <a:ext uri="{909E8E84-426E-40DD-AFC4-6F175D3DCCD1}">
              <a14:hiddenFill xmlns:a14="http://schemas.microsoft.com/office/drawing/2010/main">
                <a:solidFill>
                  <a:srgbClr val="FFFFFF"/>
                </a:solidFill>
              </a14:hiddenFill>
            </a:ext>
          </a:extLst>
        </p:spPr>
      </p:pic>
      <p:sp>
        <p:nvSpPr>
          <p:cNvPr id="3" name="Šipka: doleva 2">
            <a:extLst>
              <a:ext uri="{FF2B5EF4-FFF2-40B4-BE49-F238E27FC236}">
                <a16:creationId xmlns:a16="http://schemas.microsoft.com/office/drawing/2014/main" id="{15EE1AAC-ACE6-4D7B-9B99-3DC716823484}"/>
              </a:ext>
            </a:extLst>
          </p:cNvPr>
          <p:cNvSpPr/>
          <p:nvPr/>
        </p:nvSpPr>
        <p:spPr bwMode="auto">
          <a:xfrm>
            <a:off x="5318449" y="5780316"/>
            <a:ext cx="1670181" cy="88639"/>
          </a:xfrm>
          <a:prstGeom prst="leftArrow">
            <a:avLst/>
          </a:prstGeom>
          <a:ln>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800" b="0" i="0" u="none" strike="noStrike" cap="none" normalizeH="0" baseline="0" dirty="0" err="1">
              <a:ln>
                <a:noFill/>
              </a:ln>
              <a:solidFill>
                <a:schemeClr val="bg1"/>
              </a:solidFill>
              <a:effectLst/>
              <a:latin typeface="+mn-lt"/>
            </a:endParaRPr>
          </a:p>
        </p:txBody>
      </p:sp>
      <p:sp>
        <p:nvSpPr>
          <p:cNvPr id="18" name="Zaoblený obdélníkový bublinový popisek 16">
            <a:extLst>
              <a:ext uri="{FF2B5EF4-FFF2-40B4-BE49-F238E27FC236}">
                <a16:creationId xmlns:a16="http://schemas.microsoft.com/office/drawing/2014/main" id="{FB3C0506-F1A0-4D27-941E-444682A13342}"/>
              </a:ext>
            </a:extLst>
          </p:cNvPr>
          <p:cNvSpPr/>
          <p:nvPr/>
        </p:nvSpPr>
        <p:spPr>
          <a:xfrm>
            <a:off x="8828801" y="4907903"/>
            <a:ext cx="2196088" cy="1399592"/>
          </a:xfrm>
          <a:prstGeom prst="wedgeRoundRectCallout">
            <a:avLst>
              <a:gd name="adj1" fmla="val -80405"/>
              <a:gd name="adj2" fmla="val 2886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cs-CZ" sz="1100" dirty="0">
                <a:effectLst/>
                <a:ea typeface="Calibri" panose="020F0502020204030204" pitchFamily="34" charset="0"/>
                <a:cs typeface="Times New Roman" panose="02020603050405020304" pitchFamily="18" charset="0"/>
              </a:rPr>
              <a:t>Kategorie (muž, žena) musí být převedena na čísla v datové tabulce (např. 1; 2).</a:t>
            </a:r>
          </a:p>
          <a:p>
            <a:pPr algn="ctr">
              <a:lnSpc>
                <a:spcPct val="107000"/>
              </a:lnSpc>
              <a:spcAft>
                <a:spcPts val="800"/>
              </a:spcAft>
            </a:pPr>
            <a:r>
              <a:rPr lang="cs-CZ" sz="1100" dirty="0">
                <a:ea typeface="Calibri" panose="020F0502020204030204" pitchFamily="34" charset="0"/>
                <a:cs typeface="Times New Roman" panose="02020603050405020304" pitchFamily="18" charset="0"/>
              </a:rPr>
              <a:t>Pokud se neprovede, test se nespočítá.</a:t>
            </a:r>
            <a:endParaRPr lang="cs-CZ" sz="1100" dirty="0">
              <a:effectLst/>
              <a:ea typeface="Calibri" panose="020F0502020204030204" pitchFamily="34" charset="0"/>
              <a:cs typeface="Times New Roman" panose="02020603050405020304" pitchFamily="18" charset="0"/>
            </a:endParaRPr>
          </a:p>
        </p:txBody>
      </p:sp>
      <p:graphicFrame>
        <p:nvGraphicFramePr>
          <p:cNvPr id="11" name="Tabulka 10">
            <a:extLst>
              <a:ext uri="{FF2B5EF4-FFF2-40B4-BE49-F238E27FC236}">
                <a16:creationId xmlns:a16="http://schemas.microsoft.com/office/drawing/2014/main" id="{12EE3509-B4EE-4DE5-A334-FA1B6BA5DAA3}"/>
              </a:ext>
            </a:extLst>
          </p:cNvPr>
          <p:cNvGraphicFramePr>
            <a:graphicFrameLocks noGrp="1"/>
          </p:cNvGraphicFramePr>
          <p:nvPr>
            <p:extLst>
              <p:ext uri="{D42A27DB-BD31-4B8C-83A1-F6EECF244321}">
                <p14:modId xmlns:p14="http://schemas.microsoft.com/office/powerpoint/2010/main" val="3501719761"/>
              </p:ext>
            </p:extLst>
          </p:nvPr>
        </p:nvGraphicFramePr>
        <p:xfrm>
          <a:off x="6211421" y="2539787"/>
          <a:ext cx="5556391" cy="816966"/>
        </p:xfrm>
        <a:graphic>
          <a:graphicData uri="http://schemas.openxmlformats.org/drawingml/2006/table">
            <a:tbl>
              <a:tblPr firstRow="1" bandRow="1">
                <a:tableStyleId>{5C22544A-7EE6-4342-B048-85BDC9FD1C3A}</a:tableStyleId>
              </a:tblPr>
              <a:tblGrid>
                <a:gridCol w="2666791">
                  <a:extLst>
                    <a:ext uri="{9D8B030D-6E8A-4147-A177-3AD203B41FA5}">
                      <a16:colId xmlns:a16="http://schemas.microsoft.com/office/drawing/2014/main" val="3822529965"/>
                    </a:ext>
                  </a:extLst>
                </a:gridCol>
                <a:gridCol w="2889600">
                  <a:extLst>
                    <a:ext uri="{9D8B030D-6E8A-4147-A177-3AD203B41FA5}">
                      <a16:colId xmlns:a16="http://schemas.microsoft.com/office/drawing/2014/main" val="63963781"/>
                    </a:ext>
                  </a:extLst>
                </a:gridCol>
              </a:tblGrid>
              <a:tr h="298806">
                <a:tc>
                  <a:txBody>
                    <a:bodyPr/>
                    <a:lstStyle/>
                    <a:p>
                      <a:r>
                        <a:rPr lang="cs-CZ" sz="1100" dirty="0"/>
                        <a:t>Proměnná A (nezávislá)</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100" dirty="0"/>
                        <a:t>Proměnná B (závislá)</a:t>
                      </a:r>
                    </a:p>
                  </a:txBody>
                  <a:tcPr/>
                </a:tc>
                <a:extLst>
                  <a:ext uri="{0D108BD9-81ED-4DB2-BD59-A6C34878D82A}">
                    <a16:rowId xmlns:a16="http://schemas.microsoft.com/office/drawing/2014/main" val="3634545163"/>
                  </a:ext>
                </a:extLst>
              </a:tr>
              <a:tr h="181418">
                <a:tc>
                  <a:txBody>
                    <a:bodyPr/>
                    <a:lstStyle/>
                    <a:p>
                      <a:r>
                        <a:rPr lang="cs-CZ" sz="1100" dirty="0"/>
                        <a:t>Muž</a:t>
                      </a:r>
                    </a:p>
                  </a:txBody>
                  <a:tcPr/>
                </a:tc>
                <a:tc>
                  <a:txBody>
                    <a:bodyPr/>
                    <a:lstStyle/>
                    <a:p>
                      <a:r>
                        <a:rPr lang="cs-CZ" sz="1100" dirty="0"/>
                        <a:t>Počet vykouřených cigaret</a:t>
                      </a:r>
                    </a:p>
                  </a:txBody>
                  <a:tcPr/>
                </a:tc>
                <a:extLst>
                  <a:ext uri="{0D108BD9-81ED-4DB2-BD59-A6C34878D82A}">
                    <a16:rowId xmlns:a16="http://schemas.microsoft.com/office/drawing/2014/main" val="2112739521"/>
                  </a:ext>
                </a:extLst>
              </a:tr>
              <a:tr h="181418">
                <a:tc>
                  <a:txBody>
                    <a:bodyPr/>
                    <a:lstStyle/>
                    <a:p>
                      <a:r>
                        <a:rPr lang="cs-CZ" sz="1100" dirty="0"/>
                        <a:t>Žena</a:t>
                      </a:r>
                    </a:p>
                  </a:txBody>
                  <a:tcPr/>
                </a:tc>
                <a:tc>
                  <a:txBody>
                    <a:bodyPr/>
                    <a:lstStyle/>
                    <a:p>
                      <a:endParaRPr lang="cs-CZ" sz="1100" dirty="0"/>
                    </a:p>
                  </a:txBody>
                  <a:tcPr/>
                </a:tc>
                <a:extLst>
                  <a:ext uri="{0D108BD9-81ED-4DB2-BD59-A6C34878D82A}">
                    <a16:rowId xmlns:a16="http://schemas.microsoft.com/office/drawing/2014/main" val="1820493553"/>
                  </a:ext>
                </a:extLst>
              </a:tr>
            </a:tbl>
          </a:graphicData>
        </a:graphic>
      </p:graphicFrame>
    </p:spTree>
    <p:extLst>
      <p:ext uri="{BB962C8B-B14F-4D97-AF65-F5344CB8AC3E}">
        <p14:creationId xmlns:p14="http://schemas.microsoft.com/office/powerpoint/2010/main" val="11008555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87031" y="89266"/>
            <a:ext cx="8208912" cy="576064"/>
          </a:xfrm>
        </p:spPr>
        <p:txBody>
          <a:bodyPr>
            <a:normAutofit/>
          </a:bodyPr>
          <a:lstStyle/>
          <a:p>
            <a:r>
              <a:rPr lang="cs-CZ" dirty="0"/>
              <a:t>Interpretace dat – Kvantitativní</a:t>
            </a:r>
          </a:p>
        </p:txBody>
      </p:sp>
      <p:sp>
        <p:nvSpPr>
          <p:cNvPr id="3" name="Zástupný symbol pro obsah 2"/>
          <p:cNvSpPr>
            <a:spLocks noGrp="1"/>
          </p:cNvSpPr>
          <p:nvPr>
            <p:ph idx="1"/>
          </p:nvPr>
        </p:nvSpPr>
        <p:spPr>
          <a:xfrm>
            <a:off x="387031" y="1861993"/>
            <a:ext cx="11612312" cy="4618709"/>
          </a:xfrm>
        </p:spPr>
        <p:txBody>
          <a:bodyPr>
            <a:normAutofit/>
          </a:bodyPr>
          <a:lstStyle/>
          <a:p>
            <a:pPr marL="525780" indent="-457200">
              <a:buAutoNum type="arabicPeriod"/>
            </a:pPr>
            <a:r>
              <a:rPr lang="cs-CZ" dirty="0"/>
              <a:t>Tvorba datové tabulky</a:t>
            </a:r>
          </a:p>
          <a:p>
            <a:pPr marL="525780" indent="-457200">
              <a:buAutoNum type="arabicPeriod"/>
            </a:pPr>
            <a:r>
              <a:rPr lang="cs-CZ" dirty="0"/>
              <a:t>Tvorba tabulek a grafů</a:t>
            </a:r>
          </a:p>
          <a:p>
            <a:pPr marL="525780" indent="-457200">
              <a:buAutoNum type="arabicPeriod"/>
            </a:pPr>
            <a:r>
              <a:rPr lang="cs-CZ" dirty="0"/>
              <a:t>Deskriptivní popis výsledků</a:t>
            </a:r>
          </a:p>
          <a:p>
            <a:pPr marL="525780" indent="-457200">
              <a:buAutoNum type="arabicPeriod"/>
            </a:pPr>
            <a:r>
              <a:rPr lang="cs-CZ" dirty="0"/>
              <a:t>Induktivní ověřování platnosti hypotéz</a:t>
            </a:r>
          </a:p>
          <a:p>
            <a:pPr marL="525780" indent="-457200">
              <a:buAutoNum type="arabicPeriod"/>
            </a:pPr>
            <a:r>
              <a:rPr lang="cs-CZ" dirty="0"/>
              <a:t>Induktivní popis výsledků</a:t>
            </a:r>
          </a:p>
          <a:p>
            <a:pPr marL="525780" indent="-457200">
              <a:buFont typeface="Wingdings 2" pitchFamily="18" charset="2"/>
              <a:buAutoNum type="arabicPeriod"/>
            </a:pPr>
            <a:r>
              <a:rPr lang="cs-CZ" dirty="0"/>
              <a:t>Sumarizace zjištění, tvorba závěrů</a:t>
            </a:r>
          </a:p>
          <a:p>
            <a:endParaRPr lang="cs-CZ" dirty="0"/>
          </a:p>
          <a:p>
            <a:endParaRPr lang="cs-CZ" dirty="0"/>
          </a:p>
        </p:txBody>
      </p:sp>
      <p:sp>
        <p:nvSpPr>
          <p:cNvPr id="4" name="Obdélník 3"/>
          <p:cNvSpPr/>
          <p:nvPr/>
        </p:nvSpPr>
        <p:spPr>
          <a:xfrm>
            <a:off x="2625360" y="809346"/>
            <a:ext cx="6768752" cy="461665"/>
          </a:xfrm>
          <a:prstGeom prst="rect">
            <a:avLst/>
          </a:prstGeom>
        </p:spPr>
        <p:txBody>
          <a:bodyPr wrap="square">
            <a:spAutoFit/>
          </a:bodyPr>
          <a:lstStyle/>
          <a:p>
            <a:pPr marL="68580"/>
            <a:r>
              <a:rPr lang="cs-CZ" dirty="0">
                <a:solidFill>
                  <a:schemeClr val="tx2"/>
                </a:solidFill>
              </a:rPr>
              <a:t>Interpretace dat probíhá po jejich sběru.  </a:t>
            </a:r>
          </a:p>
        </p:txBody>
      </p:sp>
      <p:sp>
        <p:nvSpPr>
          <p:cNvPr id="5" name="Rámeček 4"/>
          <p:cNvSpPr/>
          <p:nvPr/>
        </p:nvSpPr>
        <p:spPr>
          <a:xfrm>
            <a:off x="387031" y="779729"/>
            <a:ext cx="11612312" cy="648072"/>
          </a:xfrm>
          <a:prstGeom prst="frame">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chemeClr val="tx1"/>
              </a:solidFill>
            </a:endParaRPr>
          </a:p>
        </p:txBody>
      </p:sp>
      <p:sp>
        <p:nvSpPr>
          <p:cNvPr id="7" name="Zástupný symbol pro zápatí 6">
            <a:extLst>
              <a:ext uri="{FF2B5EF4-FFF2-40B4-BE49-F238E27FC236}">
                <a16:creationId xmlns:a16="http://schemas.microsoft.com/office/drawing/2014/main" id="{56F46FAD-6976-4DC3-80B6-046B40E404C9}"/>
              </a:ext>
            </a:extLst>
          </p:cNvPr>
          <p:cNvSpPr>
            <a:spLocks noGrp="1"/>
          </p:cNvSpPr>
          <p:nvPr>
            <p:ph type="ftr" sz="quarter" idx="10"/>
          </p:nvPr>
        </p:nvSpPr>
        <p:spPr/>
        <p:txBody>
          <a:bodyPr/>
          <a:lstStyle/>
          <a:p>
            <a:r>
              <a:rPr lang="cs-CZ"/>
              <a:t>Lékařská fakulta Masarykovy univerzity, Ústav zdravotnických věd</a:t>
            </a:r>
            <a:endParaRPr lang="cs-CZ" dirty="0"/>
          </a:p>
        </p:txBody>
      </p:sp>
      <p:sp>
        <p:nvSpPr>
          <p:cNvPr id="10" name="Zástupný symbol pro číslo snímku 9">
            <a:extLst>
              <a:ext uri="{FF2B5EF4-FFF2-40B4-BE49-F238E27FC236}">
                <a16:creationId xmlns:a16="http://schemas.microsoft.com/office/drawing/2014/main" id="{08798964-AE0E-4471-99A0-027A23233557}"/>
              </a:ext>
            </a:extLst>
          </p:cNvPr>
          <p:cNvSpPr>
            <a:spLocks noGrp="1"/>
          </p:cNvSpPr>
          <p:nvPr>
            <p:ph type="sldNum" sz="quarter" idx="11"/>
          </p:nvPr>
        </p:nvSpPr>
        <p:spPr/>
        <p:txBody>
          <a:bodyPr/>
          <a:lstStyle/>
          <a:p>
            <a:fld id="{0970407D-EE58-4A0B-824B-1D3AE42DD9CF}" type="slidenum">
              <a:rPr lang="cs-CZ" altLang="cs-CZ" smtClean="0"/>
              <a:pPr/>
              <a:t>2</a:t>
            </a:fld>
            <a:endParaRPr lang="cs-CZ" altLang="cs-CZ" dirty="0"/>
          </a:p>
        </p:txBody>
      </p:sp>
    </p:spTree>
    <p:extLst>
      <p:ext uri="{BB962C8B-B14F-4D97-AF65-F5344CB8AC3E}">
        <p14:creationId xmlns:p14="http://schemas.microsoft.com/office/powerpoint/2010/main" val="42740028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Obrázek 11">
            <a:extLst>
              <a:ext uri="{FF2B5EF4-FFF2-40B4-BE49-F238E27FC236}">
                <a16:creationId xmlns:a16="http://schemas.microsoft.com/office/drawing/2014/main" id="{CF4A0FE9-717B-4039-BCEF-CCADFCD0B254}"/>
              </a:ext>
            </a:extLst>
          </p:cNvPr>
          <p:cNvPicPr/>
          <p:nvPr/>
        </p:nvPicPr>
        <p:blipFill rotWithShape="1">
          <a:blip r:embed="rId2"/>
          <a:srcRect l="37037" t="31217" r="36838" b="35714"/>
          <a:stretch/>
        </p:blipFill>
        <p:spPr bwMode="auto">
          <a:xfrm>
            <a:off x="3972509" y="4460984"/>
            <a:ext cx="2780665" cy="2217986"/>
          </a:xfrm>
          <a:prstGeom prst="rect">
            <a:avLst/>
          </a:prstGeom>
          <a:ln>
            <a:noFill/>
          </a:ln>
          <a:extLst>
            <a:ext uri="{53640926-AAD7-44D8-BBD7-CCE9431645EC}">
              <a14:shadowObscured xmlns:a14="http://schemas.microsoft.com/office/drawing/2010/main"/>
            </a:ext>
          </a:extLst>
        </p:spPr>
      </p:pic>
      <p:sp>
        <p:nvSpPr>
          <p:cNvPr id="4" name="Nadpis 3">
            <a:extLst>
              <a:ext uri="{FF2B5EF4-FFF2-40B4-BE49-F238E27FC236}">
                <a16:creationId xmlns:a16="http://schemas.microsoft.com/office/drawing/2014/main" id="{D69C72E2-1A78-4A40-B30E-AF1616C08D20}"/>
              </a:ext>
            </a:extLst>
          </p:cNvPr>
          <p:cNvSpPr>
            <a:spLocks noGrp="1"/>
          </p:cNvSpPr>
          <p:nvPr>
            <p:ph type="title"/>
          </p:nvPr>
        </p:nvSpPr>
        <p:spPr>
          <a:xfrm>
            <a:off x="309454" y="152211"/>
            <a:ext cx="10753200" cy="1023445"/>
          </a:xfrm>
        </p:spPr>
        <p:txBody>
          <a:bodyPr/>
          <a:lstStyle/>
          <a:p>
            <a:r>
              <a:rPr lang="cs-CZ" sz="3600" dirty="0"/>
              <a:t>Statistická analýza za využití programu SPSS </a:t>
            </a:r>
            <a:br>
              <a:rPr lang="cs-CZ" sz="3600" dirty="0"/>
            </a:br>
            <a:r>
              <a:rPr lang="cs-CZ" sz="2400" dirty="0" err="1"/>
              <a:t>Kruskal</a:t>
            </a:r>
            <a:r>
              <a:rPr lang="cs-CZ" sz="2400" dirty="0"/>
              <a:t> </a:t>
            </a:r>
            <a:r>
              <a:rPr lang="cs-CZ" sz="2400" dirty="0" err="1"/>
              <a:t>Walis</a:t>
            </a:r>
            <a:r>
              <a:rPr lang="cs-CZ" sz="2400" dirty="0"/>
              <a:t> </a:t>
            </a:r>
          </a:p>
        </p:txBody>
      </p:sp>
      <p:sp>
        <p:nvSpPr>
          <p:cNvPr id="5" name="Zástupný symbol pro obsah 4">
            <a:extLst>
              <a:ext uri="{FF2B5EF4-FFF2-40B4-BE49-F238E27FC236}">
                <a16:creationId xmlns:a16="http://schemas.microsoft.com/office/drawing/2014/main" id="{3C315FCC-4D28-4435-B325-F043F124FB2C}"/>
              </a:ext>
            </a:extLst>
          </p:cNvPr>
          <p:cNvSpPr>
            <a:spLocks noGrp="1"/>
          </p:cNvSpPr>
          <p:nvPr>
            <p:ph idx="1"/>
          </p:nvPr>
        </p:nvSpPr>
        <p:spPr>
          <a:xfrm>
            <a:off x="316801" y="1146715"/>
            <a:ext cx="11882546" cy="4851920"/>
          </a:xfrm>
        </p:spPr>
        <p:txBody>
          <a:bodyPr/>
          <a:lstStyle/>
          <a:p>
            <a:pPr marL="72000" indent="0">
              <a:buNone/>
            </a:pPr>
            <a:r>
              <a:rPr lang="cs-CZ" sz="2000" dirty="0">
                <a:solidFill>
                  <a:schemeClr val="tx2"/>
                </a:solidFill>
              </a:rPr>
              <a:t>Příklad hypotézy: Proměnná „ polynomická diskrétní“ statisticky významně ovlivňuje výskyt proměnné „spojité“. </a:t>
            </a:r>
          </a:p>
          <a:p>
            <a:pPr marL="72000" indent="0" algn="ctr">
              <a:buNone/>
            </a:pPr>
            <a:r>
              <a:rPr lang="cs-CZ" sz="2000" b="1" dirty="0"/>
              <a:t>Nejvyšší dosažené vzdělání jedince statisticky významně ovlivňuje počet vykouřených cigaret. </a:t>
            </a:r>
            <a:endParaRPr lang="cs-CZ" b="1" dirty="0"/>
          </a:p>
          <a:p>
            <a:pPr marL="72000" indent="0">
              <a:buNone/>
            </a:pPr>
            <a:endParaRPr lang="cs-CZ" sz="2000" dirty="0"/>
          </a:p>
        </p:txBody>
      </p:sp>
      <p:sp>
        <p:nvSpPr>
          <p:cNvPr id="7" name="TextovéPole 6">
            <a:extLst>
              <a:ext uri="{FF2B5EF4-FFF2-40B4-BE49-F238E27FC236}">
                <a16:creationId xmlns:a16="http://schemas.microsoft.com/office/drawing/2014/main" id="{CE24B8E3-53D8-4774-8C84-ABC79781DB97}"/>
              </a:ext>
            </a:extLst>
          </p:cNvPr>
          <p:cNvSpPr txBox="1"/>
          <p:nvPr/>
        </p:nvSpPr>
        <p:spPr>
          <a:xfrm>
            <a:off x="316801" y="2539787"/>
            <a:ext cx="5779200" cy="707886"/>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cs-CZ" sz="2000" dirty="0">
                <a:latin typeface="+mn-lt"/>
              </a:rPr>
              <a:t>Jedná se o test </a:t>
            </a:r>
            <a:r>
              <a:rPr lang="cs-CZ" sz="2000" dirty="0" err="1">
                <a:solidFill>
                  <a:schemeClr val="accent2"/>
                </a:solidFill>
                <a:latin typeface="+mn-lt"/>
              </a:rPr>
              <a:t>NE</a:t>
            </a:r>
            <a:r>
              <a:rPr lang="cs-CZ" sz="2000" dirty="0" err="1">
                <a:latin typeface="+mn-lt"/>
              </a:rPr>
              <a:t>parametrický</a:t>
            </a:r>
            <a:r>
              <a:rPr lang="cs-CZ" sz="2000" dirty="0">
                <a:latin typeface="+mn-lt"/>
              </a:rPr>
              <a:t>. </a:t>
            </a:r>
          </a:p>
          <a:p>
            <a:endParaRPr lang="cs-CZ" sz="2000" dirty="0">
              <a:latin typeface="+mn-lt"/>
            </a:endParaRPr>
          </a:p>
        </p:txBody>
      </p:sp>
      <p:sp>
        <p:nvSpPr>
          <p:cNvPr id="16" name="Ovál 15">
            <a:extLst>
              <a:ext uri="{FF2B5EF4-FFF2-40B4-BE49-F238E27FC236}">
                <a16:creationId xmlns:a16="http://schemas.microsoft.com/office/drawing/2014/main" id="{5C312AEE-A605-45F2-AB17-0FFD0B8DD551}"/>
              </a:ext>
            </a:extLst>
          </p:cNvPr>
          <p:cNvSpPr/>
          <p:nvPr/>
        </p:nvSpPr>
        <p:spPr>
          <a:xfrm>
            <a:off x="5098226" y="5478023"/>
            <a:ext cx="1175656" cy="24259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Ovál 16">
            <a:extLst>
              <a:ext uri="{FF2B5EF4-FFF2-40B4-BE49-F238E27FC236}">
                <a16:creationId xmlns:a16="http://schemas.microsoft.com/office/drawing/2014/main" id="{CA86F405-DBE9-4BBE-AD4E-3D5A9326BF0D}"/>
              </a:ext>
            </a:extLst>
          </p:cNvPr>
          <p:cNvSpPr/>
          <p:nvPr/>
        </p:nvSpPr>
        <p:spPr>
          <a:xfrm>
            <a:off x="3972509" y="6021919"/>
            <a:ext cx="882697" cy="23240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8" name="Zaoblený obdélníkový bublinový popisek 16">
            <a:extLst>
              <a:ext uri="{FF2B5EF4-FFF2-40B4-BE49-F238E27FC236}">
                <a16:creationId xmlns:a16="http://schemas.microsoft.com/office/drawing/2014/main" id="{FB3C0506-F1A0-4D27-941E-444682A13342}"/>
              </a:ext>
            </a:extLst>
          </p:cNvPr>
          <p:cNvSpPr/>
          <p:nvPr/>
        </p:nvSpPr>
        <p:spPr>
          <a:xfrm>
            <a:off x="7447871" y="4422711"/>
            <a:ext cx="2196088" cy="1399592"/>
          </a:xfrm>
          <a:prstGeom prst="wedgeRoundRectCallout">
            <a:avLst>
              <a:gd name="adj1" fmla="val -80405"/>
              <a:gd name="adj2" fmla="val 2886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cs-CZ" sz="1100" dirty="0">
                <a:effectLst/>
                <a:ea typeface="Calibri" panose="020F0502020204030204" pitchFamily="34" charset="0"/>
                <a:cs typeface="Times New Roman" panose="02020603050405020304" pitchFamily="18" charset="0"/>
              </a:rPr>
              <a:t>Kategorie musí být převedena na čísla v datové tabulce (např. 1; 2; 3).</a:t>
            </a:r>
          </a:p>
          <a:p>
            <a:pPr algn="ctr">
              <a:lnSpc>
                <a:spcPct val="107000"/>
              </a:lnSpc>
              <a:spcAft>
                <a:spcPts val="800"/>
              </a:spcAft>
            </a:pPr>
            <a:r>
              <a:rPr lang="cs-CZ" sz="1100" dirty="0">
                <a:ea typeface="Calibri" panose="020F0502020204030204" pitchFamily="34" charset="0"/>
                <a:cs typeface="Times New Roman" panose="02020603050405020304" pitchFamily="18" charset="0"/>
              </a:rPr>
              <a:t>Pokud se neprovede, test se nespočítá.</a:t>
            </a:r>
            <a:endParaRPr lang="cs-CZ" sz="1100" dirty="0">
              <a:effectLst/>
              <a:ea typeface="Calibri" panose="020F0502020204030204" pitchFamily="34" charset="0"/>
              <a:cs typeface="Times New Roman" panose="02020603050405020304" pitchFamily="18" charset="0"/>
            </a:endParaRPr>
          </a:p>
        </p:txBody>
      </p:sp>
      <p:pic>
        <p:nvPicPr>
          <p:cNvPr id="4098" name="Picture 2" descr="https://statistics.laerd.com/spss-tutorials/img/kruskal-wallis-h-test-1.png">
            <a:extLst>
              <a:ext uri="{FF2B5EF4-FFF2-40B4-BE49-F238E27FC236}">
                <a16:creationId xmlns:a16="http://schemas.microsoft.com/office/drawing/2014/main" id="{B4EACB89-B28C-4CF5-ACC4-1E96CFEEDF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9454" y="3292442"/>
            <a:ext cx="3505022" cy="356555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Tabulka 9">
            <a:extLst>
              <a:ext uri="{FF2B5EF4-FFF2-40B4-BE49-F238E27FC236}">
                <a16:creationId xmlns:a16="http://schemas.microsoft.com/office/drawing/2014/main" id="{8F241DA0-100F-45E3-90F0-D02C4184A140}"/>
              </a:ext>
            </a:extLst>
          </p:cNvPr>
          <p:cNvGraphicFramePr>
            <a:graphicFrameLocks noGrp="1"/>
          </p:cNvGraphicFramePr>
          <p:nvPr>
            <p:extLst>
              <p:ext uri="{D42A27DB-BD31-4B8C-83A1-F6EECF244321}">
                <p14:modId xmlns:p14="http://schemas.microsoft.com/office/powerpoint/2010/main" val="434342012"/>
              </p:ext>
            </p:extLst>
          </p:nvPr>
        </p:nvGraphicFramePr>
        <p:xfrm>
          <a:off x="6176082" y="2539787"/>
          <a:ext cx="5779200" cy="1463040"/>
        </p:xfrm>
        <a:graphic>
          <a:graphicData uri="http://schemas.openxmlformats.org/drawingml/2006/table">
            <a:tbl>
              <a:tblPr firstRow="1" bandRow="1">
                <a:tableStyleId>{5C22544A-7EE6-4342-B048-85BDC9FD1C3A}</a:tableStyleId>
              </a:tblPr>
              <a:tblGrid>
                <a:gridCol w="2889600">
                  <a:extLst>
                    <a:ext uri="{9D8B030D-6E8A-4147-A177-3AD203B41FA5}">
                      <a16:colId xmlns:a16="http://schemas.microsoft.com/office/drawing/2014/main" val="3822529965"/>
                    </a:ext>
                  </a:extLst>
                </a:gridCol>
                <a:gridCol w="2889600">
                  <a:extLst>
                    <a:ext uri="{9D8B030D-6E8A-4147-A177-3AD203B41FA5}">
                      <a16:colId xmlns:a16="http://schemas.microsoft.com/office/drawing/2014/main" val="63963781"/>
                    </a:ext>
                  </a:extLst>
                </a:gridCol>
              </a:tblGrid>
              <a:tr h="334192">
                <a:tc>
                  <a:txBody>
                    <a:bodyPr/>
                    <a:lstStyle/>
                    <a:p>
                      <a:r>
                        <a:rPr lang="cs-CZ" sz="1100" dirty="0"/>
                        <a:t>Proměnná A (nezávislá)</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100" dirty="0"/>
                        <a:t>Proměnná B (závislá)</a:t>
                      </a:r>
                    </a:p>
                    <a:p>
                      <a:endParaRPr lang="cs-CZ" sz="1100" dirty="0"/>
                    </a:p>
                  </a:txBody>
                  <a:tcPr/>
                </a:tc>
                <a:extLst>
                  <a:ext uri="{0D108BD9-81ED-4DB2-BD59-A6C34878D82A}">
                    <a16:rowId xmlns:a16="http://schemas.microsoft.com/office/drawing/2014/main" val="3634545163"/>
                  </a:ext>
                </a:extLst>
              </a:tr>
              <a:tr h="202902">
                <a:tc>
                  <a:txBody>
                    <a:bodyPr/>
                    <a:lstStyle/>
                    <a:p>
                      <a:r>
                        <a:rPr lang="cs-CZ" sz="1100" dirty="0"/>
                        <a:t>Základní škola</a:t>
                      </a:r>
                    </a:p>
                  </a:txBody>
                  <a:tcPr/>
                </a:tc>
                <a:tc>
                  <a:txBody>
                    <a:bodyPr/>
                    <a:lstStyle/>
                    <a:p>
                      <a:r>
                        <a:rPr lang="cs-CZ" sz="1100" dirty="0"/>
                        <a:t>Počet vykouřených cigaret</a:t>
                      </a:r>
                    </a:p>
                  </a:txBody>
                  <a:tcPr/>
                </a:tc>
                <a:extLst>
                  <a:ext uri="{0D108BD9-81ED-4DB2-BD59-A6C34878D82A}">
                    <a16:rowId xmlns:a16="http://schemas.microsoft.com/office/drawing/2014/main" val="2112739521"/>
                  </a:ext>
                </a:extLst>
              </a:tr>
              <a:tr h="202902">
                <a:tc>
                  <a:txBody>
                    <a:bodyPr/>
                    <a:lstStyle/>
                    <a:p>
                      <a:r>
                        <a:rPr lang="cs-CZ" sz="1100" dirty="0"/>
                        <a:t>Středoškolské bez maturity</a:t>
                      </a:r>
                    </a:p>
                  </a:txBody>
                  <a:tcPr/>
                </a:tc>
                <a:tc>
                  <a:txBody>
                    <a:bodyPr/>
                    <a:lstStyle/>
                    <a:p>
                      <a:endParaRPr lang="cs-CZ" sz="1100" dirty="0"/>
                    </a:p>
                  </a:txBody>
                  <a:tcPr/>
                </a:tc>
                <a:extLst>
                  <a:ext uri="{0D108BD9-81ED-4DB2-BD59-A6C34878D82A}">
                    <a16:rowId xmlns:a16="http://schemas.microsoft.com/office/drawing/2014/main" val="3776079123"/>
                  </a:ext>
                </a:extLst>
              </a:tr>
              <a:tr h="20290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100" dirty="0"/>
                        <a:t>Středoškolské s maturitou</a:t>
                      </a:r>
                    </a:p>
                  </a:txBody>
                  <a:tcPr/>
                </a:tc>
                <a:tc>
                  <a:txBody>
                    <a:bodyPr/>
                    <a:lstStyle/>
                    <a:p>
                      <a:endParaRPr lang="cs-CZ" sz="1100"/>
                    </a:p>
                  </a:txBody>
                  <a:tcPr/>
                </a:tc>
                <a:extLst>
                  <a:ext uri="{0D108BD9-81ED-4DB2-BD59-A6C34878D82A}">
                    <a16:rowId xmlns:a16="http://schemas.microsoft.com/office/drawing/2014/main" val="1660845721"/>
                  </a:ext>
                </a:extLst>
              </a:tr>
              <a:tr h="202902">
                <a:tc>
                  <a:txBody>
                    <a:bodyPr/>
                    <a:lstStyle/>
                    <a:p>
                      <a:r>
                        <a:rPr lang="cs-CZ" sz="1100" dirty="0" err="1"/>
                        <a:t>Výsokoškolské</a:t>
                      </a:r>
                      <a:endParaRPr lang="cs-CZ" sz="1100" dirty="0"/>
                    </a:p>
                  </a:txBody>
                  <a:tcPr/>
                </a:tc>
                <a:tc>
                  <a:txBody>
                    <a:bodyPr/>
                    <a:lstStyle/>
                    <a:p>
                      <a:endParaRPr lang="cs-CZ" sz="1100" dirty="0"/>
                    </a:p>
                  </a:txBody>
                  <a:tcPr/>
                </a:tc>
                <a:extLst>
                  <a:ext uri="{0D108BD9-81ED-4DB2-BD59-A6C34878D82A}">
                    <a16:rowId xmlns:a16="http://schemas.microsoft.com/office/drawing/2014/main" val="2352511347"/>
                  </a:ext>
                </a:extLst>
              </a:tr>
            </a:tbl>
          </a:graphicData>
        </a:graphic>
      </p:graphicFrame>
    </p:spTree>
    <p:extLst>
      <p:ext uri="{BB962C8B-B14F-4D97-AF65-F5344CB8AC3E}">
        <p14:creationId xmlns:p14="http://schemas.microsoft.com/office/powerpoint/2010/main" val="24110351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délník 6"/>
          <p:cNvSpPr/>
          <p:nvPr/>
        </p:nvSpPr>
        <p:spPr>
          <a:xfrm>
            <a:off x="569843" y="2168089"/>
            <a:ext cx="11436627" cy="1946711"/>
          </a:xfrm>
          <a:prstGeom prst="rect">
            <a:avLst/>
          </a:prstGeom>
        </p:spPr>
        <p:txBody>
          <a:bodyPr vert="horz" lIns="91440" tIns="45720" rIns="91440" bIns="45720" rtlCol="0" anchor="b">
            <a:normAutofit/>
          </a:bodyPr>
          <a:lstStyle/>
          <a:p>
            <a:pPr>
              <a:spcBef>
                <a:spcPct val="0"/>
              </a:spcBef>
            </a:pPr>
            <a:r>
              <a:rPr lang="cs-CZ" sz="3600" b="1" dirty="0">
                <a:solidFill>
                  <a:schemeClr val="accent1"/>
                </a:solidFill>
                <a:latin typeface="+mj-lt"/>
                <a:ea typeface="+mj-ea"/>
                <a:cs typeface="+mj-cs"/>
              </a:rPr>
              <a:t>Analýza: kvalitativní výzkum</a:t>
            </a:r>
          </a:p>
          <a:p>
            <a:pPr>
              <a:spcBef>
                <a:spcPct val="0"/>
              </a:spcBef>
            </a:pPr>
            <a:endParaRPr lang="cs-CZ" sz="3600" b="1" dirty="0">
              <a:solidFill>
                <a:schemeClr val="accent1"/>
              </a:solidFill>
              <a:latin typeface="+mj-lt"/>
              <a:ea typeface="+mj-ea"/>
              <a:cs typeface="+mj-cs"/>
            </a:endParaRPr>
          </a:p>
        </p:txBody>
      </p:sp>
      <p:pic>
        <p:nvPicPr>
          <p:cNvPr id="5" name="Obrázek 4"/>
          <p:cNvPicPr/>
          <p:nvPr/>
        </p:nvPicPr>
        <p:blipFill rotWithShape="1">
          <a:blip r:embed="rId2"/>
          <a:srcRect l="7441" t="37919" r="55025" b="17989"/>
          <a:stretch/>
        </p:blipFill>
        <p:spPr bwMode="auto">
          <a:xfrm>
            <a:off x="6168008" y="0"/>
            <a:ext cx="3528392" cy="2564904"/>
          </a:xfrm>
          <a:prstGeom prst="rect">
            <a:avLst/>
          </a:prstGeom>
          <a:ln>
            <a:noFill/>
          </a:ln>
          <a:extLst>
            <a:ext uri="{53640926-AAD7-44D8-BBD7-CCE9431645EC}">
              <a14:shadowObscured xmlns:a14="http://schemas.microsoft.com/office/drawing/2010/main"/>
            </a:ext>
          </a:extLst>
        </p:spPr>
      </p:pic>
      <p:sp>
        <p:nvSpPr>
          <p:cNvPr id="4" name="Obdélník 3"/>
          <p:cNvSpPr/>
          <p:nvPr/>
        </p:nvSpPr>
        <p:spPr>
          <a:xfrm>
            <a:off x="1035169" y="4227554"/>
            <a:ext cx="4172513" cy="1446550"/>
          </a:xfrm>
          <a:prstGeom prst="rect">
            <a:avLst/>
          </a:prstGeom>
        </p:spPr>
        <p:txBody>
          <a:bodyPr vert="horz" lIns="0" tIns="0" rIns="0" bIns="0" rtlCol="0">
            <a:noAutofit/>
          </a:bodyPr>
          <a:lstStyle/>
          <a:p>
            <a:pPr marL="252000" indent="-180000">
              <a:lnSpc>
                <a:spcPts val="3600"/>
              </a:lnSpc>
              <a:spcBef>
                <a:spcPts val="0"/>
              </a:spcBef>
              <a:buClr>
                <a:schemeClr val="tx2"/>
              </a:buClr>
              <a:buSzPct val="100000"/>
              <a:buFont typeface="Arial" panose="020B0604020202020204" pitchFamily="34" charset="0"/>
              <a:buChar char="̶"/>
            </a:pPr>
            <a:r>
              <a:rPr lang="cs-CZ" sz="2800" dirty="0">
                <a:latin typeface="+mn-lt"/>
              </a:rPr>
              <a:t>Sběr dat</a:t>
            </a:r>
          </a:p>
          <a:p>
            <a:pPr marL="252000" indent="-180000">
              <a:lnSpc>
                <a:spcPts val="3600"/>
              </a:lnSpc>
              <a:spcBef>
                <a:spcPts val="0"/>
              </a:spcBef>
              <a:buClr>
                <a:schemeClr val="tx2"/>
              </a:buClr>
              <a:buSzPct val="100000"/>
              <a:buFont typeface="Arial" panose="020B0604020202020204" pitchFamily="34" charset="0"/>
              <a:buChar char="̶"/>
            </a:pPr>
            <a:r>
              <a:rPr lang="cs-CZ" sz="2800" dirty="0">
                <a:latin typeface="+mn-lt"/>
              </a:rPr>
              <a:t>Interpretace dat</a:t>
            </a:r>
          </a:p>
        </p:txBody>
      </p:sp>
      <p:sp>
        <p:nvSpPr>
          <p:cNvPr id="2" name="Zástupný symbol pro zápatí 1">
            <a:extLst>
              <a:ext uri="{FF2B5EF4-FFF2-40B4-BE49-F238E27FC236}">
                <a16:creationId xmlns:a16="http://schemas.microsoft.com/office/drawing/2014/main" id="{8732F261-CA75-48E4-9C4A-6F5C379BEA7C}"/>
              </a:ext>
            </a:extLst>
          </p:cNvPr>
          <p:cNvSpPr>
            <a:spLocks noGrp="1"/>
          </p:cNvSpPr>
          <p:nvPr>
            <p:ph type="ftr" sz="quarter" idx="10"/>
          </p:nvPr>
        </p:nvSpPr>
        <p:spPr/>
        <p:txBody>
          <a:bodyPr/>
          <a:lstStyle/>
          <a:p>
            <a:r>
              <a:rPr lang="cs-CZ"/>
              <a:t>Lékařská fakulta Masarykovy univerzity, Ústav zdravotnických věd</a:t>
            </a:r>
            <a:endParaRPr lang="cs-CZ" dirty="0"/>
          </a:p>
        </p:txBody>
      </p:sp>
      <p:sp>
        <p:nvSpPr>
          <p:cNvPr id="6" name="Zástupný symbol pro číslo snímku 5">
            <a:extLst>
              <a:ext uri="{FF2B5EF4-FFF2-40B4-BE49-F238E27FC236}">
                <a16:creationId xmlns:a16="http://schemas.microsoft.com/office/drawing/2014/main" id="{7347291B-E8E4-4146-AA63-B2F396D16E6C}"/>
              </a:ext>
            </a:extLst>
          </p:cNvPr>
          <p:cNvSpPr>
            <a:spLocks noGrp="1"/>
          </p:cNvSpPr>
          <p:nvPr>
            <p:ph type="sldNum" sz="quarter" idx="11"/>
          </p:nvPr>
        </p:nvSpPr>
        <p:spPr/>
        <p:txBody>
          <a:bodyPr/>
          <a:lstStyle/>
          <a:p>
            <a:fld id="{0DE708CC-0C3F-4567-9698-B54C0F35BD31}" type="slidenum">
              <a:rPr lang="cs-CZ" altLang="cs-CZ" noProof="0" smtClean="0"/>
              <a:pPr/>
              <a:t>21</a:t>
            </a:fld>
            <a:endParaRPr lang="cs-CZ" altLang="cs-CZ" noProof="0" dirty="0"/>
          </a:p>
        </p:txBody>
      </p:sp>
    </p:spTree>
    <p:extLst>
      <p:ext uri="{BB962C8B-B14F-4D97-AF65-F5344CB8AC3E}">
        <p14:creationId xmlns:p14="http://schemas.microsoft.com/office/powerpoint/2010/main" val="22679420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79985" y="288068"/>
            <a:ext cx="8208912" cy="576064"/>
          </a:xfrm>
        </p:spPr>
        <p:txBody>
          <a:bodyPr>
            <a:normAutofit/>
          </a:bodyPr>
          <a:lstStyle/>
          <a:p>
            <a:r>
              <a:rPr lang="cs-CZ" dirty="0"/>
              <a:t>Interpretace dat – kvalitativní</a:t>
            </a:r>
          </a:p>
        </p:txBody>
      </p:sp>
      <p:sp>
        <p:nvSpPr>
          <p:cNvPr id="3" name="Zástupný symbol pro obsah 2"/>
          <p:cNvSpPr>
            <a:spLocks noGrp="1"/>
          </p:cNvSpPr>
          <p:nvPr>
            <p:ph idx="1"/>
          </p:nvPr>
        </p:nvSpPr>
        <p:spPr>
          <a:xfrm>
            <a:off x="563959" y="2348881"/>
            <a:ext cx="9755697" cy="3585388"/>
          </a:xfrm>
        </p:spPr>
        <p:txBody>
          <a:bodyPr vert="horz" lIns="0" tIns="0" rIns="0" bIns="0" rtlCol="0">
            <a:noAutofit/>
          </a:bodyPr>
          <a:lstStyle/>
          <a:p>
            <a:r>
              <a:rPr lang="cs-CZ" dirty="0"/>
              <a:t>Kategorizování dat</a:t>
            </a:r>
          </a:p>
          <a:p>
            <a:r>
              <a:rPr lang="cs-CZ" dirty="0"/>
              <a:t>Třízení dat do kategorizačního systému</a:t>
            </a:r>
          </a:p>
          <a:p>
            <a:r>
              <a:rPr lang="cs-CZ" dirty="0"/>
              <a:t>Úpravy kategorizačního sytému</a:t>
            </a:r>
          </a:p>
          <a:p>
            <a:r>
              <a:rPr lang="cs-CZ" dirty="0"/>
              <a:t>Doplňování informací od informátorů dle nových zjištění</a:t>
            </a:r>
          </a:p>
          <a:p>
            <a:r>
              <a:rPr lang="cs-CZ" dirty="0"/>
              <a:t>Sumarizace zjištění, tvorba závěrů - teorie</a:t>
            </a:r>
          </a:p>
          <a:p>
            <a:endParaRPr lang="cs-CZ" dirty="0"/>
          </a:p>
          <a:p>
            <a:endParaRPr lang="cs-CZ" dirty="0"/>
          </a:p>
          <a:p>
            <a:endParaRPr lang="cs-CZ" dirty="0"/>
          </a:p>
        </p:txBody>
      </p:sp>
      <p:sp>
        <p:nvSpPr>
          <p:cNvPr id="4" name="Obdélník 3"/>
          <p:cNvSpPr/>
          <p:nvPr/>
        </p:nvSpPr>
        <p:spPr>
          <a:xfrm>
            <a:off x="2711624" y="1285929"/>
            <a:ext cx="6768752" cy="461665"/>
          </a:xfrm>
          <a:prstGeom prst="rect">
            <a:avLst/>
          </a:prstGeom>
        </p:spPr>
        <p:txBody>
          <a:bodyPr wrap="square">
            <a:spAutoFit/>
          </a:bodyPr>
          <a:lstStyle/>
          <a:p>
            <a:pPr marL="68580"/>
            <a:r>
              <a:rPr lang="cs-CZ" dirty="0">
                <a:solidFill>
                  <a:schemeClr val="tx2"/>
                </a:solidFill>
              </a:rPr>
              <a:t>Interpretace a sběr dat probíhá paralelně.  </a:t>
            </a:r>
          </a:p>
        </p:txBody>
      </p:sp>
      <p:sp>
        <p:nvSpPr>
          <p:cNvPr id="5" name="Rámeček 4"/>
          <p:cNvSpPr/>
          <p:nvPr/>
        </p:nvSpPr>
        <p:spPr>
          <a:xfrm>
            <a:off x="1991544" y="1196752"/>
            <a:ext cx="8208912" cy="648072"/>
          </a:xfrm>
          <a:prstGeom prst="frame">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chemeClr val="tx1"/>
              </a:solidFill>
            </a:endParaRPr>
          </a:p>
        </p:txBody>
      </p:sp>
      <p:sp>
        <p:nvSpPr>
          <p:cNvPr id="6" name="Zástupný symbol pro zápatí 5">
            <a:extLst>
              <a:ext uri="{FF2B5EF4-FFF2-40B4-BE49-F238E27FC236}">
                <a16:creationId xmlns:a16="http://schemas.microsoft.com/office/drawing/2014/main" id="{3460D7A6-418E-4E6F-862C-A1F883669ABB}"/>
              </a:ext>
            </a:extLst>
          </p:cNvPr>
          <p:cNvSpPr>
            <a:spLocks noGrp="1"/>
          </p:cNvSpPr>
          <p:nvPr>
            <p:ph type="ftr" sz="quarter" idx="10"/>
          </p:nvPr>
        </p:nvSpPr>
        <p:spPr/>
        <p:txBody>
          <a:bodyPr/>
          <a:lstStyle/>
          <a:p>
            <a:r>
              <a:rPr lang="cs-CZ"/>
              <a:t>Lékařská fakulta Masarykovy univerzity, Ústav zdravotnických věd</a:t>
            </a:r>
            <a:endParaRPr lang="cs-CZ" dirty="0"/>
          </a:p>
        </p:txBody>
      </p:sp>
      <p:sp>
        <p:nvSpPr>
          <p:cNvPr id="7" name="Zástupný symbol pro číslo snímku 6">
            <a:extLst>
              <a:ext uri="{FF2B5EF4-FFF2-40B4-BE49-F238E27FC236}">
                <a16:creationId xmlns:a16="http://schemas.microsoft.com/office/drawing/2014/main" id="{EAA7A5B4-3913-42E5-99D7-93403E498BE9}"/>
              </a:ext>
            </a:extLst>
          </p:cNvPr>
          <p:cNvSpPr>
            <a:spLocks noGrp="1"/>
          </p:cNvSpPr>
          <p:nvPr>
            <p:ph type="sldNum" sz="quarter" idx="11"/>
          </p:nvPr>
        </p:nvSpPr>
        <p:spPr/>
        <p:txBody>
          <a:bodyPr/>
          <a:lstStyle/>
          <a:p>
            <a:fld id="{0970407D-EE58-4A0B-824B-1D3AE42DD9CF}" type="slidenum">
              <a:rPr lang="cs-CZ" altLang="cs-CZ" smtClean="0"/>
              <a:pPr/>
              <a:t>22</a:t>
            </a:fld>
            <a:endParaRPr lang="cs-CZ" altLang="cs-CZ" dirty="0"/>
          </a:p>
        </p:txBody>
      </p:sp>
    </p:spTree>
    <p:extLst>
      <p:ext uri="{BB962C8B-B14F-4D97-AF65-F5344CB8AC3E}">
        <p14:creationId xmlns:p14="http://schemas.microsoft.com/office/powerpoint/2010/main" val="18433295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9A5B479B-D170-4673-AE34-B02E3EA4E3BA}"/>
              </a:ext>
            </a:extLst>
          </p:cNvPr>
          <p:cNvSpPr>
            <a:spLocks noGrp="1"/>
          </p:cNvSpPr>
          <p:nvPr>
            <p:ph type="ftr" sz="quarter" idx="10"/>
          </p:nvPr>
        </p:nvSpPr>
        <p:spPr/>
        <p:txBody>
          <a:bodyPr/>
          <a:lstStyle/>
          <a:p>
            <a:r>
              <a:rPr lang="cs-CZ"/>
              <a:t>Lékařská fakulta Masarykovy univerzity, Ústav zdravotnických věd</a:t>
            </a:r>
            <a:endParaRPr lang="cs-CZ" dirty="0"/>
          </a:p>
        </p:txBody>
      </p:sp>
      <p:sp>
        <p:nvSpPr>
          <p:cNvPr id="3" name="Zástupný symbol pro číslo snímku 2">
            <a:extLst>
              <a:ext uri="{FF2B5EF4-FFF2-40B4-BE49-F238E27FC236}">
                <a16:creationId xmlns:a16="http://schemas.microsoft.com/office/drawing/2014/main" id="{CDD3F332-88DB-440D-8C00-B950278933CA}"/>
              </a:ext>
            </a:extLst>
          </p:cNvPr>
          <p:cNvSpPr>
            <a:spLocks noGrp="1"/>
          </p:cNvSpPr>
          <p:nvPr>
            <p:ph type="sldNum" sz="quarter" idx="11"/>
          </p:nvPr>
        </p:nvSpPr>
        <p:spPr/>
        <p:txBody>
          <a:bodyPr/>
          <a:lstStyle/>
          <a:p>
            <a:fld id="{0DE708CC-0C3F-4567-9698-B54C0F35BD31}" type="slidenum">
              <a:rPr lang="cs-CZ" altLang="cs-CZ" noProof="0" smtClean="0"/>
              <a:pPr/>
              <a:t>23</a:t>
            </a:fld>
            <a:endParaRPr lang="cs-CZ" altLang="cs-CZ" noProof="0" dirty="0"/>
          </a:p>
        </p:txBody>
      </p:sp>
      <p:sp>
        <p:nvSpPr>
          <p:cNvPr id="4" name="Nadpis 3">
            <a:extLst>
              <a:ext uri="{FF2B5EF4-FFF2-40B4-BE49-F238E27FC236}">
                <a16:creationId xmlns:a16="http://schemas.microsoft.com/office/drawing/2014/main" id="{5BFB5C6E-DDE5-40E7-8B66-5AB7605A4A00}"/>
              </a:ext>
            </a:extLst>
          </p:cNvPr>
          <p:cNvSpPr>
            <a:spLocks noGrp="1"/>
          </p:cNvSpPr>
          <p:nvPr>
            <p:ph type="title"/>
          </p:nvPr>
        </p:nvSpPr>
        <p:spPr/>
        <p:txBody>
          <a:bodyPr/>
          <a:lstStyle/>
          <a:p>
            <a:r>
              <a:rPr lang="cs-CZ" dirty="0"/>
              <a:t>Jak má dnes vypadat žena, která je hezká? Která je společností považována za krásnou? </a:t>
            </a:r>
            <a:br>
              <a:rPr lang="cs-CZ" dirty="0"/>
            </a:br>
            <a:endParaRPr lang="cs-CZ" dirty="0"/>
          </a:p>
        </p:txBody>
      </p:sp>
    </p:spTree>
    <p:extLst>
      <p:ext uri="{BB962C8B-B14F-4D97-AF65-F5344CB8AC3E}">
        <p14:creationId xmlns:p14="http://schemas.microsoft.com/office/powerpoint/2010/main" val="9596300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ulka 2">
            <a:extLst>
              <a:ext uri="{FF2B5EF4-FFF2-40B4-BE49-F238E27FC236}">
                <a16:creationId xmlns:a16="http://schemas.microsoft.com/office/drawing/2014/main" id="{1CFAD747-0D5E-4600-8388-B34F6FE4A846}"/>
              </a:ext>
            </a:extLst>
          </p:cNvPr>
          <p:cNvGraphicFramePr>
            <a:graphicFrameLocks noGrp="1"/>
          </p:cNvGraphicFramePr>
          <p:nvPr/>
        </p:nvGraphicFramePr>
        <p:xfrm>
          <a:off x="177282" y="649528"/>
          <a:ext cx="11648727" cy="5322064"/>
        </p:xfrm>
        <a:graphic>
          <a:graphicData uri="http://schemas.openxmlformats.org/drawingml/2006/table">
            <a:tbl>
              <a:tblPr firstRow="1" bandRow="1">
                <a:tableStyleId>{5940675A-B579-460E-94D1-54222C63F5DA}</a:tableStyleId>
              </a:tblPr>
              <a:tblGrid>
                <a:gridCol w="3882909">
                  <a:extLst>
                    <a:ext uri="{9D8B030D-6E8A-4147-A177-3AD203B41FA5}">
                      <a16:colId xmlns:a16="http://schemas.microsoft.com/office/drawing/2014/main" val="3381992787"/>
                    </a:ext>
                  </a:extLst>
                </a:gridCol>
                <a:gridCol w="3882909">
                  <a:extLst>
                    <a:ext uri="{9D8B030D-6E8A-4147-A177-3AD203B41FA5}">
                      <a16:colId xmlns:a16="http://schemas.microsoft.com/office/drawing/2014/main" val="2637505859"/>
                    </a:ext>
                  </a:extLst>
                </a:gridCol>
                <a:gridCol w="3882909">
                  <a:extLst>
                    <a:ext uri="{9D8B030D-6E8A-4147-A177-3AD203B41FA5}">
                      <a16:colId xmlns:a16="http://schemas.microsoft.com/office/drawing/2014/main" val="1650400708"/>
                    </a:ext>
                  </a:extLst>
                </a:gridCol>
              </a:tblGrid>
              <a:tr h="1265613">
                <a:tc rowSpan="2">
                  <a:txBody>
                    <a:bodyPr/>
                    <a:lstStyle/>
                    <a:p>
                      <a:r>
                        <a:rPr lang="cs-CZ" dirty="0"/>
                        <a:t>Názor společnosti (1)</a:t>
                      </a:r>
                    </a:p>
                    <a:p>
                      <a:r>
                        <a:rPr lang="cs-CZ" sz="1100" dirty="0"/>
                        <a:t>Pozn. (znaménko + ztotožnění, znaménko – nesouhlas)</a:t>
                      </a:r>
                    </a:p>
                  </a:txBody>
                  <a:tcPr/>
                </a:tc>
                <a:tc>
                  <a:txBody>
                    <a:bodyPr/>
                    <a:lstStyle/>
                    <a:p>
                      <a:r>
                        <a:rPr lang="cs-CZ" dirty="0"/>
                        <a:t>Vzhled (1.A)</a:t>
                      </a:r>
                    </a:p>
                  </a:txBody>
                  <a:tcPr/>
                </a:tc>
                <a:tc>
                  <a:txBody>
                    <a:bodyPr/>
                    <a:lstStyle/>
                    <a:p>
                      <a:endParaRPr lang="cs-CZ" dirty="0"/>
                    </a:p>
                  </a:txBody>
                  <a:tcPr/>
                </a:tc>
                <a:extLst>
                  <a:ext uri="{0D108BD9-81ED-4DB2-BD59-A6C34878D82A}">
                    <a16:rowId xmlns:a16="http://schemas.microsoft.com/office/drawing/2014/main" val="4129978419"/>
                  </a:ext>
                </a:extLst>
              </a:tr>
              <a:tr h="1265613">
                <a:tc vMerge="1">
                  <a:txBody>
                    <a:bodyPr/>
                    <a:lstStyle/>
                    <a:p>
                      <a:endParaRPr lang="cs-CZ" dirty="0"/>
                    </a:p>
                  </a:txBody>
                  <a:tcPr/>
                </a:tc>
                <a:tc>
                  <a:txBody>
                    <a:bodyPr/>
                    <a:lstStyle/>
                    <a:p>
                      <a:r>
                        <a:rPr lang="cs-CZ" dirty="0"/>
                        <a:t>Vnitřní krása (1.B)</a:t>
                      </a:r>
                    </a:p>
                  </a:txBody>
                  <a:tcPr/>
                </a:tc>
                <a:tc>
                  <a:txBody>
                    <a:bodyPr/>
                    <a:lstStyle/>
                    <a:p>
                      <a:endParaRPr lang="cs-CZ"/>
                    </a:p>
                  </a:txBody>
                  <a:tcPr/>
                </a:tc>
                <a:extLst>
                  <a:ext uri="{0D108BD9-81ED-4DB2-BD59-A6C34878D82A}">
                    <a16:rowId xmlns:a16="http://schemas.microsoft.com/office/drawing/2014/main" val="2241758628"/>
                  </a:ext>
                </a:extLst>
              </a:tr>
              <a:tr h="1265613">
                <a:tc rowSpan="2">
                  <a:txBody>
                    <a:bodyPr/>
                    <a:lstStyle/>
                    <a:p>
                      <a:r>
                        <a:rPr lang="cs-CZ" dirty="0"/>
                        <a:t>Osobní preference (2)</a:t>
                      </a:r>
                    </a:p>
                  </a:txBody>
                  <a:tcPr/>
                </a:tc>
                <a:tc>
                  <a:txBody>
                    <a:bodyPr/>
                    <a:lstStyle/>
                    <a:p>
                      <a:r>
                        <a:rPr lang="cs-CZ" dirty="0"/>
                        <a:t>Vzhled (2.A)</a:t>
                      </a:r>
                    </a:p>
                  </a:txBody>
                  <a:tcPr/>
                </a:tc>
                <a:tc>
                  <a:txBody>
                    <a:bodyPr/>
                    <a:lstStyle/>
                    <a:p>
                      <a:endParaRPr lang="cs-CZ"/>
                    </a:p>
                  </a:txBody>
                  <a:tcPr/>
                </a:tc>
                <a:extLst>
                  <a:ext uri="{0D108BD9-81ED-4DB2-BD59-A6C34878D82A}">
                    <a16:rowId xmlns:a16="http://schemas.microsoft.com/office/drawing/2014/main" val="2112351309"/>
                  </a:ext>
                </a:extLst>
              </a:tr>
              <a:tr h="1525225">
                <a:tc vMerge="1">
                  <a:txBody>
                    <a:bodyPr/>
                    <a:lstStyle/>
                    <a:p>
                      <a:endParaRPr lang="cs-CZ" dirty="0"/>
                    </a:p>
                  </a:txBody>
                  <a:tcPr/>
                </a:tc>
                <a:tc>
                  <a:txBody>
                    <a:bodyPr/>
                    <a:lstStyle/>
                    <a:p>
                      <a:r>
                        <a:rPr lang="cs-CZ" dirty="0"/>
                        <a:t>Vnitřní krása (2.B)</a:t>
                      </a:r>
                    </a:p>
                  </a:txBody>
                  <a:tcPr/>
                </a:tc>
                <a:tc>
                  <a:txBody>
                    <a:bodyPr/>
                    <a:lstStyle/>
                    <a:p>
                      <a:endParaRPr lang="cs-CZ" dirty="0"/>
                    </a:p>
                  </a:txBody>
                  <a:tcPr/>
                </a:tc>
                <a:extLst>
                  <a:ext uri="{0D108BD9-81ED-4DB2-BD59-A6C34878D82A}">
                    <a16:rowId xmlns:a16="http://schemas.microsoft.com/office/drawing/2014/main" val="682980428"/>
                  </a:ext>
                </a:extLst>
              </a:tr>
            </a:tbl>
          </a:graphicData>
        </a:graphic>
      </p:graphicFrame>
      <p:sp>
        <p:nvSpPr>
          <p:cNvPr id="4" name="Nadpis 1">
            <a:extLst>
              <a:ext uri="{FF2B5EF4-FFF2-40B4-BE49-F238E27FC236}">
                <a16:creationId xmlns:a16="http://schemas.microsoft.com/office/drawing/2014/main" id="{0829825D-A818-46C0-A18A-E0C3074EB7AC}"/>
              </a:ext>
            </a:extLst>
          </p:cNvPr>
          <p:cNvSpPr>
            <a:spLocks noGrp="1"/>
          </p:cNvSpPr>
          <p:nvPr>
            <p:ph type="title"/>
          </p:nvPr>
        </p:nvSpPr>
        <p:spPr>
          <a:xfrm>
            <a:off x="177282" y="73464"/>
            <a:ext cx="8208912" cy="576064"/>
          </a:xfrm>
        </p:spPr>
        <p:txBody>
          <a:bodyPr>
            <a:normAutofit/>
          </a:bodyPr>
          <a:lstStyle/>
          <a:p>
            <a:r>
              <a:rPr lang="cs-CZ" dirty="0"/>
              <a:t>Kategorizační systém</a:t>
            </a:r>
          </a:p>
        </p:txBody>
      </p:sp>
      <p:sp>
        <p:nvSpPr>
          <p:cNvPr id="2" name="Zástupný symbol pro zápatí 1">
            <a:extLst>
              <a:ext uri="{FF2B5EF4-FFF2-40B4-BE49-F238E27FC236}">
                <a16:creationId xmlns:a16="http://schemas.microsoft.com/office/drawing/2014/main" id="{6F5C8EB4-2A9D-49E0-A2C0-F193ED8A9542}"/>
              </a:ext>
            </a:extLst>
          </p:cNvPr>
          <p:cNvSpPr>
            <a:spLocks noGrp="1"/>
          </p:cNvSpPr>
          <p:nvPr>
            <p:ph type="ftr" sz="quarter" idx="10"/>
          </p:nvPr>
        </p:nvSpPr>
        <p:spPr/>
        <p:txBody>
          <a:bodyPr/>
          <a:lstStyle/>
          <a:p>
            <a:r>
              <a:rPr lang="cs-CZ"/>
              <a:t>Lékařská fakulta Masarykovy univerzity, Ústav zdravotnických věd</a:t>
            </a:r>
            <a:endParaRPr lang="cs-CZ" dirty="0"/>
          </a:p>
        </p:txBody>
      </p:sp>
      <p:sp>
        <p:nvSpPr>
          <p:cNvPr id="5" name="Zástupný symbol pro číslo snímku 4">
            <a:extLst>
              <a:ext uri="{FF2B5EF4-FFF2-40B4-BE49-F238E27FC236}">
                <a16:creationId xmlns:a16="http://schemas.microsoft.com/office/drawing/2014/main" id="{20F9CC60-01AD-46D0-95EA-0D75F94DC2AD}"/>
              </a:ext>
            </a:extLst>
          </p:cNvPr>
          <p:cNvSpPr>
            <a:spLocks noGrp="1"/>
          </p:cNvSpPr>
          <p:nvPr>
            <p:ph type="sldNum" sz="quarter" idx="11"/>
          </p:nvPr>
        </p:nvSpPr>
        <p:spPr/>
        <p:txBody>
          <a:bodyPr/>
          <a:lstStyle/>
          <a:p>
            <a:fld id="{D6D6C118-631F-4A80-9886-907009361577}" type="slidenum">
              <a:rPr lang="cs-CZ" altLang="cs-CZ" smtClean="0"/>
              <a:pPr/>
              <a:t>24</a:t>
            </a:fld>
            <a:endParaRPr lang="cs-CZ" altLang="cs-CZ" dirty="0"/>
          </a:p>
        </p:txBody>
      </p:sp>
    </p:spTree>
    <p:extLst>
      <p:ext uri="{BB962C8B-B14F-4D97-AF65-F5344CB8AC3E}">
        <p14:creationId xmlns:p14="http://schemas.microsoft.com/office/powerpoint/2010/main" val="39433041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a:extLst>
              <a:ext uri="{FF2B5EF4-FFF2-40B4-BE49-F238E27FC236}">
                <a16:creationId xmlns:a16="http://schemas.microsoft.com/office/drawing/2014/main" id="{67309036-98C5-40FB-9616-14032E01FAF1}"/>
              </a:ext>
            </a:extLst>
          </p:cNvPr>
          <p:cNvSpPr>
            <a:spLocks noGrp="1"/>
          </p:cNvSpPr>
          <p:nvPr>
            <p:ph idx="1"/>
          </p:nvPr>
        </p:nvSpPr>
        <p:spPr>
          <a:xfrm>
            <a:off x="167950" y="264908"/>
            <a:ext cx="11635273" cy="5544616"/>
          </a:xfrm>
        </p:spPr>
        <p:txBody>
          <a:bodyPr>
            <a:normAutofit/>
          </a:bodyPr>
          <a:lstStyle/>
          <a:p>
            <a:pPr marL="68580" indent="0">
              <a:buNone/>
            </a:pPr>
            <a:r>
              <a:rPr lang="cs-CZ" b="1" dirty="0">
                <a:solidFill>
                  <a:schemeClr val="accent1"/>
                </a:solidFill>
              </a:rPr>
              <a:t>Přepis rozhovoru Marie </a:t>
            </a:r>
            <a:endParaRPr lang="cs-CZ" dirty="0">
              <a:solidFill>
                <a:schemeClr val="accent1"/>
              </a:solidFill>
            </a:endParaRPr>
          </a:p>
          <a:p>
            <a:pPr marL="68580" indent="0">
              <a:buNone/>
            </a:pPr>
            <a:endParaRPr lang="cs-CZ" b="1" dirty="0"/>
          </a:p>
          <a:p>
            <a:pPr marL="68580" indent="0">
              <a:buNone/>
            </a:pPr>
            <a:r>
              <a:rPr lang="cs-CZ" b="1" dirty="0"/>
              <a:t>Jak má dnes vypadat žena, která je hezká? Která je společností považována za krásnou? </a:t>
            </a:r>
          </a:p>
          <a:p>
            <a:pPr marL="68580" indent="0">
              <a:buNone/>
            </a:pPr>
            <a:endParaRPr lang="cs-CZ" i="1" dirty="0"/>
          </a:p>
          <a:p>
            <a:pPr marL="68580" indent="0">
              <a:buNone/>
            </a:pPr>
            <a:r>
              <a:rPr lang="cs-CZ" i="1" dirty="0"/>
              <a:t>Podle mě je společnost nyní tak zaměřená na ten model krásy tím způsobem, že krásná holka je taková, co nejvíc umělá, co nejvíc blonďatá, má dlouhé vlasy, vlnité, vysoká, 50 kilo… Žádné křivky, hubená. Čím víc je namalovaná, tím je pro muže víc okouzlující. Myslím si, že je to důsledek deformace, kterou mají mladé holky v hlavě, že už se nevidí takové, jak vypadají a nevidí, že jsou hezké.</a:t>
            </a:r>
            <a:endParaRPr lang="cs-CZ" dirty="0"/>
          </a:p>
          <a:p>
            <a:pPr marL="68580" indent="0">
              <a:buNone/>
            </a:pPr>
            <a:endParaRPr lang="cs-CZ" dirty="0"/>
          </a:p>
        </p:txBody>
      </p:sp>
      <p:sp>
        <p:nvSpPr>
          <p:cNvPr id="2" name="Zástupný symbol pro zápatí 1">
            <a:extLst>
              <a:ext uri="{FF2B5EF4-FFF2-40B4-BE49-F238E27FC236}">
                <a16:creationId xmlns:a16="http://schemas.microsoft.com/office/drawing/2014/main" id="{F72B6146-CA1C-42DB-93B1-35ABF93994A4}"/>
              </a:ext>
            </a:extLst>
          </p:cNvPr>
          <p:cNvSpPr>
            <a:spLocks noGrp="1"/>
          </p:cNvSpPr>
          <p:nvPr>
            <p:ph type="ftr" sz="quarter" idx="10"/>
          </p:nvPr>
        </p:nvSpPr>
        <p:spPr/>
        <p:txBody>
          <a:bodyPr/>
          <a:lstStyle/>
          <a:p>
            <a:r>
              <a:rPr lang="cs-CZ"/>
              <a:t>Lékařská fakulta Masarykovy univerzity, Ústav zdravotnických věd</a:t>
            </a:r>
            <a:endParaRPr lang="cs-CZ" dirty="0"/>
          </a:p>
        </p:txBody>
      </p:sp>
      <p:sp>
        <p:nvSpPr>
          <p:cNvPr id="4" name="Zástupný symbol pro číslo snímku 3">
            <a:extLst>
              <a:ext uri="{FF2B5EF4-FFF2-40B4-BE49-F238E27FC236}">
                <a16:creationId xmlns:a16="http://schemas.microsoft.com/office/drawing/2014/main" id="{FE9E079D-F17C-4302-A2F8-7F16BAF1D8BC}"/>
              </a:ext>
            </a:extLst>
          </p:cNvPr>
          <p:cNvSpPr>
            <a:spLocks noGrp="1"/>
          </p:cNvSpPr>
          <p:nvPr>
            <p:ph type="sldNum" sz="quarter" idx="11"/>
          </p:nvPr>
        </p:nvSpPr>
        <p:spPr/>
        <p:txBody>
          <a:bodyPr/>
          <a:lstStyle/>
          <a:p>
            <a:fld id="{0970407D-EE58-4A0B-824B-1D3AE42DD9CF}" type="slidenum">
              <a:rPr lang="cs-CZ" altLang="cs-CZ" smtClean="0"/>
              <a:pPr/>
              <a:t>25</a:t>
            </a:fld>
            <a:endParaRPr lang="cs-CZ" altLang="cs-CZ" dirty="0"/>
          </a:p>
        </p:txBody>
      </p:sp>
    </p:spTree>
    <p:extLst>
      <p:ext uri="{BB962C8B-B14F-4D97-AF65-F5344CB8AC3E}">
        <p14:creationId xmlns:p14="http://schemas.microsoft.com/office/powerpoint/2010/main" val="41319510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a:extLst>
              <a:ext uri="{FF2B5EF4-FFF2-40B4-BE49-F238E27FC236}">
                <a16:creationId xmlns:a16="http://schemas.microsoft.com/office/drawing/2014/main" id="{DDCD5727-26F7-4679-A4B9-142717FBF2CD}"/>
              </a:ext>
            </a:extLst>
          </p:cNvPr>
          <p:cNvSpPr>
            <a:spLocks noGrp="1"/>
          </p:cNvSpPr>
          <p:nvPr>
            <p:ph idx="1"/>
          </p:nvPr>
        </p:nvSpPr>
        <p:spPr>
          <a:xfrm>
            <a:off x="158620" y="198172"/>
            <a:ext cx="11635273" cy="6463885"/>
          </a:xfrm>
        </p:spPr>
        <p:txBody>
          <a:bodyPr>
            <a:normAutofit/>
          </a:bodyPr>
          <a:lstStyle/>
          <a:p>
            <a:pPr marL="68580" indent="0">
              <a:buNone/>
            </a:pPr>
            <a:r>
              <a:rPr lang="cs-CZ" sz="2000" b="1" i="1" dirty="0">
                <a:solidFill>
                  <a:schemeClr val="accent1"/>
                </a:solidFill>
              </a:rPr>
              <a:t>Přepis rozhovoru Beáta </a:t>
            </a:r>
            <a:endParaRPr lang="cs-CZ" sz="2000" dirty="0">
              <a:solidFill>
                <a:schemeClr val="accent1"/>
              </a:solidFill>
            </a:endParaRPr>
          </a:p>
          <a:p>
            <a:pPr marL="68580" indent="0">
              <a:buNone/>
            </a:pPr>
            <a:endParaRPr lang="cs-CZ" sz="2000" dirty="0"/>
          </a:p>
          <a:p>
            <a:pPr marL="68580" indent="0">
              <a:buNone/>
            </a:pPr>
            <a:r>
              <a:rPr lang="cs-CZ" sz="2000" b="1" dirty="0"/>
              <a:t>Jak má dnes vypadat žena, která je hezká? Která je společností považována za krásnou? </a:t>
            </a:r>
          </a:p>
          <a:p>
            <a:pPr marL="68580" indent="0">
              <a:buNone/>
            </a:pPr>
            <a:r>
              <a:rPr lang="cs-CZ" sz="2000" dirty="0"/>
              <a:t> </a:t>
            </a:r>
          </a:p>
          <a:p>
            <a:pPr marL="68580" indent="0">
              <a:buNone/>
            </a:pPr>
            <a:r>
              <a:rPr lang="cs-CZ" sz="2200" i="1" dirty="0"/>
              <a:t>To je těžký říct, když to řeknu tak nějak povrchně, tak pro mě je to nějaká souměrnost v obličeji, hodně se mi líbí, když má žena delší vlasy. I když je třeba žena, která má hezký obličej, tak to na mě nepůsobí až tak hezky, ale o tom to samozřejmě není. Další věc je určitě nějaké to kouzlo osobnosti, nebo charisma. Častokrát, když vejde holka do dveří a nemusí být přímo krásná, ale něco z ní vyzařuje, tak se na ní všichni podívají a ani neví, čím to je, co je na ní zvláštního. Ale vyzařuje z ní pozitivní energie, úsměv na rtech. Ale je tedy důležité, aby o sebe dbala. Třeba že hezky voní, má umyté vlasy, nemusí být ani tolik nalíčená, třeba jen řasenku a lesk na rtech. Nesmí mít odrbaný oblečení a vypadat, že přišla támhle z hospody. Kdybych to tak shrnula, tak na vzhledu nezáleží tolik, jde o věci okolo.</a:t>
            </a:r>
            <a:endParaRPr lang="cs-CZ" sz="2200" dirty="0"/>
          </a:p>
        </p:txBody>
      </p:sp>
      <p:sp>
        <p:nvSpPr>
          <p:cNvPr id="2" name="Zástupný symbol pro zápatí 1">
            <a:extLst>
              <a:ext uri="{FF2B5EF4-FFF2-40B4-BE49-F238E27FC236}">
                <a16:creationId xmlns:a16="http://schemas.microsoft.com/office/drawing/2014/main" id="{BB22EDF2-B3B8-4110-9909-E361667BED8F}"/>
              </a:ext>
            </a:extLst>
          </p:cNvPr>
          <p:cNvSpPr>
            <a:spLocks noGrp="1"/>
          </p:cNvSpPr>
          <p:nvPr>
            <p:ph type="ftr" sz="quarter" idx="10"/>
          </p:nvPr>
        </p:nvSpPr>
        <p:spPr/>
        <p:txBody>
          <a:bodyPr/>
          <a:lstStyle/>
          <a:p>
            <a:r>
              <a:rPr lang="cs-CZ"/>
              <a:t>Lékařská fakulta Masarykovy univerzity, Ústav zdravotnických věd</a:t>
            </a:r>
            <a:endParaRPr lang="cs-CZ" dirty="0"/>
          </a:p>
        </p:txBody>
      </p:sp>
      <p:sp>
        <p:nvSpPr>
          <p:cNvPr id="4" name="Zástupný symbol pro číslo snímku 3">
            <a:extLst>
              <a:ext uri="{FF2B5EF4-FFF2-40B4-BE49-F238E27FC236}">
                <a16:creationId xmlns:a16="http://schemas.microsoft.com/office/drawing/2014/main" id="{FC00B2AB-E5D5-4BB0-ABFE-33F0B10E32C3}"/>
              </a:ext>
            </a:extLst>
          </p:cNvPr>
          <p:cNvSpPr>
            <a:spLocks noGrp="1"/>
          </p:cNvSpPr>
          <p:nvPr>
            <p:ph type="sldNum" sz="quarter" idx="11"/>
          </p:nvPr>
        </p:nvSpPr>
        <p:spPr/>
        <p:txBody>
          <a:bodyPr/>
          <a:lstStyle/>
          <a:p>
            <a:fld id="{0970407D-EE58-4A0B-824B-1D3AE42DD9CF}" type="slidenum">
              <a:rPr lang="cs-CZ" altLang="cs-CZ" smtClean="0"/>
              <a:pPr/>
              <a:t>26</a:t>
            </a:fld>
            <a:endParaRPr lang="cs-CZ" altLang="cs-CZ" dirty="0"/>
          </a:p>
        </p:txBody>
      </p:sp>
    </p:spTree>
    <p:extLst>
      <p:ext uri="{BB962C8B-B14F-4D97-AF65-F5344CB8AC3E}">
        <p14:creationId xmlns:p14="http://schemas.microsoft.com/office/powerpoint/2010/main" val="22849485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a:extLst>
              <a:ext uri="{FF2B5EF4-FFF2-40B4-BE49-F238E27FC236}">
                <a16:creationId xmlns:a16="http://schemas.microsoft.com/office/drawing/2014/main" id="{A83D26C5-9E16-45C7-99DD-7A32AE2A641E}"/>
              </a:ext>
            </a:extLst>
          </p:cNvPr>
          <p:cNvSpPr>
            <a:spLocks noGrp="1"/>
          </p:cNvSpPr>
          <p:nvPr>
            <p:ph idx="1"/>
          </p:nvPr>
        </p:nvSpPr>
        <p:spPr>
          <a:xfrm>
            <a:off x="251926" y="0"/>
            <a:ext cx="11374017" cy="6596742"/>
          </a:xfrm>
        </p:spPr>
        <p:txBody>
          <a:bodyPr>
            <a:normAutofit fontScale="92500"/>
          </a:bodyPr>
          <a:lstStyle/>
          <a:p>
            <a:pPr marL="68580" indent="0">
              <a:lnSpc>
                <a:spcPts val="3200"/>
              </a:lnSpc>
              <a:buNone/>
            </a:pPr>
            <a:r>
              <a:rPr lang="cs-CZ" sz="2000" b="1" i="1" dirty="0">
                <a:solidFill>
                  <a:schemeClr val="accent1"/>
                </a:solidFill>
              </a:rPr>
              <a:t>Přepis rozhovoru Květa </a:t>
            </a:r>
          </a:p>
          <a:p>
            <a:pPr marL="68580" indent="0">
              <a:buNone/>
            </a:pPr>
            <a:endParaRPr lang="cs-CZ" sz="2000" dirty="0"/>
          </a:p>
          <a:p>
            <a:pPr marL="68580" indent="0">
              <a:buNone/>
            </a:pPr>
            <a:r>
              <a:rPr lang="cs-CZ" sz="2000" b="1" dirty="0"/>
              <a:t>Jak má dnes vypadat žena, která je hezká? Která je společností považována za krásnou? </a:t>
            </a:r>
          </a:p>
          <a:p>
            <a:pPr marL="68580" indent="0">
              <a:buNone/>
            </a:pPr>
            <a:endParaRPr lang="cs-CZ" sz="2000" dirty="0"/>
          </a:p>
          <a:p>
            <a:pPr marL="68580" indent="0">
              <a:buNone/>
            </a:pPr>
            <a:r>
              <a:rPr lang="cs-CZ" sz="2000" i="1" dirty="0"/>
              <a:t>Jejda, to je těžká otázka. Krásná žena je hlavně v prvé řadě upravená, vyzařovat čistotou, to je základ. Upravená znamená nejen lehce nalíčený obličej, ale i hezké oblečení. Měla by být třeba společensky namalovaná, aby byla výraznější. Samozřejmě ale každá žena má svou přirozenou krásou, ale pomocí líčidel a trochy toho make-upu vypadá daleko zajímavěji. S přibývajícím věkem se obličej mění, protože kůže ochabuje, takže to líčení by se nemělo přehánět a mělo by být přiměřené věku. Co se týče denní úpravy, tak by líčení i oblečení mělo být střídmější. I starší ženy mohou být krásné, často pořád chtějí vypadat atraktivně a chtějí se líbit okolí, samozřejmě v prvé řadě se chtějí líbit samy sobě. Pak třeba už přistupují k nějakým mírným kosmetickým, plastickým úpravám, ale jsou taky ženy mladšího věku, které nejsou spokojeny se svou vizáží a v dnešní době, když už ta možnost úpravy je, třeba zmenšit nos, nebo zvětšit kontury rtů nebo přišít uši, tak má možnost si nechat svůj problém upravit i v tom mladším věku.</a:t>
            </a:r>
            <a:endParaRPr lang="cs-CZ" sz="2000" dirty="0"/>
          </a:p>
          <a:p>
            <a:pPr marL="68580" indent="0">
              <a:buNone/>
            </a:pPr>
            <a:endParaRPr lang="cs-CZ" sz="2000" dirty="0"/>
          </a:p>
        </p:txBody>
      </p:sp>
      <p:sp>
        <p:nvSpPr>
          <p:cNvPr id="2" name="Zástupný symbol pro zápatí 1">
            <a:extLst>
              <a:ext uri="{FF2B5EF4-FFF2-40B4-BE49-F238E27FC236}">
                <a16:creationId xmlns:a16="http://schemas.microsoft.com/office/drawing/2014/main" id="{5F4DAC84-579B-477B-BFEA-548EEC656755}"/>
              </a:ext>
            </a:extLst>
          </p:cNvPr>
          <p:cNvSpPr>
            <a:spLocks noGrp="1"/>
          </p:cNvSpPr>
          <p:nvPr>
            <p:ph type="ftr" sz="quarter" idx="10"/>
          </p:nvPr>
        </p:nvSpPr>
        <p:spPr>
          <a:xfrm>
            <a:off x="738661" y="6339966"/>
            <a:ext cx="7920000" cy="252000"/>
          </a:xfrm>
        </p:spPr>
        <p:txBody>
          <a:bodyPr/>
          <a:lstStyle/>
          <a:p>
            <a:r>
              <a:rPr lang="cs-CZ" dirty="0"/>
              <a:t>Lékařská fakulta Masarykovy univerzity, Ústav zdravotnických věd</a:t>
            </a:r>
          </a:p>
        </p:txBody>
      </p:sp>
      <p:sp>
        <p:nvSpPr>
          <p:cNvPr id="4" name="Zástupný symbol pro číslo snímku 3">
            <a:extLst>
              <a:ext uri="{FF2B5EF4-FFF2-40B4-BE49-F238E27FC236}">
                <a16:creationId xmlns:a16="http://schemas.microsoft.com/office/drawing/2014/main" id="{267F399B-F8BB-4379-B10D-07B9C3F99C8F}"/>
              </a:ext>
            </a:extLst>
          </p:cNvPr>
          <p:cNvSpPr>
            <a:spLocks noGrp="1"/>
          </p:cNvSpPr>
          <p:nvPr>
            <p:ph type="sldNum" sz="quarter" idx="11"/>
          </p:nvPr>
        </p:nvSpPr>
        <p:spPr>
          <a:xfrm>
            <a:off x="440057" y="6339966"/>
            <a:ext cx="252000" cy="252000"/>
          </a:xfrm>
        </p:spPr>
        <p:txBody>
          <a:bodyPr/>
          <a:lstStyle/>
          <a:p>
            <a:fld id="{0970407D-EE58-4A0B-824B-1D3AE42DD9CF}" type="slidenum">
              <a:rPr lang="cs-CZ" altLang="cs-CZ" smtClean="0"/>
              <a:pPr/>
              <a:t>27</a:t>
            </a:fld>
            <a:endParaRPr lang="cs-CZ" altLang="cs-CZ" dirty="0"/>
          </a:p>
        </p:txBody>
      </p:sp>
    </p:spTree>
    <p:extLst>
      <p:ext uri="{BB962C8B-B14F-4D97-AF65-F5344CB8AC3E}">
        <p14:creationId xmlns:p14="http://schemas.microsoft.com/office/powerpoint/2010/main" val="28591344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a:extLst>
              <a:ext uri="{FF2B5EF4-FFF2-40B4-BE49-F238E27FC236}">
                <a16:creationId xmlns:a16="http://schemas.microsoft.com/office/drawing/2014/main" id="{F7B2D513-D6C7-4CEE-B7E2-E854244426B1}"/>
              </a:ext>
            </a:extLst>
          </p:cNvPr>
          <p:cNvSpPr>
            <a:spLocks noGrp="1"/>
          </p:cNvSpPr>
          <p:nvPr>
            <p:ph idx="1"/>
          </p:nvPr>
        </p:nvSpPr>
        <p:spPr>
          <a:xfrm>
            <a:off x="121298" y="99594"/>
            <a:ext cx="11765902" cy="6450496"/>
          </a:xfrm>
        </p:spPr>
        <p:txBody>
          <a:bodyPr vert="horz" lIns="0" tIns="0" rIns="0" bIns="0" rtlCol="0">
            <a:normAutofit fontScale="25000" lnSpcReduction="20000"/>
          </a:bodyPr>
          <a:lstStyle/>
          <a:p>
            <a:pPr marL="68580" indent="0">
              <a:buNone/>
            </a:pPr>
            <a:r>
              <a:rPr lang="cs-CZ" sz="9600" b="1" dirty="0">
                <a:solidFill>
                  <a:schemeClr val="accent1"/>
                </a:solidFill>
              </a:rPr>
              <a:t>Přepis rozhovoru Monika</a:t>
            </a:r>
            <a:endParaRPr lang="cs-CZ" b="1" dirty="0">
              <a:solidFill>
                <a:schemeClr val="accent1"/>
              </a:solidFill>
            </a:endParaRPr>
          </a:p>
          <a:p>
            <a:pPr marL="68580" indent="0">
              <a:buNone/>
            </a:pPr>
            <a:r>
              <a:rPr lang="cs-CZ" sz="11200" b="1" dirty="0"/>
              <a:t>Jak má dnes vypadat žena, která je hezká? Která je společností považována za krásnou? </a:t>
            </a:r>
            <a:endParaRPr lang="cs-CZ" b="1" dirty="0">
              <a:solidFill>
                <a:schemeClr val="accent1"/>
              </a:solidFill>
            </a:endParaRPr>
          </a:p>
          <a:p>
            <a:pPr marL="68580" indent="0">
              <a:buNone/>
            </a:pPr>
            <a:r>
              <a:rPr lang="cs-CZ" sz="8000" i="1" dirty="0"/>
              <a:t>Myslím si, že je to rozdělené na takové dva typy ženy. Ten první typ, který se mi třeba osobně líbí, je ženská přirozenost. A právě těmi plastikami si ta žena ty věci, které si myslí, že jsou na ní špatné nebo se kvůli nim necítí dobře, nemá sebedůvěru a sebevědomí, tím to nahradí. Asi by neměla být ani moc štíhlá, ani moc tlustá, takový zlatý střed. Samozřejmě chlapi mají rádi hezká prsa, opět ani ne malé ani velké, klasika, střed. Vlasy určitě přirozené, já si myslím, že by měla být asi hnědovláska, což je přirozenější. Jinak by měla i zaujmout tím, jaká je. Nejen vizáží, ale jak působí na okolí. A pak je tady ta druhá stránka. Je kolem nás spousta žen, které jsou už přemrštěné a vypadají nepřirozeně. Ale ta nepřirozenost kolikrát ty muže přitahuje. Prodloužené vlasy, umělé nehty, plastika, čím víc extravagantnější, tím víc upozorňuje. Každý muž se za ní otočí, ale nevím, jestli by takovou ženu chtěl na rodinný život, do budoucna. Možná že na pobavení asi ano. Ale jsou i ženy extravagantní od přírody, které jsou dominantní a které jsou takového rázu, ale to je zase jiné odvětví ženy.</a:t>
            </a:r>
          </a:p>
        </p:txBody>
      </p:sp>
      <p:sp>
        <p:nvSpPr>
          <p:cNvPr id="2" name="Zástupný symbol pro zápatí 1">
            <a:extLst>
              <a:ext uri="{FF2B5EF4-FFF2-40B4-BE49-F238E27FC236}">
                <a16:creationId xmlns:a16="http://schemas.microsoft.com/office/drawing/2014/main" id="{935DE269-5EC0-4EE7-BF8D-68736C501F6E}"/>
              </a:ext>
            </a:extLst>
          </p:cNvPr>
          <p:cNvSpPr>
            <a:spLocks noGrp="1"/>
          </p:cNvSpPr>
          <p:nvPr>
            <p:ph type="ftr" sz="quarter" idx="10"/>
          </p:nvPr>
        </p:nvSpPr>
        <p:spPr>
          <a:xfrm>
            <a:off x="666000" y="6459135"/>
            <a:ext cx="7920000" cy="252000"/>
          </a:xfrm>
        </p:spPr>
        <p:txBody>
          <a:bodyPr/>
          <a:lstStyle/>
          <a:p>
            <a:r>
              <a:rPr lang="cs-CZ" dirty="0"/>
              <a:t>Lékařská fakulta Masarykovy univerzity, Ústav zdravotnických věd</a:t>
            </a:r>
          </a:p>
        </p:txBody>
      </p:sp>
      <p:sp>
        <p:nvSpPr>
          <p:cNvPr id="4" name="Zástupný symbol pro číslo snímku 3">
            <a:extLst>
              <a:ext uri="{FF2B5EF4-FFF2-40B4-BE49-F238E27FC236}">
                <a16:creationId xmlns:a16="http://schemas.microsoft.com/office/drawing/2014/main" id="{2F0B1E43-FE0A-4541-A3E0-F1EB07D51C7C}"/>
              </a:ext>
            </a:extLst>
          </p:cNvPr>
          <p:cNvSpPr>
            <a:spLocks noGrp="1"/>
          </p:cNvSpPr>
          <p:nvPr>
            <p:ph type="sldNum" sz="quarter" idx="11"/>
          </p:nvPr>
        </p:nvSpPr>
        <p:spPr>
          <a:xfrm>
            <a:off x="414000" y="6459135"/>
            <a:ext cx="252000" cy="252000"/>
          </a:xfrm>
        </p:spPr>
        <p:txBody>
          <a:bodyPr/>
          <a:lstStyle/>
          <a:p>
            <a:fld id="{0970407D-EE58-4A0B-824B-1D3AE42DD9CF}" type="slidenum">
              <a:rPr lang="cs-CZ" altLang="cs-CZ" smtClean="0"/>
              <a:pPr/>
              <a:t>28</a:t>
            </a:fld>
            <a:endParaRPr lang="cs-CZ" altLang="cs-CZ" dirty="0"/>
          </a:p>
        </p:txBody>
      </p:sp>
    </p:spTree>
    <p:extLst>
      <p:ext uri="{BB962C8B-B14F-4D97-AF65-F5344CB8AC3E}">
        <p14:creationId xmlns:p14="http://schemas.microsoft.com/office/powerpoint/2010/main" val="10839086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52525" y="157965"/>
            <a:ext cx="8208912" cy="648072"/>
          </a:xfrm>
        </p:spPr>
        <p:txBody>
          <a:bodyPr>
            <a:normAutofit/>
          </a:bodyPr>
          <a:lstStyle/>
          <a:p>
            <a:r>
              <a:rPr lang="cs-CZ" dirty="0"/>
              <a:t>Zdroje</a:t>
            </a:r>
          </a:p>
        </p:txBody>
      </p:sp>
      <p:sp>
        <p:nvSpPr>
          <p:cNvPr id="4" name="Obdélník 3"/>
          <p:cNvSpPr/>
          <p:nvPr/>
        </p:nvSpPr>
        <p:spPr>
          <a:xfrm>
            <a:off x="208472" y="760577"/>
            <a:ext cx="11775056" cy="5336846"/>
          </a:xfrm>
          <a:prstGeom prst="rect">
            <a:avLst/>
          </a:prstGeom>
        </p:spPr>
        <p:txBody>
          <a:bodyPr wrap="square">
            <a:spAutoFit/>
          </a:bodyPr>
          <a:lstStyle/>
          <a:p>
            <a:pPr>
              <a:lnSpc>
                <a:spcPct val="90000"/>
              </a:lnSpc>
            </a:pPr>
            <a:r>
              <a:rPr lang="cs-CZ" sz="1600" dirty="0">
                <a:solidFill>
                  <a:schemeClr val="tx1">
                    <a:lumMod val="85000"/>
                    <a:lumOff val="15000"/>
                  </a:schemeClr>
                </a:solidFill>
                <a:latin typeface="+mj-lt"/>
              </a:rPr>
              <a:t>BÁRTLOVÁ S., SADÍLEK P., TÓTHOVÁ V. Výzkum v ošetřovatelství. Brno, Národní centrum ošetřovatelství a nelékařských zdravotnických oborů, 2008. ISBN 978-80-7013-467-2.</a:t>
            </a:r>
          </a:p>
          <a:p>
            <a:r>
              <a:rPr lang="cs-CZ" altLang="cs-CZ" sz="1600" dirty="0">
                <a:solidFill>
                  <a:schemeClr val="tx1">
                    <a:lumMod val="85000"/>
                    <a:lumOff val="15000"/>
                  </a:schemeClr>
                </a:solidFill>
                <a:latin typeface="+mj-lt"/>
              </a:rPr>
              <a:t>BRABCOVÁ, J a kol. Skoč! Aneb reálný život, Plzeň: </a:t>
            </a:r>
            <a:r>
              <a:rPr lang="cs-CZ" altLang="cs-CZ" sz="1600" dirty="0" err="1">
                <a:solidFill>
                  <a:schemeClr val="tx1">
                    <a:lumMod val="85000"/>
                    <a:lumOff val="15000"/>
                  </a:schemeClr>
                </a:solidFill>
                <a:latin typeface="+mj-lt"/>
              </a:rPr>
              <a:t>Grafia</a:t>
            </a:r>
            <a:r>
              <a:rPr lang="cs-CZ" altLang="cs-CZ" sz="1600" dirty="0">
                <a:solidFill>
                  <a:schemeClr val="tx1">
                    <a:lumMod val="85000"/>
                    <a:lumOff val="15000"/>
                  </a:schemeClr>
                </a:solidFill>
                <a:latin typeface="+mj-lt"/>
              </a:rPr>
              <a:t> 2005, ISBN 80 -902340-7-9</a:t>
            </a:r>
          </a:p>
          <a:p>
            <a:pPr>
              <a:lnSpc>
                <a:spcPct val="90000"/>
              </a:lnSpc>
            </a:pPr>
            <a:r>
              <a:rPr lang="cs-CZ" altLang="cs-CZ" sz="1600" dirty="0">
                <a:solidFill>
                  <a:schemeClr val="tx1">
                    <a:lumMod val="85000"/>
                    <a:lumOff val="15000"/>
                  </a:schemeClr>
                </a:solidFill>
                <a:latin typeface="+mj-lt"/>
                <a:hlinkClick r:id="rId2"/>
              </a:rPr>
              <a:t>http://knihovna.upol.cz/lf</a:t>
            </a:r>
            <a:r>
              <a:rPr lang="cs-CZ" altLang="cs-CZ" sz="1600" dirty="0">
                <a:solidFill>
                  <a:schemeClr val="tx1">
                    <a:lumMod val="85000"/>
                    <a:lumOff val="15000"/>
                  </a:schemeClr>
                </a:solidFill>
                <a:latin typeface="+mj-lt"/>
              </a:rPr>
              <a:t> (vzdělávání, DSP).</a:t>
            </a:r>
          </a:p>
          <a:p>
            <a:r>
              <a:rPr lang="cs-CZ" sz="1600" dirty="0">
                <a:solidFill>
                  <a:schemeClr val="tx1">
                    <a:lumMod val="85000"/>
                    <a:lumOff val="15000"/>
                  </a:schemeClr>
                </a:solidFill>
                <a:latin typeface="+mj-lt"/>
              </a:rPr>
              <a:t>DISMAN, M. Jak se vyrábí sociologická znalost. Karolinum, Praha 1993, 2005.</a:t>
            </a:r>
          </a:p>
          <a:p>
            <a:r>
              <a:rPr lang="cs-CZ" sz="1600" dirty="0">
                <a:solidFill>
                  <a:schemeClr val="tx1">
                    <a:lumMod val="85000"/>
                    <a:lumOff val="15000"/>
                  </a:schemeClr>
                </a:solidFill>
                <a:latin typeface="+mj-lt"/>
              </a:rPr>
              <a:t>FARKAŠOVÁ, D. A kol. Výzkum v </a:t>
            </a:r>
            <a:r>
              <a:rPr lang="cs-CZ" sz="1600" dirty="0" err="1">
                <a:solidFill>
                  <a:schemeClr val="tx1">
                    <a:lumMod val="85000"/>
                    <a:lumOff val="15000"/>
                  </a:schemeClr>
                </a:solidFill>
                <a:latin typeface="+mj-lt"/>
              </a:rPr>
              <a:t>ošetrovatelstve</a:t>
            </a:r>
            <a:r>
              <a:rPr lang="cs-CZ" sz="1600" dirty="0">
                <a:solidFill>
                  <a:schemeClr val="tx1">
                    <a:lumMod val="85000"/>
                    <a:lumOff val="15000"/>
                  </a:schemeClr>
                </a:solidFill>
                <a:latin typeface="+mj-lt"/>
              </a:rPr>
              <a:t>. Martin: </a:t>
            </a:r>
            <a:r>
              <a:rPr lang="cs-CZ" sz="1600" dirty="0" err="1">
                <a:solidFill>
                  <a:schemeClr val="tx1">
                    <a:lumMod val="85000"/>
                    <a:lumOff val="15000"/>
                  </a:schemeClr>
                </a:solidFill>
                <a:latin typeface="+mj-lt"/>
              </a:rPr>
              <a:t>Osveta</a:t>
            </a:r>
            <a:r>
              <a:rPr lang="cs-CZ" sz="1600" dirty="0">
                <a:solidFill>
                  <a:schemeClr val="tx1">
                    <a:lumMod val="85000"/>
                    <a:lumOff val="15000"/>
                  </a:schemeClr>
                </a:solidFill>
                <a:latin typeface="+mj-lt"/>
              </a:rPr>
              <a:t>, 2006.</a:t>
            </a:r>
          </a:p>
          <a:p>
            <a:r>
              <a:rPr lang="cs-CZ" sz="1600" dirty="0">
                <a:solidFill>
                  <a:schemeClr val="tx1">
                    <a:lumMod val="85000"/>
                    <a:lumOff val="15000"/>
                  </a:schemeClr>
                </a:solidFill>
                <a:latin typeface="+mj-lt"/>
              </a:rPr>
              <a:t>ISBN 80-80632-286.</a:t>
            </a:r>
          </a:p>
          <a:p>
            <a:r>
              <a:rPr lang="cs-CZ" sz="1600" dirty="0">
                <a:solidFill>
                  <a:schemeClr val="tx1">
                    <a:lumMod val="85000"/>
                    <a:lumOff val="15000"/>
                  </a:schemeClr>
                </a:solidFill>
                <a:latin typeface="+mj-lt"/>
              </a:rPr>
              <a:t>HENDL, J. Kvantitativní výzkum: základní metody a aplikace. Praha: Portál, 2005. ISBN 80-7367-040-2.</a:t>
            </a:r>
          </a:p>
          <a:p>
            <a:r>
              <a:rPr lang="cs-CZ" altLang="cs-CZ" sz="1600" dirty="0">
                <a:solidFill>
                  <a:schemeClr val="tx1">
                    <a:lumMod val="85000"/>
                    <a:lumOff val="15000"/>
                  </a:schemeClr>
                </a:solidFill>
                <a:latin typeface="+mj-lt"/>
              </a:rPr>
              <a:t>HUŠÁK, V. Jak napsat publikaci? Jak připravit prezentaci?, Olomouc: LF UP 2007, ISBN 978-80-44-1736-3.</a:t>
            </a:r>
            <a:endParaRPr lang="cs-CZ" sz="1600" dirty="0">
              <a:solidFill>
                <a:schemeClr val="tx1">
                  <a:lumMod val="85000"/>
                  <a:lumOff val="15000"/>
                </a:schemeClr>
              </a:solidFill>
              <a:latin typeface="+mj-lt"/>
            </a:endParaRPr>
          </a:p>
          <a:p>
            <a:r>
              <a:rPr lang="cs-CZ" sz="1600" dirty="0">
                <a:solidFill>
                  <a:schemeClr val="tx1">
                    <a:lumMod val="85000"/>
                    <a:lumOff val="15000"/>
                  </a:schemeClr>
                </a:solidFill>
                <a:latin typeface="+mj-lt"/>
              </a:rPr>
              <a:t>CHRÁSKA, M. </a:t>
            </a:r>
            <a:r>
              <a:rPr lang="cs-CZ" sz="1600" i="1" dirty="0">
                <a:solidFill>
                  <a:schemeClr val="tx1">
                    <a:lumMod val="85000"/>
                    <a:lumOff val="15000"/>
                  </a:schemeClr>
                </a:solidFill>
                <a:latin typeface="+mj-lt"/>
              </a:rPr>
              <a:t>Metody pedagogického výzkumu: základy kvantitativního výzkumu</a:t>
            </a:r>
            <a:r>
              <a:rPr lang="cs-CZ" sz="1600" dirty="0">
                <a:solidFill>
                  <a:schemeClr val="tx1">
                    <a:lumMod val="85000"/>
                    <a:lumOff val="15000"/>
                  </a:schemeClr>
                </a:solidFill>
                <a:latin typeface="+mj-lt"/>
              </a:rPr>
              <a:t>. Praha: </a:t>
            </a:r>
            <a:r>
              <a:rPr lang="cs-CZ" sz="1600" dirty="0" err="1">
                <a:solidFill>
                  <a:schemeClr val="tx1">
                    <a:lumMod val="85000"/>
                    <a:lumOff val="15000"/>
                  </a:schemeClr>
                </a:solidFill>
                <a:latin typeface="+mj-lt"/>
              </a:rPr>
              <a:t>Grada</a:t>
            </a:r>
            <a:r>
              <a:rPr lang="cs-CZ" sz="1600" dirty="0">
                <a:solidFill>
                  <a:schemeClr val="tx1">
                    <a:lumMod val="85000"/>
                    <a:lumOff val="15000"/>
                  </a:schemeClr>
                </a:solidFill>
                <a:latin typeface="+mj-lt"/>
              </a:rPr>
              <a:t> </a:t>
            </a:r>
            <a:r>
              <a:rPr lang="cs-CZ" sz="1600" dirty="0" err="1">
                <a:solidFill>
                  <a:schemeClr val="tx1">
                    <a:lumMod val="85000"/>
                    <a:lumOff val="15000"/>
                  </a:schemeClr>
                </a:solidFill>
                <a:latin typeface="+mj-lt"/>
              </a:rPr>
              <a:t>Publishing</a:t>
            </a:r>
            <a:r>
              <a:rPr lang="cs-CZ" sz="1600" dirty="0">
                <a:solidFill>
                  <a:schemeClr val="tx1">
                    <a:lumMod val="85000"/>
                    <a:lumOff val="15000"/>
                  </a:schemeClr>
                </a:solidFill>
                <a:latin typeface="+mj-lt"/>
              </a:rPr>
              <a:t>, 2007. ISBN 978-80-247-1369-4.</a:t>
            </a:r>
          </a:p>
          <a:p>
            <a:r>
              <a:rPr lang="cs-CZ" sz="1600" dirty="0">
                <a:solidFill>
                  <a:schemeClr val="tx1">
                    <a:lumMod val="85000"/>
                    <a:lumOff val="15000"/>
                  </a:schemeClr>
                </a:solidFill>
                <a:latin typeface="+mj-lt"/>
              </a:rPr>
              <a:t>KUTNOHORSKÁ, J. Výzkum v ošetřovatelství. Praha: </a:t>
            </a:r>
            <a:r>
              <a:rPr lang="cs-CZ" sz="1600" dirty="0" err="1">
                <a:solidFill>
                  <a:schemeClr val="tx1">
                    <a:lumMod val="85000"/>
                    <a:lumOff val="15000"/>
                  </a:schemeClr>
                </a:solidFill>
                <a:latin typeface="+mj-lt"/>
              </a:rPr>
              <a:t>Grada</a:t>
            </a:r>
            <a:r>
              <a:rPr lang="cs-CZ" sz="1600" dirty="0">
                <a:solidFill>
                  <a:schemeClr val="tx1">
                    <a:lumMod val="85000"/>
                    <a:lumOff val="15000"/>
                  </a:schemeClr>
                </a:solidFill>
                <a:latin typeface="+mj-lt"/>
              </a:rPr>
              <a:t>, 2009. ISBN </a:t>
            </a:r>
          </a:p>
          <a:p>
            <a:r>
              <a:rPr lang="cs-CZ" sz="1600" dirty="0">
                <a:solidFill>
                  <a:schemeClr val="tx1">
                    <a:lumMod val="85000"/>
                    <a:lumOff val="15000"/>
                  </a:schemeClr>
                </a:solidFill>
                <a:latin typeface="+mj-lt"/>
              </a:rPr>
              <a:t>978-80-247-2713-4.</a:t>
            </a:r>
          </a:p>
          <a:p>
            <a:pPr>
              <a:lnSpc>
                <a:spcPct val="90000"/>
              </a:lnSpc>
            </a:pPr>
            <a:r>
              <a:rPr lang="cs-CZ" altLang="cs-CZ" sz="1600" dirty="0">
                <a:solidFill>
                  <a:schemeClr val="tx1">
                    <a:lumMod val="85000"/>
                    <a:lumOff val="15000"/>
                  </a:schemeClr>
                </a:solidFill>
                <a:latin typeface="+mj-lt"/>
              </a:rPr>
              <a:t>MAZALOVÁ, L. </a:t>
            </a:r>
            <a:r>
              <a:rPr lang="cs-CZ" altLang="cs-CZ" sz="1600" i="1" dirty="0">
                <a:solidFill>
                  <a:schemeClr val="tx1">
                    <a:lumMod val="85000"/>
                    <a:lumOff val="15000"/>
                  </a:schemeClr>
                </a:solidFill>
                <a:latin typeface="+mj-lt"/>
              </a:rPr>
              <a:t>Kapitoly z výzkumu v ošetřovatelství</a:t>
            </a:r>
            <a:r>
              <a:rPr lang="cs-CZ" altLang="cs-CZ" sz="1600" dirty="0">
                <a:solidFill>
                  <a:schemeClr val="tx1">
                    <a:lumMod val="85000"/>
                    <a:lumOff val="15000"/>
                  </a:schemeClr>
                </a:solidFill>
                <a:latin typeface="+mj-lt"/>
              </a:rPr>
              <a:t>, Olomouc: Fakulta zdravotních věd 2016. Dostupné: </a:t>
            </a:r>
            <a:r>
              <a:rPr lang="cs-CZ" altLang="cs-CZ" sz="1600" dirty="0">
                <a:solidFill>
                  <a:schemeClr val="tx1">
                    <a:lumMod val="85000"/>
                    <a:lumOff val="15000"/>
                  </a:schemeClr>
                </a:solidFill>
                <a:latin typeface="+mj-lt"/>
                <a:hlinkClick r:id="rId3"/>
              </a:rPr>
              <a:t>http://old.fzv.upol.cz/fileadmin/user_upload/FZV/DSP_Osetrovatelstvi/Skripta/Kapitoly_z_vyzkumu_v_osetrovatelstvi.pdf</a:t>
            </a:r>
            <a:endParaRPr lang="cs-CZ" altLang="cs-CZ" sz="1600" dirty="0">
              <a:solidFill>
                <a:schemeClr val="tx1">
                  <a:lumMod val="85000"/>
                  <a:lumOff val="15000"/>
                </a:schemeClr>
              </a:solidFill>
              <a:latin typeface="+mj-lt"/>
            </a:endParaRPr>
          </a:p>
          <a:p>
            <a:r>
              <a:rPr lang="cs-CZ" sz="1600" dirty="0">
                <a:solidFill>
                  <a:schemeClr val="tx1">
                    <a:lumMod val="85000"/>
                    <a:lumOff val="15000"/>
                  </a:schemeClr>
                </a:solidFill>
                <a:latin typeface="+mj-lt"/>
              </a:rPr>
              <a:t>PLEVOVÁ I, et al. Ošetřovatelství. I Praha: </a:t>
            </a:r>
            <a:r>
              <a:rPr lang="cs-CZ" sz="1600" dirty="0" err="1">
                <a:solidFill>
                  <a:schemeClr val="tx1">
                    <a:lumMod val="85000"/>
                    <a:lumOff val="15000"/>
                  </a:schemeClr>
                </a:solidFill>
                <a:latin typeface="+mj-lt"/>
              </a:rPr>
              <a:t>Grada</a:t>
            </a:r>
            <a:r>
              <a:rPr lang="cs-CZ" sz="1600" dirty="0">
                <a:solidFill>
                  <a:schemeClr val="tx1">
                    <a:lumMod val="85000"/>
                    <a:lumOff val="15000"/>
                  </a:schemeClr>
                </a:solidFill>
                <a:latin typeface="+mj-lt"/>
              </a:rPr>
              <a:t>, 2011. ISBN 9788024735573.</a:t>
            </a:r>
          </a:p>
          <a:p>
            <a:pPr>
              <a:lnSpc>
                <a:spcPct val="90000"/>
              </a:lnSpc>
            </a:pPr>
            <a:r>
              <a:rPr lang="cs-CZ" sz="1600" dirty="0">
                <a:solidFill>
                  <a:schemeClr val="tx1">
                    <a:lumMod val="85000"/>
                    <a:lumOff val="15000"/>
                  </a:schemeClr>
                </a:solidFill>
                <a:latin typeface="+mj-lt"/>
              </a:rPr>
              <a:t>PUNCH, K. </a:t>
            </a:r>
            <a:r>
              <a:rPr lang="cs-CZ" sz="1600" i="1" dirty="0">
                <a:solidFill>
                  <a:schemeClr val="tx1">
                    <a:lumMod val="85000"/>
                    <a:lumOff val="15000"/>
                  </a:schemeClr>
                </a:solidFill>
                <a:latin typeface="+mj-lt"/>
              </a:rPr>
              <a:t>Úspěšný návrh výzkumu</a:t>
            </a:r>
            <a:r>
              <a:rPr lang="cs-CZ" sz="1600" dirty="0">
                <a:solidFill>
                  <a:schemeClr val="tx1">
                    <a:lumMod val="85000"/>
                    <a:lumOff val="15000"/>
                  </a:schemeClr>
                </a:solidFill>
                <a:latin typeface="+mj-lt"/>
              </a:rPr>
              <a:t>. </a:t>
            </a:r>
            <a:r>
              <a:rPr lang="cs-CZ" sz="1600" dirty="0" err="1">
                <a:solidFill>
                  <a:schemeClr val="tx1">
                    <a:lumMod val="85000"/>
                    <a:lumOff val="15000"/>
                  </a:schemeClr>
                </a:solidFill>
                <a:latin typeface="+mj-lt"/>
              </a:rPr>
              <a:t>Translated</a:t>
            </a:r>
            <a:r>
              <a:rPr lang="cs-CZ" sz="1600" dirty="0">
                <a:solidFill>
                  <a:schemeClr val="tx1">
                    <a:lumMod val="85000"/>
                    <a:lumOff val="15000"/>
                  </a:schemeClr>
                </a:solidFill>
                <a:latin typeface="+mj-lt"/>
              </a:rPr>
              <a:t> by Jan </a:t>
            </a:r>
            <a:r>
              <a:rPr lang="cs-CZ" sz="1600" dirty="0" err="1">
                <a:solidFill>
                  <a:schemeClr val="tx1">
                    <a:lumMod val="85000"/>
                    <a:lumOff val="15000"/>
                  </a:schemeClr>
                </a:solidFill>
                <a:latin typeface="+mj-lt"/>
              </a:rPr>
              <a:t>Hendl</a:t>
            </a:r>
            <a:r>
              <a:rPr lang="cs-CZ" sz="1600" dirty="0">
                <a:solidFill>
                  <a:schemeClr val="tx1">
                    <a:lumMod val="85000"/>
                    <a:lumOff val="15000"/>
                  </a:schemeClr>
                </a:solidFill>
                <a:latin typeface="+mj-lt"/>
              </a:rPr>
              <a:t>. Vyd. 1. Praha: Portál, 2008. 230 s. ISBN 9788073674687.</a:t>
            </a:r>
            <a:endParaRPr lang="cs-CZ" altLang="cs-CZ" sz="1600" dirty="0">
              <a:solidFill>
                <a:schemeClr val="tx1">
                  <a:lumMod val="85000"/>
                  <a:lumOff val="15000"/>
                </a:schemeClr>
              </a:solidFill>
              <a:latin typeface="+mj-lt"/>
            </a:endParaRPr>
          </a:p>
          <a:p>
            <a:pPr>
              <a:lnSpc>
                <a:spcPct val="90000"/>
              </a:lnSpc>
            </a:pPr>
            <a:r>
              <a:rPr lang="cs-CZ" altLang="cs-CZ" sz="1600" dirty="0">
                <a:solidFill>
                  <a:schemeClr val="tx1">
                    <a:lumMod val="85000"/>
                    <a:lumOff val="15000"/>
                  </a:schemeClr>
                </a:solidFill>
                <a:latin typeface="+mj-lt"/>
              </a:rPr>
              <a:t>ŽIAKOVÁ, K et al. </a:t>
            </a:r>
            <a:r>
              <a:rPr lang="cs-CZ" altLang="cs-CZ" sz="1600" i="1" dirty="0" err="1">
                <a:solidFill>
                  <a:schemeClr val="tx1">
                    <a:lumMod val="85000"/>
                    <a:lumOff val="15000"/>
                  </a:schemeClr>
                </a:solidFill>
                <a:latin typeface="+mj-lt"/>
              </a:rPr>
              <a:t>Ošetrovateľstvo</a:t>
            </a:r>
            <a:r>
              <a:rPr lang="cs-CZ" altLang="cs-CZ" sz="1600" i="1" dirty="0">
                <a:solidFill>
                  <a:schemeClr val="tx1">
                    <a:lumMod val="85000"/>
                    <a:lumOff val="15000"/>
                  </a:schemeClr>
                </a:solidFill>
                <a:latin typeface="+mj-lt"/>
              </a:rPr>
              <a:t> </a:t>
            </a:r>
            <a:r>
              <a:rPr lang="cs-CZ" altLang="cs-CZ" sz="1600" i="1" dirty="0" err="1">
                <a:solidFill>
                  <a:schemeClr val="tx1">
                    <a:lumMod val="85000"/>
                    <a:lumOff val="15000"/>
                  </a:schemeClr>
                </a:solidFill>
                <a:latin typeface="+mj-lt"/>
              </a:rPr>
              <a:t>teóra</a:t>
            </a:r>
            <a:r>
              <a:rPr lang="cs-CZ" altLang="cs-CZ" sz="1600" i="1" dirty="0">
                <a:solidFill>
                  <a:schemeClr val="tx1">
                    <a:lumMod val="85000"/>
                    <a:lumOff val="15000"/>
                  </a:schemeClr>
                </a:solidFill>
                <a:latin typeface="+mj-lt"/>
              </a:rPr>
              <a:t> a </a:t>
            </a:r>
            <a:r>
              <a:rPr lang="cs-CZ" altLang="cs-CZ" sz="1600" i="1" dirty="0" err="1">
                <a:solidFill>
                  <a:schemeClr val="tx1">
                    <a:lumMod val="85000"/>
                    <a:lumOff val="15000"/>
                  </a:schemeClr>
                </a:solidFill>
                <a:latin typeface="+mj-lt"/>
              </a:rPr>
              <a:t>vedecký</a:t>
            </a:r>
            <a:r>
              <a:rPr lang="cs-CZ" altLang="cs-CZ" sz="1600" i="1" dirty="0">
                <a:solidFill>
                  <a:schemeClr val="tx1">
                    <a:lumMod val="85000"/>
                    <a:lumOff val="15000"/>
                  </a:schemeClr>
                </a:solidFill>
                <a:latin typeface="+mj-lt"/>
              </a:rPr>
              <a:t> výzkum</a:t>
            </a:r>
            <a:r>
              <a:rPr lang="cs-CZ" altLang="cs-CZ" sz="1600" dirty="0">
                <a:solidFill>
                  <a:schemeClr val="tx1">
                    <a:lumMod val="85000"/>
                    <a:lumOff val="15000"/>
                  </a:schemeClr>
                </a:solidFill>
                <a:latin typeface="+mj-lt"/>
              </a:rPr>
              <a:t>, Martin: </a:t>
            </a:r>
            <a:r>
              <a:rPr lang="cs-CZ" altLang="cs-CZ" sz="1600" dirty="0" err="1">
                <a:solidFill>
                  <a:schemeClr val="tx1">
                    <a:lumMod val="85000"/>
                    <a:lumOff val="15000"/>
                  </a:schemeClr>
                </a:solidFill>
                <a:latin typeface="+mj-lt"/>
              </a:rPr>
              <a:t>Osveta</a:t>
            </a:r>
            <a:r>
              <a:rPr lang="cs-CZ" altLang="cs-CZ" sz="1600" dirty="0">
                <a:solidFill>
                  <a:schemeClr val="tx1">
                    <a:lumMod val="85000"/>
                    <a:lumOff val="15000"/>
                  </a:schemeClr>
                </a:solidFill>
                <a:latin typeface="+mj-lt"/>
              </a:rPr>
              <a:t> 2003, ISBN 80-8063-131-X</a:t>
            </a:r>
          </a:p>
          <a:p>
            <a:r>
              <a:rPr lang="cs-CZ" sz="1600" dirty="0">
                <a:solidFill>
                  <a:schemeClr val="tx1">
                    <a:lumMod val="85000"/>
                    <a:lumOff val="15000"/>
                  </a:schemeClr>
                </a:solidFill>
                <a:latin typeface="+mj-lt"/>
                <a:hlinkClick r:id="rId4"/>
              </a:rPr>
              <a:t>http://www.e-metodologia.fedu.uniba.sk/index.php/o-ucebnici/ako-citovat.php</a:t>
            </a:r>
            <a:endParaRPr lang="cs-CZ" sz="1600" dirty="0">
              <a:solidFill>
                <a:schemeClr val="tx1">
                  <a:lumMod val="85000"/>
                  <a:lumOff val="15000"/>
                </a:schemeClr>
              </a:solidFill>
              <a:latin typeface="+mj-lt"/>
            </a:endParaRPr>
          </a:p>
          <a:p>
            <a:r>
              <a:rPr lang="cs-CZ" sz="1600" dirty="0">
                <a:solidFill>
                  <a:schemeClr val="tx1">
                    <a:lumMod val="85000"/>
                    <a:lumOff val="15000"/>
                  </a:schemeClr>
                </a:solidFill>
                <a:latin typeface="+mj-lt"/>
                <a:hlinkClick r:id="rId5"/>
              </a:rPr>
              <a:t>https://www.google.cz/search?q=Testov%C3%A9+krit%C3%A9rium&amp;ie=utf-8&amp;oe=utf-8&amp;client=firefox-b-ab&amp;gfe_rd=cr&amp;dcr=0&amp;ei=GEe6WeTHCKGE8QfBkYXoCQ</a:t>
            </a:r>
            <a:endParaRPr lang="cs-CZ" sz="1600" dirty="0">
              <a:solidFill>
                <a:schemeClr val="tx1">
                  <a:lumMod val="85000"/>
                  <a:lumOff val="15000"/>
                </a:schemeClr>
              </a:solidFill>
              <a:latin typeface="+mj-lt"/>
            </a:endParaRPr>
          </a:p>
          <a:p>
            <a:r>
              <a:rPr lang="cs-CZ" sz="1600" dirty="0">
                <a:solidFill>
                  <a:schemeClr val="tx1">
                    <a:lumMod val="85000"/>
                    <a:lumOff val="15000"/>
                  </a:schemeClr>
                </a:solidFill>
                <a:latin typeface="+mj-lt"/>
              </a:rPr>
              <a:t>http://home.ef.jcu.cz/~birom/stat/cviceni/09/p_value.pdf</a:t>
            </a:r>
          </a:p>
        </p:txBody>
      </p:sp>
      <p:sp>
        <p:nvSpPr>
          <p:cNvPr id="3" name="Zástupný symbol pro zápatí 2">
            <a:extLst>
              <a:ext uri="{FF2B5EF4-FFF2-40B4-BE49-F238E27FC236}">
                <a16:creationId xmlns:a16="http://schemas.microsoft.com/office/drawing/2014/main" id="{041C7B6E-ED0E-41D0-992F-F5CDEA8CE933}"/>
              </a:ext>
            </a:extLst>
          </p:cNvPr>
          <p:cNvSpPr>
            <a:spLocks noGrp="1"/>
          </p:cNvSpPr>
          <p:nvPr>
            <p:ph type="ftr" sz="quarter" idx="10"/>
          </p:nvPr>
        </p:nvSpPr>
        <p:spPr/>
        <p:txBody>
          <a:bodyPr/>
          <a:lstStyle/>
          <a:p>
            <a:r>
              <a:rPr lang="cs-CZ"/>
              <a:t>Lékařská fakulta Masarykovy univerzity, Ústav zdravotnických věd</a:t>
            </a:r>
            <a:endParaRPr lang="cs-CZ" dirty="0"/>
          </a:p>
        </p:txBody>
      </p:sp>
      <p:sp>
        <p:nvSpPr>
          <p:cNvPr id="6" name="Zástupný symbol pro číslo snímku 5">
            <a:extLst>
              <a:ext uri="{FF2B5EF4-FFF2-40B4-BE49-F238E27FC236}">
                <a16:creationId xmlns:a16="http://schemas.microsoft.com/office/drawing/2014/main" id="{D0734EDC-6772-4673-98A1-40AD98D55BE9}"/>
              </a:ext>
            </a:extLst>
          </p:cNvPr>
          <p:cNvSpPr>
            <a:spLocks noGrp="1"/>
          </p:cNvSpPr>
          <p:nvPr>
            <p:ph type="sldNum" sz="quarter" idx="11"/>
          </p:nvPr>
        </p:nvSpPr>
        <p:spPr/>
        <p:txBody>
          <a:bodyPr/>
          <a:lstStyle/>
          <a:p>
            <a:fld id="{0970407D-EE58-4A0B-824B-1D3AE42DD9CF}" type="slidenum">
              <a:rPr lang="cs-CZ" altLang="cs-CZ" smtClean="0"/>
              <a:pPr/>
              <a:t>29</a:t>
            </a:fld>
            <a:endParaRPr lang="cs-CZ" altLang="cs-CZ" dirty="0"/>
          </a:p>
        </p:txBody>
      </p:sp>
    </p:spTree>
    <p:extLst>
      <p:ext uri="{BB962C8B-B14F-4D97-AF65-F5344CB8AC3E}">
        <p14:creationId xmlns:p14="http://schemas.microsoft.com/office/powerpoint/2010/main" val="39707933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custDataLst>
              <p:tags r:id="rId2"/>
            </p:custDataLst>
          </p:nvPr>
        </p:nvSpPr>
        <p:spPr>
          <a:xfrm>
            <a:off x="453986" y="298914"/>
            <a:ext cx="8208912" cy="576064"/>
          </a:xfrm>
        </p:spPr>
        <p:txBody>
          <a:bodyPr>
            <a:normAutofit/>
          </a:bodyPr>
          <a:lstStyle/>
          <a:p>
            <a:r>
              <a:rPr lang="cs-CZ" dirty="0"/>
              <a:t>Typy dat</a:t>
            </a:r>
          </a:p>
        </p:txBody>
      </p:sp>
      <p:sp>
        <p:nvSpPr>
          <p:cNvPr id="4" name="Obdélník 3"/>
          <p:cNvSpPr/>
          <p:nvPr/>
        </p:nvSpPr>
        <p:spPr>
          <a:xfrm>
            <a:off x="2048757" y="1053388"/>
            <a:ext cx="8064896" cy="1938992"/>
          </a:xfrm>
          <a:prstGeom prst="rect">
            <a:avLst/>
          </a:prstGeom>
        </p:spPr>
        <p:txBody>
          <a:bodyPr wrap="square">
            <a:spAutoFit/>
          </a:bodyPr>
          <a:lstStyle/>
          <a:p>
            <a:pPr marL="68580" algn="ctr"/>
            <a:r>
              <a:rPr lang="cs-CZ" dirty="0">
                <a:solidFill>
                  <a:schemeClr val="tx2"/>
                </a:solidFill>
              </a:rPr>
              <a:t>Data = informace o jednom prvku zkoumaného souboru. Dle charakteristiky lze data dělit. </a:t>
            </a:r>
          </a:p>
          <a:p>
            <a:pPr marL="68580" algn="ctr"/>
            <a:r>
              <a:rPr lang="cs-CZ" dirty="0">
                <a:solidFill>
                  <a:schemeClr val="tx2"/>
                </a:solidFill>
              </a:rPr>
              <a:t>Toto dělení je klíčové pro zpracování dat.</a:t>
            </a:r>
          </a:p>
          <a:p>
            <a:pPr marL="68580"/>
            <a:endParaRPr lang="cs-CZ" dirty="0">
              <a:solidFill>
                <a:schemeClr val="tx2"/>
              </a:solidFill>
            </a:endParaRPr>
          </a:p>
          <a:p>
            <a:pPr marL="68580"/>
            <a:endParaRPr lang="cs-CZ" dirty="0">
              <a:solidFill>
                <a:schemeClr val="tx2"/>
              </a:solidFill>
            </a:endParaRPr>
          </a:p>
        </p:txBody>
      </p:sp>
      <p:sp>
        <p:nvSpPr>
          <p:cNvPr id="5" name="Rámeček 4"/>
          <p:cNvSpPr/>
          <p:nvPr/>
        </p:nvSpPr>
        <p:spPr>
          <a:xfrm>
            <a:off x="453985" y="908720"/>
            <a:ext cx="11511035" cy="1440160"/>
          </a:xfrm>
          <a:prstGeom prst="frame">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solidFill>
                <a:schemeClr val="tx1"/>
              </a:solidFill>
            </a:endParaRPr>
          </a:p>
        </p:txBody>
      </p:sp>
      <p:sp>
        <p:nvSpPr>
          <p:cNvPr id="8" name="Zaoblený obdélník 7"/>
          <p:cNvSpPr/>
          <p:nvPr/>
        </p:nvSpPr>
        <p:spPr>
          <a:xfrm>
            <a:off x="508472" y="2414110"/>
            <a:ext cx="2033981" cy="928606"/>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cs-CZ" sz="1500" b="1" dirty="0">
                <a:solidFill>
                  <a:schemeClr val="bg1"/>
                </a:solidFill>
                <a:effectLst>
                  <a:outerShdw blurRad="38100" dist="38100" dir="2700000" algn="tl" rotWithShape="0">
                    <a:srgbClr val="000000">
                      <a:alpha val="43000"/>
                    </a:srgbClr>
                  </a:outerShdw>
                </a:effectLst>
              </a:rPr>
              <a:t>Data kategoriální=</a:t>
            </a:r>
          </a:p>
          <a:p>
            <a:pPr algn="ctr"/>
            <a:r>
              <a:rPr lang="cs-CZ" sz="1500" b="1" dirty="0">
                <a:solidFill>
                  <a:schemeClr val="bg1"/>
                </a:solidFill>
                <a:effectLst>
                  <a:outerShdw blurRad="38100" dist="38100" dir="2700000" algn="tl" rotWithShape="0">
                    <a:srgbClr val="000000">
                      <a:alpha val="43000"/>
                    </a:srgbClr>
                  </a:outerShdw>
                </a:effectLst>
              </a:rPr>
              <a:t>nominální=</a:t>
            </a:r>
          </a:p>
          <a:p>
            <a:pPr algn="ctr"/>
            <a:r>
              <a:rPr lang="cs-CZ" sz="1500" b="1" dirty="0">
                <a:solidFill>
                  <a:schemeClr val="bg1"/>
                </a:solidFill>
                <a:effectLst>
                  <a:outerShdw blurRad="38100" dist="38100" dir="2700000" algn="tl" rotWithShape="0">
                    <a:srgbClr val="000000">
                      <a:alpha val="43000"/>
                    </a:srgbClr>
                  </a:outerShdw>
                </a:effectLst>
              </a:rPr>
              <a:t>kvalitativní</a:t>
            </a:r>
          </a:p>
        </p:txBody>
      </p:sp>
      <p:sp>
        <p:nvSpPr>
          <p:cNvPr id="9" name="Zaoblený obdélník 8"/>
          <p:cNvSpPr/>
          <p:nvPr/>
        </p:nvSpPr>
        <p:spPr>
          <a:xfrm>
            <a:off x="523516" y="3383273"/>
            <a:ext cx="2033981" cy="2154327"/>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scene3d>
              <a:camera prst="orthographicFront"/>
              <a:lightRig rig="soft" dir="t">
                <a:rot lat="0" lon="0" rev="10800000"/>
              </a:lightRig>
            </a:scene3d>
            <a:sp3d>
              <a:bevelT w="27940" h="12700"/>
              <a:contourClr>
                <a:srgbClr val="DDDDDD"/>
              </a:contourClr>
            </a:sp3d>
          </a:bodyPr>
          <a:lstStyle/>
          <a:p>
            <a:pPr marL="285750" indent="-285750">
              <a:buClr>
                <a:schemeClr val="tx2"/>
              </a:buClr>
              <a:buFont typeface="Arial" panose="020B0604020202020204" pitchFamily="34" charset="0"/>
              <a:buChar char="-"/>
            </a:pPr>
            <a:r>
              <a:rPr lang="cs-CZ" sz="1500" dirty="0">
                <a:solidFill>
                  <a:schemeClr val="tx2"/>
                </a:solidFill>
              </a:rPr>
              <a:t>Představují slovo, tvrzení</a:t>
            </a:r>
          </a:p>
          <a:p>
            <a:pPr marL="285750" indent="-285750">
              <a:buClr>
                <a:schemeClr val="tx2"/>
              </a:buClr>
              <a:buFont typeface="Arial" panose="020B0604020202020204" pitchFamily="34" charset="0"/>
              <a:buChar char="-"/>
            </a:pPr>
            <a:r>
              <a:rPr lang="cs-CZ" sz="1500" dirty="0">
                <a:solidFill>
                  <a:schemeClr val="tx2"/>
                </a:solidFill>
              </a:rPr>
              <a:t>Nelze jim přidělit konkrétní numerickou podobu</a:t>
            </a:r>
          </a:p>
          <a:p>
            <a:pPr marL="285750" indent="-285750">
              <a:buClr>
                <a:schemeClr val="tx2"/>
              </a:buClr>
              <a:buFont typeface="Arial" panose="020B0604020202020204" pitchFamily="34" charset="0"/>
              <a:buChar char="-"/>
            </a:pPr>
            <a:r>
              <a:rPr lang="cs-CZ" sz="1500" dirty="0">
                <a:solidFill>
                  <a:schemeClr val="tx2"/>
                </a:solidFill>
              </a:rPr>
              <a:t>Např. muž/žena</a:t>
            </a:r>
          </a:p>
        </p:txBody>
      </p:sp>
      <p:sp>
        <p:nvSpPr>
          <p:cNvPr id="10" name="Zaoblený obdélník 9"/>
          <p:cNvSpPr/>
          <p:nvPr/>
        </p:nvSpPr>
        <p:spPr>
          <a:xfrm>
            <a:off x="2847959" y="2457493"/>
            <a:ext cx="3072597" cy="42092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cs-CZ" sz="1500" b="1" dirty="0">
                <a:solidFill>
                  <a:schemeClr val="bg1"/>
                </a:solidFill>
                <a:effectLst>
                  <a:outerShdw blurRad="38100" dist="38100" dir="2700000" algn="tl" rotWithShape="0">
                    <a:srgbClr val="000000">
                      <a:alpha val="43000"/>
                    </a:srgbClr>
                  </a:outerShdw>
                </a:effectLst>
              </a:rPr>
              <a:t>Data ordinální</a:t>
            </a:r>
          </a:p>
        </p:txBody>
      </p:sp>
      <p:sp>
        <p:nvSpPr>
          <p:cNvPr id="11" name="Zaoblený obdélník 10"/>
          <p:cNvSpPr/>
          <p:nvPr/>
        </p:nvSpPr>
        <p:spPr>
          <a:xfrm>
            <a:off x="2879388" y="2892691"/>
            <a:ext cx="2928026" cy="2644910"/>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scene3d>
              <a:camera prst="orthographicFront"/>
              <a:lightRig rig="soft" dir="t">
                <a:rot lat="0" lon="0" rev="10800000"/>
              </a:lightRig>
            </a:scene3d>
            <a:sp3d>
              <a:bevelT w="27940" h="12700"/>
              <a:contourClr>
                <a:srgbClr val="DDDDDD"/>
              </a:contourClr>
            </a:sp3d>
          </a:bodyPr>
          <a:lstStyle/>
          <a:p>
            <a:pPr marL="285750" indent="-285750">
              <a:buClr>
                <a:schemeClr val="tx2"/>
              </a:buClr>
              <a:buFont typeface="Arial" panose="020B0604020202020204" pitchFamily="34" charset="0"/>
              <a:buChar char="-"/>
            </a:pPr>
            <a:r>
              <a:rPr lang="cs-CZ" sz="1500" dirty="0">
                <a:solidFill>
                  <a:schemeClr val="tx2"/>
                </a:solidFill>
              </a:rPr>
              <a:t>Představují slovo, tvrzení</a:t>
            </a:r>
          </a:p>
          <a:p>
            <a:pPr marL="285750" indent="-285750">
              <a:buClr>
                <a:schemeClr val="tx2"/>
              </a:buClr>
              <a:buFont typeface="Arial" panose="020B0604020202020204" pitchFamily="34" charset="0"/>
              <a:buChar char="-"/>
            </a:pPr>
            <a:r>
              <a:rPr lang="cs-CZ" sz="1500" dirty="0">
                <a:solidFill>
                  <a:schemeClr val="tx2"/>
                </a:solidFill>
              </a:rPr>
              <a:t>Tyto tvrzení lze hierarchicky uspořádat</a:t>
            </a:r>
          </a:p>
          <a:p>
            <a:pPr marL="285750" indent="-285750">
              <a:buClr>
                <a:schemeClr val="tx2"/>
              </a:buClr>
              <a:buFont typeface="Arial" panose="020B0604020202020204" pitchFamily="34" charset="0"/>
              <a:buChar char="-"/>
            </a:pPr>
            <a:r>
              <a:rPr lang="cs-CZ" sz="1500" dirty="0">
                <a:solidFill>
                  <a:schemeClr val="tx2"/>
                </a:solidFill>
              </a:rPr>
              <a:t>Vzdálenost mezi jednotlivými kategoriemi není pevně daná (nelze změřit)</a:t>
            </a:r>
          </a:p>
          <a:p>
            <a:pPr marL="285750" indent="-285750">
              <a:buClr>
                <a:schemeClr val="tx2"/>
              </a:buClr>
              <a:buFont typeface="Arial" panose="020B0604020202020204" pitchFamily="34" charset="0"/>
              <a:buChar char="-"/>
            </a:pPr>
            <a:r>
              <a:rPr lang="cs-CZ" sz="1500" dirty="0">
                <a:solidFill>
                  <a:schemeClr val="tx2"/>
                </a:solidFill>
              </a:rPr>
              <a:t>Např. nejvyšší dosažené vzdělání</a:t>
            </a:r>
          </a:p>
        </p:txBody>
      </p:sp>
      <p:sp>
        <p:nvSpPr>
          <p:cNvPr id="12" name="Zaoblený obdélník 11"/>
          <p:cNvSpPr/>
          <p:nvPr/>
        </p:nvSpPr>
        <p:spPr>
          <a:xfrm>
            <a:off x="6055705" y="2470689"/>
            <a:ext cx="2304256" cy="422001"/>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cs-CZ" sz="1500" b="1" dirty="0">
                <a:solidFill>
                  <a:schemeClr val="bg1"/>
                </a:solidFill>
                <a:effectLst>
                  <a:outerShdw blurRad="38100" dist="38100" dir="2700000" algn="tl" rotWithShape="0">
                    <a:srgbClr val="000000">
                      <a:alpha val="43000"/>
                    </a:srgbClr>
                  </a:outerShdw>
                </a:effectLst>
              </a:rPr>
              <a:t>Data Intervalová</a:t>
            </a:r>
          </a:p>
        </p:txBody>
      </p:sp>
      <p:sp>
        <p:nvSpPr>
          <p:cNvPr id="13" name="Zaoblený obdélník 12"/>
          <p:cNvSpPr/>
          <p:nvPr/>
        </p:nvSpPr>
        <p:spPr>
          <a:xfrm>
            <a:off x="6015411" y="2892690"/>
            <a:ext cx="2384845" cy="1953843"/>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scene3d>
              <a:camera prst="orthographicFront"/>
              <a:lightRig rig="soft" dir="t">
                <a:rot lat="0" lon="0" rev="10800000"/>
              </a:lightRig>
            </a:scene3d>
            <a:sp3d>
              <a:bevelT w="27940" h="12700"/>
              <a:contourClr>
                <a:srgbClr val="DDDDDD"/>
              </a:contourClr>
            </a:sp3d>
          </a:bodyPr>
          <a:lstStyle/>
          <a:p>
            <a:pPr marL="285750" indent="-285750">
              <a:buClr>
                <a:schemeClr val="tx2"/>
              </a:buClr>
              <a:buFont typeface="Arial" panose="020B0604020202020204" pitchFamily="34" charset="0"/>
              <a:buChar char="-"/>
            </a:pPr>
            <a:r>
              <a:rPr lang="cs-CZ" sz="1500" dirty="0">
                <a:solidFill>
                  <a:schemeClr val="tx2"/>
                </a:solidFill>
              </a:rPr>
              <a:t>Představují konkrétní numerickou hodnotu</a:t>
            </a:r>
          </a:p>
          <a:p>
            <a:pPr marL="285750" indent="-285750">
              <a:buClr>
                <a:schemeClr val="tx2"/>
              </a:buClr>
              <a:buFont typeface="Arial" panose="020B0604020202020204" pitchFamily="34" charset="0"/>
              <a:buChar char="-"/>
            </a:pPr>
            <a:r>
              <a:rPr lang="cs-CZ" sz="1500" dirty="0">
                <a:solidFill>
                  <a:schemeClr val="tx2"/>
                </a:solidFill>
              </a:rPr>
              <a:t>Vzdálenost mezi jednotlivými daty je pevně daná</a:t>
            </a:r>
          </a:p>
          <a:p>
            <a:pPr marL="285750" indent="-285750">
              <a:buClr>
                <a:schemeClr val="tx2"/>
              </a:buClr>
              <a:buFont typeface="Arial" panose="020B0604020202020204" pitchFamily="34" charset="0"/>
              <a:buChar char="-"/>
            </a:pPr>
            <a:r>
              <a:rPr lang="cs-CZ" sz="1500" dirty="0">
                <a:solidFill>
                  <a:schemeClr val="tx2"/>
                </a:solidFill>
              </a:rPr>
              <a:t>Např. věk</a:t>
            </a:r>
          </a:p>
        </p:txBody>
      </p:sp>
      <p:sp>
        <p:nvSpPr>
          <p:cNvPr id="14" name="Zaoblený obdélník 13"/>
          <p:cNvSpPr/>
          <p:nvPr/>
        </p:nvSpPr>
        <p:spPr>
          <a:xfrm>
            <a:off x="8544271" y="2479420"/>
            <a:ext cx="3474637" cy="398994"/>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cs-CZ" sz="1500" b="1" dirty="0">
                <a:solidFill>
                  <a:schemeClr val="bg1"/>
                </a:solidFill>
                <a:effectLst>
                  <a:outerShdw blurRad="38100" dist="38100" dir="2700000" algn="tl" rotWithShape="0">
                    <a:srgbClr val="000000">
                      <a:alpha val="43000"/>
                    </a:srgbClr>
                  </a:outerShdw>
                </a:effectLst>
              </a:rPr>
              <a:t>Data poměrová =  podílová</a:t>
            </a:r>
          </a:p>
        </p:txBody>
      </p:sp>
      <p:sp>
        <p:nvSpPr>
          <p:cNvPr id="15" name="Zaoblený obdélník 14"/>
          <p:cNvSpPr/>
          <p:nvPr/>
        </p:nvSpPr>
        <p:spPr>
          <a:xfrm>
            <a:off x="8504468" y="2878413"/>
            <a:ext cx="3647728" cy="2910901"/>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scene3d>
              <a:camera prst="orthographicFront"/>
              <a:lightRig rig="soft" dir="t">
                <a:rot lat="0" lon="0" rev="10800000"/>
              </a:lightRig>
            </a:scene3d>
            <a:sp3d>
              <a:bevelT w="27940" h="12700"/>
              <a:contourClr>
                <a:srgbClr val="DDDDDD"/>
              </a:contourClr>
            </a:sp3d>
          </a:bodyPr>
          <a:lstStyle/>
          <a:p>
            <a:pPr marL="285750" indent="-285750">
              <a:buClr>
                <a:schemeClr val="tx2"/>
              </a:buClr>
              <a:buFont typeface="Arial" panose="020B0604020202020204" pitchFamily="34" charset="0"/>
              <a:buChar char="-"/>
            </a:pPr>
            <a:r>
              <a:rPr lang="cs-CZ" sz="1500" dirty="0">
                <a:solidFill>
                  <a:schemeClr val="tx2"/>
                </a:solidFill>
              </a:rPr>
              <a:t>Představují konkrétní numerickou hodnotu</a:t>
            </a:r>
          </a:p>
          <a:p>
            <a:pPr marL="285750" indent="-285750">
              <a:buClr>
                <a:schemeClr val="tx2"/>
              </a:buClr>
              <a:buFont typeface="Arial" panose="020B0604020202020204" pitchFamily="34" charset="0"/>
              <a:buChar char="-"/>
            </a:pPr>
            <a:r>
              <a:rPr lang="cs-CZ" sz="1500" dirty="0">
                <a:solidFill>
                  <a:schemeClr val="tx2"/>
                </a:solidFill>
              </a:rPr>
              <a:t>Vzdálenost mezi jednotlivými daty je pevně daná</a:t>
            </a:r>
          </a:p>
          <a:p>
            <a:pPr marL="285750" indent="-285750">
              <a:buClr>
                <a:schemeClr val="tx2"/>
              </a:buClr>
              <a:buFont typeface="Arial" panose="020B0604020202020204" pitchFamily="34" charset="0"/>
              <a:buChar char="-"/>
            </a:pPr>
            <a:r>
              <a:rPr lang="cs-CZ" sz="1500" dirty="0">
                <a:solidFill>
                  <a:schemeClr val="tx2"/>
                </a:solidFill>
              </a:rPr>
              <a:t>Mají jasně definovanou absolutní nulu</a:t>
            </a:r>
          </a:p>
          <a:p>
            <a:pPr marL="285750" indent="-285750">
              <a:buClr>
                <a:schemeClr val="tx2"/>
              </a:buClr>
              <a:buFont typeface="Arial" panose="020B0604020202020204" pitchFamily="34" charset="0"/>
              <a:buChar char="-"/>
            </a:pPr>
            <a:r>
              <a:rPr lang="cs-CZ" sz="1500" dirty="0">
                <a:solidFill>
                  <a:schemeClr val="tx2"/>
                </a:solidFill>
              </a:rPr>
              <a:t>Jednotky SI</a:t>
            </a:r>
          </a:p>
          <a:p>
            <a:pPr marL="285750" indent="-285750">
              <a:buClr>
                <a:schemeClr val="tx2"/>
              </a:buClr>
              <a:buFont typeface="Arial" panose="020B0604020202020204" pitchFamily="34" charset="0"/>
              <a:buChar char="-"/>
            </a:pPr>
            <a:r>
              <a:rPr lang="cs-CZ" sz="1500" dirty="0">
                <a:solidFill>
                  <a:schemeClr val="tx2"/>
                </a:solidFill>
              </a:rPr>
              <a:t>Např. hmotnost v kg, výška v cm….</a:t>
            </a:r>
          </a:p>
        </p:txBody>
      </p:sp>
      <p:sp>
        <p:nvSpPr>
          <p:cNvPr id="16" name="Zaoblený obdélník 15"/>
          <p:cNvSpPr/>
          <p:nvPr/>
        </p:nvSpPr>
        <p:spPr>
          <a:xfrm>
            <a:off x="453985" y="5961644"/>
            <a:ext cx="5497999" cy="896357"/>
          </a:xfrm>
          <a:prstGeom prst="roundRect">
            <a:avLst/>
          </a:prstGeom>
          <a:scene3d>
            <a:camera prst="orthographicFront"/>
            <a:lightRig rig="soft" dir="t">
              <a:rot lat="0" lon="0" rev="10800000"/>
            </a:lightRig>
          </a:scene3d>
          <a:sp3d>
            <a:bevelT/>
          </a:sp3d>
        </p:spPr>
        <p:style>
          <a:lnRef idx="1">
            <a:schemeClr val="accent2"/>
          </a:lnRef>
          <a:fillRef idx="2">
            <a:schemeClr val="accent2"/>
          </a:fillRef>
          <a:effectRef idx="1">
            <a:schemeClr val="accent2"/>
          </a:effectRef>
          <a:fontRef idx="minor">
            <a:schemeClr val="dk1"/>
          </a:fontRef>
        </p:style>
        <p:txBody>
          <a:bodyPr rtlCol="0" anchor="ctr">
            <a:sp3d>
              <a:bevelT w="27940" h="12700"/>
              <a:contourClr>
                <a:srgbClr val="DDDDDD"/>
              </a:contourClr>
            </a:sp3d>
          </a:bodyPr>
          <a:lstStyle/>
          <a:p>
            <a:r>
              <a:rPr lang="cs-CZ" sz="1200" b="1" dirty="0">
                <a:solidFill>
                  <a:srgbClr val="F01928"/>
                </a:solidFill>
                <a:effectLst>
                  <a:outerShdw blurRad="38100" dist="38100" dir="2700000" algn="tl">
                    <a:srgbClr val="000000">
                      <a:alpha val="43137"/>
                    </a:srgbClr>
                  </a:outerShdw>
                </a:effectLst>
              </a:rPr>
              <a:t>DATA DISKRÉTNÍ</a:t>
            </a:r>
          </a:p>
          <a:p>
            <a:pPr marL="171450" indent="-171450">
              <a:buClr>
                <a:srgbClr val="FF0000"/>
              </a:buClr>
              <a:buFont typeface="Arial" panose="020B0604020202020204" pitchFamily="34" charset="0"/>
              <a:buChar char="-"/>
            </a:pPr>
            <a:r>
              <a:rPr lang="cs-CZ" sz="1200" dirty="0">
                <a:solidFill>
                  <a:srgbClr val="F01928"/>
                </a:solidFill>
              </a:rPr>
              <a:t>Tabulky, grafy…</a:t>
            </a:r>
          </a:p>
          <a:p>
            <a:pPr marL="171450" indent="-171450">
              <a:buClr>
                <a:srgbClr val="FF0000"/>
              </a:buClr>
              <a:buFont typeface="Arial" panose="020B0604020202020204" pitchFamily="34" charset="0"/>
              <a:buChar char="-"/>
            </a:pPr>
            <a:r>
              <a:rPr lang="cs-CZ" sz="1200" b="1" dirty="0">
                <a:solidFill>
                  <a:srgbClr val="F01928"/>
                </a:solidFill>
              </a:rPr>
              <a:t>Nikdy nelze převést na data spojitá</a:t>
            </a:r>
          </a:p>
        </p:txBody>
      </p:sp>
      <p:sp>
        <p:nvSpPr>
          <p:cNvPr id="17" name="Šipka nahoru 16"/>
          <p:cNvSpPr/>
          <p:nvPr/>
        </p:nvSpPr>
        <p:spPr>
          <a:xfrm>
            <a:off x="1669690" y="5440277"/>
            <a:ext cx="411826" cy="509003"/>
          </a:xfrm>
          <a:prstGeom prst="upArrow">
            <a:avLst/>
          </a:prstGeom>
          <a:scene3d>
            <a:camera prst="orthographicFront"/>
            <a:lightRig rig="soft" dir="t">
              <a:rot lat="0" lon="0" rev="10800000"/>
            </a:lightRig>
          </a:scene3d>
          <a:sp3d>
            <a:bevelT/>
          </a:sp3d>
        </p:spPr>
        <p:style>
          <a:lnRef idx="1">
            <a:schemeClr val="accent2"/>
          </a:lnRef>
          <a:fillRef idx="2">
            <a:schemeClr val="accent2"/>
          </a:fillRef>
          <a:effectRef idx="1">
            <a:schemeClr val="accent2"/>
          </a:effectRef>
          <a:fontRef idx="minor">
            <a:schemeClr val="dk1"/>
          </a:fontRef>
        </p:style>
        <p:txBody>
          <a:bodyPr rtlCol="0" anchor="ctr">
            <a:sp3d>
              <a:bevelT w="27940" h="12700"/>
              <a:contourClr>
                <a:srgbClr val="DDDDDD"/>
              </a:contourClr>
            </a:sp3d>
          </a:bodyPr>
          <a:lstStyle/>
          <a:p>
            <a:endParaRPr lang="cs-CZ" sz="1300" b="1">
              <a:solidFill>
                <a:schemeClr val="tx2"/>
              </a:solidFill>
              <a:effectLst>
                <a:outerShdw blurRad="38100" dist="38100" dir="2700000" algn="tl">
                  <a:srgbClr val="000000">
                    <a:alpha val="43137"/>
                  </a:srgbClr>
                </a:outerShdw>
              </a:effectLst>
            </a:endParaRPr>
          </a:p>
        </p:txBody>
      </p:sp>
      <p:sp>
        <p:nvSpPr>
          <p:cNvPr id="18" name="Šipka nahoru 17"/>
          <p:cNvSpPr/>
          <p:nvPr/>
        </p:nvSpPr>
        <p:spPr>
          <a:xfrm>
            <a:off x="4933637" y="5493501"/>
            <a:ext cx="411826" cy="455779"/>
          </a:xfrm>
          <a:prstGeom prst="upArrow">
            <a:avLst/>
          </a:prstGeom>
          <a:scene3d>
            <a:camera prst="orthographicFront"/>
            <a:lightRig rig="soft" dir="t">
              <a:rot lat="0" lon="0" rev="10800000"/>
            </a:lightRig>
          </a:scene3d>
          <a:sp3d>
            <a:bevelT/>
          </a:sp3d>
        </p:spPr>
        <p:style>
          <a:lnRef idx="1">
            <a:schemeClr val="accent2"/>
          </a:lnRef>
          <a:fillRef idx="2">
            <a:schemeClr val="accent2"/>
          </a:fillRef>
          <a:effectRef idx="1">
            <a:schemeClr val="accent2"/>
          </a:effectRef>
          <a:fontRef idx="minor">
            <a:schemeClr val="dk1"/>
          </a:fontRef>
        </p:style>
        <p:txBody>
          <a:bodyPr rtlCol="0" anchor="ctr">
            <a:sp3d>
              <a:bevelT w="27940" h="12700"/>
              <a:contourClr>
                <a:srgbClr val="DDDDDD"/>
              </a:contourClr>
            </a:sp3d>
          </a:bodyPr>
          <a:lstStyle/>
          <a:p>
            <a:endParaRPr lang="cs-CZ" sz="1300" b="1">
              <a:solidFill>
                <a:schemeClr val="tx2"/>
              </a:solidFill>
              <a:effectLst>
                <a:outerShdw blurRad="38100" dist="38100" dir="2700000" algn="tl">
                  <a:srgbClr val="000000">
                    <a:alpha val="43137"/>
                  </a:srgbClr>
                </a:outerShdw>
              </a:effectLst>
            </a:endParaRPr>
          </a:p>
        </p:txBody>
      </p:sp>
      <p:sp>
        <p:nvSpPr>
          <p:cNvPr id="19" name="Zaoblený obdélník 18"/>
          <p:cNvSpPr/>
          <p:nvPr/>
        </p:nvSpPr>
        <p:spPr>
          <a:xfrm>
            <a:off x="6085101" y="5013176"/>
            <a:ext cx="2336318" cy="1844824"/>
          </a:xfrm>
          <a:prstGeom prst="roundRect">
            <a:avLst/>
          </a:prstGeom>
          <a:scene3d>
            <a:camera prst="orthographicFront"/>
            <a:lightRig rig="soft" dir="t">
              <a:rot lat="0" lon="0" rev="10800000"/>
            </a:lightRig>
          </a:scene3d>
          <a:sp3d>
            <a:bevelT/>
          </a:sp3d>
        </p:spPr>
        <p:style>
          <a:lnRef idx="1">
            <a:schemeClr val="accent2"/>
          </a:lnRef>
          <a:fillRef idx="2">
            <a:schemeClr val="accent2"/>
          </a:fillRef>
          <a:effectRef idx="1">
            <a:schemeClr val="accent2"/>
          </a:effectRef>
          <a:fontRef idx="minor">
            <a:schemeClr val="dk1"/>
          </a:fontRef>
        </p:style>
        <p:txBody>
          <a:bodyPr rtlCol="0" anchor="ctr">
            <a:sp3d>
              <a:bevelT w="27940" h="12700"/>
              <a:contourClr>
                <a:srgbClr val="DDDDDD"/>
              </a:contourClr>
            </a:sp3d>
          </a:bodyPr>
          <a:lstStyle/>
          <a:p>
            <a:pPr>
              <a:buClr>
                <a:schemeClr val="accent2"/>
              </a:buClr>
            </a:pPr>
            <a:r>
              <a:rPr lang="cs-CZ" sz="1300" b="1" dirty="0">
                <a:solidFill>
                  <a:srgbClr val="F01928"/>
                </a:solidFill>
                <a:effectLst>
                  <a:outerShdw blurRad="38100" dist="38100" dir="2700000" algn="tl">
                    <a:srgbClr val="000000">
                      <a:alpha val="43137"/>
                    </a:srgbClr>
                  </a:outerShdw>
                </a:effectLst>
              </a:rPr>
              <a:t>DATA SPOJITÁ</a:t>
            </a:r>
          </a:p>
          <a:p>
            <a:pPr marL="171450" indent="-171450">
              <a:buClr>
                <a:schemeClr val="accent2"/>
              </a:buClr>
              <a:buFont typeface="Arial" panose="020B0604020202020204" pitchFamily="34" charset="0"/>
              <a:buChar char="-"/>
            </a:pPr>
            <a:r>
              <a:rPr lang="cs-CZ" sz="1200" dirty="0">
                <a:solidFill>
                  <a:srgbClr val="F01928"/>
                </a:solidFill>
              </a:rPr>
              <a:t>Průměr medián, modus...</a:t>
            </a:r>
          </a:p>
          <a:p>
            <a:pPr marL="171450" indent="-171450">
              <a:buClr>
                <a:schemeClr val="accent2"/>
              </a:buClr>
              <a:buFont typeface="Arial" panose="020B0604020202020204" pitchFamily="34" charset="0"/>
              <a:buChar char="-"/>
            </a:pPr>
            <a:r>
              <a:rPr lang="cs-CZ" sz="1200" b="1" dirty="0">
                <a:solidFill>
                  <a:srgbClr val="F01928"/>
                </a:solidFill>
              </a:rPr>
              <a:t>Lze vytvořit kategorie (</a:t>
            </a:r>
            <a:r>
              <a:rPr lang="cs-CZ" sz="1200" dirty="0">
                <a:solidFill>
                  <a:srgbClr val="F01928"/>
                </a:solidFill>
              </a:rPr>
              <a:t>např. věk 50 - 60 let) </a:t>
            </a:r>
            <a:r>
              <a:rPr lang="cs-CZ" sz="1200" b="1" dirty="0">
                <a:solidFill>
                  <a:srgbClr val="F01928"/>
                </a:solidFill>
              </a:rPr>
              <a:t>= převod na data diskrétní</a:t>
            </a:r>
          </a:p>
          <a:p>
            <a:pPr marL="171450" indent="-171450">
              <a:buClr>
                <a:schemeClr val="accent2"/>
              </a:buClr>
              <a:buFont typeface="Arial" panose="020B0604020202020204" pitchFamily="34" charset="0"/>
              <a:buChar char="-"/>
            </a:pPr>
            <a:endParaRPr lang="cs-CZ" sz="1200" dirty="0">
              <a:solidFill>
                <a:schemeClr val="tx2"/>
              </a:solidFill>
            </a:endParaRPr>
          </a:p>
        </p:txBody>
      </p:sp>
      <p:sp>
        <p:nvSpPr>
          <p:cNvPr id="20" name="Šipka nahoru 19"/>
          <p:cNvSpPr/>
          <p:nvPr/>
        </p:nvSpPr>
        <p:spPr>
          <a:xfrm>
            <a:off x="7042215" y="4725144"/>
            <a:ext cx="411826" cy="288032"/>
          </a:xfrm>
          <a:prstGeom prst="upArrow">
            <a:avLst/>
          </a:prstGeom>
          <a:scene3d>
            <a:camera prst="orthographicFront"/>
            <a:lightRig rig="soft" dir="t">
              <a:rot lat="0" lon="0" rev="10800000"/>
            </a:lightRig>
          </a:scene3d>
          <a:sp3d>
            <a:bevelT/>
          </a:sp3d>
        </p:spPr>
        <p:style>
          <a:lnRef idx="1">
            <a:schemeClr val="accent2"/>
          </a:lnRef>
          <a:fillRef idx="2">
            <a:schemeClr val="accent2"/>
          </a:fillRef>
          <a:effectRef idx="1">
            <a:schemeClr val="accent2"/>
          </a:effectRef>
          <a:fontRef idx="minor">
            <a:schemeClr val="dk1"/>
          </a:fontRef>
        </p:style>
        <p:txBody>
          <a:bodyPr rtlCol="0" anchor="ctr">
            <a:sp3d>
              <a:bevelT w="27940" h="12700"/>
              <a:contourClr>
                <a:srgbClr val="DDDDDD"/>
              </a:contourClr>
            </a:sp3d>
          </a:bodyPr>
          <a:lstStyle/>
          <a:p>
            <a:endParaRPr lang="cs-CZ" sz="1300" b="1">
              <a:solidFill>
                <a:schemeClr val="tx2"/>
              </a:solidFill>
              <a:effectLst>
                <a:outerShdw blurRad="38100" dist="38100" dir="2700000" algn="tl">
                  <a:srgbClr val="000000">
                    <a:alpha val="43137"/>
                  </a:srgbClr>
                </a:outerShdw>
              </a:effectLst>
            </a:endParaRPr>
          </a:p>
        </p:txBody>
      </p:sp>
      <p:sp>
        <p:nvSpPr>
          <p:cNvPr id="21" name="Šipka nahoru 20"/>
          <p:cNvSpPr/>
          <p:nvPr/>
        </p:nvSpPr>
        <p:spPr>
          <a:xfrm rot="5400000">
            <a:off x="8312969" y="5165829"/>
            <a:ext cx="411826" cy="288032"/>
          </a:xfrm>
          <a:prstGeom prst="upArrow">
            <a:avLst/>
          </a:prstGeom>
          <a:scene3d>
            <a:camera prst="orthographicFront"/>
            <a:lightRig rig="soft" dir="t">
              <a:rot lat="0" lon="0" rev="10800000"/>
            </a:lightRig>
          </a:scene3d>
          <a:sp3d>
            <a:bevelT/>
          </a:sp3d>
        </p:spPr>
        <p:style>
          <a:lnRef idx="1">
            <a:schemeClr val="accent2"/>
          </a:lnRef>
          <a:fillRef idx="2">
            <a:schemeClr val="accent2"/>
          </a:fillRef>
          <a:effectRef idx="1">
            <a:schemeClr val="accent2"/>
          </a:effectRef>
          <a:fontRef idx="minor">
            <a:schemeClr val="dk1"/>
          </a:fontRef>
        </p:style>
        <p:txBody>
          <a:bodyPr rtlCol="0" anchor="ctr">
            <a:sp3d>
              <a:bevelT w="27940" h="12700"/>
              <a:contourClr>
                <a:srgbClr val="DDDDDD"/>
              </a:contourClr>
            </a:sp3d>
          </a:bodyPr>
          <a:lstStyle/>
          <a:p>
            <a:endParaRPr lang="cs-CZ" sz="1300" b="1">
              <a:solidFill>
                <a:schemeClr val="tx2"/>
              </a:solidFill>
              <a:effectLst>
                <a:outerShdw blurRad="38100" dist="38100" dir="2700000" algn="tl">
                  <a:srgbClr val="000000">
                    <a:alpha val="43137"/>
                  </a:srgbClr>
                </a:outerShdw>
              </a:effectLst>
            </a:endParaRPr>
          </a:p>
        </p:txBody>
      </p:sp>
    </p:spTree>
    <p:custDataLst>
      <p:tags r:id="rId1"/>
    </p:custDataLst>
    <p:extLst>
      <p:ext uri="{BB962C8B-B14F-4D97-AF65-F5344CB8AC3E}">
        <p14:creationId xmlns:p14="http://schemas.microsoft.com/office/powerpoint/2010/main" val="15616069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414000" y="2708476"/>
            <a:ext cx="9282401" cy="1702160"/>
          </a:xfrm>
        </p:spPr>
        <p:txBody>
          <a:bodyPr/>
          <a:lstStyle/>
          <a:p>
            <a:r>
              <a:rPr lang="cs-CZ" dirty="0"/>
              <a:t>Hodně zdaru při výzkumu</a:t>
            </a:r>
          </a:p>
        </p:txBody>
      </p:sp>
      <p:sp>
        <p:nvSpPr>
          <p:cNvPr id="4" name="Zástupný symbol pro zápatí 3">
            <a:extLst>
              <a:ext uri="{FF2B5EF4-FFF2-40B4-BE49-F238E27FC236}">
                <a16:creationId xmlns:a16="http://schemas.microsoft.com/office/drawing/2014/main" id="{61968AA5-8219-401F-8467-CEEDE34F30C1}"/>
              </a:ext>
            </a:extLst>
          </p:cNvPr>
          <p:cNvSpPr>
            <a:spLocks noGrp="1"/>
          </p:cNvSpPr>
          <p:nvPr>
            <p:ph type="ftr" sz="quarter" idx="10"/>
          </p:nvPr>
        </p:nvSpPr>
        <p:spPr/>
        <p:txBody>
          <a:bodyPr/>
          <a:lstStyle/>
          <a:p>
            <a:r>
              <a:rPr lang="cs-CZ"/>
              <a:t>Lékařská fakulta Masarykovy univerzity, Ústav zdravotnických věd</a:t>
            </a:r>
            <a:endParaRPr lang="cs-CZ" dirty="0"/>
          </a:p>
        </p:txBody>
      </p:sp>
      <p:sp>
        <p:nvSpPr>
          <p:cNvPr id="3" name="Zástupný symbol pro číslo snímku 2">
            <a:extLst>
              <a:ext uri="{FF2B5EF4-FFF2-40B4-BE49-F238E27FC236}">
                <a16:creationId xmlns:a16="http://schemas.microsoft.com/office/drawing/2014/main" id="{4F7314ED-4072-4608-AF13-58CEC567BC61}"/>
              </a:ext>
            </a:extLst>
          </p:cNvPr>
          <p:cNvSpPr>
            <a:spLocks noGrp="1"/>
          </p:cNvSpPr>
          <p:nvPr>
            <p:ph type="sldNum" sz="quarter" idx="11"/>
          </p:nvPr>
        </p:nvSpPr>
        <p:spPr/>
        <p:txBody>
          <a:bodyPr/>
          <a:lstStyle/>
          <a:p>
            <a:fld id="{0DE708CC-0C3F-4567-9698-B54C0F35BD31}" type="slidenum">
              <a:rPr lang="cs-CZ" altLang="cs-CZ" noProof="0" smtClean="0"/>
              <a:pPr/>
              <a:t>30</a:t>
            </a:fld>
            <a:endParaRPr lang="cs-CZ" altLang="cs-CZ" noProof="0" dirty="0"/>
          </a:p>
        </p:txBody>
      </p:sp>
    </p:spTree>
    <p:extLst>
      <p:ext uri="{BB962C8B-B14F-4D97-AF65-F5344CB8AC3E}">
        <p14:creationId xmlns:p14="http://schemas.microsoft.com/office/powerpoint/2010/main" val="26425559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délník 6"/>
          <p:cNvSpPr/>
          <p:nvPr/>
        </p:nvSpPr>
        <p:spPr>
          <a:xfrm>
            <a:off x="448696" y="3160490"/>
            <a:ext cx="7401342" cy="1213103"/>
          </a:xfrm>
          <a:prstGeom prst="rect">
            <a:avLst/>
          </a:prstGeom>
        </p:spPr>
        <p:txBody>
          <a:bodyPr vert="horz" lIns="91440" tIns="45720" rIns="91440" bIns="45720" rtlCol="0" anchor="b">
            <a:normAutofit/>
          </a:bodyPr>
          <a:lstStyle/>
          <a:p>
            <a:r>
              <a:rPr lang="cs-CZ" sz="3600" b="1" dirty="0">
                <a:solidFill>
                  <a:schemeClr val="accent1"/>
                </a:solidFill>
                <a:latin typeface="+mj-lt"/>
                <a:ea typeface="+mj-ea"/>
                <a:cs typeface="+mj-cs"/>
              </a:rPr>
              <a:t>Analýza dat – MS Excel</a:t>
            </a:r>
          </a:p>
          <a:p>
            <a:endParaRPr lang="cs-CZ" sz="3600" b="1" dirty="0">
              <a:solidFill>
                <a:schemeClr val="accent1"/>
              </a:solidFill>
              <a:latin typeface="+mj-lt"/>
              <a:ea typeface="+mj-ea"/>
              <a:cs typeface="+mj-cs"/>
            </a:endParaRPr>
          </a:p>
        </p:txBody>
      </p:sp>
      <p:pic>
        <p:nvPicPr>
          <p:cNvPr id="5" name="Obrázek 4"/>
          <p:cNvPicPr/>
          <p:nvPr/>
        </p:nvPicPr>
        <p:blipFill rotWithShape="1">
          <a:blip r:embed="rId2"/>
          <a:srcRect l="7441" t="37919" r="55025" b="17989"/>
          <a:stretch/>
        </p:blipFill>
        <p:spPr bwMode="auto">
          <a:xfrm>
            <a:off x="7553864" y="216024"/>
            <a:ext cx="3528392" cy="2564904"/>
          </a:xfrm>
          <a:prstGeom prst="rect">
            <a:avLst/>
          </a:prstGeom>
          <a:ln>
            <a:noFill/>
          </a:ln>
          <a:extLst>
            <a:ext uri="{53640926-AAD7-44D8-BBD7-CCE9431645EC}">
              <a14:shadowObscured xmlns:a14="http://schemas.microsoft.com/office/drawing/2010/main"/>
            </a:ext>
          </a:extLst>
        </p:spPr>
      </p:pic>
      <p:sp>
        <p:nvSpPr>
          <p:cNvPr id="2" name="Zástupný symbol pro zápatí 1">
            <a:extLst>
              <a:ext uri="{FF2B5EF4-FFF2-40B4-BE49-F238E27FC236}">
                <a16:creationId xmlns:a16="http://schemas.microsoft.com/office/drawing/2014/main" id="{D1E44C2F-92D7-49BF-87E7-1A734BD38B80}"/>
              </a:ext>
            </a:extLst>
          </p:cNvPr>
          <p:cNvSpPr>
            <a:spLocks noGrp="1"/>
          </p:cNvSpPr>
          <p:nvPr>
            <p:ph type="ftr" sz="quarter" idx="10"/>
          </p:nvPr>
        </p:nvSpPr>
        <p:spPr/>
        <p:txBody>
          <a:bodyPr/>
          <a:lstStyle/>
          <a:p>
            <a:r>
              <a:rPr lang="cs-CZ"/>
              <a:t>Lékařská fakulta Masarykovy univerzity, Ústav zdravotnických věd</a:t>
            </a:r>
            <a:endParaRPr lang="cs-CZ" dirty="0"/>
          </a:p>
        </p:txBody>
      </p:sp>
      <p:sp>
        <p:nvSpPr>
          <p:cNvPr id="4" name="Zástupný symbol pro číslo snímku 3">
            <a:extLst>
              <a:ext uri="{FF2B5EF4-FFF2-40B4-BE49-F238E27FC236}">
                <a16:creationId xmlns:a16="http://schemas.microsoft.com/office/drawing/2014/main" id="{F62F09CB-C4E4-4AC4-BD22-A25E6EE10A7C}"/>
              </a:ext>
            </a:extLst>
          </p:cNvPr>
          <p:cNvSpPr>
            <a:spLocks noGrp="1"/>
          </p:cNvSpPr>
          <p:nvPr>
            <p:ph type="sldNum" sz="quarter" idx="11"/>
          </p:nvPr>
        </p:nvSpPr>
        <p:spPr/>
        <p:txBody>
          <a:bodyPr/>
          <a:lstStyle/>
          <a:p>
            <a:fld id="{0DE708CC-0C3F-4567-9698-B54C0F35BD31}" type="slidenum">
              <a:rPr lang="cs-CZ" altLang="cs-CZ" noProof="0" smtClean="0"/>
              <a:pPr/>
              <a:t>4</a:t>
            </a:fld>
            <a:endParaRPr lang="cs-CZ" altLang="cs-CZ" noProof="0" dirty="0"/>
          </a:p>
        </p:txBody>
      </p:sp>
    </p:spTree>
    <p:extLst>
      <p:ext uri="{BB962C8B-B14F-4D97-AF65-F5344CB8AC3E}">
        <p14:creationId xmlns:p14="http://schemas.microsoft.com/office/powerpoint/2010/main" val="24706575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2895" y="152418"/>
            <a:ext cx="7848872" cy="720080"/>
          </a:xfrm>
        </p:spPr>
        <p:txBody>
          <a:bodyPr>
            <a:normAutofit/>
          </a:bodyPr>
          <a:lstStyle/>
          <a:p>
            <a:r>
              <a:rPr lang="cs-CZ" sz="2800" dirty="0"/>
              <a:t>Tvorba datových tabulek</a:t>
            </a:r>
          </a:p>
        </p:txBody>
      </p:sp>
      <p:pic>
        <p:nvPicPr>
          <p:cNvPr id="7" name="Obrázek 6"/>
          <p:cNvPicPr/>
          <p:nvPr/>
        </p:nvPicPr>
        <p:blipFill rotWithShape="1">
          <a:blip r:embed="rId2"/>
          <a:srcRect t="-529" r="-38" b="56729"/>
          <a:stretch/>
        </p:blipFill>
        <p:spPr bwMode="auto">
          <a:xfrm>
            <a:off x="488334" y="872498"/>
            <a:ext cx="9159790" cy="2520279"/>
          </a:xfrm>
          <a:prstGeom prst="rect">
            <a:avLst/>
          </a:prstGeom>
          <a:ln>
            <a:noFill/>
          </a:ln>
          <a:extLst>
            <a:ext uri="{53640926-AAD7-44D8-BBD7-CCE9431645EC}">
              <a14:shadowObscured xmlns:a14="http://schemas.microsoft.com/office/drawing/2010/main"/>
            </a:ext>
          </a:extLst>
        </p:spPr>
      </p:pic>
      <p:sp>
        <p:nvSpPr>
          <p:cNvPr id="5" name="Zaoblený obdélníkový popisek 4"/>
          <p:cNvSpPr/>
          <p:nvPr/>
        </p:nvSpPr>
        <p:spPr>
          <a:xfrm>
            <a:off x="9698000" y="152418"/>
            <a:ext cx="2409801" cy="2674758"/>
          </a:xfrm>
          <a:prstGeom prst="wedgeRoundRectCallout">
            <a:avLst>
              <a:gd name="adj1" fmla="val -155577"/>
              <a:gd name="adj2" fmla="val 32664"/>
              <a:gd name="adj3" fmla="val 16667"/>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3663" indent="-93663">
              <a:buClr>
                <a:schemeClr val="bg1"/>
              </a:buClr>
              <a:buFont typeface="Arial" panose="020B0604020202020204" pitchFamily="34" charset="0"/>
              <a:buChar char="-"/>
            </a:pPr>
            <a:r>
              <a:rPr lang="cs-CZ" sz="1300" dirty="0"/>
              <a:t>Každý sloupec představuje jednu položku v dotazníku/záznamovém archu.</a:t>
            </a:r>
          </a:p>
          <a:p>
            <a:pPr marL="93663" indent="-93663">
              <a:buClr>
                <a:schemeClr val="bg1"/>
              </a:buClr>
              <a:buFont typeface="Arial" panose="020B0604020202020204" pitchFamily="34" charset="0"/>
              <a:buChar char="-"/>
            </a:pPr>
            <a:r>
              <a:rPr lang="cs-CZ" sz="1300" dirty="0"/>
              <a:t>Označení sloupce musí být jednoznačné a výstižné – generuje se tabulkách.</a:t>
            </a:r>
          </a:p>
          <a:p>
            <a:pPr marL="93663" indent="-93663">
              <a:buClr>
                <a:schemeClr val="bg1"/>
              </a:buClr>
              <a:buFont typeface="Arial" panose="020B0604020202020204" pitchFamily="34" charset="0"/>
              <a:buChar char="-"/>
            </a:pPr>
            <a:r>
              <a:rPr lang="cs-CZ" sz="1300" dirty="0"/>
              <a:t>V prvním řádku nesmí být vynechána pole – problémy s generací tabulek a grafů. </a:t>
            </a:r>
          </a:p>
        </p:txBody>
      </p:sp>
      <p:pic>
        <p:nvPicPr>
          <p:cNvPr id="9" name="Obrázek 8"/>
          <p:cNvPicPr/>
          <p:nvPr/>
        </p:nvPicPr>
        <p:blipFill rotWithShape="1">
          <a:blip r:embed="rId3"/>
          <a:srcRect l="43487" t="17990" r="18151" b="5821"/>
          <a:stretch/>
        </p:blipFill>
        <p:spPr bwMode="auto">
          <a:xfrm>
            <a:off x="8774087" y="2736302"/>
            <a:ext cx="3417913" cy="4121698"/>
          </a:xfrm>
          <a:prstGeom prst="rect">
            <a:avLst/>
          </a:prstGeom>
          <a:ln>
            <a:noFill/>
          </a:ln>
          <a:extLst>
            <a:ext uri="{53640926-AAD7-44D8-BBD7-CCE9431645EC}">
              <a14:shadowObscured xmlns:a14="http://schemas.microsoft.com/office/drawing/2010/main"/>
            </a:ext>
          </a:extLst>
        </p:spPr>
      </p:pic>
      <p:pic>
        <p:nvPicPr>
          <p:cNvPr id="10" name="Obrázek 9"/>
          <p:cNvPicPr/>
          <p:nvPr/>
        </p:nvPicPr>
        <p:blipFill rotWithShape="1">
          <a:blip r:embed="rId4"/>
          <a:srcRect l="11740" t="14550" r="29064" b="48647"/>
          <a:stretch/>
        </p:blipFill>
        <p:spPr bwMode="auto">
          <a:xfrm>
            <a:off x="433700" y="3753254"/>
            <a:ext cx="8215632" cy="2461964"/>
          </a:xfrm>
          <a:prstGeom prst="rect">
            <a:avLst/>
          </a:prstGeom>
          <a:ln>
            <a:noFill/>
          </a:ln>
          <a:extLst>
            <a:ext uri="{53640926-AAD7-44D8-BBD7-CCE9431645EC}">
              <a14:shadowObscured xmlns:a14="http://schemas.microsoft.com/office/drawing/2010/main"/>
            </a:ext>
          </a:extLst>
        </p:spPr>
      </p:pic>
      <p:sp>
        <p:nvSpPr>
          <p:cNvPr id="11" name="Zaoblený obdélník 10"/>
          <p:cNvSpPr/>
          <p:nvPr/>
        </p:nvSpPr>
        <p:spPr>
          <a:xfrm>
            <a:off x="488334" y="642782"/>
            <a:ext cx="4949790" cy="252028"/>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cs-CZ"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Datová tabulka - prázdná</a:t>
            </a:r>
          </a:p>
        </p:txBody>
      </p:sp>
      <p:sp>
        <p:nvSpPr>
          <p:cNvPr id="12" name="Zaoblený obdélník 11"/>
          <p:cNvSpPr/>
          <p:nvPr/>
        </p:nvSpPr>
        <p:spPr>
          <a:xfrm>
            <a:off x="433700" y="3452924"/>
            <a:ext cx="4949790" cy="252028"/>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cs-CZ"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Datová tabulka - vyplněná</a:t>
            </a:r>
          </a:p>
        </p:txBody>
      </p:sp>
      <p:sp>
        <p:nvSpPr>
          <p:cNvPr id="13" name="Ovál 12"/>
          <p:cNvSpPr/>
          <p:nvPr/>
        </p:nvSpPr>
        <p:spPr>
          <a:xfrm>
            <a:off x="1401007" y="1832198"/>
            <a:ext cx="5832648" cy="68333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 name="Zástupný symbol pro zápatí 2">
            <a:extLst>
              <a:ext uri="{FF2B5EF4-FFF2-40B4-BE49-F238E27FC236}">
                <a16:creationId xmlns:a16="http://schemas.microsoft.com/office/drawing/2014/main" id="{A2E23114-F8BB-4398-9562-4932582F36AD}"/>
              </a:ext>
            </a:extLst>
          </p:cNvPr>
          <p:cNvSpPr>
            <a:spLocks noGrp="1"/>
          </p:cNvSpPr>
          <p:nvPr>
            <p:ph type="ftr" sz="quarter" idx="10"/>
          </p:nvPr>
        </p:nvSpPr>
        <p:spPr/>
        <p:txBody>
          <a:bodyPr/>
          <a:lstStyle/>
          <a:p>
            <a:r>
              <a:rPr lang="cs-CZ"/>
              <a:t>Lékařská fakulta Masarykovy univerzity, Ústav zdravotnických věd</a:t>
            </a:r>
            <a:endParaRPr lang="cs-CZ" dirty="0"/>
          </a:p>
        </p:txBody>
      </p:sp>
      <p:sp>
        <p:nvSpPr>
          <p:cNvPr id="6" name="Zástupný symbol pro číslo snímku 5">
            <a:extLst>
              <a:ext uri="{FF2B5EF4-FFF2-40B4-BE49-F238E27FC236}">
                <a16:creationId xmlns:a16="http://schemas.microsoft.com/office/drawing/2014/main" id="{174A6EE4-7C51-4B35-AB7B-9AD2C2A77B14}"/>
              </a:ext>
            </a:extLst>
          </p:cNvPr>
          <p:cNvSpPr>
            <a:spLocks noGrp="1"/>
          </p:cNvSpPr>
          <p:nvPr>
            <p:ph type="sldNum" sz="quarter" idx="11"/>
          </p:nvPr>
        </p:nvSpPr>
        <p:spPr/>
        <p:txBody>
          <a:bodyPr/>
          <a:lstStyle/>
          <a:p>
            <a:fld id="{0970407D-EE58-4A0B-824B-1D3AE42DD9CF}" type="slidenum">
              <a:rPr lang="cs-CZ" altLang="cs-CZ" smtClean="0"/>
              <a:pPr/>
              <a:t>5</a:t>
            </a:fld>
            <a:endParaRPr lang="cs-CZ" altLang="cs-CZ" dirty="0"/>
          </a:p>
        </p:txBody>
      </p:sp>
    </p:spTree>
    <p:extLst>
      <p:ext uri="{BB962C8B-B14F-4D97-AF65-F5344CB8AC3E}">
        <p14:creationId xmlns:p14="http://schemas.microsoft.com/office/powerpoint/2010/main" val="14815614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18914" y="175389"/>
            <a:ext cx="7024744" cy="576064"/>
          </a:xfrm>
        </p:spPr>
        <p:txBody>
          <a:bodyPr>
            <a:normAutofit/>
          </a:bodyPr>
          <a:lstStyle/>
          <a:p>
            <a:r>
              <a:rPr lang="cs-CZ" dirty="0"/>
              <a:t>Filtrování položek</a:t>
            </a:r>
          </a:p>
        </p:txBody>
      </p:sp>
      <p:pic>
        <p:nvPicPr>
          <p:cNvPr id="4" name="Zástupný symbol pro obsah 3"/>
          <p:cNvPicPr>
            <a:picLocks noGrp="1"/>
          </p:cNvPicPr>
          <p:nvPr>
            <p:ph idx="1"/>
          </p:nvPr>
        </p:nvPicPr>
        <p:blipFill rotWithShape="1">
          <a:blip r:embed="rId2"/>
          <a:srcRect t="1852" b="66667"/>
          <a:stretch/>
        </p:blipFill>
        <p:spPr bwMode="auto">
          <a:xfrm>
            <a:off x="141933" y="906685"/>
            <a:ext cx="8136904" cy="2232248"/>
          </a:xfrm>
          <a:prstGeom prst="rect">
            <a:avLst/>
          </a:prstGeom>
          <a:ln>
            <a:noFill/>
          </a:ln>
          <a:extLst>
            <a:ext uri="{53640926-AAD7-44D8-BBD7-CCE9431645EC}">
              <a14:shadowObscured xmlns:a14="http://schemas.microsoft.com/office/drawing/2010/main"/>
            </a:ext>
          </a:extLst>
        </p:spPr>
      </p:pic>
      <p:sp>
        <p:nvSpPr>
          <p:cNvPr id="5" name="Ovál 4"/>
          <p:cNvSpPr/>
          <p:nvPr/>
        </p:nvSpPr>
        <p:spPr>
          <a:xfrm>
            <a:off x="1168485" y="2341326"/>
            <a:ext cx="432048"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Ovál 5"/>
          <p:cNvSpPr/>
          <p:nvPr/>
        </p:nvSpPr>
        <p:spPr>
          <a:xfrm>
            <a:off x="7343658" y="1002018"/>
            <a:ext cx="432048" cy="6142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 name="Ovál 6"/>
          <p:cNvSpPr/>
          <p:nvPr/>
        </p:nvSpPr>
        <p:spPr>
          <a:xfrm>
            <a:off x="7420671" y="2018741"/>
            <a:ext cx="858166" cy="20296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 name="Zaoblený obdélníkový popisek 7"/>
          <p:cNvSpPr/>
          <p:nvPr/>
        </p:nvSpPr>
        <p:spPr>
          <a:xfrm>
            <a:off x="8457159" y="774206"/>
            <a:ext cx="3734841" cy="1907129"/>
          </a:xfrm>
          <a:prstGeom prst="wedgeRoundRectCallout">
            <a:avLst>
              <a:gd name="adj1" fmla="val -69755"/>
              <a:gd name="adj2" fmla="val -20359"/>
              <a:gd name="adj3" fmla="val 16667"/>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Clr>
                <a:schemeClr val="bg1"/>
              </a:buClr>
              <a:buFont typeface="Arial" panose="020B0604020202020204" pitchFamily="34" charset="0"/>
              <a:buChar char="-"/>
            </a:pPr>
            <a:r>
              <a:rPr lang="cs-CZ" sz="1400" dirty="0"/>
              <a:t>Nastavení filtru umožňuje pracovat pouze s určitými respondenty – vybrat např. jen ženy.</a:t>
            </a:r>
          </a:p>
          <a:p>
            <a:pPr marL="285750" indent="-285750">
              <a:buClr>
                <a:schemeClr val="bg1"/>
              </a:buClr>
              <a:buFont typeface="Arial" panose="020B0604020202020204" pitchFamily="34" charset="0"/>
              <a:buChar char="-"/>
            </a:pPr>
            <a:r>
              <a:rPr lang="cs-CZ" sz="1400" dirty="0"/>
              <a:t>Filtr lze nastavit pouze při označení příslušných polí  (sloupce – příkazového řádku.</a:t>
            </a:r>
          </a:p>
          <a:p>
            <a:pPr marL="285750" indent="-285750">
              <a:buClr>
                <a:schemeClr val="bg1"/>
              </a:buClr>
              <a:buFont typeface="Arial" panose="020B0604020202020204" pitchFamily="34" charset="0"/>
              <a:buChar char="-"/>
            </a:pPr>
            <a:r>
              <a:rPr lang="cs-CZ" sz="1400" dirty="0"/>
              <a:t>Při další práci s daty nezapomeňte vypnout nepotřebné filtry.  </a:t>
            </a:r>
          </a:p>
        </p:txBody>
      </p:sp>
      <p:pic>
        <p:nvPicPr>
          <p:cNvPr id="9" name="Obrázek 8"/>
          <p:cNvPicPr/>
          <p:nvPr/>
        </p:nvPicPr>
        <p:blipFill rotWithShape="1">
          <a:blip r:embed="rId3"/>
          <a:srcRect l="1" t="2147" r="-579" b="36540"/>
          <a:stretch/>
        </p:blipFill>
        <p:spPr bwMode="auto">
          <a:xfrm>
            <a:off x="141933" y="3232231"/>
            <a:ext cx="8194106" cy="3384376"/>
          </a:xfrm>
          <a:prstGeom prst="rect">
            <a:avLst/>
          </a:prstGeom>
          <a:ln>
            <a:noFill/>
          </a:ln>
          <a:extLst>
            <a:ext uri="{53640926-AAD7-44D8-BBD7-CCE9431645EC}">
              <a14:shadowObscured xmlns:a14="http://schemas.microsoft.com/office/drawing/2010/main"/>
            </a:ext>
          </a:extLst>
        </p:spPr>
      </p:pic>
      <p:sp>
        <p:nvSpPr>
          <p:cNvPr id="10" name="Zaoblený obdélníkový popisek 9"/>
          <p:cNvSpPr/>
          <p:nvPr/>
        </p:nvSpPr>
        <p:spPr>
          <a:xfrm>
            <a:off x="2086952" y="4814372"/>
            <a:ext cx="2697833" cy="1296144"/>
          </a:xfrm>
          <a:prstGeom prst="wedgeRoundRectCallout">
            <a:avLst>
              <a:gd name="adj1" fmla="val -61633"/>
              <a:gd name="adj2" fmla="val -50359"/>
              <a:gd name="adj3" fmla="val 16667"/>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Clr>
                <a:schemeClr val="bg1"/>
              </a:buClr>
              <a:buFont typeface="Arial" panose="020B0604020202020204" pitchFamily="34" charset="0"/>
              <a:buChar char="-"/>
            </a:pPr>
            <a:r>
              <a:rPr lang="cs-CZ" sz="1400" dirty="0"/>
              <a:t>Klikni na trojúhelníček</a:t>
            </a:r>
          </a:p>
          <a:p>
            <a:pPr marL="285750" indent="-285750">
              <a:buClr>
                <a:schemeClr val="bg1"/>
              </a:buClr>
              <a:buFont typeface="Arial" panose="020B0604020202020204" pitchFamily="34" charset="0"/>
              <a:buChar char="-"/>
            </a:pPr>
            <a:r>
              <a:rPr lang="cs-CZ" sz="1400" dirty="0"/>
              <a:t>Vyber skupinu dat</a:t>
            </a:r>
          </a:p>
          <a:p>
            <a:pPr marL="285750" indent="-285750">
              <a:buClr>
                <a:schemeClr val="bg1"/>
              </a:buClr>
              <a:buFont typeface="Arial" panose="020B0604020202020204" pitchFamily="34" charset="0"/>
              <a:buChar char="-"/>
            </a:pPr>
            <a:r>
              <a:rPr lang="cs-CZ" sz="1400" dirty="0"/>
              <a:t>Filtr můžeš rozšířit i na další pole např. věk – lze např. ženy ve věku 18 let </a:t>
            </a:r>
          </a:p>
        </p:txBody>
      </p:sp>
      <p:sp>
        <p:nvSpPr>
          <p:cNvPr id="11" name="Ovál 10"/>
          <p:cNvSpPr/>
          <p:nvPr/>
        </p:nvSpPr>
        <p:spPr>
          <a:xfrm>
            <a:off x="1384509" y="4160791"/>
            <a:ext cx="562231"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2" name="Ovál 11"/>
          <p:cNvSpPr/>
          <p:nvPr/>
        </p:nvSpPr>
        <p:spPr>
          <a:xfrm>
            <a:off x="654892" y="5328259"/>
            <a:ext cx="432048" cy="46166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3" name="Obdélník 12"/>
          <p:cNvSpPr/>
          <p:nvPr/>
        </p:nvSpPr>
        <p:spPr>
          <a:xfrm>
            <a:off x="0" y="6453336"/>
            <a:ext cx="9144000" cy="400110"/>
          </a:xfrm>
          <a:prstGeom prst="rect">
            <a:avLst/>
          </a:prstGeom>
        </p:spPr>
        <p:txBody>
          <a:bodyPr wrap="square">
            <a:spAutoFit/>
          </a:bodyPr>
          <a:lstStyle/>
          <a:p>
            <a:r>
              <a:rPr lang="cs-CZ" sz="2000" dirty="0">
                <a:solidFill>
                  <a:schemeClr val="tx1">
                    <a:lumMod val="85000"/>
                    <a:lumOff val="15000"/>
                  </a:schemeClr>
                </a:solidFill>
                <a:latin typeface="+mj-lt"/>
              </a:rPr>
              <a:t>https://www.youtube.com/watch?v=TJ4HXI-fC3U</a:t>
            </a:r>
          </a:p>
        </p:txBody>
      </p:sp>
      <p:sp>
        <p:nvSpPr>
          <p:cNvPr id="3" name="Zástupný symbol pro zápatí 2">
            <a:extLst>
              <a:ext uri="{FF2B5EF4-FFF2-40B4-BE49-F238E27FC236}">
                <a16:creationId xmlns:a16="http://schemas.microsoft.com/office/drawing/2014/main" id="{8ADBE62D-6F8C-463E-9D71-CFE31E8F94FF}"/>
              </a:ext>
            </a:extLst>
          </p:cNvPr>
          <p:cNvSpPr>
            <a:spLocks noGrp="1"/>
          </p:cNvSpPr>
          <p:nvPr>
            <p:ph type="ftr" sz="quarter" idx="10"/>
          </p:nvPr>
        </p:nvSpPr>
        <p:spPr/>
        <p:txBody>
          <a:bodyPr/>
          <a:lstStyle/>
          <a:p>
            <a:r>
              <a:rPr lang="cs-CZ"/>
              <a:t>Lékařská fakulta Masarykovy univerzity, Ústav zdravotnických věd</a:t>
            </a:r>
            <a:endParaRPr lang="cs-CZ" dirty="0"/>
          </a:p>
        </p:txBody>
      </p:sp>
      <p:sp>
        <p:nvSpPr>
          <p:cNvPr id="15" name="Zástupný symbol pro číslo snímku 14">
            <a:extLst>
              <a:ext uri="{FF2B5EF4-FFF2-40B4-BE49-F238E27FC236}">
                <a16:creationId xmlns:a16="http://schemas.microsoft.com/office/drawing/2014/main" id="{B76A9BCA-A12E-4F37-9925-DC8AA0FBFE23}"/>
              </a:ext>
            </a:extLst>
          </p:cNvPr>
          <p:cNvSpPr>
            <a:spLocks noGrp="1"/>
          </p:cNvSpPr>
          <p:nvPr>
            <p:ph type="sldNum" sz="quarter" idx="11"/>
          </p:nvPr>
        </p:nvSpPr>
        <p:spPr/>
        <p:txBody>
          <a:bodyPr/>
          <a:lstStyle/>
          <a:p>
            <a:fld id="{0970407D-EE58-4A0B-824B-1D3AE42DD9CF}" type="slidenum">
              <a:rPr lang="cs-CZ" altLang="cs-CZ" smtClean="0"/>
              <a:pPr/>
              <a:t>6</a:t>
            </a:fld>
            <a:endParaRPr lang="cs-CZ" altLang="cs-CZ" dirty="0"/>
          </a:p>
        </p:txBody>
      </p:sp>
    </p:spTree>
    <p:extLst>
      <p:ext uri="{BB962C8B-B14F-4D97-AF65-F5344CB8AC3E}">
        <p14:creationId xmlns:p14="http://schemas.microsoft.com/office/powerpoint/2010/main" val="25456017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52526" y="147178"/>
            <a:ext cx="11664070" cy="576064"/>
          </a:xfrm>
        </p:spPr>
        <p:txBody>
          <a:bodyPr>
            <a:noAutofit/>
          </a:bodyPr>
          <a:lstStyle/>
          <a:p>
            <a:r>
              <a:rPr lang="cs-CZ" sz="2800" dirty="0"/>
              <a:t>Vyjádření centrální tendence a variability – data spojitá </a:t>
            </a:r>
          </a:p>
        </p:txBody>
      </p:sp>
      <p:sp>
        <p:nvSpPr>
          <p:cNvPr id="7" name="TextovéPole 6"/>
          <p:cNvSpPr txBox="1"/>
          <p:nvPr/>
        </p:nvSpPr>
        <p:spPr>
          <a:xfrm>
            <a:off x="5087889" y="948905"/>
            <a:ext cx="6937382" cy="11076609"/>
          </a:xfrm>
          <a:prstGeom prst="rect">
            <a:avLst/>
          </a:prstGeom>
        </p:spPr>
        <p:txBody>
          <a:bodyPr vert="horz" lIns="0" tIns="0" rIns="0" bIns="0" rtlCol="0">
            <a:noAutofit/>
          </a:bodyPr>
          <a:lstStyle>
            <a:defPPr>
              <a:defRPr lang="cs-CZ"/>
            </a:defPPr>
            <a:lvl1pPr marL="252000" marR="0" indent="-180000" defTabSz="914400" eaLnBrk="1" latinLnBrk="0" hangingPunct="1">
              <a:lnSpc>
                <a:spcPts val="3600"/>
              </a:lnSpc>
              <a:spcBef>
                <a:spcPts val="0"/>
              </a:spcBef>
              <a:buClr>
                <a:schemeClr val="tx2"/>
              </a:buClr>
              <a:buSzPct val="100000"/>
              <a:buFont typeface="Arial" panose="020B0604020202020204" pitchFamily="34" charset="0"/>
              <a:buChar char="̶"/>
              <a:tabLst/>
              <a:defRPr sz="2800" b="0">
                <a:latin typeface="+mn-lt"/>
              </a:defRPr>
            </a:lvl1pPr>
            <a:lvl2pPr marL="504000" indent="-180000" eaLnBrk="1" hangingPunct="1">
              <a:lnSpc>
                <a:spcPct val="100000"/>
              </a:lnSpc>
              <a:spcBef>
                <a:spcPts val="0"/>
              </a:spcBef>
              <a:buClr>
                <a:schemeClr val="tx2"/>
              </a:buClr>
              <a:buSzPct val="100000"/>
              <a:buFont typeface="Arial" panose="020B0604020202020204" pitchFamily="34" charset="0"/>
              <a:buChar char="̶"/>
              <a:defRPr sz="2000" b="0">
                <a:latin typeface="+mn-lt"/>
              </a:defRPr>
            </a:lvl2pPr>
            <a:lvl3pPr indent="0" eaLnBrk="1" hangingPunct="1">
              <a:lnSpc>
                <a:spcPct val="100000"/>
              </a:lnSpc>
              <a:spcBef>
                <a:spcPts val="0"/>
              </a:spcBef>
              <a:buClr>
                <a:schemeClr val="folHlink"/>
              </a:buClr>
              <a:buSzPct val="80000"/>
              <a:buFontTx/>
              <a:buNone/>
              <a:defRPr sz="1600" b="0">
                <a:latin typeface="+mn-lt"/>
              </a:defRPr>
            </a:lvl3pPr>
            <a:lvl4pPr indent="0" eaLnBrk="1" hangingPunct="1">
              <a:lnSpc>
                <a:spcPts val="1800"/>
              </a:lnSpc>
              <a:spcBef>
                <a:spcPts val="0"/>
              </a:spcBef>
              <a:buClr>
                <a:schemeClr val="accent2"/>
              </a:buClr>
              <a:buSzPct val="90000"/>
              <a:buFontTx/>
              <a:buNone/>
              <a:defRPr sz="1500" b="0">
                <a:latin typeface="+mn-lt"/>
              </a:defRPr>
            </a:lvl4pPr>
            <a:lvl5pPr indent="0" eaLnBrk="1" hangingPunct="1">
              <a:lnSpc>
                <a:spcPts val="1800"/>
              </a:lnSpc>
              <a:spcBef>
                <a:spcPts val="0"/>
              </a:spcBef>
              <a:buClr>
                <a:schemeClr val="accent1"/>
              </a:buClr>
              <a:buFontTx/>
              <a:buNone/>
              <a:defRPr sz="1500" b="0">
                <a:latin typeface="+mn-lt"/>
              </a:defRPr>
            </a:lvl5pPr>
            <a:lvl6pPr marL="2514600" indent="-228600" fontAlgn="base">
              <a:spcBef>
                <a:spcPct val="20000"/>
              </a:spcBef>
              <a:spcAft>
                <a:spcPct val="0"/>
              </a:spcAft>
              <a:buClr>
                <a:schemeClr val="accent1"/>
              </a:buClr>
              <a:buFont typeface="Wingdings" pitchFamily="2" charset="2"/>
              <a:buBlip>
                <a:blip r:embed="rId2"/>
              </a:buBlip>
              <a:defRPr>
                <a:latin typeface="+mn-lt"/>
              </a:defRPr>
            </a:lvl6pPr>
            <a:lvl7pPr indent="0" fontAlgn="base">
              <a:lnSpc>
                <a:spcPts val="1800"/>
              </a:lnSpc>
              <a:spcBef>
                <a:spcPts val="0"/>
              </a:spcBef>
              <a:spcAft>
                <a:spcPct val="0"/>
              </a:spcAft>
              <a:buClr>
                <a:schemeClr val="accent1"/>
              </a:buClr>
              <a:buFont typeface="Arial" panose="020B0604020202020204" pitchFamily="34" charset="0"/>
              <a:buNone/>
              <a:defRPr baseline="0">
                <a:latin typeface="+mn-lt"/>
              </a:defRPr>
            </a:lvl7pPr>
            <a:lvl8pPr indent="0" fontAlgn="base">
              <a:lnSpc>
                <a:spcPts val="1800"/>
              </a:lnSpc>
              <a:spcBef>
                <a:spcPts val="0"/>
              </a:spcBef>
              <a:spcAft>
                <a:spcPct val="0"/>
              </a:spcAft>
              <a:buClr>
                <a:schemeClr val="accent1"/>
              </a:buClr>
              <a:buFont typeface="Arial" panose="020B0604020202020204" pitchFamily="34" charset="0"/>
              <a:buNone/>
              <a:defRPr>
                <a:latin typeface="+mn-lt"/>
              </a:defRPr>
            </a:lvl8pPr>
            <a:lvl9pPr indent="0" fontAlgn="base">
              <a:lnSpc>
                <a:spcPts val="1800"/>
              </a:lnSpc>
              <a:spcBef>
                <a:spcPts val="0"/>
              </a:spcBef>
              <a:spcAft>
                <a:spcPct val="0"/>
              </a:spcAft>
              <a:buClr>
                <a:schemeClr val="accent1"/>
              </a:buClr>
              <a:buFont typeface="Arial" panose="020B0604020202020204" pitchFamily="34" charset="0"/>
              <a:buNone/>
              <a:defRPr>
                <a:latin typeface="+mn-lt"/>
              </a:defRPr>
            </a:lvl9pPr>
          </a:lstStyle>
          <a:p>
            <a:r>
              <a:rPr lang="cs-CZ" sz="2400" dirty="0"/>
              <a:t>Aritmetický Průměr - PRŮMĚR</a:t>
            </a:r>
          </a:p>
          <a:p>
            <a:r>
              <a:rPr lang="cs-CZ" sz="2400" dirty="0"/>
              <a:t>Medián – MEDIAN</a:t>
            </a:r>
          </a:p>
          <a:p>
            <a:pPr lvl="1"/>
            <a:r>
              <a:rPr lang="cs-CZ" sz="1600" dirty="0"/>
              <a:t>Střední hodnota</a:t>
            </a:r>
            <a:endParaRPr lang="cs-CZ" sz="2400" dirty="0"/>
          </a:p>
          <a:p>
            <a:r>
              <a:rPr lang="cs-CZ" sz="2400" dirty="0"/>
              <a:t>Modus – MODE</a:t>
            </a:r>
          </a:p>
          <a:p>
            <a:pPr lvl="1"/>
            <a:r>
              <a:rPr lang="cs-CZ" sz="1600" dirty="0"/>
              <a:t>Nejčastěji se vyskytující hodnota</a:t>
            </a:r>
            <a:endParaRPr lang="cs-CZ" sz="2400" dirty="0"/>
          </a:p>
          <a:p>
            <a:r>
              <a:rPr lang="cs-CZ" sz="2400" dirty="0"/>
              <a:t>Minimální hodnota – MIN</a:t>
            </a:r>
          </a:p>
          <a:p>
            <a:pPr lvl="1"/>
            <a:r>
              <a:rPr lang="cs-CZ" sz="1600" dirty="0"/>
              <a:t>Nejmenší hodnota</a:t>
            </a:r>
            <a:endParaRPr lang="cs-CZ" sz="2400" dirty="0"/>
          </a:p>
          <a:p>
            <a:r>
              <a:rPr lang="cs-CZ" sz="2400" dirty="0"/>
              <a:t>Maximální hodnota – MAX</a:t>
            </a:r>
          </a:p>
          <a:p>
            <a:pPr lvl="1"/>
            <a:r>
              <a:rPr lang="cs-CZ" sz="1600" dirty="0"/>
              <a:t>Největší hodnota</a:t>
            </a:r>
            <a:endParaRPr lang="cs-CZ" sz="2400" dirty="0"/>
          </a:p>
          <a:p>
            <a:r>
              <a:rPr lang="cs-CZ" sz="2400" dirty="0"/>
              <a:t>Směrodatná odchylka –SMODCH</a:t>
            </a:r>
          </a:p>
          <a:p>
            <a:pPr lvl="1"/>
            <a:r>
              <a:rPr lang="cs-CZ" sz="1600" dirty="0"/>
              <a:t>určuje jak moc jsou hodnoty rozptýleny od průměru</a:t>
            </a:r>
          </a:p>
          <a:p>
            <a:endParaRPr lang="cs-CZ" sz="2400" dirty="0"/>
          </a:p>
        </p:txBody>
      </p:sp>
      <p:pic>
        <p:nvPicPr>
          <p:cNvPr id="11" name="Obrázek 10"/>
          <p:cNvPicPr/>
          <p:nvPr/>
        </p:nvPicPr>
        <p:blipFill rotWithShape="1">
          <a:blip r:embed="rId3"/>
          <a:srcRect t="2116" r="49072" b="44444"/>
          <a:stretch/>
        </p:blipFill>
        <p:spPr bwMode="auto">
          <a:xfrm>
            <a:off x="157361" y="1036494"/>
            <a:ext cx="4417104" cy="5191506"/>
          </a:xfrm>
          <a:prstGeom prst="rect">
            <a:avLst/>
          </a:prstGeom>
          <a:ln>
            <a:noFill/>
          </a:ln>
          <a:extLst>
            <a:ext uri="{53640926-AAD7-44D8-BBD7-CCE9431645EC}">
              <a14:shadowObscured xmlns:a14="http://schemas.microsoft.com/office/drawing/2010/main"/>
            </a:ext>
          </a:extLst>
        </p:spPr>
      </p:pic>
      <p:sp>
        <p:nvSpPr>
          <p:cNvPr id="12" name="Ovál 11"/>
          <p:cNvSpPr/>
          <p:nvPr/>
        </p:nvSpPr>
        <p:spPr>
          <a:xfrm>
            <a:off x="3657600" y="4320806"/>
            <a:ext cx="403441"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3" name="Ovál 12"/>
          <p:cNvSpPr/>
          <p:nvPr/>
        </p:nvSpPr>
        <p:spPr>
          <a:xfrm>
            <a:off x="1275913" y="2063778"/>
            <a:ext cx="161284"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4" name="Zaoblený obdélníkový popisek 13"/>
          <p:cNvSpPr/>
          <p:nvPr/>
        </p:nvSpPr>
        <p:spPr>
          <a:xfrm>
            <a:off x="3431705" y="2917668"/>
            <a:ext cx="936104" cy="360040"/>
          </a:xfrm>
          <a:prstGeom prst="wedgeRoundRectCallout">
            <a:avLst>
              <a:gd name="adj1" fmla="val -119463"/>
              <a:gd name="adj2" fmla="val -12706"/>
              <a:gd name="adj3" fmla="val 16667"/>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dirty="0"/>
              <a:t>Výběr výpočtu</a:t>
            </a:r>
          </a:p>
        </p:txBody>
      </p:sp>
      <p:sp>
        <p:nvSpPr>
          <p:cNvPr id="15" name="Zaoblený obdélníkový popisek 14"/>
          <p:cNvSpPr/>
          <p:nvPr/>
        </p:nvSpPr>
        <p:spPr>
          <a:xfrm>
            <a:off x="33347" y="2917668"/>
            <a:ext cx="2153777" cy="2178616"/>
          </a:xfrm>
          <a:prstGeom prst="wedgeRoundRectCallout">
            <a:avLst>
              <a:gd name="adj1" fmla="val 23693"/>
              <a:gd name="adj2" fmla="val -75609"/>
              <a:gd name="adj3" fmla="val 16667"/>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3663" indent="-93663">
              <a:buClr>
                <a:schemeClr val="bg1"/>
              </a:buClr>
              <a:buFont typeface="Arial" panose="020B0604020202020204" pitchFamily="34" charset="0"/>
              <a:buChar char="-"/>
            </a:pPr>
            <a:r>
              <a:rPr lang="cs-CZ" sz="1300" dirty="0"/>
              <a:t>Napsat do buňky znaménko =.</a:t>
            </a:r>
          </a:p>
          <a:p>
            <a:pPr marL="93663" indent="-93663">
              <a:buClr>
                <a:schemeClr val="bg1"/>
              </a:buClr>
              <a:buFont typeface="Arial" panose="020B0604020202020204" pitchFamily="34" charset="0"/>
              <a:buChar char="-"/>
            </a:pPr>
            <a:r>
              <a:rPr lang="cs-CZ" sz="1300" dirty="0"/>
              <a:t>Označit/dát do bloku buňky, že kterých má být počítáno.</a:t>
            </a:r>
          </a:p>
          <a:p>
            <a:pPr marL="93663" indent="-93663">
              <a:buClr>
                <a:schemeClr val="bg1"/>
              </a:buClr>
              <a:buFont typeface="Arial" panose="020B0604020202020204" pitchFamily="34" charset="0"/>
              <a:buChar char="-"/>
            </a:pPr>
            <a:r>
              <a:rPr lang="cs-CZ" sz="1300" dirty="0"/>
              <a:t>Zmáčknout v příkazovém řádku </a:t>
            </a:r>
            <a:r>
              <a:rPr lang="cs-CZ" sz="1300" dirty="0" err="1"/>
              <a:t>fx</a:t>
            </a:r>
            <a:r>
              <a:rPr lang="cs-CZ" sz="1300" dirty="0"/>
              <a:t>.</a:t>
            </a:r>
          </a:p>
          <a:p>
            <a:pPr marL="93663" indent="-93663">
              <a:buClr>
                <a:schemeClr val="bg1"/>
              </a:buClr>
              <a:buFont typeface="Arial" panose="020B0604020202020204" pitchFamily="34" charset="0"/>
              <a:buChar char="-"/>
            </a:pPr>
            <a:r>
              <a:rPr lang="cs-CZ" sz="1300" dirty="0"/>
              <a:t>Vybrat co chci počítat.</a:t>
            </a:r>
          </a:p>
          <a:p>
            <a:pPr marL="93663" indent="-93663">
              <a:buClr>
                <a:schemeClr val="bg1"/>
              </a:buClr>
              <a:buFont typeface="Arial" panose="020B0604020202020204" pitchFamily="34" charset="0"/>
              <a:buChar char="-"/>
            </a:pPr>
            <a:r>
              <a:rPr lang="cs-CZ" sz="1300" dirty="0"/>
              <a:t>Pozor, aby v bloku byla pouze požadovaná data.</a:t>
            </a:r>
          </a:p>
          <a:p>
            <a:pPr marL="93663" indent="-93663">
              <a:buClr>
                <a:schemeClr val="bg1"/>
              </a:buClr>
              <a:buFont typeface="Arial" panose="020B0604020202020204" pitchFamily="34" charset="0"/>
              <a:buChar char="-"/>
            </a:pPr>
            <a:r>
              <a:rPr lang="cs-CZ" sz="1300" dirty="0"/>
              <a:t> </a:t>
            </a:r>
          </a:p>
        </p:txBody>
      </p:sp>
      <p:sp>
        <p:nvSpPr>
          <p:cNvPr id="16" name="Ovál 15"/>
          <p:cNvSpPr/>
          <p:nvPr/>
        </p:nvSpPr>
        <p:spPr>
          <a:xfrm>
            <a:off x="2375281" y="1523290"/>
            <a:ext cx="504056"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Obdélník 16"/>
          <p:cNvSpPr/>
          <p:nvPr/>
        </p:nvSpPr>
        <p:spPr>
          <a:xfrm>
            <a:off x="1541256" y="6473739"/>
            <a:ext cx="8750435" cy="461665"/>
          </a:xfrm>
          <a:prstGeom prst="rect">
            <a:avLst/>
          </a:prstGeom>
        </p:spPr>
        <p:txBody>
          <a:bodyPr wrap="square">
            <a:spAutoFit/>
          </a:bodyPr>
          <a:lstStyle/>
          <a:p>
            <a:r>
              <a:rPr lang="cs-CZ" dirty="0">
                <a:solidFill>
                  <a:schemeClr val="tx1">
                    <a:lumMod val="85000"/>
                    <a:lumOff val="15000"/>
                  </a:schemeClr>
                </a:solidFill>
              </a:rPr>
              <a:t>https://www.youtube.com/watch?v=TPlKHRlibUw</a:t>
            </a:r>
          </a:p>
        </p:txBody>
      </p:sp>
      <p:sp>
        <p:nvSpPr>
          <p:cNvPr id="3" name="Zástupný symbol pro zápatí 2">
            <a:extLst>
              <a:ext uri="{FF2B5EF4-FFF2-40B4-BE49-F238E27FC236}">
                <a16:creationId xmlns:a16="http://schemas.microsoft.com/office/drawing/2014/main" id="{E7ACF706-0C5F-495D-8B4A-36344501F7FB}"/>
              </a:ext>
            </a:extLst>
          </p:cNvPr>
          <p:cNvSpPr>
            <a:spLocks noGrp="1"/>
          </p:cNvSpPr>
          <p:nvPr>
            <p:ph type="ftr" sz="quarter" idx="10"/>
          </p:nvPr>
        </p:nvSpPr>
        <p:spPr/>
        <p:txBody>
          <a:bodyPr/>
          <a:lstStyle/>
          <a:p>
            <a:r>
              <a:rPr lang="cs-CZ"/>
              <a:t>Lékařská fakulta Masarykovy univerzity, Ústav zdravotnických věd</a:t>
            </a:r>
            <a:endParaRPr lang="cs-CZ" dirty="0"/>
          </a:p>
        </p:txBody>
      </p:sp>
      <p:sp>
        <p:nvSpPr>
          <p:cNvPr id="4" name="Zástupný symbol pro číslo snímku 3">
            <a:extLst>
              <a:ext uri="{FF2B5EF4-FFF2-40B4-BE49-F238E27FC236}">
                <a16:creationId xmlns:a16="http://schemas.microsoft.com/office/drawing/2014/main" id="{0218B113-5DF5-44E6-A5CA-09FC631436E3}"/>
              </a:ext>
            </a:extLst>
          </p:cNvPr>
          <p:cNvSpPr>
            <a:spLocks noGrp="1"/>
          </p:cNvSpPr>
          <p:nvPr>
            <p:ph type="sldNum" sz="quarter" idx="11"/>
          </p:nvPr>
        </p:nvSpPr>
        <p:spPr/>
        <p:txBody>
          <a:bodyPr/>
          <a:lstStyle/>
          <a:p>
            <a:fld id="{0970407D-EE58-4A0B-824B-1D3AE42DD9CF}" type="slidenum">
              <a:rPr lang="cs-CZ" altLang="cs-CZ" smtClean="0"/>
              <a:pPr/>
              <a:t>7</a:t>
            </a:fld>
            <a:endParaRPr lang="cs-CZ" altLang="cs-CZ" dirty="0"/>
          </a:p>
        </p:txBody>
      </p:sp>
    </p:spTree>
    <p:extLst>
      <p:ext uri="{BB962C8B-B14F-4D97-AF65-F5344CB8AC3E}">
        <p14:creationId xmlns:p14="http://schemas.microsoft.com/office/powerpoint/2010/main" val="19257627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83514" y="136754"/>
            <a:ext cx="8208912" cy="576064"/>
          </a:xfrm>
        </p:spPr>
        <p:txBody>
          <a:bodyPr>
            <a:noAutofit/>
          </a:bodyPr>
          <a:lstStyle/>
          <a:p>
            <a:r>
              <a:rPr lang="cs-CZ" sz="2800" dirty="0"/>
              <a:t>Vizualizace dat spojitých – krabicový graf</a:t>
            </a:r>
          </a:p>
        </p:txBody>
      </p:sp>
      <p:sp>
        <p:nvSpPr>
          <p:cNvPr id="3" name="Obdélník 2"/>
          <p:cNvSpPr/>
          <p:nvPr/>
        </p:nvSpPr>
        <p:spPr>
          <a:xfrm>
            <a:off x="5719313" y="6027003"/>
            <a:ext cx="4984350" cy="830997"/>
          </a:xfrm>
          <a:prstGeom prst="rect">
            <a:avLst/>
          </a:prstGeom>
        </p:spPr>
        <p:txBody>
          <a:bodyPr wrap="square">
            <a:spAutoFit/>
          </a:bodyPr>
          <a:lstStyle/>
          <a:p>
            <a:r>
              <a:rPr lang="cs-CZ" dirty="0">
                <a:solidFill>
                  <a:schemeClr val="tx1">
                    <a:lumMod val="85000"/>
                    <a:lumOff val="15000"/>
                  </a:schemeClr>
                </a:solidFill>
              </a:rPr>
              <a:t>https://www.youtube.com/watch?v=gOj9wBv-IfM</a:t>
            </a:r>
          </a:p>
        </p:txBody>
      </p:sp>
      <p:sp>
        <p:nvSpPr>
          <p:cNvPr id="18" name="Obdélník 17"/>
          <p:cNvSpPr/>
          <p:nvPr/>
        </p:nvSpPr>
        <p:spPr>
          <a:xfrm>
            <a:off x="1327935" y="781253"/>
            <a:ext cx="7992888" cy="830997"/>
          </a:xfrm>
          <a:prstGeom prst="rect">
            <a:avLst/>
          </a:prstGeom>
        </p:spPr>
        <p:txBody>
          <a:bodyPr wrap="square">
            <a:spAutoFit/>
          </a:bodyPr>
          <a:lstStyle/>
          <a:p>
            <a:pPr marL="68580"/>
            <a:r>
              <a:rPr lang="cs-CZ" dirty="0">
                <a:solidFill>
                  <a:schemeClr val="tx2"/>
                </a:solidFill>
              </a:rPr>
              <a:t>Krabicový graf = </a:t>
            </a:r>
            <a:r>
              <a:rPr lang="cs-CZ" dirty="0" err="1">
                <a:solidFill>
                  <a:schemeClr val="tx2"/>
                </a:solidFill>
              </a:rPr>
              <a:t>boxplot</a:t>
            </a:r>
            <a:r>
              <a:rPr lang="cs-CZ" dirty="0">
                <a:solidFill>
                  <a:schemeClr val="tx2"/>
                </a:solidFill>
              </a:rPr>
              <a:t> = krabicový diagram</a:t>
            </a:r>
          </a:p>
          <a:p>
            <a:pPr marL="68580"/>
            <a:r>
              <a:rPr lang="cs-CZ" dirty="0">
                <a:solidFill>
                  <a:schemeClr val="tx2"/>
                </a:solidFill>
              </a:rPr>
              <a:t>Vizualizace dat spojitých pomocí jejich </a:t>
            </a:r>
            <a:r>
              <a:rPr lang="cs-CZ" dirty="0" err="1">
                <a:solidFill>
                  <a:schemeClr val="tx2"/>
                </a:solidFill>
              </a:rPr>
              <a:t>kvartilů</a:t>
            </a:r>
            <a:endParaRPr lang="cs-CZ" dirty="0">
              <a:solidFill>
                <a:schemeClr val="tx2"/>
              </a:solidFill>
            </a:endParaRPr>
          </a:p>
        </p:txBody>
      </p:sp>
      <p:sp>
        <p:nvSpPr>
          <p:cNvPr id="19" name="Rámeček 18"/>
          <p:cNvSpPr/>
          <p:nvPr/>
        </p:nvSpPr>
        <p:spPr>
          <a:xfrm>
            <a:off x="283514" y="656692"/>
            <a:ext cx="11624972" cy="1080120"/>
          </a:xfrm>
          <a:prstGeom prst="frame">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chemeClr val="tx1"/>
              </a:solidFill>
            </a:endParaRPr>
          </a:p>
        </p:txBody>
      </p:sp>
      <p:pic>
        <p:nvPicPr>
          <p:cNvPr id="1030" name="Picture 6" descr="Výsledek obrázku pro krabicový graf pop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17374" y="1995340"/>
            <a:ext cx="4068452" cy="396044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s://office.lasakovi.com/excel/grafy/krabicovy-graf-boxplot-excel/popis-krabicovy-graf.jpg">
            <a:extLst>
              <a:ext uri="{FF2B5EF4-FFF2-40B4-BE49-F238E27FC236}">
                <a16:creationId xmlns:a16="http://schemas.microsoft.com/office/drawing/2014/main" id="{222A213D-670A-414C-99C5-858E44BECA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295" y="1861373"/>
            <a:ext cx="5208018" cy="4228375"/>
          </a:xfrm>
          <a:prstGeom prst="rect">
            <a:avLst/>
          </a:prstGeom>
          <a:noFill/>
          <a:extLst>
            <a:ext uri="{909E8E84-426E-40DD-AFC4-6F175D3DCCD1}">
              <a14:hiddenFill xmlns:a14="http://schemas.microsoft.com/office/drawing/2010/main">
                <a:solidFill>
                  <a:srgbClr val="FFFFFF"/>
                </a:solidFill>
              </a14:hiddenFill>
            </a:ext>
          </a:extLst>
        </p:spPr>
      </p:pic>
      <p:sp>
        <p:nvSpPr>
          <p:cNvPr id="6" name="Řečová bublina: obdélníkový bublinový popisek se zakulacenými rohy 5">
            <a:extLst>
              <a:ext uri="{FF2B5EF4-FFF2-40B4-BE49-F238E27FC236}">
                <a16:creationId xmlns:a16="http://schemas.microsoft.com/office/drawing/2014/main" id="{FE30CBB7-42EE-423F-AF44-488DFBE1BD9C}"/>
              </a:ext>
            </a:extLst>
          </p:cNvPr>
          <p:cNvSpPr/>
          <p:nvPr/>
        </p:nvSpPr>
        <p:spPr bwMode="auto">
          <a:xfrm>
            <a:off x="4097547" y="1805247"/>
            <a:ext cx="2519827" cy="510999"/>
          </a:xfrm>
          <a:prstGeom prst="wedgeRoundRectCallout">
            <a:avLst>
              <a:gd name="adj1" fmla="val -70783"/>
              <a:gd name="adj2" fmla="val 60048"/>
              <a:gd name="adj3" fmla="val 16667"/>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dirty="0">
                <a:ln>
                  <a:noFill/>
                </a:ln>
                <a:solidFill>
                  <a:schemeClr val="bg1"/>
                </a:solidFill>
                <a:effectLst/>
                <a:latin typeface="+mn-lt"/>
              </a:rPr>
              <a:t>Pokud jsou body okolo, </a:t>
            </a:r>
          </a:p>
          <a:p>
            <a:pPr marL="0" marR="0" indent="0" algn="l"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dirty="0">
                <a:ln>
                  <a:noFill/>
                </a:ln>
                <a:solidFill>
                  <a:schemeClr val="bg1"/>
                </a:solidFill>
                <a:effectLst/>
                <a:latin typeface="+mn-lt"/>
              </a:rPr>
              <a:t>tak znázorňují odlehlé hodnoty</a:t>
            </a:r>
          </a:p>
        </p:txBody>
      </p:sp>
      <p:sp>
        <p:nvSpPr>
          <p:cNvPr id="7" name="Zástupný symbol pro zápatí 6">
            <a:extLst>
              <a:ext uri="{FF2B5EF4-FFF2-40B4-BE49-F238E27FC236}">
                <a16:creationId xmlns:a16="http://schemas.microsoft.com/office/drawing/2014/main" id="{0549FC34-8BD7-4349-B506-7E969F60ED2F}"/>
              </a:ext>
            </a:extLst>
          </p:cNvPr>
          <p:cNvSpPr>
            <a:spLocks noGrp="1"/>
          </p:cNvSpPr>
          <p:nvPr>
            <p:ph type="ftr" sz="quarter" idx="10"/>
          </p:nvPr>
        </p:nvSpPr>
        <p:spPr/>
        <p:txBody>
          <a:bodyPr/>
          <a:lstStyle/>
          <a:p>
            <a:r>
              <a:rPr lang="cs-CZ"/>
              <a:t>Lékařská fakulta Masarykovy univerzity, Ústav zdravotnických věd</a:t>
            </a:r>
            <a:endParaRPr lang="cs-CZ" dirty="0"/>
          </a:p>
        </p:txBody>
      </p:sp>
      <p:sp>
        <p:nvSpPr>
          <p:cNvPr id="4" name="Zástupný symbol pro číslo snímku 3">
            <a:extLst>
              <a:ext uri="{FF2B5EF4-FFF2-40B4-BE49-F238E27FC236}">
                <a16:creationId xmlns:a16="http://schemas.microsoft.com/office/drawing/2014/main" id="{8D93C9E2-2300-43D2-BC77-B2CEA658ED7F}"/>
              </a:ext>
            </a:extLst>
          </p:cNvPr>
          <p:cNvSpPr>
            <a:spLocks noGrp="1"/>
          </p:cNvSpPr>
          <p:nvPr>
            <p:ph type="sldNum" sz="quarter" idx="11"/>
          </p:nvPr>
        </p:nvSpPr>
        <p:spPr/>
        <p:txBody>
          <a:bodyPr/>
          <a:lstStyle/>
          <a:p>
            <a:fld id="{0970407D-EE58-4A0B-824B-1D3AE42DD9CF}" type="slidenum">
              <a:rPr lang="cs-CZ" altLang="cs-CZ" smtClean="0"/>
              <a:pPr/>
              <a:t>8</a:t>
            </a:fld>
            <a:endParaRPr lang="cs-CZ" altLang="cs-CZ" dirty="0"/>
          </a:p>
        </p:txBody>
      </p:sp>
    </p:spTree>
    <p:extLst>
      <p:ext uri="{BB962C8B-B14F-4D97-AF65-F5344CB8AC3E}">
        <p14:creationId xmlns:p14="http://schemas.microsoft.com/office/powerpoint/2010/main" val="19138934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90683" y="165439"/>
            <a:ext cx="8208912" cy="576064"/>
          </a:xfrm>
        </p:spPr>
        <p:txBody>
          <a:bodyPr>
            <a:normAutofit/>
          </a:bodyPr>
          <a:lstStyle/>
          <a:p>
            <a:r>
              <a:rPr lang="cs-CZ" dirty="0"/>
              <a:t>Grafy a tabulky – rady pro tvorbu</a:t>
            </a:r>
          </a:p>
        </p:txBody>
      </p:sp>
      <p:sp>
        <p:nvSpPr>
          <p:cNvPr id="3" name="Zástupný symbol pro obsah 2"/>
          <p:cNvSpPr>
            <a:spLocks noGrp="1"/>
          </p:cNvSpPr>
          <p:nvPr>
            <p:ph idx="1"/>
          </p:nvPr>
        </p:nvSpPr>
        <p:spPr>
          <a:xfrm>
            <a:off x="414000" y="674736"/>
            <a:ext cx="11654287" cy="5805264"/>
          </a:xfrm>
        </p:spPr>
        <p:txBody>
          <a:bodyPr vert="horz" lIns="0" tIns="0" rIns="0" bIns="0" rtlCol="0">
            <a:noAutofit/>
          </a:bodyPr>
          <a:lstStyle/>
          <a:p>
            <a:pPr>
              <a:lnSpc>
                <a:spcPts val="3300"/>
              </a:lnSpc>
            </a:pPr>
            <a:r>
              <a:rPr lang="cs-CZ" sz="2000" dirty="0"/>
              <a:t>Na každý zařazený objekt (tabulka, graf, obrázek, schéma) musí být odkaz v textu (graf č. 1 prezentuje…viz tab. 1).</a:t>
            </a:r>
          </a:p>
          <a:p>
            <a:pPr>
              <a:lnSpc>
                <a:spcPts val="3300"/>
              </a:lnSpc>
            </a:pPr>
            <a:r>
              <a:rPr lang="cs-CZ" sz="2000" dirty="0"/>
              <a:t>Použitý styl písma sjednotit s textem práce, velikost písma může být menší min. 8 bodů – zachování čitelnosti.</a:t>
            </a:r>
          </a:p>
          <a:p>
            <a:pPr>
              <a:lnSpc>
                <a:spcPts val="3300"/>
              </a:lnSpc>
            </a:pPr>
            <a:r>
              <a:rPr lang="cs-CZ" sz="2000" dirty="0"/>
              <a:t>Dodržujte jednotné schéma (barevnost, jeden typ koláčového grafu, jeden typ sloupcového grafu…)</a:t>
            </a:r>
          </a:p>
          <a:p>
            <a:pPr>
              <a:lnSpc>
                <a:spcPts val="3300"/>
              </a:lnSpc>
            </a:pPr>
            <a:r>
              <a:rPr lang="cs-CZ" sz="2000" dirty="0"/>
              <a:t>Každá objekt musí být označen podpiskem.</a:t>
            </a:r>
          </a:p>
          <a:p>
            <a:pPr>
              <a:lnSpc>
                <a:spcPts val="3300"/>
              </a:lnSpc>
            </a:pPr>
            <a:r>
              <a:rPr lang="cs-CZ" sz="2000" dirty="0"/>
              <a:t>Každý zařazený objekt pochopit za 5 – 10 sekund.</a:t>
            </a:r>
          </a:p>
          <a:p>
            <a:pPr>
              <a:lnSpc>
                <a:spcPts val="3300"/>
              </a:lnSpc>
            </a:pPr>
            <a:r>
              <a:rPr lang="cs-CZ" sz="2000" dirty="0"/>
              <a:t>Zvolte tabulku, nebo graf (duplicitní informace). </a:t>
            </a:r>
          </a:p>
          <a:p>
            <a:pPr>
              <a:lnSpc>
                <a:spcPts val="3300"/>
              </a:lnSpc>
            </a:pPr>
            <a:r>
              <a:rPr lang="cs-CZ" sz="2000" dirty="0"/>
              <a:t>Tabulky by neměly obsahovat více než 18 buněk, jinak se stávají nepřehledné.</a:t>
            </a:r>
          </a:p>
          <a:p>
            <a:pPr>
              <a:lnSpc>
                <a:spcPts val="3300"/>
              </a:lnSpc>
            </a:pPr>
            <a:r>
              <a:rPr lang="cs-CZ" sz="2000" dirty="0"/>
              <a:t>Grafy by neměly obsahovat více než 15 datových bodů, jinak se stávají nepřehledné.</a:t>
            </a:r>
          </a:p>
          <a:p>
            <a:pPr>
              <a:lnSpc>
                <a:spcPts val="3300"/>
              </a:lnSpc>
            </a:pPr>
            <a:r>
              <a:rPr lang="cs-CZ" sz="2000" dirty="0"/>
              <a:t>Zvolte vhodný graf vzhledem k prezentované veličině. </a:t>
            </a:r>
          </a:p>
          <a:p>
            <a:pPr>
              <a:lnSpc>
                <a:spcPts val="3300"/>
              </a:lnSpc>
            </a:pPr>
            <a:r>
              <a:rPr lang="cs-CZ" sz="2000" dirty="0"/>
              <a:t>Popisky v grafech umístěte mimo barevné výseče/sloupce – navýšení čitelnosti.</a:t>
            </a:r>
          </a:p>
          <a:p>
            <a:pPr>
              <a:lnSpc>
                <a:spcPts val="3300"/>
              </a:lnSpc>
            </a:pPr>
            <a:r>
              <a:rPr lang="cs-CZ" sz="2000" dirty="0"/>
              <a:t>Legendy pište horizontálně-vertikálně psaný text je špatně čitelný.</a:t>
            </a:r>
          </a:p>
        </p:txBody>
      </p:sp>
      <p:sp>
        <p:nvSpPr>
          <p:cNvPr id="5" name="Zástupný symbol pro zápatí 4">
            <a:extLst>
              <a:ext uri="{FF2B5EF4-FFF2-40B4-BE49-F238E27FC236}">
                <a16:creationId xmlns:a16="http://schemas.microsoft.com/office/drawing/2014/main" id="{9C258274-AE28-4525-8581-C59F9A2A35F6}"/>
              </a:ext>
            </a:extLst>
          </p:cNvPr>
          <p:cNvSpPr>
            <a:spLocks noGrp="1"/>
          </p:cNvSpPr>
          <p:nvPr>
            <p:ph type="ftr" sz="quarter" idx="10"/>
          </p:nvPr>
        </p:nvSpPr>
        <p:spPr/>
        <p:txBody>
          <a:bodyPr/>
          <a:lstStyle/>
          <a:p>
            <a:r>
              <a:rPr lang="cs-CZ" dirty="0"/>
              <a:t>Lékařská fakulta Masarykovy univerzity, Ústav zdravotnických věd</a:t>
            </a:r>
          </a:p>
        </p:txBody>
      </p:sp>
      <p:sp>
        <p:nvSpPr>
          <p:cNvPr id="4" name="Zástupný symbol pro číslo snímku 3">
            <a:extLst>
              <a:ext uri="{FF2B5EF4-FFF2-40B4-BE49-F238E27FC236}">
                <a16:creationId xmlns:a16="http://schemas.microsoft.com/office/drawing/2014/main" id="{CCA259D3-E5B0-4A16-8E61-2731E05B67B9}"/>
              </a:ext>
            </a:extLst>
          </p:cNvPr>
          <p:cNvSpPr>
            <a:spLocks noGrp="1"/>
          </p:cNvSpPr>
          <p:nvPr>
            <p:ph type="sldNum" sz="quarter" idx="11"/>
          </p:nvPr>
        </p:nvSpPr>
        <p:spPr/>
        <p:txBody>
          <a:bodyPr/>
          <a:lstStyle/>
          <a:p>
            <a:fld id="{0970407D-EE58-4A0B-824B-1D3AE42DD9CF}" type="slidenum">
              <a:rPr lang="cs-CZ" altLang="cs-CZ" smtClean="0"/>
              <a:pPr/>
              <a:t>9</a:t>
            </a:fld>
            <a:endParaRPr lang="cs-CZ" altLang="cs-CZ" dirty="0"/>
          </a:p>
        </p:txBody>
      </p:sp>
    </p:spTree>
    <p:extLst>
      <p:ext uri="{BB962C8B-B14F-4D97-AF65-F5344CB8AC3E}">
        <p14:creationId xmlns:p14="http://schemas.microsoft.com/office/powerpoint/2010/main" val="422972105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S_PPT_DBNAME" val="Analýza dat IP- JVS[20220119144331423].mdb"/>
</p:tagLst>
</file>

<file path=ppt/tags/tag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3.xml><?xml version="1.0" encoding="utf-8"?>
<p:tagLst xmlns:a="http://schemas.openxmlformats.org/drawingml/2006/main" xmlns:r="http://schemas.openxmlformats.org/officeDocument/2006/relationships" xmlns:p="http://schemas.openxmlformats.org/presentationml/2006/main">
  <p:tag name="ARS_SLIDETITLE_AUTOSET" val="0"/>
</p:tagLst>
</file>

<file path=ppt/theme/theme1.xml><?xml version="1.0" encoding="utf-8"?>
<a:theme xmlns:a="http://schemas.openxmlformats.org/drawingml/2006/main" name="Prezentace_MU_CZ">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2800" b="0"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txDef>
      <a:spPr>
        <a:noFill/>
      </a:spPr>
      <a:bodyPr wrap="square" rtlCol="0">
        <a:spAutoFit/>
      </a:bodyPr>
      <a:lstStyle>
        <a:defPPr algn="l">
          <a:defRPr sz="2800" dirty="0" err="1" smtClean="0">
            <a:latin typeface="+mn-lt"/>
          </a:defRPr>
        </a:defPPr>
      </a:lstStyle>
    </a:tx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ni-med-prezentace-16-9-cz-v11.potx" id="{AF0F71E7-5DF4-4053-86E5-72B8973D7F64}" vid="{53024889-B6B7-4D78-8AB9-6C3BF509ADE5}"/>
    </a:ext>
  </a:ext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muni-med-prezentace-16-9-cz-v11 (1)</Template>
  <TotalTime>237</TotalTime>
  <Words>3096</Words>
  <Application>Microsoft Office PowerPoint</Application>
  <PresentationFormat>Širokoúhlá obrazovka</PresentationFormat>
  <Paragraphs>407</Paragraphs>
  <Slides>30</Slides>
  <Notes>0</Notes>
  <HiddenSlides>0</HiddenSlides>
  <MMClips>0</MMClips>
  <ScaleCrop>false</ScaleCrop>
  <HeadingPairs>
    <vt:vector size="6" baseType="variant">
      <vt:variant>
        <vt:lpstr>Použitá písma</vt:lpstr>
      </vt:variant>
      <vt:variant>
        <vt:i4>6</vt:i4>
      </vt:variant>
      <vt:variant>
        <vt:lpstr>Motiv</vt:lpstr>
      </vt:variant>
      <vt:variant>
        <vt:i4>1</vt:i4>
      </vt:variant>
      <vt:variant>
        <vt:lpstr>Nadpisy snímků</vt:lpstr>
      </vt:variant>
      <vt:variant>
        <vt:i4>30</vt:i4>
      </vt:variant>
    </vt:vector>
  </HeadingPairs>
  <TitlesOfParts>
    <vt:vector size="37" baseType="lpstr">
      <vt:lpstr>Arial</vt:lpstr>
      <vt:lpstr>Calibri</vt:lpstr>
      <vt:lpstr>Symbol</vt:lpstr>
      <vt:lpstr>Tahoma</vt:lpstr>
      <vt:lpstr>Wingdings</vt:lpstr>
      <vt:lpstr>Wingdings 2</vt:lpstr>
      <vt:lpstr>Prezentace_MU_CZ</vt:lpstr>
      <vt:lpstr>Prezentace aplikace PowerPoint</vt:lpstr>
      <vt:lpstr>Interpretace dat – Kvantitativní</vt:lpstr>
      <vt:lpstr>Typy dat</vt:lpstr>
      <vt:lpstr>Prezentace aplikace PowerPoint</vt:lpstr>
      <vt:lpstr>Tvorba datových tabulek</vt:lpstr>
      <vt:lpstr>Filtrování položek</vt:lpstr>
      <vt:lpstr>Vyjádření centrální tendence a variability – data spojitá </vt:lpstr>
      <vt:lpstr>Vizualizace dat spojitých – krabicový graf</vt:lpstr>
      <vt:lpstr>Grafy a tabulky – rady pro tvorbu</vt:lpstr>
      <vt:lpstr>Tvorba kontingenční tabulky a grafů – data kategoriální</vt:lpstr>
      <vt:lpstr>Tabulky</vt:lpstr>
      <vt:lpstr>Tabulky</vt:lpstr>
      <vt:lpstr>Prezentace aplikace PowerPoint</vt:lpstr>
      <vt:lpstr>Základní pojmy</vt:lpstr>
      <vt:lpstr>Statistická analýza za využití programu SPSS - Načtení datové tabulky z EXCEL do SPSS</vt:lpstr>
      <vt:lpstr>Statistická analýza za využití programu SPSS</vt:lpstr>
      <vt:lpstr>Statistická analýza za využití programu SPSS  t- test </vt:lpstr>
      <vt:lpstr>Statistická analýza za využití programu SPSS  Pearsonův chí kvadrát test</vt:lpstr>
      <vt:lpstr>Statistická analýza za využití programu SPSS  Mann Whitney U tet</vt:lpstr>
      <vt:lpstr>Statistická analýza za využití programu SPSS  Kruskal Walis </vt:lpstr>
      <vt:lpstr>Prezentace aplikace PowerPoint</vt:lpstr>
      <vt:lpstr>Interpretace dat – kvalitativní</vt:lpstr>
      <vt:lpstr>Jak má dnes vypadat žena, která je hezká? Která je společností považována za krásnou?  </vt:lpstr>
      <vt:lpstr>Kategorizační systém</vt:lpstr>
      <vt:lpstr>Prezentace aplikace PowerPoint</vt:lpstr>
      <vt:lpstr>Prezentace aplikace PowerPoint</vt:lpstr>
      <vt:lpstr>Prezentace aplikace PowerPoint</vt:lpstr>
      <vt:lpstr>Prezentace aplikace PowerPoint</vt:lpstr>
      <vt:lpstr>Zdroje</vt:lpstr>
      <vt:lpstr>Hodně zdaru při výzkumu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Alena Pospíšilová</dc:creator>
  <cp:lastModifiedBy>Alena Pospíšilová</cp:lastModifiedBy>
  <cp:revision>34</cp:revision>
  <cp:lastPrinted>1601-01-01T00:00:00Z</cp:lastPrinted>
  <dcterms:created xsi:type="dcterms:W3CDTF">2021-09-08T10:42:39Z</dcterms:created>
  <dcterms:modified xsi:type="dcterms:W3CDTF">2022-01-20T05:55:21Z</dcterms:modified>
</cp:coreProperties>
</file>