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8" r:id="rId3"/>
    <p:sldId id="296" r:id="rId4"/>
    <p:sldId id="299" r:id="rId5"/>
    <p:sldId id="278" r:id="rId6"/>
    <p:sldId id="259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7" r:id="rId15"/>
    <p:sldId id="271" r:id="rId16"/>
    <p:sldId id="272" r:id="rId17"/>
    <p:sldId id="273" r:id="rId18"/>
    <p:sldId id="274" r:id="rId19"/>
    <p:sldId id="297" r:id="rId20"/>
    <p:sldId id="275" r:id="rId21"/>
    <p:sldId id="276" r:id="rId22"/>
    <p:sldId id="261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3" r:id="rId36"/>
    <p:sldId id="295" r:id="rId37"/>
    <p:sldId id="258" r:id="rId3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4A98C6-7F2F-AF8F-790F-69061980C226}" v="1742" dt="2021-09-05T20:11:35.657"/>
    <p1510:client id="{5D46B996-E3C7-3F83-BA8D-00B2AA203D5B}" v="34" dt="2021-09-03T07:45:08.573"/>
    <p1510:client id="{968FFFB8-AF38-D7C8-CBAE-7E28EA61BDB1}" v="31" dt="2021-09-01T13:03:31.9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>
      <p:cViewPr varScale="1">
        <p:scale>
          <a:sx n="65" d="100"/>
          <a:sy n="65" d="100"/>
        </p:scale>
        <p:origin x="516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a Daniel" userId="S::20484@fnbrno.cz::160380b3-875f-4c41-90c0-206e3231e4c6" providerId="AD" clId="Web-{5D46B996-E3C7-3F83-BA8D-00B2AA203D5B}"/>
    <pc:docChg chg="modSld">
      <pc:chgData name="Ira Daniel" userId="S::20484@fnbrno.cz::160380b3-875f-4c41-90c0-206e3231e4c6" providerId="AD" clId="Web-{5D46B996-E3C7-3F83-BA8D-00B2AA203D5B}" dt="2021-09-03T07:45:08.573" v="21" actId="1076"/>
      <pc:docMkLst>
        <pc:docMk/>
      </pc:docMkLst>
      <pc:sldChg chg="addSp delSp modSp">
        <pc:chgData name="Ira Daniel" userId="S::20484@fnbrno.cz::160380b3-875f-4c41-90c0-206e3231e4c6" providerId="AD" clId="Web-{5D46B996-E3C7-3F83-BA8D-00B2AA203D5B}" dt="2021-09-03T07:45:08.573" v="21" actId="1076"/>
        <pc:sldMkLst>
          <pc:docMk/>
          <pc:sldMk cId="0" sldId="259"/>
        </pc:sldMkLst>
        <pc:spChg chg="add del mod">
          <ac:chgData name="Ira Daniel" userId="S::20484@fnbrno.cz::160380b3-875f-4c41-90c0-206e3231e4c6" providerId="AD" clId="Web-{5D46B996-E3C7-3F83-BA8D-00B2AA203D5B}" dt="2021-09-03T07:43:52.103" v="8"/>
          <ac:spMkLst>
            <pc:docMk/>
            <pc:sldMk cId="0" sldId="259"/>
            <ac:spMk id="7" creationId="{4AA29296-727A-47B6-8FAB-6440020D3991}"/>
          </ac:spMkLst>
        </pc:spChg>
        <pc:spChg chg="add mod">
          <ac:chgData name="Ira Daniel" userId="S::20484@fnbrno.cz::160380b3-875f-4c41-90c0-206e3231e4c6" providerId="AD" clId="Web-{5D46B996-E3C7-3F83-BA8D-00B2AA203D5B}" dt="2021-09-03T07:44:49.886" v="17" actId="1076"/>
          <ac:spMkLst>
            <pc:docMk/>
            <pc:sldMk cId="0" sldId="259"/>
            <ac:spMk id="8" creationId="{5DD96032-9B00-4F74-8615-A4C5CE335696}"/>
          </ac:spMkLst>
        </pc:spChg>
        <pc:spChg chg="add mod">
          <ac:chgData name="Ira Daniel" userId="S::20484@fnbrno.cz::160380b3-875f-4c41-90c0-206e3231e4c6" providerId="AD" clId="Web-{5D46B996-E3C7-3F83-BA8D-00B2AA203D5B}" dt="2021-09-03T07:45:05.823" v="19" actId="1076"/>
          <ac:spMkLst>
            <pc:docMk/>
            <pc:sldMk cId="0" sldId="259"/>
            <ac:spMk id="9" creationId="{D3D7AA09-8110-4057-9832-03EB6144FF35}"/>
          </ac:spMkLst>
        </pc:spChg>
        <pc:spChg chg="add mod">
          <ac:chgData name="Ira Daniel" userId="S::20484@fnbrno.cz::160380b3-875f-4c41-90c0-206e3231e4c6" providerId="AD" clId="Web-{5D46B996-E3C7-3F83-BA8D-00B2AA203D5B}" dt="2021-09-03T07:45:08.573" v="21" actId="1076"/>
          <ac:spMkLst>
            <pc:docMk/>
            <pc:sldMk cId="0" sldId="259"/>
            <ac:spMk id="10" creationId="{5C2F43C6-8816-49C8-B55C-15882D5C4EF2}"/>
          </ac:spMkLst>
        </pc:spChg>
      </pc:sldChg>
    </pc:docChg>
  </pc:docChgLst>
  <pc:docChgLst>
    <pc:chgData name="Popelka Martin" userId="S::16018@fnbrno.cz::1eda5df6-cbb7-40de-b48a-64cc7e8a127a" providerId="AD" clId="Web-{968FFFB8-AF38-D7C8-CBAE-7E28EA61BDB1}"/>
    <pc:docChg chg="modSld">
      <pc:chgData name="Popelka Martin" userId="S::16018@fnbrno.cz::1eda5df6-cbb7-40de-b48a-64cc7e8a127a" providerId="AD" clId="Web-{968FFFB8-AF38-D7C8-CBAE-7E28EA61BDB1}" dt="2021-09-01T13:03:31.977" v="23" actId="1076"/>
      <pc:docMkLst>
        <pc:docMk/>
      </pc:docMkLst>
      <pc:sldChg chg="addSp delSp modSp">
        <pc:chgData name="Popelka Martin" userId="S::16018@fnbrno.cz::1eda5df6-cbb7-40de-b48a-64cc7e8a127a" providerId="AD" clId="Web-{968FFFB8-AF38-D7C8-CBAE-7E28EA61BDB1}" dt="2021-09-01T13:02:18.772" v="11"/>
        <pc:sldMkLst>
          <pc:docMk/>
          <pc:sldMk cId="1099048499" sldId="271"/>
        </pc:sldMkLst>
        <pc:spChg chg="add">
          <ac:chgData name="Popelka Martin" userId="S::16018@fnbrno.cz::1eda5df6-cbb7-40de-b48a-64cc7e8a127a" providerId="AD" clId="Web-{968FFFB8-AF38-D7C8-CBAE-7E28EA61BDB1}" dt="2021-09-01T13:01:00.208" v="0"/>
          <ac:spMkLst>
            <pc:docMk/>
            <pc:sldMk cId="1099048499" sldId="271"/>
            <ac:spMk id="7" creationId="{D08AC973-4DD0-4851-BDF2-7AFF72DFCD6E}"/>
          </ac:spMkLst>
        </pc:spChg>
        <pc:spChg chg="add del mod">
          <ac:chgData name="Popelka Martin" userId="S::16018@fnbrno.cz::1eda5df6-cbb7-40de-b48a-64cc7e8a127a" providerId="AD" clId="Web-{968FFFB8-AF38-D7C8-CBAE-7E28EA61BDB1}" dt="2021-09-01T13:02:18.772" v="11"/>
          <ac:spMkLst>
            <pc:docMk/>
            <pc:sldMk cId="1099048499" sldId="271"/>
            <ac:spMk id="8" creationId="{1565D535-1BAE-4B2C-9088-A45F048A5678}"/>
          </ac:spMkLst>
        </pc:spChg>
      </pc:sldChg>
      <pc:sldChg chg="modSp">
        <pc:chgData name="Popelka Martin" userId="S::16018@fnbrno.cz::1eda5df6-cbb7-40de-b48a-64cc7e8a127a" providerId="AD" clId="Web-{968FFFB8-AF38-D7C8-CBAE-7E28EA61BDB1}" dt="2021-09-01T13:03:31.977" v="23" actId="1076"/>
        <pc:sldMkLst>
          <pc:docMk/>
          <pc:sldMk cId="244328267" sldId="289"/>
        </pc:sldMkLst>
        <pc:picChg chg="mod">
          <ac:chgData name="Popelka Martin" userId="S::16018@fnbrno.cz::1eda5df6-cbb7-40de-b48a-64cc7e8a127a" providerId="AD" clId="Web-{968FFFB8-AF38-D7C8-CBAE-7E28EA61BDB1}" dt="2021-09-01T13:03:31.977" v="23" actId="1076"/>
          <ac:picMkLst>
            <pc:docMk/>
            <pc:sldMk cId="244328267" sldId="289"/>
            <ac:picMk id="4" creationId="{00000000-0000-0000-0000-000000000000}"/>
          </ac:picMkLst>
        </pc:picChg>
        <pc:picChg chg="mod">
          <ac:chgData name="Popelka Martin" userId="S::16018@fnbrno.cz::1eda5df6-cbb7-40de-b48a-64cc7e8a127a" providerId="AD" clId="Web-{968FFFB8-AF38-D7C8-CBAE-7E28EA61BDB1}" dt="2021-09-01T13:03:15.852" v="21" actId="1076"/>
          <ac:picMkLst>
            <pc:docMk/>
            <pc:sldMk cId="244328267" sldId="289"/>
            <ac:picMk id="5" creationId="{00000000-0000-0000-0000-000000000000}"/>
          </ac:picMkLst>
        </pc:picChg>
        <pc:picChg chg="mod">
          <ac:chgData name="Popelka Martin" userId="S::16018@fnbrno.cz::1eda5df6-cbb7-40de-b48a-64cc7e8a127a" providerId="AD" clId="Web-{968FFFB8-AF38-D7C8-CBAE-7E28EA61BDB1}" dt="2021-09-01T13:03:05.899" v="16" actId="1076"/>
          <ac:picMkLst>
            <pc:docMk/>
            <pc:sldMk cId="244328267" sldId="289"/>
            <ac:picMk id="6" creationId="{00000000-0000-0000-0000-000000000000}"/>
          </ac:picMkLst>
        </pc:picChg>
        <pc:picChg chg="mod">
          <ac:chgData name="Popelka Martin" userId="S::16018@fnbrno.cz::1eda5df6-cbb7-40de-b48a-64cc7e8a127a" providerId="AD" clId="Web-{968FFFB8-AF38-D7C8-CBAE-7E28EA61BDB1}" dt="2021-09-01T13:02:45.961" v="12" actId="1076"/>
          <ac:picMkLst>
            <pc:docMk/>
            <pc:sldMk cId="244328267" sldId="289"/>
            <ac:picMk id="8" creationId="{00000000-0000-0000-0000-000000000000}"/>
          </ac:picMkLst>
        </pc:picChg>
        <pc:picChg chg="mod">
          <ac:chgData name="Popelka Martin" userId="S::16018@fnbrno.cz::1eda5df6-cbb7-40de-b48a-64cc7e8a127a" providerId="AD" clId="Web-{968FFFB8-AF38-D7C8-CBAE-7E28EA61BDB1}" dt="2021-09-01T13:03:08.164" v="17" actId="1076"/>
          <ac:picMkLst>
            <pc:docMk/>
            <pc:sldMk cId="244328267" sldId="289"/>
            <ac:picMk id="9" creationId="{00000000-0000-0000-0000-000000000000}"/>
          </ac:picMkLst>
        </pc:picChg>
        <pc:picChg chg="mod">
          <ac:chgData name="Popelka Martin" userId="S::16018@fnbrno.cz::1eda5df6-cbb7-40de-b48a-64cc7e8a127a" providerId="AD" clId="Web-{968FFFB8-AF38-D7C8-CBAE-7E28EA61BDB1}" dt="2021-09-01T13:03:30.274" v="22" actId="1076"/>
          <ac:picMkLst>
            <pc:docMk/>
            <pc:sldMk cId="244328267" sldId="289"/>
            <ac:picMk id="10" creationId="{00000000-0000-0000-0000-000000000000}"/>
          </ac:picMkLst>
        </pc:picChg>
        <pc:picChg chg="mod">
          <ac:chgData name="Popelka Martin" userId="S::16018@fnbrno.cz::1eda5df6-cbb7-40de-b48a-64cc7e8a127a" providerId="AD" clId="Web-{968FFFB8-AF38-D7C8-CBAE-7E28EA61BDB1}" dt="2021-09-01T13:02:48.820" v="13" actId="1076"/>
          <ac:picMkLst>
            <pc:docMk/>
            <pc:sldMk cId="244328267" sldId="289"/>
            <ac:picMk id="11" creationId="{00000000-0000-0000-0000-000000000000}"/>
          </ac:picMkLst>
        </pc:picChg>
      </pc:sldChg>
    </pc:docChg>
  </pc:docChgLst>
  <pc:docChgLst>
    <pc:chgData name="Ira Daniel" userId="S::20484@fnbrno.cz::160380b3-875f-4c41-90c0-206e3231e4c6" providerId="AD" clId="Web-{044A98C6-7F2F-AF8F-790F-69061980C226}"/>
    <pc:docChg chg="mod delSld modSld modMainMaster setSldSz">
      <pc:chgData name="Ira Daniel" userId="S::20484@fnbrno.cz::160380b3-875f-4c41-90c0-206e3231e4c6" providerId="AD" clId="Web-{044A98C6-7F2F-AF8F-790F-69061980C226}" dt="2021-09-05T20:11:35.641" v="886" actId="20577"/>
      <pc:docMkLst>
        <pc:docMk/>
      </pc:docMkLst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3503524746" sldId="257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503524746" sldId="257"/>
            <ac:spMk id="2" creationId="{5D4457FC-5DEE-4DD3-A392-AE51DA2FBCD7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503524746" sldId="257"/>
            <ac:spMk id="3" creationId="{2C900668-58F8-4404-9B1F-82379F9757FB}"/>
          </ac:spMkLst>
        </pc:spChg>
      </pc:sldChg>
      <pc:sldChg chg="modSp">
        <pc:chgData name="Ira Daniel" userId="S::20484@fnbrno.cz::160380b3-875f-4c41-90c0-206e3231e4c6" providerId="AD" clId="Web-{044A98C6-7F2F-AF8F-790F-69061980C226}" dt="2021-09-05T20:11:35.641" v="886" actId="20577"/>
        <pc:sldMkLst>
          <pc:docMk/>
          <pc:sldMk cId="4033216490" sldId="258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33216490" sldId="258"/>
            <ac:spMk id="2" creationId="{4084B5D6-AF12-46D1-A0D7-2BC839F452E0}"/>
          </ac:spMkLst>
        </pc:spChg>
        <pc:spChg chg="mod">
          <ac:chgData name="Ira Daniel" userId="S::20484@fnbrno.cz::160380b3-875f-4c41-90c0-206e3231e4c6" providerId="AD" clId="Web-{044A98C6-7F2F-AF8F-790F-69061980C226}" dt="2021-09-05T20:11:35.641" v="886" actId="20577"/>
          <ac:spMkLst>
            <pc:docMk/>
            <pc:sldMk cId="4033216490" sldId="258"/>
            <ac:spMk id="3" creationId="{9E39AF5F-8468-4FB3-9BEF-1665E2460A85}"/>
          </ac:spMkLst>
        </pc:sp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0" sldId="259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0" sldId="259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0" sldId="259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0" sldId="259"/>
            <ac:spMk id="8" creationId="{5DD96032-9B00-4F74-8615-A4C5CE335696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0" sldId="259"/>
            <ac:spMk id="9" creationId="{D3D7AA09-8110-4057-9832-03EB6144FF35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0" sldId="259"/>
            <ac:spMk id="10" creationId="{5C2F43C6-8816-49C8-B55C-15882D5C4EF2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0" sldId="259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0" sldId="259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0" sldId="259"/>
            <ac:picMk id="6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0" sldId="261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0" sldId="261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0" sldId="261"/>
            <ac:spMk id="3" creationId="{00000000-0000-0000-0000-000000000000}"/>
          </ac:spMkLst>
        </pc:spChg>
      </pc:sldChg>
      <pc:sldChg chg="addSp 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3681415629" sldId="263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681415629" sldId="263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681415629" sldId="263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681415629" sldId="263"/>
            <ac:spMk id="4" creationId="{AE35A621-9091-4D53-BADA-630AD463D6BA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681415629" sldId="263"/>
            <ac:spMk id="9" creationId="{D2931F2A-D9D0-487C-A7C6-5616261FDFAC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681415629" sldId="263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681415629" sldId="263"/>
            <ac:picMk id="7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498661235" sldId="264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98661235" sldId="264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98661235" sldId="264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98661235" sldId="264"/>
            <ac:spMk id="4" creationId="{AC57B13D-90C6-411F-ADFB-B4BAFDB45EB3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98661235" sldId="264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571641386" sldId="265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571641386" sldId="265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571641386" sldId="265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571641386" sldId="265"/>
            <ac:spMk id="7" creationId="{278631CA-2316-4A1F-A8F0-5CF2AEAAD94E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571641386" sldId="265"/>
            <ac:spMk id="9" creationId="{BBBB9C6D-6A84-4254-8762-801B36948A42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571641386" sldId="265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571641386" sldId="265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3814580565" sldId="266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814580565" sldId="266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814580565" sldId="266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814580565" sldId="266"/>
            <ac:spMk id="5" creationId="{E4B852D3-BF27-4ADE-8AC1-9AB6CE78AB40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814580565" sldId="266"/>
            <ac:spMk id="9" creationId="{B2D8C568-42CE-45B9-B7D6-23AEDEC1483B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814580565" sldId="266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814580565" sldId="266"/>
            <ac:picMk id="6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3345225162" sldId="267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345225162" sldId="267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345225162" sldId="267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345225162" sldId="267"/>
            <ac:spMk id="8" creationId="{638F1C95-8030-4FC0-9349-E1712AB2CF5E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345225162" sldId="267"/>
            <ac:spMk id="9" creationId="{56D7A9C8-CB1F-418A-A7E7-E3EFCBCC86EE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345225162" sldId="267"/>
            <ac:spMk id="10" creationId="{C8DD1673-3326-433A-AEE9-AEDFA7C3B9DB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345225162" sldId="267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345225162" sldId="267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345225162" sldId="267"/>
            <ac:picMk id="6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2:46.892" v="422" actId="20577"/>
        <pc:sldMkLst>
          <pc:docMk/>
          <pc:sldMk cId="4076548754" sldId="268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76548754" sldId="268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76548754" sldId="268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2:37.048" v="419" actId="20577"/>
          <ac:spMkLst>
            <pc:docMk/>
            <pc:sldMk cId="4076548754" sldId="268"/>
            <ac:spMk id="10" creationId="{689897AA-EAA9-43AC-9D86-CFA625023A7F}"/>
          </ac:spMkLst>
        </pc:spChg>
        <pc:spChg chg="add mod">
          <ac:chgData name="Ira Daniel" userId="S::20484@fnbrno.cz::160380b3-875f-4c41-90c0-206e3231e4c6" providerId="AD" clId="Web-{044A98C6-7F2F-AF8F-790F-69061980C226}" dt="2021-09-05T19:12:43.377" v="421" actId="20577"/>
          <ac:spMkLst>
            <pc:docMk/>
            <pc:sldMk cId="4076548754" sldId="268"/>
            <ac:spMk id="12" creationId="{FDE52255-85BD-42B0-86C0-19B94F581400}"/>
          </ac:spMkLst>
        </pc:spChg>
        <pc:spChg chg="add mod">
          <ac:chgData name="Ira Daniel" userId="S::20484@fnbrno.cz::160380b3-875f-4c41-90c0-206e3231e4c6" providerId="AD" clId="Web-{044A98C6-7F2F-AF8F-790F-69061980C226}" dt="2021-09-05T19:12:46.892" v="422" actId="20577"/>
          <ac:spMkLst>
            <pc:docMk/>
            <pc:sldMk cId="4076548754" sldId="268"/>
            <ac:spMk id="14" creationId="{6A532AA1-050D-45E9-B968-29A4EFE62912}"/>
          </ac:spMkLst>
        </pc:spChg>
        <pc:spChg chg="add mod">
          <ac:chgData name="Ira Daniel" userId="S::20484@fnbrno.cz::160380b3-875f-4c41-90c0-206e3231e4c6" providerId="AD" clId="Web-{044A98C6-7F2F-AF8F-790F-69061980C226}" dt="2021-09-05T19:12:15.157" v="412" actId="1076"/>
          <ac:spMkLst>
            <pc:docMk/>
            <pc:sldMk cId="4076548754" sldId="268"/>
            <ac:spMk id="15" creationId="{11196B58-8DD4-4BA8-992B-E7A14235760E}"/>
          </ac:spMkLst>
        </pc:spChg>
        <pc:spChg chg="add mod">
          <ac:chgData name="Ira Daniel" userId="S::20484@fnbrno.cz::160380b3-875f-4c41-90c0-206e3231e4c6" providerId="AD" clId="Web-{044A98C6-7F2F-AF8F-790F-69061980C226}" dt="2021-09-05T19:12:31.533" v="417" actId="20577"/>
          <ac:spMkLst>
            <pc:docMk/>
            <pc:sldMk cId="4076548754" sldId="268"/>
            <ac:spMk id="16" creationId="{B51401E6-D4C3-4552-8BF4-579EB4B31677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76548754" sldId="268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76548754" sldId="268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11:30.812" v="407" actId="1076"/>
          <ac:picMkLst>
            <pc:docMk/>
            <pc:sldMk cId="4076548754" sldId="268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11:40.781" v="410" actId="1076"/>
          <ac:picMkLst>
            <pc:docMk/>
            <pc:sldMk cId="4076548754" sldId="268"/>
            <ac:picMk id="7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76548754" sldId="268"/>
            <ac:picMk id="8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2:58.830" v="426" actId="20577"/>
        <pc:sldMkLst>
          <pc:docMk/>
          <pc:sldMk cId="2674775486" sldId="270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674775486" sldId="270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674775486" sldId="270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2:53.908" v="424" actId="20577"/>
          <ac:spMkLst>
            <pc:docMk/>
            <pc:sldMk cId="2674775486" sldId="270"/>
            <ac:spMk id="7" creationId="{7CCDB15A-4931-41E1-B054-74F749FF83A5}"/>
          </ac:spMkLst>
        </pc:spChg>
        <pc:spChg chg="add mod">
          <ac:chgData name="Ira Daniel" userId="S::20484@fnbrno.cz::160380b3-875f-4c41-90c0-206e3231e4c6" providerId="AD" clId="Web-{044A98C6-7F2F-AF8F-790F-69061980C226}" dt="2021-09-05T19:12:58.830" v="426" actId="20577"/>
          <ac:spMkLst>
            <pc:docMk/>
            <pc:sldMk cId="2674775486" sldId="270"/>
            <ac:spMk id="9" creationId="{A9F1DE11-4318-4EF5-893B-76D1A7AD1708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674775486" sldId="270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674775486" sldId="270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3:17.127" v="434" actId="20577"/>
        <pc:sldMkLst>
          <pc:docMk/>
          <pc:sldMk cId="1099048499" sldId="271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1099048499" sldId="271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1099048499" sldId="271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1099048499" sldId="271"/>
            <ac:spMk id="7" creationId="{D08AC973-4DD0-4851-BDF2-7AFF72DFCD6E}"/>
          </ac:spMkLst>
        </pc:spChg>
        <pc:spChg chg="add mod">
          <ac:chgData name="Ira Daniel" userId="S::20484@fnbrno.cz::160380b3-875f-4c41-90c0-206e3231e4c6" providerId="AD" clId="Web-{044A98C6-7F2F-AF8F-790F-69061980C226}" dt="2021-09-05T19:13:09.737" v="431" actId="20577"/>
          <ac:spMkLst>
            <pc:docMk/>
            <pc:sldMk cId="1099048499" sldId="271"/>
            <ac:spMk id="9" creationId="{0E2129EB-DB29-4205-8EF4-99B9D6904257}"/>
          </ac:spMkLst>
        </pc:spChg>
        <pc:spChg chg="add mod">
          <ac:chgData name="Ira Daniel" userId="S::20484@fnbrno.cz::160380b3-875f-4c41-90c0-206e3231e4c6" providerId="AD" clId="Web-{044A98C6-7F2F-AF8F-790F-69061980C226}" dt="2021-09-05T19:13:13.315" v="432" actId="20577"/>
          <ac:spMkLst>
            <pc:docMk/>
            <pc:sldMk cId="1099048499" sldId="271"/>
            <ac:spMk id="11" creationId="{F53A8A76-2573-4407-A295-FC67F304A24C}"/>
          </ac:spMkLst>
        </pc:spChg>
        <pc:spChg chg="add mod">
          <ac:chgData name="Ira Daniel" userId="S::20484@fnbrno.cz::160380b3-875f-4c41-90c0-206e3231e4c6" providerId="AD" clId="Web-{044A98C6-7F2F-AF8F-790F-69061980C226}" dt="2021-09-05T19:13:17.127" v="434" actId="20577"/>
          <ac:spMkLst>
            <pc:docMk/>
            <pc:sldMk cId="1099048499" sldId="271"/>
            <ac:spMk id="13" creationId="{E63EC521-C2EF-4AE9-86E6-1F17FFDB33C6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1099048499" sldId="271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1099048499" sldId="271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1099048499" sldId="271"/>
            <ac:picMk id="6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3:31.284" v="439" actId="20577"/>
        <pc:sldMkLst>
          <pc:docMk/>
          <pc:sldMk cId="638543046" sldId="272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638543046" sldId="272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638543046" sldId="272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3:25.675" v="437" actId="20577"/>
          <ac:spMkLst>
            <pc:docMk/>
            <pc:sldMk cId="638543046" sldId="272"/>
            <ac:spMk id="8" creationId="{CCE00C2E-C328-4249-B274-F694E9D12BC3}"/>
          </ac:spMkLst>
        </pc:spChg>
        <pc:spChg chg="add mod">
          <ac:chgData name="Ira Daniel" userId="S::20484@fnbrno.cz::160380b3-875f-4c41-90c0-206e3231e4c6" providerId="AD" clId="Web-{044A98C6-7F2F-AF8F-790F-69061980C226}" dt="2021-09-05T19:13:28.284" v="438" actId="20577"/>
          <ac:spMkLst>
            <pc:docMk/>
            <pc:sldMk cId="638543046" sldId="272"/>
            <ac:spMk id="10" creationId="{23C230C9-0449-4282-A479-61EF1A71499B}"/>
          </ac:spMkLst>
        </pc:spChg>
        <pc:spChg chg="add mod">
          <ac:chgData name="Ira Daniel" userId="S::20484@fnbrno.cz::160380b3-875f-4c41-90c0-206e3231e4c6" providerId="AD" clId="Web-{044A98C6-7F2F-AF8F-790F-69061980C226}" dt="2021-09-05T19:13:31.284" v="439" actId="20577"/>
          <ac:spMkLst>
            <pc:docMk/>
            <pc:sldMk cId="638543046" sldId="272"/>
            <ac:spMk id="12" creationId="{8107CD56-BCD0-495A-A997-B55207568298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638543046" sldId="272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638543046" sldId="272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638543046" sldId="272"/>
            <ac:picMk id="6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3:39.409" v="443" actId="20577"/>
        <pc:sldMkLst>
          <pc:docMk/>
          <pc:sldMk cId="3781089370" sldId="273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781089370" sldId="273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781089370" sldId="273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3:35.815" v="441" actId="20577"/>
          <ac:spMkLst>
            <pc:docMk/>
            <pc:sldMk cId="3781089370" sldId="273"/>
            <ac:spMk id="7" creationId="{517B1E53-8EA7-4839-A065-50818A21EF7A}"/>
          </ac:spMkLst>
        </pc:spChg>
        <pc:spChg chg="add mod">
          <ac:chgData name="Ira Daniel" userId="S::20484@fnbrno.cz::160380b3-875f-4c41-90c0-206e3231e4c6" providerId="AD" clId="Web-{044A98C6-7F2F-AF8F-790F-69061980C226}" dt="2021-09-05T19:13:39.409" v="443" actId="20577"/>
          <ac:spMkLst>
            <pc:docMk/>
            <pc:sldMk cId="3781089370" sldId="273"/>
            <ac:spMk id="9" creationId="{761049F7-1C26-48FD-8E5A-5540BF97B411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781089370" sldId="273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781089370" sldId="273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4:06.019" v="458" actId="20577"/>
        <pc:sldMkLst>
          <pc:docMk/>
          <pc:sldMk cId="3409466993" sldId="274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409466993" sldId="274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409466993" sldId="274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3:46.144" v="446" actId="20577"/>
          <ac:spMkLst>
            <pc:docMk/>
            <pc:sldMk cId="3409466993" sldId="274"/>
            <ac:spMk id="11" creationId="{F348E6AD-630D-4B1C-8D6F-30120864CB3F}"/>
          </ac:spMkLst>
        </pc:spChg>
        <pc:spChg chg="add mod">
          <ac:chgData name="Ira Daniel" userId="S::20484@fnbrno.cz::160380b3-875f-4c41-90c0-206e3231e4c6" providerId="AD" clId="Web-{044A98C6-7F2F-AF8F-790F-69061980C226}" dt="2021-09-05T19:13:55.941" v="447" actId="20577"/>
          <ac:spMkLst>
            <pc:docMk/>
            <pc:sldMk cId="3409466993" sldId="274"/>
            <ac:spMk id="13" creationId="{F47253D1-02FE-43B0-956A-0D9B450F986F}"/>
          </ac:spMkLst>
        </pc:spChg>
        <pc:spChg chg="add mod">
          <ac:chgData name="Ira Daniel" userId="S::20484@fnbrno.cz::160380b3-875f-4c41-90c0-206e3231e4c6" providerId="AD" clId="Web-{044A98C6-7F2F-AF8F-790F-69061980C226}" dt="2021-09-05T19:13:55.972" v="448" actId="20577"/>
          <ac:spMkLst>
            <pc:docMk/>
            <pc:sldMk cId="3409466993" sldId="274"/>
            <ac:spMk id="15" creationId="{C708ADC6-D6C8-4361-A45C-2939A40604E2}"/>
          </ac:spMkLst>
        </pc:spChg>
        <pc:spChg chg="add mod">
          <ac:chgData name="Ira Daniel" userId="S::20484@fnbrno.cz::160380b3-875f-4c41-90c0-206e3231e4c6" providerId="AD" clId="Web-{044A98C6-7F2F-AF8F-790F-69061980C226}" dt="2021-09-05T19:14:00.550" v="454" actId="20577"/>
          <ac:spMkLst>
            <pc:docMk/>
            <pc:sldMk cId="3409466993" sldId="274"/>
            <ac:spMk id="17" creationId="{49DF6071-718E-4EE7-9C33-79C3EFF491C8}"/>
          </ac:spMkLst>
        </pc:spChg>
        <pc:spChg chg="add mod">
          <ac:chgData name="Ira Daniel" userId="S::20484@fnbrno.cz::160380b3-875f-4c41-90c0-206e3231e4c6" providerId="AD" clId="Web-{044A98C6-7F2F-AF8F-790F-69061980C226}" dt="2021-09-05T19:14:01.004" v="456" actId="20577"/>
          <ac:spMkLst>
            <pc:docMk/>
            <pc:sldMk cId="3409466993" sldId="274"/>
            <ac:spMk id="19" creationId="{7BD2D619-F2FA-4F8F-A958-9386C1BE746C}"/>
          </ac:spMkLst>
        </pc:spChg>
        <pc:spChg chg="add mod">
          <ac:chgData name="Ira Daniel" userId="S::20484@fnbrno.cz::160380b3-875f-4c41-90c0-206e3231e4c6" providerId="AD" clId="Web-{044A98C6-7F2F-AF8F-790F-69061980C226}" dt="2021-09-05T19:14:06.019" v="458" actId="20577"/>
          <ac:spMkLst>
            <pc:docMk/>
            <pc:sldMk cId="3409466993" sldId="274"/>
            <ac:spMk id="21" creationId="{6C45B6F9-D8EA-4C92-98D7-358B818674A0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409466993" sldId="274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409466993" sldId="274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409466993" sldId="274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409466993" sldId="274"/>
            <ac:picMk id="7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409466993" sldId="274"/>
            <ac:picMk id="8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409466993" sldId="274"/>
            <ac:picMk id="9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4:56.161" v="473" actId="20577"/>
        <pc:sldMkLst>
          <pc:docMk/>
          <pc:sldMk cId="2319910450" sldId="275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319910450" sldId="275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319910450" sldId="275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4:48.536" v="471" actId="20577"/>
          <ac:spMkLst>
            <pc:docMk/>
            <pc:sldMk cId="2319910450" sldId="275"/>
            <ac:spMk id="8" creationId="{1DECC470-6026-49A1-B367-BD34658F0703}"/>
          </ac:spMkLst>
        </pc:spChg>
        <pc:spChg chg="add mod">
          <ac:chgData name="Ira Daniel" userId="S::20484@fnbrno.cz::160380b3-875f-4c41-90c0-206e3231e4c6" providerId="AD" clId="Web-{044A98C6-7F2F-AF8F-790F-69061980C226}" dt="2021-09-05T19:14:52.896" v="472" actId="20577"/>
          <ac:spMkLst>
            <pc:docMk/>
            <pc:sldMk cId="2319910450" sldId="275"/>
            <ac:spMk id="10" creationId="{84074AEB-882D-4640-9052-D0C63B170111}"/>
          </ac:spMkLst>
        </pc:spChg>
        <pc:spChg chg="add mod">
          <ac:chgData name="Ira Daniel" userId="S::20484@fnbrno.cz::160380b3-875f-4c41-90c0-206e3231e4c6" providerId="AD" clId="Web-{044A98C6-7F2F-AF8F-790F-69061980C226}" dt="2021-09-05T19:14:56.161" v="473" actId="20577"/>
          <ac:spMkLst>
            <pc:docMk/>
            <pc:sldMk cId="2319910450" sldId="275"/>
            <ac:spMk id="12" creationId="{6A91552B-B39C-409F-A22E-9DC7ECAF7F24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319910450" sldId="275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319910450" sldId="275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319910450" sldId="275"/>
            <ac:picMk id="6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4080114053" sldId="276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80114053" sldId="276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80114053" sldId="276"/>
            <ac:spMk id="3" creationId="{00000000-0000-0000-0000-000000000000}"/>
          </ac:spMkLst>
        </pc:spChg>
        <pc:graphicFrameChg chg="mod modGraphic">
          <ac:chgData name="Ira Daniel" userId="S::20484@fnbrno.cz::160380b3-875f-4c41-90c0-206e3231e4c6" providerId="AD" clId="Web-{044A98C6-7F2F-AF8F-790F-69061980C226}" dt="2021-09-05T19:07:53.729" v="353"/>
          <ac:graphicFrameMkLst>
            <pc:docMk/>
            <pc:sldMk cId="4080114053" sldId="276"/>
            <ac:graphicFrameMk id="4" creationId="{00000000-0000-0000-0000-000000000000}"/>
          </ac:graphicFrameMkLst>
        </pc:graphicFrameChg>
      </pc:sldChg>
      <pc:sldChg chg="addSp modSp">
        <pc:chgData name="Ira Daniel" userId="S::20484@fnbrno.cz::160380b3-875f-4c41-90c0-206e3231e4c6" providerId="AD" clId="Web-{044A98C6-7F2F-AF8F-790F-69061980C226}" dt="2021-09-05T19:13:04.721" v="429" actId="20577"/>
        <pc:sldMkLst>
          <pc:docMk/>
          <pc:sldMk cId="4294819253" sldId="277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294819253" sldId="277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294819253" sldId="277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3:04.721" v="429" actId="20577"/>
          <ac:spMkLst>
            <pc:docMk/>
            <pc:sldMk cId="4294819253" sldId="277"/>
            <ac:spMk id="6" creationId="{4548D5AA-EABB-49A7-97A9-6DCAA50F0AF5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294819253" sldId="277"/>
            <ac:picMk id="4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3408991794" sldId="278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408991794" sldId="278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408991794" sldId="278"/>
            <ac:spMk id="3" creationId="{00000000-0000-0000-0000-000000000000}"/>
          </ac:spMkLst>
        </pc:spChg>
      </pc:sldChg>
      <pc:sldChg chg="addSp modSp">
        <pc:chgData name="Ira Daniel" userId="S::20484@fnbrno.cz::160380b3-875f-4c41-90c0-206e3231e4c6" providerId="AD" clId="Web-{044A98C6-7F2F-AF8F-790F-69061980C226}" dt="2021-09-05T19:15:04.771" v="476" actId="20577"/>
        <pc:sldMkLst>
          <pc:docMk/>
          <pc:sldMk cId="2158677692" sldId="280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158677692" sldId="280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158677692" sldId="280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5:04.771" v="476" actId="20577"/>
          <ac:spMkLst>
            <pc:docMk/>
            <pc:sldMk cId="2158677692" sldId="280"/>
            <ac:spMk id="6" creationId="{2F427533-15CB-4436-BE87-E9483E56B1F8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158677692" sldId="280"/>
            <ac:picMk id="4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5:13.990" v="479" actId="20577"/>
        <pc:sldMkLst>
          <pc:docMk/>
          <pc:sldMk cId="4171553114" sldId="281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171553114" sldId="281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171553114" sldId="281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5:10.427" v="478" actId="20577"/>
          <ac:spMkLst>
            <pc:docMk/>
            <pc:sldMk cId="4171553114" sldId="281"/>
            <ac:spMk id="5" creationId="{7F0F93C9-5CA7-4DF5-89A3-9B9A3F9DDAA3}"/>
          </ac:spMkLst>
        </pc:spChg>
        <pc:spChg chg="add mod">
          <ac:chgData name="Ira Daniel" userId="S::20484@fnbrno.cz::160380b3-875f-4c41-90c0-206e3231e4c6" providerId="AD" clId="Web-{044A98C6-7F2F-AF8F-790F-69061980C226}" dt="2021-09-05T19:15:13.990" v="479" actId="20577"/>
          <ac:spMkLst>
            <pc:docMk/>
            <pc:sldMk cId="4171553114" sldId="281"/>
            <ac:spMk id="9" creationId="{1C4E33D6-E4DC-43F6-9C13-AE063CE18285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171553114" sldId="281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171553114" sldId="281"/>
            <ac:picMk id="6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5:27.412" v="481" actId="20577"/>
        <pc:sldMkLst>
          <pc:docMk/>
          <pc:sldMk cId="4008575105" sldId="282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08575105" sldId="282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08575105" sldId="282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5:23.865" v="480" actId="20577"/>
          <ac:spMkLst>
            <pc:docMk/>
            <pc:sldMk cId="4008575105" sldId="282"/>
            <ac:spMk id="7" creationId="{420F6580-9FB6-480C-8FA3-E5933ECDDFE9}"/>
          </ac:spMkLst>
        </pc:spChg>
        <pc:spChg chg="add mod">
          <ac:chgData name="Ira Daniel" userId="S::20484@fnbrno.cz::160380b3-875f-4c41-90c0-206e3231e4c6" providerId="AD" clId="Web-{044A98C6-7F2F-AF8F-790F-69061980C226}" dt="2021-09-05T19:15:27.412" v="481" actId="20577"/>
          <ac:spMkLst>
            <pc:docMk/>
            <pc:sldMk cId="4008575105" sldId="282"/>
            <ac:spMk id="9" creationId="{E4F204C4-E94A-4ABF-BECB-3548F1358358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08575105" sldId="282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08575105" sldId="282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5:37.975" v="485" actId="20577"/>
        <pc:sldMkLst>
          <pc:docMk/>
          <pc:sldMk cId="2940978658" sldId="283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940978658" sldId="283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940978658" sldId="283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5:33.084" v="484" actId="20577"/>
          <ac:spMkLst>
            <pc:docMk/>
            <pc:sldMk cId="2940978658" sldId="283"/>
            <ac:spMk id="7" creationId="{CD1E9655-1115-4053-B150-D6A90CA52BF3}"/>
          </ac:spMkLst>
        </pc:spChg>
        <pc:spChg chg="add mod">
          <ac:chgData name="Ira Daniel" userId="S::20484@fnbrno.cz::160380b3-875f-4c41-90c0-206e3231e4c6" providerId="AD" clId="Web-{044A98C6-7F2F-AF8F-790F-69061980C226}" dt="2021-09-05T19:15:37.975" v="485" actId="20577"/>
          <ac:spMkLst>
            <pc:docMk/>
            <pc:sldMk cId="2940978658" sldId="283"/>
            <ac:spMk id="9" creationId="{921890AD-F948-4066-B9D7-857B5C14B63E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940978658" sldId="283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940978658" sldId="283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6:00.929" v="493" actId="20577"/>
        <pc:sldMkLst>
          <pc:docMk/>
          <pc:sldMk cId="2071592064" sldId="284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071592064" sldId="284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071592064" sldId="284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5:59.897" v="491" actId="20577"/>
          <ac:spMkLst>
            <pc:docMk/>
            <pc:sldMk cId="2071592064" sldId="284"/>
            <ac:spMk id="9" creationId="{9BBD0D51-82D8-4BF6-8C0E-E3B0854767BA}"/>
          </ac:spMkLst>
        </pc:spChg>
        <pc:spChg chg="add mod">
          <ac:chgData name="Ira Daniel" userId="S::20484@fnbrno.cz::160380b3-875f-4c41-90c0-206e3231e4c6" providerId="AD" clId="Web-{044A98C6-7F2F-AF8F-790F-69061980C226}" dt="2021-09-05T19:15:44.959" v="487" actId="20577"/>
          <ac:spMkLst>
            <pc:docMk/>
            <pc:sldMk cId="2071592064" sldId="284"/>
            <ac:spMk id="11" creationId="{19C9DD42-6286-481B-85B8-E710B822ADFF}"/>
          </ac:spMkLst>
        </pc:spChg>
        <pc:spChg chg="add mod">
          <ac:chgData name="Ira Daniel" userId="S::20484@fnbrno.cz::160380b3-875f-4c41-90c0-206e3231e4c6" providerId="AD" clId="Web-{044A98C6-7F2F-AF8F-790F-69061980C226}" dt="2021-09-05T19:15:52.600" v="489" actId="20577"/>
          <ac:spMkLst>
            <pc:docMk/>
            <pc:sldMk cId="2071592064" sldId="284"/>
            <ac:spMk id="13" creationId="{4214210B-3688-4663-8AD1-465D03FD4F8E}"/>
          </ac:spMkLst>
        </pc:spChg>
        <pc:spChg chg="add mod">
          <ac:chgData name="Ira Daniel" userId="S::20484@fnbrno.cz::160380b3-875f-4c41-90c0-206e3231e4c6" providerId="AD" clId="Web-{044A98C6-7F2F-AF8F-790F-69061980C226}" dt="2021-09-05T19:16:00.929" v="493" actId="20577"/>
          <ac:spMkLst>
            <pc:docMk/>
            <pc:sldMk cId="2071592064" sldId="284"/>
            <ac:spMk id="15" creationId="{34D76D49-5209-4DBF-AF4F-C05B326DE827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071592064" sldId="284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071592064" sldId="284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071592064" sldId="284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071592064" sldId="284"/>
            <ac:picMk id="7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6:11.038" v="496" actId="20577"/>
        <pc:sldMkLst>
          <pc:docMk/>
          <pc:sldMk cId="3774466524" sldId="285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774466524" sldId="285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774466524" sldId="285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6:04.366" v="494" actId="20577"/>
          <ac:spMkLst>
            <pc:docMk/>
            <pc:sldMk cId="3774466524" sldId="285"/>
            <ac:spMk id="6" creationId="{D8072B44-9852-4009-9D26-15FC6DAC99D6}"/>
          </ac:spMkLst>
        </pc:spChg>
        <pc:spChg chg="add mod">
          <ac:chgData name="Ira Daniel" userId="S::20484@fnbrno.cz::160380b3-875f-4c41-90c0-206e3231e4c6" providerId="AD" clId="Web-{044A98C6-7F2F-AF8F-790F-69061980C226}" dt="2021-09-05T19:16:08.335" v="495" actId="20577"/>
          <ac:spMkLst>
            <pc:docMk/>
            <pc:sldMk cId="3774466524" sldId="285"/>
            <ac:spMk id="8" creationId="{E0D1DEEA-ED0F-45D0-A087-91FF8FE1787B}"/>
          </ac:spMkLst>
        </pc:spChg>
        <pc:spChg chg="add mod">
          <ac:chgData name="Ira Daniel" userId="S::20484@fnbrno.cz::160380b3-875f-4c41-90c0-206e3231e4c6" providerId="AD" clId="Web-{044A98C6-7F2F-AF8F-790F-69061980C226}" dt="2021-09-05T19:16:11.038" v="496" actId="20577"/>
          <ac:spMkLst>
            <pc:docMk/>
            <pc:sldMk cId="3774466524" sldId="285"/>
            <ac:spMk id="10" creationId="{C21EDF00-10BE-43A0-B068-EC4F9B73C9C4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774466524" sldId="285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774466524" sldId="285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774466524" sldId="285"/>
            <ac:picMk id="1026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6:20.429" v="499" actId="20577"/>
        <pc:sldMkLst>
          <pc:docMk/>
          <pc:sldMk cId="30310187" sldId="286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0310187" sldId="286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0310187" sldId="286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6:16.460" v="498" actId="20577"/>
          <ac:spMkLst>
            <pc:docMk/>
            <pc:sldMk cId="30310187" sldId="286"/>
            <ac:spMk id="7" creationId="{51B5D003-A670-4037-AF41-8CEDBF0E7FDC}"/>
          </ac:spMkLst>
        </pc:spChg>
        <pc:spChg chg="add mod">
          <ac:chgData name="Ira Daniel" userId="S::20484@fnbrno.cz::160380b3-875f-4c41-90c0-206e3231e4c6" providerId="AD" clId="Web-{044A98C6-7F2F-AF8F-790F-69061980C226}" dt="2021-09-05T19:16:20.429" v="499" actId="20577"/>
          <ac:spMkLst>
            <pc:docMk/>
            <pc:sldMk cId="30310187" sldId="286"/>
            <ac:spMk id="9" creationId="{4A13025B-F84D-46A1-BB70-4E3E79D11D23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0310187" sldId="286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0310187" sldId="286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6:26.773" v="502" actId="20577"/>
        <pc:sldMkLst>
          <pc:docMk/>
          <pc:sldMk cId="4028820508" sldId="287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28820508" sldId="287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28820508" sldId="287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6:26.773" v="502" actId="20577"/>
          <ac:spMkLst>
            <pc:docMk/>
            <pc:sldMk cId="4028820508" sldId="287"/>
            <ac:spMk id="6" creationId="{54B8779E-794C-4173-8487-D2FB8D90A004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28820508" sldId="287"/>
            <ac:picMk id="4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6:35.836" v="506" actId="20577"/>
        <pc:sldMkLst>
          <pc:docMk/>
          <pc:sldMk cId="2580783057" sldId="288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580783057" sldId="288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580783057" sldId="288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6:33.554" v="504" actId="20577"/>
          <ac:spMkLst>
            <pc:docMk/>
            <pc:sldMk cId="2580783057" sldId="288"/>
            <ac:spMk id="7" creationId="{C8F1F5F2-368D-4F2E-965A-B5BD9FAF0A3E}"/>
          </ac:spMkLst>
        </pc:spChg>
        <pc:spChg chg="add mod">
          <ac:chgData name="Ira Daniel" userId="S::20484@fnbrno.cz::160380b3-875f-4c41-90c0-206e3231e4c6" providerId="AD" clId="Web-{044A98C6-7F2F-AF8F-790F-69061980C226}" dt="2021-09-05T19:16:35.836" v="506" actId="20577"/>
          <ac:spMkLst>
            <pc:docMk/>
            <pc:sldMk cId="2580783057" sldId="288"/>
            <ac:spMk id="9" creationId="{AC8D1BAA-AD0C-484C-8535-2F9DAEF0771C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580783057" sldId="288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580783057" sldId="288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7:07.602" v="517" actId="20577"/>
        <pc:sldMkLst>
          <pc:docMk/>
          <pc:sldMk cId="244328267" sldId="289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44328267" sldId="289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44328267" sldId="289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6:41.805" v="508" actId="20577"/>
          <ac:spMkLst>
            <pc:docMk/>
            <pc:sldMk cId="244328267" sldId="289"/>
            <ac:spMk id="7" creationId="{80A56D80-8852-4E83-97A6-D05EF986FAFB}"/>
          </ac:spMkLst>
        </pc:spChg>
        <pc:spChg chg="add mod">
          <ac:chgData name="Ira Daniel" userId="S::20484@fnbrno.cz::160380b3-875f-4c41-90c0-206e3231e4c6" providerId="AD" clId="Web-{044A98C6-7F2F-AF8F-790F-69061980C226}" dt="2021-09-05T19:16:46.055" v="509" actId="20577"/>
          <ac:spMkLst>
            <pc:docMk/>
            <pc:sldMk cId="244328267" sldId="289"/>
            <ac:spMk id="14" creationId="{AC010398-BAE9-4182-838C-984B69798F83}"/>
          </ac:spMkLst>
        </pc:spChg>
        <pc:spChg chg="add mod">
          <ac:chgData name="Ira Daniel" userId="S::20484@fnbrno.cz::160380b3-875f-4c41-90c0-206e3231e4c6" providerId="AD" clId="Web-{044A98C6-7F2F-AF8F-790F-69061980C226}" dt="2021-09-05T19:16:49.180" v="510" actId="20577"/>
          <ac:spMkLst>
            <pc:docMk/>
            <pc:sldMk cId="244328267" sldId="289"/>
            <ac:spMk id="16" creationId="{EAF7432B-2449-4124-A50A-3E816D1AFE4A}"/>
          </ac:spMkLst>
        </pc:spChg>
        <pc:spChg chg="add mod">
          <ac:chgData name="Ira Daniel" userId="S::20484@fnbrno.cz::160380b3-875f-4c41-90c0-206e3231e4c6" providerId="AD" clId="Web-{044A98C6-7F2F-AF8F-790F-69061980C226}" dt="2021-09-05T19:16:52.211" v="511" actId="20577"/>
          <ac:spMkLst>
            <pc:docMk/>
            <pc:sldMk cId="244328267" sldId="289"/>
            <ac:spMk id="18" creationId="{6BAF4025-4E00-4EDD-90EE-9FF7EE760A50}"/>
          </ac:spMkLst>
        </pc:spChg>
        <pc:spChg chg="add mod">
          <ac:chgData name="Ira Daniel" userId="S::20484@fnbrno.cz::160380b3-875f-4c41-90c0-206e3231e4c6" providerId="AD" clId="Web-{044A98C6-7F2F-AF8F-790F-69061980C226}" dt="2021-09-05T19:16:56.196" v="512" actId="20577"/>
          <ac:spMkLst>
            <pc:docMk/>
            <pc:sldMk cId="244328267" sldId="289"/>
            <ac:spMk id="20" creationId="{5B633267-0208-47FE-B6B3-3DE43E8A7AA5}"/>
          </ac:spMkLst>
        </pc:spChg>
        <pc:spChg chg="add mod">
          <ac:chgData name="Ira Daniel" userId="S::20484@fnbrno.cz::160380b3-875f-4c41-90c0-206e3231e4c6" providerId="AD" clId="Web-{044A98C6-7F2F-AF8F-790F-69061980C226}" dt="2021-09-05T19:17:00.211" v="513" actId="20577"/>
          <ac:spMkLst>
            <pc:docMk/>
            <pc:sldMk cId="244328267" sldId="289"/>
            <ac:spMk id="22" creationId="{F6558AB9-100E-45BB-971B-A509720EC92C}"/>
          </ac:spMkLst>
        </pc:spChg>
        <pc:spChg chg="add mod">
          <ac:chgData name="Ira Daniel" userId="S::20484@fnbrno.cz::160380b3-875f-4c41-90c0-206e3231e4c6" providerId="AD" clId="Web-{044A98C6-7F2F-AF8F-790F-69061980C226}" dt="2021-09-05T19:17:07.602" v="517" actId="20577"/>
          <ac:spMkLst>
            <pc:docMk/>
            <pc:sldMk cId="244328267" sldId="289"/>
            <ac:spMk id="24" creationId="{A8F9E158-ED05-4342-A21B-E9BE7F3DC1A7}"/>
          </ac:spMkLst>
        </pc:spChg>
        <pc:picChg chg="mod">
          <ac:chgData name="Ira Daniel" userId="S::20484@fnbrno.cz::160380b3-875f-4c41-90c0-206e3231e4c6" providerId="AD" clId="Web-{044A98C6-7F2F-AF8F-790F-69061980C226}" dt="2021-09-05T19:08:18.807" v="362" actId="14100"/>
          <ac:picMkLst>
            <pc:docMk/>
            <pc:sldMk cId="244328267" sldId="289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8:25.604" v="364" actId="14100"/>
          <ac:picMkLst>
            <pc:docMk/>
            <pc:sldMk cId="244328267" sldId="289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8:06.260" v="356" actId="14100"/>
          <ac:picMkLst>
            <pc:docMk/>
            <pc:sldMk cId="244328267" sldId="289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8:00.651" v="354" actId="14100"/>
          <ac:picMkLst>
            <pc:docMk/>
            <pc:sldMk cId="244328267" sldId="289"/>
            <ac:picMk id="8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8:08.760" v="357" actId="14100"/>
          <ac:picMkLst>
            <pc:docMk/>
            <pc:sldMk cId="244328267" sldId="289"/>
            <ac:picMk id="9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8:22.761" v="363" actId="14100"/>
          <ac:picMkLst>
            <pc:docMk/>
            <pc:sldMk cId="244328267" sldId="289"/>
            <ac:picMk id="10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8:03.198" v="355" actId="14100"/>
          <ac:picMkLst>
            <pc:docMk/>
            <pc:sldMk cId="244328267" sldId="289"/>
            <ac:picMk id="11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7:19.868" v="521" actId="20577"/>
        <pc:sldMkLst>
          <pc:docMk/>
          <pc:sldMk cId="4034301577" sldId="290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34301577" sldId="290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34301577" sldId="290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7:12.118" v="518" actId="20577"/>
          <ac:spMkLst>
            <pc:docMk/>
            <pc:sldMk cId="4034301577" sldId="290"/>
            <ac:spMk id="8" creationId="{B8F8BD68-2A33-4488-A69E-18E0ED5AC49C}"/>
          </ac:spMkLst>
        </pc:spChg>
        <pc:spChg chg="add mod">
          <ac:chgData name="Ira Daniel" userId="S::20484@fnbrno.cz::160380b3-875f-4c41-90c0-206e3231e4c6" providerId="AD" clId="Web-{044A98C6-7F2F-AF8F-790F-69061980C226}" dt="2021-09-05T19:17:15.649" v="519" actId="20577"/>
          <ac:spMkLst>
            <pc:docMk/>
            <pc:sldMk cId="4034301577" sldId="290"/>
            <ac:spMk id="10" creationId="{CB81B82A-95AD-44CC-AB44-2CB73FBE58D6}"/>
          </ac:spMkLst>
        </pc:spChg>
        <pc:spChg chg="add mod">
          <ac:chgData name="Ira Daniel" userId="S::20484@fnbrno.cz::160380b3-875f-4c41-90c0-206e3231e4c6" providerId="AD" clId="Web-{044A98C6-7F2F-AF8F-790F-69061980C226}" dt="2021-09-05T19:17:19.868" v="521" actId="20577"/>
          <ac:spMkLst>
            <pc:docMk/>
            <pc:sldMk cId="4034301577" sldId="290"/>
            <ac:spMk id="12" creationId="{9893BD46-065B-4F59-93CA-06DCAAC6D163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34301577" sldId="290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34301577" sldId="290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34301577" sldId="290"/>
            <ac:picMk id="6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2898995137" sldId="291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898995137" sldId="291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898995137" sldId="291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3568032838" sldId="293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568032838" sldId="293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568032838" sldId="293"/>
            <ac:spMk id="3" creationId="{00000000-0000-0000-0000-000000000000}"/>
          </ac:spMkLst>
        </pc:spChg>
        <pc:graphicFrameChg chg="mod modGraphic">
          <ac:chgData name="Ira Daniel" userId="S::20484@fnbrno.cz::160380b3-875f-4c41-90c0-206e3231e4c6" providerId="AD" clId="Web-{044A98C6-7F2F-AF8F-790F-69061980C226}" dt="2021-09-05T19:07:53.729" v="353"/>
          <ac:graphicFrameMkLst>
            <pc:docMk/>
            <pc:sldMk cId="3568032838" sldId="293"/>
            <ac:graphicFrameMk id="4" creationId="{00000000-0000-0000-0000-000000000000}"/>
          </ac:graphicFrameMkLst>
        </pc:graphicFrameChg>
      </pc:sldChg>
      <pc:sldChg chg="modSp del">
        <pc:chgData name="Ira Daniel" userId="S::20484@fnbrno.cz::160380b3-875f-4c41-90c0-206e3231e4c6" providerId="AD" clId="Web-{044A98C6-7F2F-AF8F-790F-69061980C226}" dt="2021-09-05T20:10:33.530" v="880"/>
        <pc:sldMkLst>
          <pc:docMk/>
          <pc:sldMk cId="2910586924" sldId="294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910586924" sldId="294"/>
            <ac:spMk id="2" creationId="{4084B5D6-AF12-46D1-A0D7-2BC839F452E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910586924" sldId="294"/>
            <ac:spMk id="3" creationId="{9E39AF5F-8468-4FB3-9BEF-1665E2460A85}"/>
          </ac:spMkLst>
        </pc:sp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3514386945" sldId="295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514386945" sldId="295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514386945" sldId="295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675156857" sldId="296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675156857" sldId="296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675156857" sldId="296"/>
            <ac:spMk id="3" creationId="{00000000-0000-0000-0000-000000000000}"/>
          </ac:spMkLst>
        </pc:spChg>
      </pc:sldChg>
      <pc:sldChg chg="addSp modSp">
        <pc:chgData name="Ira Daniel" userId="S::20484@fnbrno.cz::160380b3-875f-4c41-90c0-206e3231e4c6" providerId="AD" clId="Web-{044A98C6-7F2F-AF8F-790F-69061980C226}" dt="2021-09-05T19:14:35.848" v="469" actId="20577"/>
        <pc:sldMkLst>
          <pc:docMk/>
          <pc:sldMk cId="2804475862" sldId="297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804475862" sldId="297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804475862" sldId="297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4:09.535" v="460" actId="20577"/>
          <ac:spMkLst>
            <pc:docMk/>
            <pc:sldMk cId="2804475862" sldId="297"/>
            <ac:spMk id="11" creationId="{C73C6035-0ED2-4D17-8358-BF9B69D24607}"/>
          </ac:spMkLst>
        </pc:spChg>
        <pc:spChg chg="add mod">
          <ac:chgData name="Ira Daniel" userId="S::20484@fnbrno.cz::160380b3-875f-4c41-90c0-206e3231e4c6" providerId="AD" clId="Web-{044A98C6-7F2F-AF8F-790F-69061980C226}" dt="2021-09-05T19:14:13.520" v="461" actId="20577"/>
          <ac:spMkLst>
            <pc:docMk/>
            <pc:sldMk cId="2804475862" sldId="297"/>
            <ac:spMk id="13" creationId="{D7B70B6B-F31B-4982-8F4E-C6E6778520CD}"/>
          </ac:spMkLst>
        </pc:spChg>
        <pc:spChg chg="add mod">
          <ac:chgData name="Ira Daniel" userId="S::20484@fnbrno.cz::160380b3-875f-4c41-90c0-206e3231e4c6" providerId="AD" clId="Web-{044A98C6-7F2F-AF8F-790F-69061980C226}" dt="2021-09-05T19:14:18.192" v="463" actId="20577"/>
          <ac:spMkLst>
            <pc:docMk/>
            <pc:sldMk cId="2804475862" sldId="297"/>
            <ac:spMk id="15" creationId="{54279E73-302F-4023-BE2B-C18610C68A69}"/>
          </ac:spMkLst>
        </pc:spChg>
        <pc:spChg chg="add mod">
          <ac:chgData name="Ira Daniel" userId="S::20484@fnbrno.cz::160380b3-875f-4c41-90c0-206e3231e4c6" providerId="AD" clId="Web-{044A98C6-7F2F-AF8F-790F-69061980C226}" dt="2021-09-05T19:14:24.035" v="465" actId="20577"/>
          <ac:spMkLst>
            <pc:docMk/>
            <pc:sldMk cId="2804475862" sldId="297"/>
            <ac:spMk id="17" creationId="{417DE16C-66A3-4835-A542-7BF4288D6605}"/>
          </ac:spMkLst>
        </pc:spChg>
        <pc:spChg chg="add mod">
          <ac:chgData name="Ira Daniel" userId="S::20484@fnbrno.cz::160380b3-875f-4c41-90c0-206e3231e4c6" providerId="AD" clId="Web-{044A98C6-7F2F-AF8F-790F-69061980C226}" dt="2021-09-05T19:14:28.567" v="467" actId="20577"/>
          <ac:spMkLst>
            <pc:docMk/>
            <pc:sldMk cId="2804475862" sldId="297"/>
            <ac:spMk id="19" creationId="{C4357C92-AEEF-410C-B90A-43927B479D21}"/>
          </ac:spMkLst>
        </pc:spChg>
        <pc:spChg chg="add mod">
          <ac:chgData name="Ira Daniel" userId="S::20484@fnbrno.cz::160380b3-875f-4c41-90c0-206e3231e4c6" providerId="AD" clId="Web-{044A98C6-7F2F-AF8F-790F-69061980C226}" dt="2021-09-05T19:14:35.848" v="469" actId="20577"/>
          <ac:spMkLst>
            <pc:docMk/>
            <pc:sldMk cId="2804475862" sldId="297"/>
            <ac:spMk id="21" creationId="{8164E5C9-3CD9-4ED6-AAE2-5158BC00E880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804475862" sldId="297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804475862" sldId="297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804475862" sldId="297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804475862" sldId="297"/>
            <ac:picMk id="7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804475862" sldId="297"/>
            <ac:picMk id="8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804475862" sldId="297"/>
            <ac:picMk id="9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2790317433" sldId="298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790317433" sldId="298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790317433" sldId="298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2113506010" sldId="299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113506010" sldId="299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113506010" sldId="299"/>
            <ac:spMk id="3" creationId="{00000000-0000-0000-0000-000000000000}"/>
          </ac:spMkLst>
        </pc:spChg>
      </pc:sldChg>
      <pc:sldMasterChg chg="modSp modSldLayout">
        <pc:chgData name="Ira Daniel" userId="S::20484@fnbrno.cz::160380b3-875f-4c41-90c0-206e3231e4c6" providerId="AD" clId="Web-{044A98C6-7F2F-AF8F-790F-69061980C226}" dt="2021-09-05T19:07:53.729" v="353"/>
        <pc:sldMasterMkLst>
          <pc:docMk/>
          <pc:sldMasterMk cId="0" sldId="2147483648"/>
        </pc:sldMaster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asterMk cId="0" sldId="2147483648"/>
            <ac:spMk id="6" creationId="{00000000-0000-0000-0000-000000000000}"/>
          </ac:spMkLst>
        </pc:sp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0" sldId="2147483649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</pc:sldLayout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0" sldId="2147483651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1"/>
              <ac:spMk id="2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</pc:sldLayout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0" sldId="2147483652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2"/>
              <ac:spMk id="4" creationId="{00000000-0000-0000-0000-000000000000}"/>
            </ac:spMkLst>
          </pc:spChg>
        </pc:sldLayout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0" sldId="2147483653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3"/>
              <ac:spMk id="3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3"/>
              <ac:spMk id="4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3"/>
              <ac:spMk id="5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3"/>
              <ac:spMk id="6" creationId="{00000000-0000-0000-0000-000000000000}"/>
            </ac:spMkLst>
          </pc:spChg>
        </pc:sldLayout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0" sldId="2147483656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6"/>
              <ac:spMk id="2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6"/>
              <ac:spMk id="3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6"/>
              <ac:spMk id="4" creationId="{00000000-0000-0000-0000-000000000000}"/>
            </ac:spMkLst>
          </pc:spChg>
        </pc:sldLayout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0" sldId="2147483657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7"/>
              <ac:spMk id="2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7"/>
              <ac:spMk id="3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7"/>
              <ac:spMk id="4" creationId="{00000000-0000-0000-0000-000000000000}"/>
            </ac:spMkLst>
          </pc:spChg>
        </pc:sldLayout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0" sldId="2147483659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9"/>
              <ac:spMk id="2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9"/>
              <ac:spMk id="3" creationId="{00000000-0000-0000-0000-000000000000}"/>
            </ac:spMkLst>
          </pc:spChg>
        </pc:sldLayout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39481167" sldId="2147483660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39481167" sldId="2147483660"/>
              <ac:spMk id="7" creationId="{322FA9F0-97E4-45C3-84A8-592F85A6A3A2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39481167" sldId="2147483660"/>
              <ac:spMk id="8" creationId="{00000000-0000-0000-0000-000000000000}"/>
            </ac:spMkLst>
          </pc:spChg>
          <pc:picChg chg="mod">
            <ac:chgData name="Ira Daniel" userId="S::20484@fnbrno.cz::160380b3-875f-4c41-90c0-206e3231e4c6" providerId="AD" clId="Web-{044A98C6-7F2F-AF8F-790F-69061980C226}" dt="2021-09-05T19:07:53.729" v="353"/>
            <ac:picMkLst>
              <pc:docMk/>
              <pc:sldMasterMk cId="0" sldId="2147483648"/>
              <pc:sldLayoutMk cId="39481167" sldId="2147483660"/>
              <ac:picMk id="10" creationId="{83F24B06-B2DE-4D1F-B580-6248E87C08F0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05.09.2021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05.09.2021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05.09.2021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1" y="414868"/>
            <a:ext cx="1160207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05.09.2021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05.09.2021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05.09.2021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05.09.2021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05.09.2021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05.09.2021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05.09.2021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05.09.2021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CCE86-20FD-4646-A3E7-2AA4A5F2579B}" type="datetimeFigureOut">
              <a:rPr lang="cs-CZ" smtClean="0"/>
              <a:t>05.09.2021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thoinfo.aaos.org/" TargetMode="External"/><Relationship Id="rId2" Type="http://schemas.openxmlformats.org/officeDocument/2006/relationships/hyperlink" Target="http://www.aosurgery.org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457FC-5DEE-4DD3-A392-AE51DA2F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348880"/>
            <a:ext cx="8521200" cy="117158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latin typeface="Arial" pitchFamily="34" charset="0"/>
                <a:cs typeface="Arial" pitchFamily="34" charset="0"/>
              </a:rPr>
              <a:t>Poranění pánve a dolní končetiny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900668-58F8-4404-9B1F-82379F975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4116403"/>
            <a:ext cx="8521200" cy="1312861"/>
          </a:xfrm>
        </p:spPr>
        <p:txBody>
          <a:bodyPr>
            <a:normAutofit fontScale="92500"/>
          </a:bodyPr>
          <a:lstStyle/>
          <a:p>
            <a:r>
              <a:rPr dirty="0">
                <a:latin typeface="Arial" pitchFamily="34" charset="0"/>
                <a:cs typeface="Arial" pitchFamily="34" charset="0"/>
              </a:rPr>
              <a:t>Daniel Ira, Milan Krtička, Petr Študent, Radek </a:t>
            </a:r>
            <a:r>
              <a:rPr dirty="0" err="1">
                <a:latin typeface="Arial" pitchFamily="34" charset="0"/>
                <a:cs typeface="Arial" pitchFamily="34" charset="0"/>
              </a:rPr>
              <a:t>Pikula</a:t>
            </a:r>
            <a:r>
              <a:rPr dirty="0">
                <a:latin typeface="Arial" pitchFamily="34" charset="0"/>
                <a:cs typeface="Arial" pitchFamily="34" charset="0"/>
              </a:rPr>
              <a:t>, Václav Rak</a:t>
            </a:r>
          </a:p>
          <a:p>
            <a:r>
              <a:rPr dirty="0">
                <a:latin typeface="Arial" pitchFamily="34" charset="0"/>
                <a:cs typeface="Arial" pitchFamily="34" charset="0"/>
              </a:rPr>
              <a:t>Department </a:t>
            </a:r>
            <a:r>
              <a:rPr dirty="0" err="1">
                <a:latin typeface="Arial" pitchFamily="34" charset="0"/>
                <a:cs typeface="Arial" pitchFamily="34" charset="0"/>
              </a:rPr>
              <a:t>of</a:t>
            </a:r>
            <a:r>
              <a:rPr dirty="0">
                <a:latin typeface="Arial" pitchFamily="34" charset="0"/>
                <a:cs typeface="Arial" pitchFamily="34" charset="0"/>
              </a:rPr>
              <a:t> Trauma </a:t>
            </a:r>
            <a:r>
              <a:rPr dirty="0" err="1">
                <a:latin typeface="Arial" pitchFamily="34" charset="0"/>
                <a:cs typeface="Arial" pitchFamily="34" charset="0"/>
              </a:rPr>
              <a:t>Surgery</a:t>
            </a:r>
            <a:r>
              <a:rPr dirty="0">
                <a:latin typeface="Arial" pitchFamily="34" charset="0"/>
                <a:cs typeface="Arial" pitchFamily="34" charset="0"/>
              </a:rPr>
              <a:t>, University </a:t>
            </a:r>
            <a:r>
              <a:rPr dirty="0" err="1">
                <a:latin typeface="Arial" pitchFamily="34" charset="0"/>
                <a:cs typeface="Arial" pitchFamily="34" charset="0"/>
              </a:rPr>
              <a:t>Hospital</a:t>
            </a:r>
            <a:r>
              <a:rPr dirty="0">
                <a:latin typeface="Arial" pitchFamily="34" charset="0"/>
                <a:cs typeface="Arial" pitchFamily="34" charset="0"/>
              </a:rPr>
              <a:t> Brno</a:t>
            </a:r>
          </a:p>
          <a:p>
            <a:r>
              <a:rPr dirty="0" err="1">
                <a:latin typeface="Arial" pitchFamily="34" charset="0"/>
                <a:cs typeface="Arial" pitchFamily="34" charset="0"/>
              </a:rPr>
              <a:t>Course</a:t>
            </a:r>
            <a:r>
              <a:rPr dirty="0">
                <a:latin typeface="Arial" pitchFamily="34" charset="0"/>
                <a:cs typeface="Arial" pitchFamily="34" charset="0"/>
              </a:rPr>
              <a:t>: 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524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Pánev - 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dirty="0"/>
              <a:t>Vysokoenergetické  trauma</a:t>
            </a:r>
          </a:p>
          <a:p>
            <a:r>
              <a:rPr lang="cs-CZ" sz="1800" dirty="0"/>
              <a:t>začínáme s „primary survey“ k vyloučení život ohrožujících poranění </a:t>
            </a:r>
          </a:p>
          <a:p>
            <a:r>
              <a:rPr lang="cs-CZ" sz="1800" dirty="0"/>
              <a:t>Pánevní nestabilita  -  vyšetřujeme tlakem na iliacké lopaty bilaterálně směrem středové linii (nestabilita - rozevírání/pohyb) – jen jedno vyšetření – dále již nevyšetřovat – riziko zhoršení krvácení</a:t>
            </a:r>
          </a:p>
          <a:p>
            <a:r>
              <a:rPr lang="cs-CZ" sz="1800" dirty="0"/>
              <a:t>Urgentní stabilizace – kontrola krvácení (C) – pánevní pás</a:t>
            </a:r>
          </a:p>
          <a:p>
            <a:r>
              <a:rPr lang="cs-CZ" sz="1800" dirty="0"/>
              <a:t>CAVE – neurovaskulární/abdominální/uretrální poranění</a:t>
            </a:r>
          </a:p>
          <a:p>
            <a:endParaRPr lang="cs-CZ" sz="1800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568" y="3841251"/>
            <a:ext cx="3017842" cy="22336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860527"/>
            <a:ext cx="3016118" cy="2214349"/>
          </a:xfrm>
          <a:prstGeom prst="rect">
            <a:avLst/>
          </a:prstGeom>
        </p:spPr>
      </p:pic>
      <p:sp>
        <p:nvSpPr>
          <p:cNvPr id="5" name="TextovéPole 7">
            <a:extLst>
              <a:ext uri="{FF2B5EF4-FFF2-40B4-BE49-F238E27FC236}">
                <a16:creationId xmlns:a16="http://schemas.microsoft.com/office/drawing/2014/main" id="{E4B852D3-BF27-4ADE-8AC1-9AB6CE78AB40}"/>
              </a:ext>
            </a:extLst>
          </p:cNvPr>
          <p:cNvSpPr txBox="1"/>
          <p:nvPr/>
        </p:nvSpPr>
        <p:spPr>
          <a:xfrm>
            <a:off x="2284464" y="6202569"/>
            <a:ext cx="507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9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B2D8C568-42CE-45B9-B7D6-23AEDEC1483B}"/>
              </a:ext>
            </a:extLst>
          </p:cNvPr>
          <p:cNvSpPr txBox="1"/>
          <p:nvPr/>
        </p:nvSpPr>
        <p:spPr>
          <a:xfrm>
            <a:off x="6730464" y="6247569"/>
            <a:ext cx="588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10</a:t>
            </a:r>
          </a:p>
        </p:txBody>
      </p:sp>
    </p:spTree>
    <p:extLst>
      <p:ext uri="{BB962C8B-B14F-4D97-AF65-F5344CB8AC3E}">
        <p14:creationId xmlns:p14="http://schemas.microsoft.com/office/powerpoint/2010/main" val="3814580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Pánev -  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latin typeface="+mj-lt"/>
                <a:cs typeface="Arial" pitchFamily="34" charset="0"/>
              </a:rPr>
              <a:t>T</a:t>
            </a:r>
            <a:r>
              <a:rPr lang="cs-CZ" sz="1800" dirty="0">
                <a:latin typeface="+mj-lt"/>
                <a:cs typeface="Arial" pitchFamily="34" charset="0"/>
              </a:rPr>
              <a:t>ři rtg projekce – komplexní zhodnocení pánevního kruhu</a:t>
            </a:r>
            <a:r>
              <a:rPr lang="en-US" sz="1800" dirty="0">
                <a:latin typeface="+mj-lt"/>
                <a:cs typeface="Arial" pitchFamily="34" charset="0"/>
              </a:rPr>
              <a:t> – AP, inlet, outlet </a:t>
            </a:r>
            <a:r>
              <a:rPr lang="cs-CZ" sz="1800" dirty="0">
                <a:latin typeface="+mj-lt"/>
                <a:cs typeface="Arial" pitchFamily="34" charset="0"/>
              </a:rPr>
              <a:t>projekce </a:t>
            </a:r>
          </a:p>
          <a:p>
            <a:r>
              <a:rPr lang="cs-CZ" sz="1800" dirty="0">
                <a:latin typeface="+mj-lt"/>
                <a:cs typeface="Arial" pitchFamily="34" charset="0"/>
              </a:rPr>
              <a:t>Vysokoenergetické trauma + rtg páteře + FAST + CT (hlava a krční páteř)</a:t>
            </a:r>
          </a:p>
          <a:p>
            <a:r>
              <a:rPr lang="cs-CZ" sz="1800" dirty="0">
                <a:latin typeface="+mj-lt"/>
                <a:cs typeface="Arial" pitchFamily="34" charset="0"/>
              </a:rPr>
              <a:t>V praxi -  u většiny</a:t>
            </a:r>
            <a:r>
              <a:rPr lang="en-US" sz="1800" dirty="0">
                <a:latin typeface="+mj-lt"/>
                <a:cs typeface="Arial" pitchFamily="34" charset="0"/>
              </a:rPr>
              <a:t> </a:t>
            </a:r>
            <a:r>
              <a:rPr lang="cs-CZ" sz="1800" dirty="0">
                <a:latin typeface="+mj-lt"/>
                <a:cs typeface="Arial" pitchFamily="34" charset="0"/>
              </a:rPr>
              <a:t>pacientů s vysokoenergetickým poraněním</a:t>
            </a:r>
            <a:r>
              <a:rPr lang="en-US" sz="1800" dirty="0">
                <a:latin typeface="+mj-lt"/>
                <a:cs typeface="Arial" pitchFamily="34" charset="0"/>
              </a:rPr>
              <a:t> </a:t>
            </a:r>
            <a:r>
              <a:rPr lang="cs-CZ" sz="1800" dirty="0">
                <a:latin typeface="+mj-lt"/>
                <a:cs typeface="Arial" pitchFamily="34" charset="0"/>
              </a:rPr>
              <a:t>po „</a:t>
            </a:r>
            <a:r>
              <a:rPr lang="en-US" sz="1800" dirty="0">
                <a:latin typeface="+mj-lt"/>
                <a:cs typeface="Arial" pitchFamily="34" charset="0"/>
              </a:rPr>
              <a:t>primary survey</a:t>
            </a:r>
            <a:r>
              <a:rPr lang="cs-CZ" sz="1800" dirty="0">
                <a:latin typeface="+mj-lt"/>
                <a:cs typeface="Arial" pitchFamily="34" charset="0"/>
              </a:rPr>
              <a:t>“</a:t>
            </a:r>
            <a:r>
              <a:rPr lang="en-US" sz="1800" dirty="0">
                <a:latin typeface="+mj-lt"/>
                <a:cs typeface="Arial" pitchFamily="34" charset="0"/>
              </a:rPr>
              <a:t> </a:t>
            </a:r>
            <a:r>
              <a:rPr lang="cs-CZ" sz="1800" dirty="0">
                <a:latin typeface="+mj-lt"/>
                <a:cs typeface="Arial" pitchFamily="34" charset="0"/>
              </a:rPr>
              <a:t>provádíme celotělové CT s kontrastem pokud není pacient zcela nestabilní</a:t>
            </a:r>
          </a:p>
          <a:p>
            <a:r>
              <a:rPr lang="cs-CZ" sz="1800" dirty="0">
                <a:latin typeface="+mj-lt"/>
                <a:cs typeface="Arial" pitchFamily="34" charset="0"/>
              </a:rPr>
              <a:t>Arteriální krvácení – leak (angioembolizace), </a:t>
            </a:r>
          </a:p>
          <a:p>
            <a:r>
              <a:rPr lang="cs-CZ" sz="1800" dirty="0">
                <a:latin typeface="+mj-lt"/>
                <a:cs typeface="Arial" pitchFamily="34" charset="0"/>
              </a:rPr>
              <a:t>Měchýř/uretrální ruptura - Uretro/cystogram</a:t>
            </a:r>
          </a:p>
          <a:p>
            <a:pPr marL="0" indent="0">
              <a:buNone/>
            </a:pPr>
            <a:endParaRPr lang="cs-CZ" sz="2000" dirty="0">
              <a:latin typeface="+mj-lt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126233"/>
            <a:ext cx="3014433" cy="22316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352" y="4228105"/>
            <a:ext cx="2314448" cy="174554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33370" t="43849" r="28908" b="20041"/>
          <a:stretch/>
        </p:blipFill>
        <p:spPr>
          <a:xfrm rot="5400000">
            <a:off x="3440850" y="4510519"/>
            <a:ext cx="2178304" cy="116739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38F1C95-8030-4FC0-9349-E1712AB2CF5E}"/>
              </a:ext>
            </a:extLst>
          </p:cNvPr>
          <p:cNvSpPr txBox="1"/>
          <p:nvPr/>
        </p:nvSpPr>
        <p:spPr>
          <a:xfrm>
            <a:off x="1870464" y="6355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11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56D7A9C8-CB1F-418A-A7E7-E3EFCBCC86EE}"/>
              </a:ext>
            </a:extLst>
          </p:cNvPr>
          <p:cNvSpPr txBox="1"/>
          <p:nvPr/>
        </p:nvSpPr>
        <p:spPr>
          <a:xfrm>
            <a:off x="4228463" y="6328568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12</a:t>
            </a:r>
          </a:p>
        </p:txBody>
      </p:sp>
      <p:sp>
        <p:nvSpPr>
          <p:cNvPr id="10" name="TextovéPole 7">
            <a:extLst>
              <a:ext uri="{FF2B5EF4-FFF2-40B4-BE49-F238E27FC236}">
                <a16:creationId xmlns:a16="http://schemas.microsoft.com/office/drawing/2014/main" id="{C8DD1673-3326-433A-AEE9-AEDFA7C3B9DB}"/>
              </a:ext>
            </a:extLst>
          </p:cNvPr>
          <p:cNvSpPr txBox="1"/>
          <p:nvPr/>
        </p:nvSpPr>
        <p:spPr>
          <a:xfrm>
            <a:off x="6730463" y="6265568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13</a:t>
            </a:r>
          </a:p>
        </p:txBody>
      </p:sp>
    </p:spTree>
    <p:extLst>
      <p:ext uri="{BB962C8B-B14F-4D97-AF65-F5344CB8AC3E}">
        <p14:creationId xmlns:p14="http://schemas.microsoft.com/office/powerpoint/2010/main" val="3345225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Pánev – klasifikace poranění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80535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r>
              <a:rPr lang="cs-CZ" sz="1800" dirty="0"/>
              <a:t>Anterior posterior compression (APC) poranění</a:t>
            </a:r>
          </a:p>
          <a:p>
            <a:r>
              <a:rPr lang="cs-CZ" sz="1800" dirty="0"/>
              <a:t>Lateral compression (LC) poranění</a:t>
            </a:r>
          </a:p>
          <a:p>
            <a:r>
              <a:rPr lang="cs-CZ" sz="1800" dirty="0"/>
              <a:t>Vertical shear (VS) poranění</a:t>
            </a:r>
          </a:p>
          <a:p>
            <a:r>
              <a:rPr lang="cs-CZ" sz="1800" dirty="0"/>
              <a:t>Combined mechanism (CM) poranění</a:t>
            </a:r>
          </a:p>
          <a:p>
            <a:endParaRPr lang="cs-CZ" sz="1800" dirty="0"/>
          </a:p>
          <a:p>
            <a:r>
              <a:rPr lang="cs-CZ" sz="1800" dirty="0"/>
              <a:t>Avulzní fraktury/zlomeniny ramének</a:t>
            </a:r>
          </a:p>
          <a:p>
            <a:r>
              <a:rPr lang="cs-CZ" sz="1800" dirty="0"/>
              <a:t>Sakrální/kokcygeální fraktury</a:t>
            </a: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r="53597"/>
          <a:stretch/>
        </p:blipFill>
        <p:spPr>
          <a:xfrm>
            <a:off x="505750" y="4265715"/>
            <a:ext cx="2482074" cy="21236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156" y="4265714"/>
            <a:ext cx="2063284" cy="19521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38499" t="16386" r="18383" b="13804"/>
          <a:stretch/>
        </p:blipFill>
        <p:spPr>
          <a:xfrm>
            <a:off x="5427096" y="2096806"/>
            <a:ext cx="1656184" cy="150831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29164" t="43206" r="50421" b="20501"/>
          <a:stretch/>
        </p:blipFill>
        <p:spPr>
          <a:xfrm>
            <a:off x="7398320" y="2136478"/>
            <a:ext cx="1512168" cy="151216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/>
          <a:srcRect l="47626" t="-1954" r="787" b="1954"/>
          <a:stretch/>
        </p:blipFill>
        <p:spPr>
          <a:xfrm>
            <a:off x="3498119" y="4265714"/>
            <a:ext cx="2586050" cy="1987657"/>
          </a:xfrm>
          <a:prstGeom prst="rect">
            <a:avLst/>
          </a:prstGeom>
        </p:spPr>
      </p:pic>
      <p:sp>
        <p:nvSpPr>
          <p:cNvPr id="10" name="TextovéPole 7">
            <a:extLst>
              <a:ext uri="{FF2B5EF4-FFF2-40B4-BE49-F238E27FC236}">
                <a16:creationId xmlns:a16="http://schemas.microsoft.com/office/drawing/2014/main" id="{689897AA-EAA9-43AC-9D86-CFA625023A7F}"/>
              </a:ext>
            </a:extLst>
          </p:cNvPr>
          <p:cNvSpPr txBox="1"/>
          <p:nvPr/>
        </p:nvSpPr>
        <p:spPr>
          <a:xfrm>
            <a:off x="1573464" y="6355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16</a:t>
            </a:r>
          </a:p>
        </p:txBody>
      </p:sp>
      <p:sp>
        <p:nvSpPr>
          <p:cNvPr id="12" name="TextovéPole 7">
            <a:extLst>
              <a:ext uri="{FF2B5EF4-FFF2-40B4-BE49-F238E27FC236}">
                <a16:creationId xmlns:a16="http://schemas.microsoft.com/office/drawing/2014/main" id="{FDE52255-85BD-42B0-86C0-19B94F581400}"/>
              </a:ext>
            </a:extLst>
          </p:cNvPr>
          <p:cNvSpPr txBox="1"/>
          <p:nvPr/>
        </p:nvSpPr>
        <p:spPr>
          <a:xfrm>
            <a:off x="4453464" y="6355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17</a:t>
            </a:r>
          </a:p>
        </p:txBody>
      </p:sp>
      <p:sp>
        <p:nvSpPr>
          <p:cNvPr id="14" name="TextovéPole 7">
            <a:extLst>
              <a:ext uri="{FF2B5EF4-FFF2-40B4-BE49-F238E27FC236}">
                <a16:creationId xmlns:a16="http://schemas.microsoft.com/office/drawing/2014/main" id="{6A532AA1-050D-45E9-B968-29A4EFE62912}"/>
              </a:ext>
            </a:extLst>
          </p:cNvPr>
          <p:cNvSpPr txBox="1"/>
          <p:nvPr/>
        </p:nvSpPr>
        <p:spPr>
          <a:xfrm>
            <a:off x="7450464" y="6355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18</a:t>
            </a:r>
          </a:p>
        </p:txBody>
      </p:sp>
      <p:sp>
        <p:nvSpPr>
          <p:cNvPr id="15" name="TextovéPole 7">
            <a:extLst>
              <a:ext uri="{FF2B5EF4-FFF2-40B4-BE49-F238E27FC236}">
                <a16:creationId xmlns:a16="http://schemas.microsoft.com/office/drawing/2014/main" id="{11196B58-8DD4-4BA8-992B-E7A14235760E}"/>
              </a:ext>
            </a:extLst>
          </p:cNvPr>
          <p:cNvSpPr txBox="1"/>
          <p:nvPr/>
        </p:nvSpPr>
        <p:spPr>
          <a:xfrm>
            <a:off x="6001463" y="3718568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14</a:t>
            </a:r>
          </a:p>
        </p:txBody>
      </p:sp>
      <p:sp>
        <p:nvSpPr>
          <p:cNvPr id="16" name="TextovéPole 7">
            <a:extLst>
              <a:ext uri="{FF2B5EF4-FFF2-40B4-BE49-F238E27FC236}">
                <a16:creationId xmlns:a16="http://schemas.microsoft.com/office/drawing/2014/main" id="{B51401E6-D4C3-4552-8BF4-579EB4B31677}"/>
              </a:ext>
            </a:extLst>
          </p:cNvPr>
          <p:cNvSpPr txBox="1"/>
          <p:nvPr/>
        </p:nvSpPr>
        <p:spPr>
          <a:xfrm>
            <a:off x="7855463" y="3718568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15</a:t>
            </a:r>
          </a:p>
        </p:txBody>
      </p:sp>
    </p:spTree>
    <p:extLst>
      <p:ext uri="{BB962C8B-B14F-4D97-AF65-F5344CB8AC3E}">
        <p14:creationId xmlns:p14="http://schemas.microsoft.com/office/powerpoint/2010/main" val="4076548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Pelvis -  </a:t>
            </a:r>
            <a:r>
              <a:rPr lang="cs-CZ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UP manažment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cs typeface="Arial" pitchFamily="34" charset="0"/>
              </a:rPr>
              <a:t>Nestabilní pánevní poranění zřídkakdy izolované (hrudní, abdominální, mozkové ..poranění) – Advanced Trauma Life Support (ATLS) manažement</a:t>
            </a:r>
          </a:p>
          <a:p>
            <a:r>
              <a:rPr lang="cs-CZ" sz="1800" dirty="0">
                <a:cs typeface="Arial" pitchFamily="34" charset="0"/>
              </a:rPr>
              <a:t>Trauma + hemodynamická nestabilita  = okamžitá aplikace pánevního pásu (Komprese po celém obvodu je vytvořena v oblasti trochanterů /ne ve výšce  iliackých lopat/ pomocí pánevního pásu nebo pomocí prostěradla)</a:t>
            </a:r>
          </a:p>
          <a:p>
            <a:r>
              <a:rPr lang="cs-CZ" sz="1800" dirty="0">
                <a:cs typeface="Arial" pitchFamily="34" charset="0"/>
              </a:rPr>
              <a:t>V případě pacientů, kteří jsou nadále nestabilní i po mechanické stabilizaci - doplnění pánevní tamponády a/nebo angioembolizace</a:t>
            </a: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955609"/>
            <a:ext cx="2520288" cy="22882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3545" t="18911" b="17730"/>
          <a:stretch/>
        </p:blipFill>
        <p:spPr>
          <a:xfrm>
            <a:off x="4227526" y="4149080"/>
            <a:ext cx="4034295" cy="1878083"/>
          </a:xfrm>
          <a:prstGeom prst="rect">
            <a:avLst/>
          </a:prstGeom>
        </p:spPr>
      </p:pic>
      <p:sp>
        <p:nvSpPr>
          <p:cNvPr id="7" name="TextovéPole 7">
            <a:extLst>
              <a:ext uri="{FF2B5EF4-FFF2-40B4-BE49-F238E27FC236}">
                <a16:creationId xmlns:a16="http://schemas.microsoft.com/office/drawing/2014/main" id="{7CCDB15A-4931-41E1-B054-74F749FF83A5}"/>
              </a:ext>
            </a:extLst>
          </p:cNvPr>
          <p:cNvSpPr txBox="1"/>
          <p:nvPr/>
        </p:nvSpPr>
        <p:spPr>
          <a:xfrm>
            <a:off x="1870464" y="6355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19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A9F1DE11-4318-4EF5-893B-76D1A7AD1708}"/>
              </a:ext>
            </a:extLst>
          </p:cNvPr>
          <p:cNvSpPr txBox="1"/>
          <p:nvPr/>
        </p:nvSpPr>
        <p:spPr>
          <a:xfrm>
            <a:off x="6405864" y="63549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20</a:t>
            </a:r>
          </a:p>
        </p:txBody>
      </p:sp>
    </p:spTree>
    <p:extLst>
      <p:ext uri="{BB962C8B-B14F-4D97-AF65-F5344CB8AC3E}">
        <p14:creationId xmlns:p14="http://schemas.microsoft.com/office/powerpoint/2010/main" val="2674775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Pánev -  </a:t>
            </a:r>
            <a:r>
              <a:rPr lang="cs-CZ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UP manažment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576" y="1335126"/>
            <a:ext cx="6889758" cy="4786110"/>
          </a:xfrm>
          <a:prstGeom prst="rect">
            <a:avLst/>
          </a:prstGeom>
        </p:spPr>
      </p:pic>
      <p:sp>
        <p:nvSpPr>
          <p:cNvPr id="6" name="TextovéPole 7">
            <a:extLst>
              <a:ext uri="{FF2B5EF4-FFF2-40B4-BE49-F238E27FC236}">
                <a16:creationId xmlns:a16="http://schemas.microsoft.com/office/drawing/2014/main" id="{4548D5AA-EABB-49A7-97A9-6DCAA50F0AF5}"/>
              </a:ext>
            </a:extLst>
          </p:cNvPr>
          <p:cNvSpPr txBox="1"/>
          <p:nvPr/>
        </p:nvSpPr>
        <p:spPr>
          <a:xfrm>
            <a:off x="4732464" y="6121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21</a:t>
            </a:r>
          </a:p>
        </p:txBody>
      </p:sp>
    </p:spTree>
    <p:extLst>
      <p:ext uri="{BB962C8B-B14F-4D97-AF65-F5344CB8AC3E}">
        <p14:creationId xmlns:p14="http://schemas.microsoft.com/office/powerpoint/2010/main" val="4294819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Pánev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 akutní pánevní ošetření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latin typeface="+mj-lt"/>
                <a:cs typeface="Arial" pitchFamily="34" charset="0"/>
              </a:rPr>
              <a:t>Externí fixace </a:t>
            </a:r>
          </a:p>
          <a:p>
            <a:r>
              <a:rPr lang="cs-CZ" sz="1800" dirty="0">
                <a:latin typeface="+mj-lt"/>
                <a:cs typeface="Arial" pitchFamily="34" charset="0"/>
              </a:rPr>
              <a:t>indikována k dočasní/definitivní stabilizaci  nestabilních poranění pánevního kruhu                                                                                              </a:t>
            </a:r>
          </a:p>
          <a:p>
            <a:r>
              <a:rPr lang="cs-CZ" sz="1800" dirty="0">
                <a:latin typeface="+mj-lt"/>
                <a:cs typeface="Arial" pitchFamily="34" charset="0"/>
              </a:rPr>
              <a:t>Implantace pinů/konstrukce – iliacké lopaty/supraacetabulárně</a:t>
            </a:r>
          </a:p>
          <a:p>
            <a:pPr marL="0" indent="0">
              <a:buNone/>
            </a:pPr>
            <a:r>
              <a:rPr lang="cs-CZ" sz="1800" dirty="0">
                <a:latin typeface="+mj-lt"/>
                <a:cs typeface="Arial" pitchFamily="34" charset="0"/>
              </a:rPr>
              <a:t>Pánevní svorka</a:t>
            </a:r>
          </a:p>
          <a:p>
            <a:r>
              <a:rPr lang="cs-CZ" sz="1800" dirty="0">
                <a:latin typeface="+mj-lt"/>
                <a:cs typeface="Arial" pitchFamily="34" charset="0"/>
              </a:rPr>
              <a:t>Nestabilní pánevní kruh bez kominuce v zadním segmentu/mimo místa aplikace pinů</a:t>
            </a:r>
          </a:p>
          <a:p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1980" t="30800" r="15344" b="9751"/>
          <a:stretch/>
        </p:blipFill>
        <p:spPr>
          <a:xfrm>
            <a:off x="6407751" y="3983186"/>
            <a:ext cx="2278132" cy="23255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812" y="4127204"/>
            <a:ext cx="2907222" cy="218152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71" y="4127204"/>
            <a:ext cx="2946718" cy="218152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08AC973-4DD0-4851-BDF2-7AFF72DFCD6E}"/>
              </a:ext>
            </a:extLst>
          </p:cNvPr>
          <p:cNvSpPr txBox="1"/>
          <p:nvPr/>
        </p:nvSpPr>
        <p:spPr>
          <a:xfrm>
            <a:off x="6248402" y="320040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/>
              <a:t>Kliknutím vložíte text.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0E2129EB-DB29-4205-8EF4-99B9D6904257}"/>
              </a:ext>
            </a:extLst>
          </p:cNvPr>
          <p:cNvSpPr txBox="1"/>
          <p:nvPr/>
        </p:nvSpPr>
        <p:spPr>
          <a:xfrm>
            <a:off x="1429464" y="6364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22</a:t>
            </a:r>
          </a:p>
        </p:txBody>
      </p:sp>
      <p:sp>
        <p:nvSpPr>
          <p:cNvPr id="11" name="TextovéPole 7">
            <a:extLst>
              <a:ext uri="{FF2B5EF4-FFF2-40B4-BE49-F238E27FC236}">
                <a16:creationId xmlns:a16="http://schemas.microsoft.com/office/drawing/2014/main" id="{F53A8A76-2573-4407-A295-FC67F304A24C}"/>
              </a:ext>
            </a:extLst>
          </p:cNvPr>
          <p:cNvSpPr txBox="1"/>
          <p:nvPr/>
        </p:nvSpPr>
        <p:spPr>
          <a:xfrm flipH="1">
            <a:off x="4492576" y="6364569"/>
            <a:ext cx="599888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23</a:t>
            </a:r>
          </a:p>
        </p:txBody>
      </p:sp>
      <p:sp>
        <p:nvSpPr>
          <p:cNvPr id="13" name="TextovéPole 7">
            <a:extLst>
              <a:ext uri="{FF2B5EF4-FFF2-40B4-BE49-F238E27FC236}">
                <a16:creationId xmlns:a16="http://schemas.microsoft.com/office/drawing/2014/main" id="{E63EC521-C2EF-4AE9-86E6-1F17FFDB33C6}"/>
              </a:ext>
            </a:extLst>
          </p:cNvPr>
          <p:cNvSpPr txBox="1"/>
          <p:nvPr/>
        </p:nvSpPr>
        <p:spPr>
          <a:xfrm>
            <a:off x="7441464" y="6364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24</a:t>
            </a:r>
          </a:p>
        </p:txBody>
      </p:sp>
    </p:spTree>
    <p:extLst>
      <p:ext uri="{BB962C8B-B14F-4D97-AF65-F5344CB8AC3E}">
        <p14:creationId xmlns:p14="http://schemas.microsoft.com/office/powerpoint/2010/main" val="1099048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Pánev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 akutní pánevní ošetření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Pánevní tamponáda</a:t>
            </a:r>
          </a:p>
          <a:p>
            <a:r>
              <a:rPr lang="cs-CZ" sz="1800" dirty="0">
                <a:cs typeface="Arial" pitchFamily="34" charset="0"/>
              </a:rPr>
              <a:t>Pánevní pás, svorka nebo externí fixatér aplikovány k prevenci separaci kostěných fragmentů kruhu – „uzavření kruhu“</a:t>
            </a:r>
          </a:p>
          <a:p>
            <a:r>
              <a:rPr lang="cs-CZ" sz="1800" dirty="0">
                <a:cs typeface="Arial" pitchFamily="34" charset="0"/>
              </a:rPr>
              <a:t>Příčná incize dle Pfannenstiela, peritoneum + jeho obsah mobilizovány mediálně, prostor vyplněn břišními roušky za účelem tamponády krvácení</a:t>
            </a:r>
            <a:r>
              <a:rPr lang="cs-CZ" sz="2000" dirty="0">
                <a:cs typeface="Arial" pitchFamily="34" charset="0"/>
              </a:rPr>
              <a:t>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Angioembolizace                                                                                </a:t>
            </a:r>
          </a:p>
          <a:p>
            <a:r>
              <a:rPr lang="cs-CZ" sz="1800" dirty="0"/>
              <a:t>hemodynamicky nestabilní pacient, obzvlášť při arteriálním krvácení, katétr je zaveden do femorální arterie, místa krvácení jsou identifikovány a embolizovány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4245970"/>
            <a:ext cx="2786292" cy="20627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4245970"/>
            <a:ext cx="1522207" cy="20681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90" y="4245970"/>
            <a:ext cx="2786293" cy="20627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CE00C2E-C328-4249-B274-F694E9D12BC3}"/>
              </a:ext>
            </a:extLst>
          </p:cNvPr>
          <p:cNvSpPr txBox="1"/>
          <p:nvPr/>
        </p:nvSpPr>
        <p:spPr>
          <a:xfrm>
            <a:off x="1636464" y="6355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25</a:t>
            </a:r>
          </a:p>
        </p:txBody>
      </p:sp>
      <p:sp>
        <p:nvSpPr>
          <p:cNvPr id="10" name="TextovéPole 7">
            <a:extLst>
              <a:ext uri="{FF2B5EF4-FFF2-40B4-BE49-F238E27FC236}">
                <a16:creationId xmlns:a16="http://schemas.microsoft.com/office/drawing/2014/main" id="{23C230C9-0449-4282-A479-61EF1A71499B}"/>
              </a:ext>
            </a:extLst>
          </p:cNvPr>
          <p:cNvSpPr txBox="1"/>
          <p:nvPr/>
        </p:nvSpPr>
        <p:spPr>
          <a:xfrm>
            <a:off x="4822464" y="6355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26</a:t>
            </a:r>
          </a:p>
        </p:txBody>
      </p:sp>
      <p:sp>
        <p:nvSpPr>
          <p:cNvPr id="12" name="TextovéPole 7">
            <a:extLst>
              <a:ext uri="{FF2B5EF4-FFF2-40B4-BE49-F238E27FC236}">
                <a16:creationId xmlns:a16="http://schemas.microsoft.com/office/drawing/2014/main" id="{8107CD56-BCD0-495A-A997-B55207568298}"/>
              </a:ext>
            </a:extLst>
          </p:cNvPr>
          <p:cNvSpPr txBox="1"/>
          <p:nvPr/>
        </p:nvSpPr>
        <p:spPr>
          <a:xfrm>
            <a:off x="7522464" y="6346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27</a:t>
            </a:r>
          </a:p>
        </p:txBody>
      </p:sp>
    </p:spTree>
    <p:extLst>
      <p:ext uri="{BB962C8B-B14F-4D97-AF65-F5344CB8AC3E}">
        <p14:creationId xmlns:p14="http://schemas.microsoft.com/office/powerpoint/2010/main" val="638543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Pánev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dirty="0"/>
              <a:t>Konzervativní terapie</a:t>
            </a:r>
          </a:p>
          <a:p>
            <a:r>
              <a:rPr lang="cs-CZ" sz="1800" dirty="0"/>
              <a:t>Stabilní LC zlomeniny (včetně poranění ramének u starších) – analgezie, fyzioterapie, částečné zatěžování došlapem při chůzi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Stabilní APC zlomeniny – analgezie, fyzioterapie, částečné zatěžování došlapem při chůzi</a:t>
            </a: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/>
              <a:t>Avulzní fraktury  - raritně vyžadující operační intervenci, velké dislokované fragmenty, mladí pacienti – operační terapie</a:t>
            </a: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32" y="4509121"/>
            <a:ext cx="2307079" cy="170730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4509121"/>
            <a:ext cx="2274062" cy="1680302"/>
          </a:xfrm>
          <a:prstGeom prst="rect">
            <a:avLst/>
          </a:prstGeom>
        </p:spPr>
      </p:pic>
      <p:sp>
        <p:nvSpPr>
          <p:cNvPr id="7" name="TextovéPole 7">
            <a:extLst>
              <a:ext uri="{FF2B5EF4-FFF2-40B4-BE49-F238E27FC236}">
                <a16:creationId xmlns:a16="http://schemas.microsoft.com/office/drawing/2014/main" id="{517B1E53-8EA7-4839-A065-50818A21EF7A}"/>
              </a:ext>
            </a:extLst>
          </p:cNvPr>
          <p:cNvSpPr txBox="1"/>
          <p:nvPr/>
        </p:nvSpPr>
        <p:spPr>
          <a:xfrm>
            <a:off x="2257464" y="6346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28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761049F7-1C26-48FD-8E5A-5540BF97B411}"/>
              </a:ext>
            </a:extLst>
          </p:cNvPr>
          <p:cNvSpPr txBox="1"/>
          <p:nvPr/>
        </p:nvSpPr>
        <p:spPr>
          <a:xfrm>
            <a:off x="6775464" y="6346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29</a:t>
            </a:r>
          </a:p>
        </p:txBody>
      </p:sp>
    </p:spTree>
    <p:extLst>
      <p:ext uri="{BB962C8B-B14F-4D97-AF65-F5344CB8AC3E}">
        <p14:creationId xmlns:p14="http://schemas.microsoft.com/office/powerpoint/2010/main" val="3781089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Pánev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13995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Operační terapie                                                                                           </a:t>
            </a:r>
          </a:p>
          <a:p>
            <a:r>
              <a:rPr lang="cs-CZ" sz="1400" dirty="0"/>
              <a:t>Nestabilní pacienti -  léčeni akutně pomocí technik akutní pánevní stabilizace                   </a:t>
            </a:r>
          </a:p>
          <a:p>
            <a:r>
              <a:rPr lang="cs-CZ" sz="1400" dirty="0">
                <a:cs typeface="Arial" pitchFamily="34" charset="0"/>
              </a:rPr>
              <a:t>Stabilní pacienti  - definitivní chirurgické ošetření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/>
              <a:t>Stabilizační techniky poranění přední části pánevního kruhu</a:t>
            </a:r>
          </a:p>
          <a:p>
            <a:endParaRPr lang="cs-CZ" sz="1800" dirty="0"/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endParaRPr lang="cs-CZ" sz="1800" dirty="0">
              <a:cs typeface="Arial" pitchFamily="34" charset="0"/>
            </a:endParaRPr>
          </a:p>
          <a:p>
            <a:endParaRPr lang="cs-CZ" sz="1800" dirty="0"/>
          </a:p>
          <a:p>
            <a:endParaRPr lang="cs-CZ" sz="1800" dirty="0"/>
          </a:p>
          <a:p>
            <a:r>
              <a:rPr lang="cs-CZ" sz="1800" dirty="0"/>
              <a:t>Stabilizační techniky poranění zadní části pánevního kruhu</a:t>
            </a:r>
          </a:p>
          <a:p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746" y="4851161"/>
            <a:ext cx="1749873" cy="16204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515" y="4874077"/>
            <a:ext cx="1986969" cy="15934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316" y="4851161"/>
            <a:ext cx="2233177" cy="155743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34744" t="44097" r="39372" b="21392"/>
          <a:stretch/>
        </p:blipFill>
        <p:spPr>
          <a:xfrm>
            <a:off x="3374870" y="2680134"/>
            <a:ext cx="2061257" cy="155719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402" y="2680134"/>
            <a:ext cx="2095563" cy="152119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2168" y="2679075"/>
            <a:ext cx="2052256" cy="1556054"/>
          </a:xfrm>
          <a:prstGeom prst="rect">
            <a:avLst/>
          </a:prstGeom>
        </p:spPr>
      </p:pic>
      <p:sp>
        <p:nvSpPr>
          <p:cNvPr id="11" name="TextovéPole 7">
            <a:extLst>
              <a:ext uri="{FF2B5EF4-FFF2-40B4-BE49-F238E27FC236}">
                <a16:creationId xmlns:a16="http://schemas.microsoft.com/office/drawing/2014/main" id="{F348E6AD-630D-4B1C-8D6F-30120864CB3F}"/>
              </a:ext>
            </a:extLst>
          </p:cNvPr>
          <p:cNvSpPr txBox="1"/>
          <p:nvPr/>
        </p:nvSpPr>
        <p:spPr>
          <a:xfrm>
            <a:off x="1564464" y="4240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30</a:t>
            </a:r>
          </a:p>
        </p:txBody>
      </p:sp>
      <p:sp>
        <p:nvSpPr>
          <p:cNvPr id="13" name="TextovéPole 7">
            <a:extLst>
              <a:ext uri="{FF2B5EF4-FFF2-40B4-BE49-F238E27FC236}">
                <a16:creationId xmlns:a16="http://schemas.microsoft.com/office/drawing/2014/main" id="{F47253D1-02FE-43B0-956A-0D9B450F986F}"/>
              </a:ext>
            </a:extLst>
          </p:cNvPr>
          <p:cNvSpPr txBox="1"/>
          <p:nvPr/>
        </p:nvSpPr>
        <p:spPr>
          <a:xfrm>
            <a:off x="4138464" y="4240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31</a:t>
            </a:r>
          </a:p>
        </p:txBody>
      </p:sp>
      <p:sp>
        <p:nvSpPr>
          <p:cNvPr id="15" name="TextovéPole 7">
            <a:extLst>
              <a:ext uri="{FF2B5EF4-FFF2-40B4-BE49-F238E27FC236}">
                <a16:creationId xmlns:a16="http://schemas.microsoft.com/office/drawing/2014/main" id="{C708ADC6-D6C8-4361-A45C-2939A40604E2}"/>
              </a:ext>
            </a:extLst>
          </p:cNvPr>
          <p:cNvSpPr txBox="1"/>
          <p:nvPr/>
        </p:nvSpPr>
        <p:spPr>
          <a:xfrm>
            <a:off x="6820464" y="4240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32</a:t>
            </a:r>
          </a:p>
        </p:txBody>
      </p:sp>
      <p:sp>
        <p:nvSpPr>
          <p:cNvPr id="17" name="TextovéPole 7">
            <a:extLst>
              <a:ext uri="{FF2B5EF4-FFF2-40B4-BE49-F238E27FC236}">
                <a16:creationId xmlns:a16="http://schemas.microsoft.com/office/drawing/2014/main" id="{49DF6071-718E-4EE7-9C33-79C3EFF491C8}"/>
              </a:ext>
            </a:extLst>
          </p:cNvPr>
          <p:cNvSpPr txBox="1"/>
          <p:nvPr/>
        </p:nvSpPr>
        <p:spPr>
          <a:xfrm>
            <a:off x="1609464" y="6472569"/>
            <a:ext cx="6061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33</a:t>
            </a:r>
          </a:p>
          <a:p>
            <a:endParaRPr lang="cs-CZ" sz="900" dirty="0">
              <a:cs typeface="Calibri"/>
            </a:endParaRPr>
          </a:p>
        </p:txBody>
      </p:sp>
      <p:sp>
        <p:nvSpPr>
          <p:cNvPr id="19" name="TextovéPole 7">
            <a:extLst>
              <a:ext uri="{FF2B5EF4-FFF2-40B4-BE49-F238E27FC236}">
                <a16:creationId xmlns:a16="http://schemas.microsoft.com/office/drawing/2014/main" id="{7BD2D619-F2FA-4F8F-A958-9386C1BE746C}"/>
              </a:ext>
            </a:extLst>
          </p:cNvPr>
          <p:cNvSpPr txBox="1"/>
          <p:nvPr/>
        </p:nvSpPr>
        <p:spPr>
          <a:xfrm>
            <a:off x="4138464" y="6472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34</a:t>
            </a:r>
          </a:p>
        </p:txBody>
      </p:sp>
      <p:sp>
        <p:nvSpPr>
          <p:cNvPr id="21" name="TextovéPole 7">
            <a:extLst>
              <a:ext uri="{FF2B5EF4-FFF2-40B4-BE49-F238E27FC236}">
                <a16:creationId xmlns:a16="http://schemas.microsoft.com/office/drawing/2014/main" id="{6C45B6F9-D8EA-4C92-98D7-358B818674A0}"/>
              </a:ext>
            </a:extLst>
          </p:cNvPr>
          <p:cNvSpPr txBox="1"/>
          <p:nvPr/>
        </p:nvSpPr>
        <p:spPr>
          <a:xfrm>
            <a:off x="6820464" y="6472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35</a:t>
            </a:r>
          </a:p>
        </p:txBody>
      </p:sp>
    </p:spTree>
    <p:extLst>
      <p:ext uri="{BB962C8B-B14F-4D97-AF65-F5344CB8AC3E}">
        <p14:creationId xmlns:p14="http://schemas.microsoft.com/office/powerpoint/2010/main" val="3409466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Pánev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dirty="0"/>
              <a:t>Operační terapie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276872"/>
            <a:ext cx="2266686" cy="16819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439" y="2276872"/>
            <a:ext cx="2311686" cy="170895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262" y="2276872"/>
            <a:ext cx="2266686" cy="168195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416" y="4575805"/>
            <a:ext cx="2342377" cy="174405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593" y="4575805"/>
            <a:ext cx="2342377" cy="174405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4575805"/>
            <a:ext cx="2204014" cy="1738148"/>
          </a:xfrm>
          <a:prstGeom prst="rect">
            <a:avLst/>
          </a:prstGeom>
        </p:spPr>
      </p:pic>
      <p:sp>
        <p:nvSpPr>
          <p:cNvPr id="11" name="TextovéPole 7">
            <a:extLst>
              <a:ext uri="{FF2B5EF4-FFF2-40B4-BE49-F238E27FC236}">
                <a16:creationId xmlns:a16="http://schemas.microsoft.com/office/drawing/2014/main" id="{C73C6035-0ED2-4D17-8358-BF9B69D24607}"/>
              </a:ext>
            </a:extLst>
          </p:cNvPr>
          <p:cNvSpPr txBox="1"/>
          <p:nvPr/>
        </p:nvSpPr>
        <p:spPr>
          <a:xfrm>
            <a:off x="1348464" y="4051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36</a:t>
            </a:r>
          </a:p>
        </p:txBody>
      </p:sp>
      <p:sp>
        <p:nvSpPr>
          <p:cNvPr id="13" name="TextovéPole 7">
            <a:extLst>
              <a:ext uri="{FF2B5EF4-FFF2-40B4-BE49-F238E27FC236}">
                <a16:creationId xmlns:a16="http://schemas.microsoft.com/office/drawing/2014/main" id="{D7B70B6B-F31B-4982-8F4E-C6E6778520CD}"/>
              </a:ext>
            </a:extLst>
          </p:cNvPr>
          <p:cNvSpPr txBox="1"/>
          <p:nvPr/>
        </p:nvSpPr>
        <p:spPr>
          <a:xfrm>
            <a:off x="4228464" y="4024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37</a:t>
            </a:r>
          </a:p>
        </p:txBody>
      </p:sp>
      <p:sp>
        <p:nvSpPr>
          <p:cNvPr id="15" name="TextovéPole 7">
            <a:extLst>
              <a:ext uri="{FF2B5EF4-FFF2-40B4-BE49-F238E27FC236}">
                <a16:creationId xmlns:a16="http://schemas.microsoft.com/office/drawing/2014/main" id="{54279E73-302F-4023-BE2B-C18610C68A69}"/>
              </a:ext>
            </a:extLst>
          </p:cNvPr>
          <p:cNvSpPr txBox="1"/>
          <p:nvPr/>
        </p:nvSpPr>
        <p:spPr>
          <a:xfrm>
            <a:off x="7243464" y="4051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38</a:t>
            </a:r>
          </a:p>
        </p:txBody>
      </p:sp>
      <p:sp>
        <p:nvSpPr>
          <p:cNvPr id="17" name="TextovéPole 7">
            <a:extLst>
              <a:ext uri="{FF2B5EF4-FFF2-40B4-BE49-F238E27FC236}">
                <a16:creationId xmlns:a16="http://schemas.microsoft.com/office/drawing/2014/main" id="{417DE16C-66A3-4835-A542-7BF4288D6605}"/>
              </a:ext>
            </a:extLst>
          </p:cNvPr>
          <p:cNvSpPr txBox="1"/>
          <p:nvPr/>
        </p:nvSpPr>
        <p:spPr>
          <a:xfrm>
            <a:off x="1384464" y="6346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39</a:t>
            </a:r>
          </a:p>
        </p:txBody>
      </p:sp>
      <p:sp>
        <p:nvSpPr>
          <p:cNvPr id="19" name="TextovéPole 7">
            <a:extLst>
              <a:ext uri="{FF2B5EF4-FFF2-40B4-BE49-F238E27FC236}">
                <a16:creationId xmlns:a16="http://schemas.microsoft.com/office/drawing/2014/main" id="{C4357C92-AEEF-410C-B90A-43927B479D21}"/>
              </a:ext>
            </a:extLst>
          </p:cNvPr>
          <p:cNvSpPr txBox="1"/>
          <p:nvPr/>
        </p:nvSpPr>
        <p:spPr>
          <a:xfrm>
            <a:off x="4273464" y="6409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40</a:t>
            </a:r>
          </a:p>
        </p:txBody>
      </p:sp>
      <p:sp>
        <p:nvSpPr>
          <p:cNvPr id="21" name="TextovéPole 7">
            <a:extLst>
              <a:ext uri="{FF2B5EF4-FFF2-40B4-BE49-F238E27FC236}">
                <a16:creationId xmlns:a16="http://schemas.microsoft.com/office/drawing/2014/main" id="{8164E5C9-3CD9-4ED6-AAE2-5158BC00E880}"/>
              </a:ext>
            </a:extLst>
          </p:cNvPr>
          <p:cNvSpPr txBox="1"/>
          <p:nvPr/>
        </p:nvSpPr>
        <p:spPr>
          <a:xfrm>
            <a:off x="7153464" y="6409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41</a:t>
            </a:r>
          </a:p>
        </p:txBody>
      </p:sp>
    </p:spTree>
    <p:extLst>
      <p:ext uri="{BB962C8B-B14F-4D97-AF65-F5344CB8AC3E}">
        <p14:creationId xmlns:p14="http://schemas.microsoft.com/office/powerpoint/2010/main" val="2804475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cs-CZ" sz="2600" i="1" dirty="0"/>
              <a:t>Poranění dolních končetin patří k nejčastějším důvodům návštěvy na nízkoprahovém urgentním příjmu nebo návštěvy chirurgické či ortopedické ambulance. Závažnost poranění varíruje od nekomplikovaných distorzí hlezna léčených klidem, ledováním, kompresí a elevací až po končetinu nebo život ohrožující poranění, které mohou být součástí polytraumatu. Poranění pánve (kromě nízkoenergetických poranění u starších nebo zlomenin acetabula) mohou vést k oběhové nestabilitě a jsou většinou součástí polytraumatu. Optimálních výsledků u pacientů se závažným poraněním dolních končetin, s poraněním pánve v kombinací s polytraumou  lze dosáhnout jedině pomocí multidisciplinárního přístupu (traumatolog, chirurg, ortoped, cévní chirurg, plastický chirurg, anesteziolog, rehabilitační specialisti ...)</a:t>
            </a:r>
          </a:p>
          <a:p>
            <a:pPr marL="0" indent="0">
              <a:buNone/>
            </a:pPr>
            <a:endParaRPr lang="cs-CZ" sz="2400" b="1" i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17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Pánev - léčba</a:t>
            </a:r>
            <a:endParaRPr lang="cs-CZ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Pooperační léčba a manažment</a:t>
            </a:r>
          </a:p>
          <a:p>
            <a:r>
              <a:rPr lang="cs-CZ" sz="1800" dirty="0">
                <a:cs typeface="Arial" pitchFamily="34" charset="0"/>
              </a:rPr>
              <a:t>Prevence hluboké žilní trombózy</a:t>
            </a:r>
          </a:p>
          <a:p>
            <a:r>
              <a:rPr lang="cs-CZ" sz="1800" dirty="0">
                <a:cs typeface="Arial" pitchFamily="34" charset="0"/>
              </a:rPr>
              <a:t>Brzká mobilizace a rehabilitace</a:t>
            </a:r>
          </a:p>
          <a:p>
            <a:r>
              <a:rPr lang="cs-CZ" sz="1800" dirty="0">
                <a:cs typeface="Arial" pitchFamily="34" charset="0"/>
              </a:rPr>
              <a:t>Stabilní zlomeniny ramének u starších – rutinně nevyžadují další follow up.</a:t>
            </a:r>
          </a:p>
          <a:p>
            <a:r>
              <a:rPr lang="cs-CZ" sz="1800" dirty="0"/>
              <a:t>Limitovaná zátěž do návratu stability/zhojení  -  6 - 15 týdnů.</a:t>
            </a:r>
          </a:p>
          <a:p>
            <a:r>
              <a:rPr lang="cs-CZ" sz="1800" dirty="0"/>
              <a:t>Radiologické kontroly                                                                                            </a:t>
            </a:r>
          </a:p>
          <a:p>
            <a:r>
              <a:rPr lang="cs-CZ" sz="1800" dirty="0"/>
              <a:t>Komplexní fraktury – častokrát režim rhb na lůžku - vozík na delší časové období</a:t>
            </a:r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24" y="3942115"/>
            <a:ext cx="1707819" cy="21900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004" y="4455724"/>
            <a:ext cx="2232636" cy="16689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455724"/>
            <a:ext cx="2227325" cy="167579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DECC470-6026-49A1-B367-BD34658F0703}"/>
              </a:ext>
            </a:extLst>
          </p:cNvPr>
          <p:cNvSpPr txBox="1"/>
          <p:nvPr/>
        </p:nvSpPr>
        <p:spPr>
          <a:xfrm>
            <a:off x="1375464" y="6346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42</a:t>
            </a:r>
          </a:p>
        </p:txBody>
      </p:sp>
      <p:sp>
        <p:nvSpPr>
          <p:cNvPr id="10" name="TextovéPole 7">
            <a:extLst>
              <a:ext uri="{FF2B5EF4-FFF2-40B4-BE49-F238E27FC236}">
                <a16:creationId xmlns:a16="http://schemas.microsoft.com/office/drawing/2014/main" id="{84074AEB-882D-4640-9052-D0C63B170111}"/>
              </a:ext>
            </a:extLst>
          </p:cNvPr>
          <p:cNvSpPr txBox="1"/>
          <p:nvPr/>
        </p:nvSpPr>
        <p:spPr>
          <a:xfrm>
            <a:off x="4264464" y="6346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43</a:t>
            </a:r>
          </a:p>
        </p:txBody>
      </p:sp>
      <p:sp>
        <p:nvSpPr>
          <p:cNvPr id="12" name="TextovéPole 7">
            <a:extLst>
              <a:ext uri="{FF2B5EF4-FFF2-40B4-BE49-F238E27FC236}">
                <a16:creationId xmlns:a16="http://schemas.microsoft.com/office/drawing/2014/main" id="{6A91552B-B39C-409F-A22E-9DC7ECAF7F24}"/>
              </a:ext>
            </a:extLst>
          </p:cNvPr>
          <p:cNvSpPr txBox="1"/>
          <p:nvPr/>
        </p:nvSpPr>
        <p:spPr>
          <a:xfrm>
            <a:off x="7072464" y="6346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44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497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Pánev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komplikace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967613"/>
              </p:ext>
            </p:extLst>
          </p:nvPr>
        </p:nvGraphicFramePr>
        <p:xfrm>
          <a:off x="1115615" y="2060848"/>
          <a:ext cx="7128792" cy="38692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4396">
                  <a:extLst>
                    <a:ext uri="{9D8B030D-6E8A-4147-A177-3AD203B41FA5}">
                      <a16:colId xmlns:a16="http://schemas.microsoft.com/office/drawing/2014/main" val="439634380"/>
                    </a:ext>
                  </a:extLst>
                </a:gridCol>
                <a:gridCol w="3564396">
                  <a:extLst>
                    <a:ext uri="{9D8B030D-6E8A-4147-A177-3AD203B41FA5}">
                      <a16:colId xmlns:a16="http://schemas.microsoft.com/office/drawing/2014/main" val="2037447180"/>
                    </a:ext>
                  </a:extLst>
                </a:gridCol>
              </a:tblGrid>
              <a:tr h="33816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>
                          <a:effectLst/>
                          <a:latin typeface="+mn-lt"/>
                          <a:ea typeface="+mn-ea"/>
                          <a:cs typeface="+mn-cs"/>
                        </a:rPr>
                        <a:t>Komplikace</a:t>
                      </a:r>
                      <a:endParaRPr lang="sk-S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2698908"/>
                  </a:ext>
                </a:extLst>
              </a:tr>
              <a:tr h="2537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Časné</a:t>
                      </a:r>
                      <a:endParaRPr lang="sk-SK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Pozdní</a:t>
                      </a:r>
                      <a:endParaRPr lang="sk-SK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619420"/>
                  </a:ext>
                </a:extLst>
              </a:tr>
              <a:tr h="3152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0" dirty="0">
                          <a:effectLst/>
                        </a:rPr>
                        <a:t>Všeobecné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</a:rPr>
                        <a:t>Hemoragický</a:t>
                      </a:r>
                      <a:r>
                        <a:rPr lang="cs-CZ" sz="1400" baseline="0" noProof="0" dirty="0">
                          <a:effectLst/>
                        </a:rPr>
                        <a:t> šok</a:t>
                      </a:r>
                      <a:endParaRPr lang="cs-CZ" sz="1400" noProof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</a:rPr>
                        <a:t>SIRS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</a:rPr>
                        <a:t>Pneumonie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</a:rPr>
                        <a:t>Katétrová</a:t>
                      </a:r>
                      <a:r>
                        <a:rPr lang="cs-CZ" sz="1400" baseline="0" noProof="0" dirty="0">
                          <a:effectLst/>
                        </a:rPr>
                        <a:t> infekce</a:t>
                      </a:r>
                      <a:endParaRPr lang="cs-CZ" sz="1400" noProof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</a:rPr>
                        <a:t>Hluboká</a:t>
                      </a:r>
                      <a:r>
                        <a:rPr lang="cs-CZ" sz="1400" baseline="0" noProof="0" dirty="0">
                          <a:effectLst/>
                        </a:rPr>
                        <a:t> žilní trombóza a plicní embolizace</a:t>
                      </a:r>
                      <a:endParaRPr lang="cs-CZ" sz="1400" noProof="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0" dirty="0">
                          <a:effectLst/>
                        </a:rPr>
                        <a:t>Místní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</a:rPr>
                        <a:t>Infekce</a:t>
                      </a:r>
                      <a:r>
                        <a:rPr lang="cs-CZ" sz="1400" baseline="0" noProof="0" dirty="0">
                          <a:effectLst/>
                        </a:rPr>
                        <a:t> a ranní komplikace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</a:rPr>
                        <a:t>Urogenitální</a:t>
                      </a:r>
                      <a:r>
                        <a:rPr lang="cs-CZ" sz="1400" baseline="0" noProof="0" dirty="0">
                          <a:effectLst/>
                        </a:rPr>
                        <a:t> poranění</a:t>
                      </a:r>
                      <a:endParaRPr lang="cs-CZ" sz="1400" noProof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</a:rPr>
                        <a:t>Neurologické</a:t>
                      </a:r>
                      <a:r>
                        <a:rPr lang="cs-CZ" sz="1400" baseline="0" noProof="0" dirty="0">
                          <a:effectLst/>
                        </a:rPr>
                        <a:t> poranění</a:t>
                      </a:r>
                      <a:endParaRPr lang="cs-CZ" sz="1400" noProof="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0" dirty="0">
                          <a:effectLst/>
                        </a:rPr>
                        <a:t> </a:t>
                      </a:r>
                      <a:endParaRPr lang="cs-CZ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noProof="0" dirty="0">
                          <a:effectLst/>
                        </a:rPr>
                        <a:t>Dlouhotrvající</a:t>
                      </a:r>
                      <a:r>
                        <a:rPr lang="cs-CZ" sz="1400" b="1" baseline="0" noProof="0" dirty="0">
                          <a:effectLst/>
                        </a:rPr>
                        <a:t> následky</a:t>
                      </a:r>
                      <a:endParaRPr lang="cs-CZ" sz="1400" b="1" noProof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b="1" noProof="0" dirty="0">
                          <a:effectLst/>
                        </a:rPr>
                        <a:t>Erektilní</a:t>
                      </a:r>
                      <a:r>
                        <a:rPr lang="cs-CZ" sz="1400" b="1" baseline="0" noProof="0" dirty="0">
                          <a:effectLst/>
                        </a:rPr>
                        <a:t> dysfunkce</a:t>
                      </a:r>
                      <a:endParaRPr lang="cs-CZ" sz="1400" b="1" noProof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b="1" noProof="0" dirty="0">
                          <a:effectLst/>
                        </a:rPr>
                        <a:t>Uretrální</a:t>
                      </a:r>
                      <a:r>
                        <a:rPr lang="cs-CZ" sz="1400" b="1" baseline="0" noProof="0" dirty="0">
                          <a:effectLst/>
                        </a:rPr>
                        <a:t> striktury</a:t>
                      </a:r>
                      <a:endParaRPr lang="cs-CZ" sz="1400" b="1" noProof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b="1" noProof="0" dirty="0">
                          <a:effectLst/>
                        </a:rPr>
                        <a:t>Bolesti</a:t>
                      </a:r>
                      <a:r>
                        <a:rPr lang="cs-CZ" sz="1400" b="1" baseline="0" noProof="0" dirty="0">
                          <a:effectLst/>
                        </a:rPr>
                        <a:t> pánve</a:t>
                      </a:r>
                      <a:endParaRPr lang="cs-CZ" sz="1400" b="1" noProof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b="1" noProof="0" dirty="0">
                          <a:effectLst/>
                        </a:rPr>
                        <a:t>Psychologické</a:t>
                      </a:r>
                      <a:r>
                        <a:rPr lang="cs-CZ" sz="1400" b="1" baseline="0" noProof="0" dirty="0">
                          <a:effectLst/>
                        </a:rPr>
                        <a:t> potíže</a:t>
                      </a:r>
                      <a:endParaRPr lang="cs-CZ" sz="14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7459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0114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Pánev - </a:t>
            </a:r>
            <a:r>
              <a:rPr lang="cs-CZ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Take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home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message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400" i="1" dirty="0"/>
              <a:t>Nízkoenergetické úrazy pánve v důsledků drobných pádů – zřídkakdy vyžadují chirurgickou intervenci.</a:t>
            </a:r>
          </a:p>
          <a:p>
            <a:r>
              <a:rPr lang="cs-CZ" sz="2400" i="1" dirty="0"/>
              <a:t>Vysokoenergetické poranění pánevního kruhu – mohou být život ohrožující v akutní fázi, častokrát vyžadují urgentní chirurgickou intervenci</a:t>
            </a:r>
          </a:p>
          <a:p>
            <a:r>
              <a:rPr lang="cs-CZ" sz="2400" i="1" dirty="0"/>
              <a:t>Akutní stabilizační techniky při poranění pánve (pánevní pás, externí fixatér, pánevní svorka, pánevní tamponáda angioembolizace) jsou život zachraňujícími procedurami</a:t>
            </a:r>
          </a:p>
          <a:p>
            <a:r>
              <a:rPr lang="cs-CZ" sz="2400" i="1" dirty="0"/>
              <a:t>Přeživší pacienti mohou mít chronické problémy – v důsledků neurovaskulárních poranění,  deformit pánevního kruhu, pánevní nestability a jako následek přidružených poranění okolitých struktur a orgánů.</a:t>
            </a:r>
          </a:p>
          <a:p>
            <a:endParaRPr lang="cs-CZ" sz="2400" i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Acetabulum</a:t>
            </a:r>
            <a:r>
              <a:rPr lang="cs-CZ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poranění acetabula</a:t>
            </a:r>
            <a:endParaRPr lang="cs-CZ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cs typeface="Arial" pitchFamily="34" charset="0"/>
              </a:rPr>
              <a:t>Pánevní fraktury zasahující do kloubní plochy kyčelního kloubu </a:t>
            </a:r>
          </a:p>
          <a:p>
            <a:r>
              <a:rPr lang="cs-CZ" sz="1800" dirty="0"/>
              <a:t>Latinské slovo – malá miska používaná k podávání octu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/>
              <a:t>Zasahují do jednoho nebo dvou pilířů pánve, zasahují  hrany acetabula, nebo strop </a:t>
            </a:r>
          </a:p>
          <a:p>
            <a:r>
              <a:rPr lang="cs-CZ" sz="1800" dirty="0"/>
              <a:t>Bimodální distribuce: vysokoenergetické trauma -  mladší, nízkoenergetické trauma – starší pacienti 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840" y="3429000"/>
            <a:ext cx="3306230" cy="2447677"/>
          </a:xfrm>
          <a:prstGeom prst="rect">
            <a:avLst/>
          </a:prstGeom>
        </p:spPr>
      </p:pic>
      <p:sp>
        <p:nvSpPr>
          <p:cNvPr id="6" name="TextovéPole 7">
            <a:extLst>
              <a:ext uri="{FF2B5EF4-FFF2-40B4-BE49-F238E27FC236}">
                <a16:creationId xmlns:a16="http://schemas.microsoft.com/office/drawing/2014/main" id="{2F427533-15CB-4436-BE87-E9483E56B1F8}"/>
              </a:ext>
            </a:extLst>
          </p:cNvPr>
          <p:cNvSpPr txBox="1"/>
          <p:nvPr/>
        </p:nvSpPr>
        <p:spPr>
          <a:xfrm>
            <a:off x="4417464" y="5977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45</a:t>
            </a:r>
          </a:p>
        </p:txBody>
      </p:sp>
    </p:spTree>
    <p:extLst>
      <p:ext uri="{BB962C8B-B14F-4D97-AF65-F5344CB8AC3E}">
        <p14:creationId xmlns:p14="http://schemas.microsoft.com/office/powerpoint/2010/main" val="2158677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497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Acetabulum</a:t>
            </a:r>
            <a:r>
              <a:rPr lang="cs-CZ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anatomie </a:t>
            </a:r>
            <a:endParaRPr lang="cs-CZ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dirty="0"/>
              <a:t>Dva pilíře</a:t>
            </a:r>
          </a:p>
          <a:p>
            <a:r>
              <a:rPr lang="cs-CZ" sz="1800" dirty="0"/>
              <a:t>Přední pilíř (a)</a:t>
            </a:r>
          </a:p>
          <a:p>
            <a:r>
              <a:rPr lang="cs-CZ" sz="1800" dirty="0"/>
              <a:t>Zadní pilíř (b)</a:t>
            </a:r>
          </a:p>
          <a:p>
            <a:r>
              <a:rPr lang="cs-CZ" sz="1800" dirty="0"/>
              <a:t>Acetabulum je ohraničeno stropem (c), zadní hranou (d) přední hranou(e), and uprostřed se nachází quadrilateralní plocha </a:t>
            </a:r>
            <a:r>
              <a:rPr lang="sk-SK" sz="1800" dirty="0"/>
              <a:t>(f)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673668"/>
            <a:ext cx="2258556" cy="265472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43392" t="19285" r="22091" b="14093"/>
          <a:stretch/>
        </p:blipFill>
        <p:spPr>
          <a:xfrm>
            <a:off x="4989035" y="3501008"/>
            <a:ext cx="2562325" cy="2786325"/>
          </a:xfrm>
          <a:prstGeom prst="rect">
            <a:avLst/>
          </a:prstGeom>
        </p:spPr>
      </p:pic>
      <p:sp>
        <p:nvSpPr>
          <p:cNvPr id="5" name="TextovéPole 7">
            <a:extLst>
              <a:ext uri="{FF2B5EF4-FFF2-40B4-BE49-F238E27FC236}">
                <a16:creationId xmlns:a16="http://schemas.microsoft.com/office/drawing/2014/main" id="{7F0F93C9-5CA7-4DF5-89A3-9B9A3F9DDAA3}"/>
              </a:ext>
            </a:extLst>
          </p:cNvPr>
          <p:cNvSpPr txBox="1"/>
          <p:nvPr/>
        </p:nvSpPr>
        <p:spPr>
          <a:xfrm>
            <a:off x="1870464" y="6355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46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1C4E33D6-E4DC-43F6-9C13-AE063CE18285}"/>
              </a:ext>
            </a:extLst>
          </p:cNvPr>
          <p:cNvSpPr txBox="1"/>
          <p:nvPr/>
        </p:nvSpPr>
        <p:spPr>
          <a:xfrm>
            <a:off x="5973864" y="63549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47</a:t>
            </a:r>
          </a:p>
        </p:txBody>
      </p:sp>
    </p:spTree>
    <p:extLst>
      <p:ext uri="{BB962C8B-B14F-4D97-AF65-F5344CB8AC3E}">
        <p14:creationId xmlns:p14="http://schemas.microsoft.com/office/powerpoint/2010/main" val="4171553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497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Acetabulum</a:t>
            </a:r>
            <a:r>
              <a:rPr lang="cs-CZ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 anamnéza </a:t>
            </a:r>
            <a:endParaRPr lang="cs-CZ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dirty="0"/>
              <a:t>Zlomeniny acetabula – většinou následek vysokoenergetického traumatu (moto/auto nehody nebo pády z výšek) </a:t>
            </a:r>
          </a:p>
          <a:p>
            <a:r>
              <a:rPr lang="cs-CZ" sz="1800" dirty="0"/>
              <a:t>Starší pacienti – nízkoenergetické úrazy (pád z výše těla) </a:t>
            </a:r>
          </a:p>
          <a:p>
            <a:r>
              <a:rPr lang="cs-CZ" sz="1800" dirty="0"/>
              <a:t>Zlomeniny acetabula v místě spojení s raménky – podobný charakter jako zlomeniny ramének</a:t>
            </a:r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4474" t="44573" r="44371" b="21997"/>
          <a:stretch/>
        </p:blipFill>
        <p:spPr>
          <a:xfrm>
            <a:off x="1477913" y="4088535"/>
            <a:ext cx="2305227" cy="20490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1975" t="43726" r="38510" b="19836"/>
          <a:stretch/>
        </p:blipFill>
        <p:spPr>
          <a:xfrm>
            <a:off x="4932040" y="4099999"/>
            <a:ext cx="2917676" cy="2026164"/>
          </a:xfrm>
          <a:prstGeom prst="rect">
            <a:avLst/>
          </a:prstGeom>
        </p:spPr>
      </p:pic>
      <p:sp>
        <p:nvSpPr>
          <p:cNvPr id="7" name="TextovéPole 7">
            <a:extLst>
              <a:ext uri="{FF2B5EF4-FFF2-40B4-BE49-F238E27FC236}">
                <a16:creationId xmlns:a16="http://schemas.microsoft.com/office/drawing/2014/main" id="{420F6580-9FB6-480C-8FA3-E5933ECDDFE9}"/>
              </a:ext>
            </a:extLst>
          </p:cNvPr>
          <p:cNvSpPr txBox="1"/>
          <p:nvPr/>
        </p:nvSpPr>
        <p:spPr>
          <a:xfrm>
            <a:off x="2365464" y="6274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48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E4F204C4-E94A-4ABF-BECB-3548F1358358}"/>
              </a:ext>
            </a:extLst>
          </p:cNvPr>
          <p:cNvSpPr txBox="1"/>
          <p:nvPr/>
        </p:nvSpPr>
        <p:spPr>
          <a:xfrm>
            <a:off x="6199464" y="6274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49</a:t>
            </a:r>
          </a:p>
        </p:txBody>
      </p:sp>
    </p:spTree>
    <p:extLst>
      <p:ext uri="{BB962C8B-B14F-4D97-AF65-F5344CB8AC3E}">
        <p14:creationId xmlns:p14="http://schemas.microsoft.com/office/powerpoint/2010/main" val="4008575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497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Acetabulum</a:t>
            </a:r>
            <a:r>
              <a:rPr lang="cs-CZ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vyšetření</a:t>
            </a:r>
            <a:endParaRPr lang="cs-CZ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dirty="0"/>
              <a:t>Život ohrožující krvácení - raritní (v kontrastu s poraněním pánevního kruhu)</a:t>
            </a:r>
          </a:p>
          <a:p>
            <a:r>
              <a:rPr lang="cs-CZ" sz="1800" dirty="0"/>
              <a:t>Bolest v oblasti pánve a kyčle, zhoršení pohybu v kyčli, zkrácení končetiny</a:t>
            </a:r>
          </a:p>
          <a:p>
            <a:r>
              <a:rPr lang="cs-CZ" sz="1800" dirty="0"/>
              <a:t>Neurocirkulační vyšetření (paréza ischiadického nervu)</a:t>
            </a:r>
          </a:p>
          <a:p>
            <a:r>
              <a:rPr lang="cs-CZ" sz="1800" dirty="0"/>
              <a:t>Morel-Lavallée léze – decollment – přerušení spojení vrstev podkoží x fascie                                        </a:t>
            </a:r>
          </a:p>
          <a:p>
            <a:r>
              <a:rPr lang="cs-CZ" sz="1800" dirty="0"/>
              <a:t>Aplikace pánevního pásu – zhoršuje deformitu – není indikováno</a:t>
            </a:r>
            <a:r>
              <a:rPr lang="cs-CZ" sz="2000" dirty="0"/>
              <a:t>                                       </a:t>
            </a:r>
            <a:r>
              <a:rPr lang="cs-CZ" dirty="0"/>
              <a:t> 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818" y="4362048"/>
            <a:ext cx="2592288" cy="19191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4361735"/>
            <a:ext cx="2592710" cy="1919442"/>
          </a:xfrm>
          <a:prstGeom prst="rect">
            <a:avLst/>
          </a:prstGeom>
        </p:spPr>
      </p:pic>
      <p:sp>
        <p:nvSpPr>
          <p:cNvPr id="7" name="TextovéPole 7">
            <a:extLst>
              <a:ext uri="{FF2B5EF4-FFF2-40B4-BE49-F238E27FC236}">
                <a16:creationId xmlns:a16="http://schemas.microsoft.com/office/drawing/2014/main" id="{CD1E9655-1115-4053-B150-D6A90CA52BF3}"/>
              </a:ext>
            </a:extLst>
          </p:cNvPr>
          <p:cNvSpPr txBox="1"/>
          <p:nvPr/>
        </p:nvSpPr>
        <p:spPr>
          <a:xfrm>
            <a:off x="2617464" y="6373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50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921890AD-F948-4066-B9D7-857B5C14B63E}"/>
              </a:ext>
            </a:extLst>
          </p:cNvPr>
          <p:cNvSpPr txBox="1"/>
          <p:nvPr/>
        </p:nvSpPr>
        <p:spPr>
          <a:xfrm>
            <a:off x="6010464" y="6373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51</a:t>
            </a:r>
          </a:p>
        </p:txBody>
      </p:sp>
    </p:spTree>
    <p:extLst>
      <p:ext uri="{BB962C8B-B14F-4D97-AF65-F5344CB8AC3E}">
        <p14:creationId xmlns:p14="http://schemas.microsoft.com/office/powerpoint/2010/main" val="2940978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497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Acetabulum –  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864" y="1601974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/>
              <a:t>RTG zlomeniny acetabula – projekce z různých úhlů</a:t>
            </a:r>
          </a:p>
          <a:p>
            <a:r>
              <a:rPr lang="cs-CZ" sz="1800" dirty="0"/>
              <a:t>AP , Judetovy projekce – prováděny již většinou peroperačně/pooperačně – odklon  pacienta 45° na každou stranu</a:t>
            </a:r>
          </a:p>
          <a:p>
            <a:r>
              <a:rPr lang="cs-CZ" sz="1800" dirty="0"/>
              <a:t>CT zobrazení - axiální a 3-D CT – rutinně u všech pacientů </a:t>
            </a:r>
          </a:p>
          <a:p>
            <a:endParaRPr lang="sk-SK" sz="1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494" y="3076892"/>
            <a:ext cx="2173725" cy="15898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505" y="4980403"/>
            <a:ext cx="1885701" cy="13939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348" y="3076892"/>
            <a:ext cx="2160256" cy="159789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39677" t="43887" r="38622" b="24677"/>
          <a:stretch/>
        </p:blipFill>
        <p:spPr>
          <a:xfrm>
            <a:off x="1551010" y="4980403"/>
            <a:ext cx="1914932" cy="1557316"/>
          </a:xfrm>
          <a:prstGeom prst="rect">
            <a:avLst/>
          </a:prstGeom>
        </p:spPr>
      </p:pic>
      <p:sp>
        <p:nvSpPr>
          <p:cNvPr id="9" name="TextovéPole 7">
            <a:extLst>
              <a:ext uri="{FF2B5EF4-FFF2-40B4-BE49-F238E27FC236}">
                <a16:creationId xmlns:a16="http://schemas.microsoft.com/office/drawing/2014/main" id="{9BBD0D51-82D8-4BF6-8C0E-E3B0854767BA}"/>
              </a:ext>
            </a:extLst>
          </p:cNvPr>
          <p:cNvSpPr txBox="1"/>
          <p:nvPr/>
        </p:nvSpPr>
        <p:spPr>
          <a:xfrm>
            <a:off x="2167464" y="6535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54</a:t>
            </a:r>
          </a:p>
        </p:txBody>
      </p:sp>
      <p:sp>
        <p:nvSpPr>
          <p:cNvPr id="11" name="TextovéPole 7">
            <a:extLst>
              <a:ext uri="{FF2B5EF4-FFF2-40B4-BE49-F238E27FC236}">
                <a16:creationId xmlns:a16="http://schemas.microsoft.com/office/drawing/2014/main" id="{19C9DD42-6286-481B-85B8-E710B822ADFF}"/>
              </a:ext>
            </a:extLst>
          </p:cNvPr>
          <p:cNvSpPr txBox="1"/>
          <p:nvPr/>
        </p:nvSpPr>
        <p:spPr>
          <a:xfrm>
            <a:off x="2166864" y="46719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52</a:t>
            </a:r>
          </a:p>
        </p:txBody>
      </p:sp>
      <p:sp>
        <p:nvSpPr>
          <p:cNvPr id="13" name="TextovéPole 7">
            <a:extLst>
              <a:ext uri="{FF2B5EF4-FFF2-40B4-BE49-F238E27FC236}">
                <a16:creationId xmlns:a16="http://schemas.microsoft.com/office/drawing/2014/main" id="{4214210B-3688-4663-8AD1-465D03FD4F8E}"/>
              </a:ext>
            </a:extLst>
          </p:cNvPr>
          <p:cNvSpPr txBox="1"/>
          <p:nvPr/>
        </p:nvSpPr>
        <p:spPr>
          <a:xfrm>
            <a:off x="5910864" y="46269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53</a:t>
            </a:r>
          </a:p>
        </p:txBody>
      </p:sp>
      <p:sp>
        <p:nvSpPr>
          <p:cNvPr id="15" name="TextovéPole 7">
            <a:extLst>
              <a:ext uri="{FF2B5EF4-FFF2-40B4-BE49-F238E27FC236}">
                <a16:creationId xmlns:a16="http://schemas.microsoft.com/office/drawing/2014/main" id="{34D76D49-5209-4DBF-AF4F-C05B326DE827}"/>
              </a:ext>
            </a:extLst>
          </p:cNvPr>
          <p:cNvSpPr txBox="1"/>
          <p:nvPr/>
        </p:nvSpPr>
        <p:spPr>
          <a:xfrm>
            <a:off x="6082464" y="6535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55</a:t>
            </a:r>
          </a:p>
        </p:txBody>
      </p:sp>
    </p:spTree>
    <p:extLst>
      <p:ext uri="{BB962C8B-B14F-4D97-AF65-F5344CB8AC3E}">
        <p14:creationId xmlns:p14="http://schemas.microsoft.com/office/powerpoint/2010/main" val="2071592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497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Acetabulum</a:t>
            </a:r>
            <a:r>
              <a:rPr lang="cs-CZ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 klasifikace </a:t>
            </a:r>
            <a:endParaRPr lang="cs-CZ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Typy zlomenin závisí od:</a:t>
            </a:r>
          </a:p>
          <a:p>
            <a:pPr lvl="0"/>
            <a:r>
              <a:rPr lang="cs-CZ" sz="1800" dirty="0"/>
              <a:t>Lokalizace – lom v přední nebo zadní části pilíře nebo v oblasti hran nebo centrálně </a:t>
            </a:r>
          </a:p>
          <a:p>
            <a:pPr lvl="0"/>
            <a:r>
              <a:rPr lang="cs-CZ" sz="1800" dirty="0"/>
              <a:t>Orientace lomu</a:t>
            </a:r>
          </a:p>
          <a:p>
            <a:pPr lvl="0"/>
            <a:r>
              <a:rPr lang="cs-CZ" sz="1800" dirty="0"/>
              <a:t>Judet and Letournel klasifikace – pět/šest základních typů</a:t>
            </a:r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1026" name="Picture 2" descr="Anterior wall and anterior column acetabulum fractur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39726"/>
            <a:ext cx="2765946" cy="169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146" y="3863181"/>
            <a:ext cx="2807794" cy="19572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668" y="4039726"/>
            <a:ext cx="2853736" cy="1746472"/>
          </a:xfrm>
          <a:prstGeom prst="rect">
            <a:avLst/>
          </a:prstGeom>
        </p:spPr>
      </p:pic>
      <p:sp>
        <p:nvSpPr>
          <p:cNvPr id="6" name="TextovéPole 7">
            <a:extLst>
              <a:ext uri="{FF2B5EF4-FFF2-40B4-BE49-F238E27FC236}">
                <a16:creationId xmlns:a16="http://schemas.microsoft.com/office/drawing/2014/main" id="{D8072B44-9852-4009-9D26-15FC6DAC99D6}"/>
              </a:ext>
            </a:extLst>
          </p:cNvPr>
          <p:cNvSpPr txBox="1"/>
          <p:nvPr/>
        </p:nvSpPr>
        <p:spPr>
          <a:xfrm>
            <a:off x="1420464" y="5968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56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0D1DEEA-ED0F-45D0-A087-91FF8FE1787B}"/>
              </a:ext>
            </a:extLst>
          </p:cNvPr>
          <p:cNvSpPr txBox="1"/>
          <p:nvPr/>
        </p:nvSpPr>
        <p:spPr>
          <a:xfrm>
            <a:off x="4381464" y="5968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57</a:t>
            </a:r>
          </a:p>
        </p:txBody>
      </p:sp>
      <p:sp>
        <p:nvSpPr>
          <p:cNvPr id="10" name="TextovéPole 7">
            <a:extLst>
              <a:ext uri="{FF2B5EF4-FFF2-40B4-BE49-F238E27FC236}">
                <a16:creationId xmlns:a16="http://schemas.microsoft.com/office/drawing/2014/main" id="{C21EDF00-10BE-43A0-B068-EC4F9B73C9C4}"/>
              </a:ext>
            </a:extLst>
          </p:cNvPr>
          <p:cNvSpPr txBox="1"/>
          <p:nvPr/>
        </p:nvSpPr>
        <p:spPr>
          <a:xfrm>
            <a:off x="7558464" y="5968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58</a:t>
            </a:r>
          </a:p>
        </p:txBody>
      </p:sp>
    </p:spTree>
    <p:extLst>
      <p:ext uri="{BB962C8B-B14F-4D97-AF65-F5344CB8AC3E}">
        <p14:creationId xmlns:p14="http://schemas.microsoft.com/office/powerpoint/2010/main" val="37744665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497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Acetabulum</a:t>
            </a:r>
            <a:r>
              <a:rPr lang="cs-CZ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 UP manažement </a:t>
            </a:r>
            <a:endParaRPr lang="cs-CZ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Závažné poranění -  standardní „primary survey“ a principy ATLS </a:t>
            </a:r>
          </a:p>
          <a:p>
            <a:r>
              <a:rPr lang="cs-CZ" sz="2000" dirty="0"/>
              <a:t>Zhodnocení délky a rotace končetiny – zlomeniny acetabula – mohou být komplikovány vykloubením kyčle</a:t>
            </a:r>
          </a:p>
          <a:p>
            <a:r>
              <a:rPr lang="cs-CZ" sz="2000" dirty="0"/>
              <a:t>Urgentní repozice luxace kyčle -  skeletální trakce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3792242"/>
            <a:ext cx="2873212" cy="212710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3582" t="15903" r="4043" b="17596"/>
          <a:stretch/>
        </p:blipFill>
        <p:spPr>
          <a:xfrm>
            <a:off x="457200" y="3792560"/>
            <a:ext cx="3947751" cy="2040411"/>
          </a:xfrm>
          <a:prstGeom prst="rect">
            <a:avLst/>
          </a:prstGeom>
        </p:spPr>
      </p:pic>
      <p:sp>
        <p:nvSpPr>
          <p:cNvPr id="7" name="TextovéPole 7">
            <a:extLst>
              <a:ext uri="{FF2B5EF4-FFF2-40B4-BE49-F238E27FC236}">
                <a16:creationId xmlns:a16="http://schemas.microsoft.com/office/drawing/2014/main" id="{51B5D003-A670-4037-AF41-8CEDBF0E7FDC}"/>
              </a:ext>
            </a:extLst>
          </p:cNvPr>
          <p:cNvSpPr txBox="1"/>
          <p:nvPr/>
        </p:nvSpPr>
        <p:spPr>
          <a:xfrm>
            <a:off x="1861464" y="6157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59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4A13025B-F84D-46A1-BB70-4E3E79D11D23}"/>
              </a:ext>
            </a:extLst>
          </p:cNvPr>
          <p:cNvSpPr txBox="1"/>
          <p:nvPr/>
        </p:nvSpPr>
        <p:spPr>
          <a:xfrm>
            <a:off x="6613464" y="6157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60</a:t>
            </a:r>
          </a:p>
        </p:txBody>
      </p:sp>
    </p:spTree>
    <p:extLst>
      <p:ext uri="{BB962C8B-B14F-4D97-AF65-F5344CB8AC3E}">
        <p14:creationId xmlns:p14="http://schemas.microsoft.com/office/powerpoint/2010/main" val="3031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Výukové cíle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i="1" dirty="0">
                <a:cs typeface="Arial" pitchFamily="34" charset="0"/>
              </a:rPr>
              <a:t>Získat základní teoretické znalostí stran anamnézy a vyšetřovacích metod při poranění pánve a dolní končetiny</a:t>
            </a:r>
          </a:p>
          <a:p>
            <a:endParaRPr lang="cs-CZ" sz="2400" b="1" i="1" dirty="0">
              <a:cs typeface="Arial" pitchFamily="34" charset="0"/>
            </a:endParaRPr>
          </a:p>
          <a:p>
            <a:r>
              <a:rPr lang="cs-CZ" sz="2400" b="1" i="1" dirty="0">
                <a:cs typeface="Arial" pitchFamily="34" charset="0"/>
              </a:rPr>
              <a:t>Naučit se základní diagnostické a terapeutické algoritmy při poraněních pánve a dolní končetiny</a:t>
            </a:r>
          </a:p>
          <a:p>
            <a:endParaRPr lang="cs-CZ" sz="2400" b="1" i="1" dirty="0">
              <a:cs typeface="Arial" pitchFamily="34" charset="0"/>
            </a:endParaRPr>
          </a:p>
          <a:p>
            <a:r>
              <a:rPr lang="cs-CZ" sz="2400" b="1" i="1" dirty="0">
                <a:cs typeface="Arial" pitchFamily="34" charset="0"/>
              </a:rPr>
              <a:t>Natrénovat základní diagnostické a terapeutické praktické zručnosti (např. repozice hlezna, aplikace pánevního pásu, vyšetření měkkého kolene.. ) na prezenční výuce</a:t>
            </a:r>
          </a:p>
        </p:txBody>
      </p:sp>
    </p:spTree>
    <p:extLst>
      <p:ext uri="{BB962C8B-B14F-4D97-AF65-F5344CB8AC3E}">
        <p14:creationId xmlns:p14="http://schemas.microsoft.com/office/powerpoint/2010/main" val="675156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Acetabulum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dirty="0"/>
              <a:t>Konzervativní terapie</a:t>
            </a:r>
          </a:p>
          <a:p>
            <a:r>
              <a:rPr lang="cs-CZ" sz="2000" dirty="0"/>
              <a:t>stabilní, nedislokované fragmenty</a:t>
            </a:r>
          </a:p>
          <a:p>
            <a:r>
              <a:rPr lang="cs-CZ" sz="2000" dirty="0"/>
              <a:t>Pacienti s vysokým rizikem chirurgických komplikací</a:t>
            </a:r>
          </a:p>
          <a:p>
            <a:r>
              <a:rPr lang="cs-CZ" sz="2000" dirty="0"/>
              <a:t>Berle/chodítko – až na 3 měsíce, polohovací pomůcky, analgetika, antikoagulační terapie</a:t>
            </a: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816" y="3682785"/>
            <a:ext cx="2846905" cy="2101286"/>
          </a:xfrm>
          <a:prstGeom prst="rect">
            <a:avLst/>
          </a:prstGeom>
        </p:spPr>
      </p:pic>
      <p:sp>
        <p:nvSpPr>
          <p:cNvPr id="6" name="TextovéPole 7">
            <a:extLst>
              <a:ext uri="{FF2B5EF4-FFF2-40B4-BE49-F238E27FC236}">
                <a16:creationId xmlns:a16="http://schemas.microsoft.com/office/drawing/2014/main" id="{54B8779E-794C-4173-8487-D2FB8D90A004}"/>
              </a:ext>
            </a:extLst>
          </p:cNvPr>
          <p:cNvSpPr txBox="1"/>
          <p:nvPr/>
        </p:nvSpPr>
        <p:spPr>
          <a:xfrm>
            <a:off x="4057464" y="5968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61</a:t>
            </a:r>
          </a:p>
        </p:txBody>
      </p:sp>
    </p:spTree>
    <p:extLst>
      <p:ext uri="{BB962C8B-B14F-4D97-AF65-F5344CB8AC3E}">
        <p14:creationId xmlns:p14="http://schemas.microsoft.com/office/powerpoint/2010/main" val="4028820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Acetabulum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cs typeface="Arial" pitchFamily="34" charset="0"/>
              </a:rPr>
              <a:t>Operační terapie</a:t>
            </a:r>
          </a:p>
          <a:p>
            <a:r>
              <a:rPr lang="cs-CZ" sz="2000" dirty="0"/>
              <a:t>Cíle ORIF  - anatomická repozice  kloubní plochy, retence postavení za současného umožnění pohybu kloubu</a:t>
            </a:r>
          </a:p>
          <a:p>
            <a:r>
              <a:rPr lang="cs-CZ" sz="2000" dirty="0">
                <a:cs typeface="Arial" pitchFamily="34" charset="0"/>
              </a:rPr>
              <a:t>Definitivní stabilizace – za 3-7 dní, dočasně skeletální trakce</a:t>
            </a:r>
          </a:p>
          <a:p>
            <a:r>
              <a:rPr lang="cs-CZ" sz="2000" dirty="0"/>
              <a:t>Mladí pacienti – obnova kloubní kongurence a pánevní stability</a:t>
            </a:r>
          </a:p>
          <a:p>
            <a:r>
              <a:rPr lang="cs-CZ" sz="2000" dirty="0"/>
              <a:t>Starší pacienti – rekonstrukce zlomeniny – příprava k implantaci náhrady kyčelního kloubu</a:t>
            </a:r>
            <a:endParaRPr lang="cs-CZ" sz="2000" dirty="0"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056" y="4149096"/>
            <a:ext cx="2995614" cy="21568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600" y="4095096"/>
            <a:ext cx="2913381" cy="2156842"/>
          </a:xfrm>
          <a:prstGeom prst="rect">
            <a:avLst/>
          </a:prstGeom>
        </p:spPr>
      </p:pic>
      <p:sp>
        <p:nvSpPr>
          <p:cNvPr id="7" name="TextovéPole 7">
            <a:extLst>
              <a:ext uri="{FF2B5EF4-FFF2-40B4-BE49-F238E27FC236}">
                <a16:creationId xmlns:a16="http://schemas.microsoft.com/office/drawing/2014/main" id="{C8F1F5F2-368D-4F2E-965A-B5BD9FAF0A3E}"/>
              </a:ext>
            </a:extLst>
          </p:cNvPr>
          <p:cNvSpPr txBox="1"/>
          <p:nvPr/>
        </p:nvSpPr>
        <p:spPr>
          <a:xfrm>
            <a:off x="2329464" y="6355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62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AC8D1BAA-AD0C-484C-8535-2F9DAEF0771C}"/>
              </a:ext>
            </a:extLst>
          </p:cNvPr>
          <p:cNvSpPr txBox="1"/>
          <p:nvPr/>
        </p:nvSpPr>
        <p:spPr>
          <a:xfrm>
            <a:off x="6477864" y="63549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63</a:t>
            </a:r>
          </a:p>
        </p:txBody>
      </p:sp>
    </p:spTree>
    <p:extLst>
      <p:ext uri="{BB962C8B-B14F-4D97-AF65-F5344CB8AC3E}">
        <p14:creationId xmlns:p14="http://schemas.microsoft.com/office/powerpoint/2010/main" val="25807830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07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Acetabulum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3712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Chirurgické přístupy</a:t>
            </a:r>
          </a:p>
          <a:p>
            <a:r>
              <a:rPr lang="cs-CZ" sz="1800" dirty="0"/>
              <a:t>Závisí od typu zlomeniny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přední, zadní chirurgické přístupy nebo kombinace obou</a:t>
            </a:r>
          </a:p>
          <a:p>
            <a:pPr marL="0" indent="0">
              <a:buNone/>
            </a:pP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8035" t="45688" r="43461" b="23245"/>
          <a:stretch/>
        </p:blipFill>
        <p:spPr>
          <a:xfrm>
            <a:off x="6003176" y="4639450"/>
            <a:ext cx="1780835" cy="168790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44226" t="23606" r="20470" b="15375"/>
          <a:stretch/>
        </p:blipFill>
        <p:spPr>
          <a:xfrm>
            <a:off x="906785" y="4604347"/>
            <a:ext cx="1812830" cy="17642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50605" t="16312" r="27034" b="16737"/>
          <a:stretch/>
        </p:blipFill>
        <p:spPr>
          <a:xfrm>
            <a:off x="5229064" y="2592915"/>
            <a:ext cx="1002568" cy="168427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l="37528" t="21397" r="16604" b="19299"/>
          <a:stretch/>
        </p:blipFill>
        <p:spPr>
          <a:xfrm>
            <a:off x="789030" y="2589072"/>
            <a:ext cx="2072793" cy="150421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/>
          <a:srcRect l="47435" t="20608" r="24380" b="15463"/>
          <a:stretch/>
        </p:blipFill>
        <p:spPr>
          <a:xfrm>
            <a:off x="6746453" y="2517723"/>
            <a:ext cx="1395168" cy="175831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327" y="4639450"/>
            <a:ext cx="1372346" cy="168879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8"/>
          <a:srcRect l="50432" t="24170" r="30146" b="34394"/>
          <a:stretch/>
        </p:blipFill>
        <p:spPr>
          <a:xfrm>
            <a:off x="3355993" y="2589092"/>
            <a:ext cx="1291891" cy="1553870"/>
          </a:xfrm>
          <a:prstGeom prst="rect">
            <a:avLst/>
          </a:prstGeom>
        </p:spPr>
      </p:pic>
      <p:sp>
        <p:nvSpPr>
          <p:cNvPr id="7" name="TextovéPole 7">
            <a:extLst>
              <a:ext uri="{FF2B5EF4-FFF2-40B4-BE49-F238E27FC236}">
                <a16:creationId xmlns:a16="http://schemas.microsoft.com/office/drawing/2014/main" id="{80A56D80-8852-4E83-97A6-D05EF986FAFB}"/>
              </a:ext>
            </a:extLst>
          </p:cNvPr>
          <p:cNvSpPr txBox="1"/>
          <p:nvPr/>
        </p:nvSpPr>
        <p:spPr>
          <a:xfrm>
            <a:off x="1519464" y="4141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64</a:t>
            </a:r>
          </a:p>
        </p:txBody>
      </p:sp>
      <p:sp>
        <p:nvSpPr>
          <p:cNvPr id="14" name="TextovéPole 7">
            <a:extLst>
              <a:ext uri="{FF2B5EF4-FFF2-40B4-BE49-F238E27FC236}">
                <a16:creationId xmlns:a16="http://schemas.microsoft.com/office/drawing/2014/main" id="{AC010398-BAE9-4182-838C-984B69798F83}"/>
              </a:ext>
            </a:extLst>
          </p:cNvPr>
          <p:cNvSpPr txBox="1"/>
          <p:nvPr/>
        </p:nvSpPr>
        <p:spPr>
          <a:xfrm>
            <a:off x="3823464" y="4141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65</a:t>
            </a:r>
          </a:p>
        </p:txBody>
      </p:sp>
      <p:sp>
        <p:nvSpPr>
          <p:cNvPr id="16" name="TextovéPole 7">
            <a:extLst>
              <a:ext uri="{FF2B5EF4-FFF2-40B4-BE49-F238E27FC236}">
                <a16:creationId xmlns:a16="http://schemas.microsoft.com/office/drawing/2014/main" id="{EAF7432B-2449-4124-A50A-3E816D1AFE4A}"/>
              </a:ext>
            </a:extLst>
          </p:cNvPr>
          <p:cNvSpPr txBox="1"/>
          <p:nvPr/>
        </p:nvSpPr>
        <p:spPr>
          <a:xfrm>
            <a:off x="5497464" y="4141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66</a:t>
            </a:r>
          </a:p>
        </p:txBody>
      </p:sp>
      <p:sp>
        <p:nvSpPr>
          <p:cNvPr id="18" name="TextovéPole 7">
            <a:extLst>
              <a:ext uri="{FF2B5EF4-FFF2-40B4-BE49-F238E27FC236}">
                <a16:creationId xmlns:a16="http://schemas.microsoft.com/office/drawing/2014/main" id="{6BAF4025-4E00-4EDD-90EE-9FF7EE760A50}"/>
              </a:ext>
            </a:extLst>
          </p:cNvPr>
          <p:cNvSpPr txBox="1"/>
          <p:nvPr/>
        </p:nvSpPr>
        <p:spPr>
          <a:xfrm>
            <a:off x="7306464" y="4141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67</a:t>
            </a:r>
          </a:p>
        </p:txBody>
      </p:sp>
      <p:sp>
        <p:nvSpPr>
          <p:cNvPr id="20" name="TextovéPole 7">
            <a:extLst>
              <a:ext uri="{FF2B5EF4-FFF2-40B4-BE49-F238E27FC236}">
                <a16:creationId xmlns:a16="http://schemas.microsoft.com/office/drawing/2014/main" id="{5B633267-0208-47FE-B6B3-3DE43E8A7AA5}"/>
              </a:ext>
            </a:extLst>
          </p:cNvPr>
          <p:cNvSpPr txBox="1"/>
          <p:nvPr/>
        </p:nvSpPr>
        <p:spPr>
          <a:xfrm>
            <a:off x="1519464" y="6427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68</a:t>
            </a:r>
          </a:p>
        </p:txBody>
      </p:sp>
      <p:sp>
        <p:nvSpPr>
          <p:cNvPr id="22" name="TextovéPole 7">
            <a:extLst>
              <a:ext uri="{FF2B5EF4-FFF2-40B4-BE49-F238E27FC236}">
                <a16:creationId xmlns:a16="http://schemas.microsoft.com/office/drawing/2014/main" id="{F6558AB9-100E-45BB-971B-A509720EC92C}"/>
              </a:ext>
            </a:extLst>
          </p:cNvPr>
          <p:cNvSpPr txBox="1"/>
          <p:nvPr/>
        </p:nvSpPr>
        <p:spPr>
          <a:xfrm>
            <a:off x="4264464" y="6427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69</a:t>
            </a:r>
          </a:p>
        </p:txBody>
      </p:sp>
      <p:sp>
        <p:nvSpPr>
          <p:cNvPr id="24" name="TextovéPole 7">
            <a:extLst>
              <a:ext uri="{FF2B5EF4-FFF2-40B4-BE49-F238E27FC236}">
                <a16:creationId xmlns:a16="http://schemas.microsoft.com/office/drawing/2014/main" id="{A8F9E158-ED05-4342-A21B-E9BE7F3DC1A7}"/>
              </a:ext>
            </a:extLst>
          </p:cNvPr>
          <p:cNvSpPr txBox="1"/>
          <p:nvPr/>
        </p:nvSpPr>
        <p:spPr>
          <a:xfrm>
            <a:off x="6748464" y="6427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70</a:t>
            </a:r>
          </a:p>
        </p:txBody>
      </p:sp>
    </p:spTree>
    <p:extLst>
      <p:ext uri="{BB962C8B-B14F-4D97-AF65-F5344CB8AC3E}">
        <p14:creationId xmlns:p14="http://schemas.microsoft.com/office/powerpoint/2010/main" val="244328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Acetabulum - </a:t>
            </a:r>
            <a:r>
              <a:rPr lang="cs-CZ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Chirurgické techniky</a:t>
            </a:r>
          </a:p>
          <a:p>
            <a:r>
              <a:rPr lang="cs-CZ" sz="1800" dirty="0">
                <a:cs typeface="Arial" pitchFamily="34" charset="0"/>
              </a:rPr>
              <a:t>Radiolucentní stůl, trakce (</a:t>
            </a:r>
            <a:r>
              <a:rPr lang="cs-CZ" sz="1800" dirty="0"/>
              <a:t>trakční stůl, femorální distraktor  nebo manuální trakce),  RTG zobrazení (C- rameno s 3-D rekonstrukcí)</a:t>
            </a:r>
          </a:p>
          <a:p>
            <a:r>
              <a:rPr lang="cs-CZ" sz="1800" dirty="0"/>
              <a:t>Jeden nebo kombinace přístupů, jedno- nebo dvoufázové operace</a:t>
            </a:r>
          </a:p>
          <a:p>
            <a:r>
              <a:rPr lang="cs-CZ" sz="1800" dirty="0"/>
              <a:t>Repozice fragmentů – přímá manipulace použitím pinů, svorek, kleští, šroubů nebo dlah stabilizující fraktury </a:t>
            </a: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50" y="3863181"/>
            <a:ext cx="2495963" cy="18700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3867123"/>
            <a:ext cx="2520702" cy="18661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35515" t="44739" r="36975" b="21297"/>
          <a:stretch/>
        </p:blipFill>
        <p:spPr>
          <a:xfrm>
            <a:off x="5859980" y="3863180"/>
            <a:ext cx="2692909" cy="187007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8F8BD68-2A33-4488-A69E-18E0ED5AC49C}"/>
              </a:ext>
            </a:extLst>
          </p:cNvPr>
          <p:cNvSpPr txBox="1"/>
          <p:nvPr/>
        </p:nvSpPr>
        <p:spPr>
          <a:xfrm>
            <a:off x="1402464" y="5896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71</a:t>
            </a:r>
          </a:p>
        </p:txBody>
      </p:sp>
      <p:sp>
        <p:nvSpPr>
          <p:cNvPr id="10" name="TextovéPole 7">
            <a:extLst>
              <a:ext uri="{FF2B5EF4-FFF2-40B4-BE49-F238E27FC236}">
                <a16:creationId xmlns:a16="http://schemas.microsoft.com/office/drawing/2014/main" id="{CB81B82A-95AD-44CC-AB44-2CB73FBE58D6}"/>
              </a:ext>
            </a:extLst>
          </p:cNvPr>
          <p:cNvSpPr txBox="1"/>
          <p:nvPr/>
        </p:nvSpPr>
        <p:spPr>
          <a:xfrm>
            <a:off x="4273464" y="5896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72</a:t>
            </a:r>
          </a:p>
        </p:txBody>
      </p:sp>
      <p:sp>
        <p:nvSpPr>
          <p:cNvPr id="12" name="TextovéPole 7">
            <a:extLst>
              <a:ext uri="{FF2B5EF4-FFF2-40B4-BE49-F238E27FC236}">
                <a16:creationId xmlns:a16="http://schemas.microsoft.com/office/drawing/2014/main" id="{9893BD46-065B-4F59-93CA-06DCAAC6D163}"/>
              </a:ext>
            </a:extLst>
          </p:cNvPr>
          <p:cNvSpPr txBox="1"/>
          <p:nvPr/>
        </p:nvSpPr>
        <p:spPr>
          <a:xfrm>
            <a:off x="7072464" y="5896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73</a:t>
            </a:r>
          </a:p>
        </p:txBody>
      </p:sp>
    </p:spTree>
    <p:extLst>
      <p:ext uri="{BB962C8B-B14F-4D97-AF65-F5344CB8AC3E}">
        <p14:creationId xmlns:p14="http://schemas.microsoft.com/office/powerpoint/2010/main" val="4034301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Acetabulum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Pooperační terapie a manažment</a:t>
            </a:r>
          </a:p>
          <a:p>
            <a:r>
              <a:rPr lang="cs-CZ" sz="1800" dirty="0"/>
              <a:t>Prevence hluboké žilní trombózy (antikoagulace/filtr VCI)</a:t>
            </a:r>
          </a:p>
          <a:p>
            <a:r>
              <a:rPr lang="cs-CZ" sz="1800" dirty="0"/>
              <a:t>Heterotopické osifikace (pooperační užívání indometacinu/radioterapie)</a:t>
            </a:r>
          </a:p>
          <a:p>
            <a:r>
              <a:rPr lang="cs-CZ" sz="1800" dirty="0"/>
              <a:t>Mobilizace: pohyb v kyčli do 90 st. flexe,  minimální došlap  a berle - až 12 týdnů.</a:t>
            </a:r>
          </a:p>
          <a:p>
            <a:r>
              <a:rPr lang="cs-CZ" sz="1800" dirty="0"/>
              <a:t>Pacienti – pravidelné kontroly po  2, 6, 12 týdnech a po 6 měsících  - AP and Judetovy  projekce</a:t>
            </a:r>
          </a:p>
          <a:p>
            <a:r>
              <a:rPr lang="cs-CZ" sz="1800" dirty="0"/>
              <a:t>6 až 12 měsíců – návrat k sportovním aktivitám</a:t>
            </a:r>
          </a:p>
          <a:p>
            <a:r>
              <a:rPr lang="cs-CZ" sz="1800" dirty="0"/>
              <a:t>Část pacientů  - není schopno návratu k úrovní před úrazových aktivit</a:t>
            </a:r>
          </a:p>
          <a:p>
            <a:endParaRPr lang="cs-CZ" sz="2000" dirty="0"/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995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497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Acetabulum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komplikace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933656"/>
              </p:ext>
            </p:extLst>
          </p:nvPr>
        </p:nvGraphicFramePr>
        <p:xfrm>
          <a:off x="1115615" y="2060848"/>
          <a:ext cx="7128792" cy="38692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4396">
                  <a:extLst>
                    <a:ext uri="{9D8B030D-6E8A-4147-A177-3AD203B41FA5}">
                      <a16:colId xmlns:a16="http://schemas.microsoft.com/office/drawing/2014/main" val="439634380"/>
                    </a:ext>
                  </a:extLst>
                </a:gridCol>
                <a:gridCol w="3564396">
                  <a:extLst>
                    <a:ext uri="{9D8B030D-6E8A-4147-A177-3AD203B41FA5}">
                      <a16:colId xmlns:a16="http://schemas.microsoft.com/office/drawing/2014/main" val="2037447180"/>
                    </a:ext>
                  </a:extLst>
                </a:gridCol>
              </a:tblGrid>
              <a:tr h="33816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800" noProof="0" dirty="0">
                          <a:effectLst/>
                          <a:latin typeface="+mn-lt"/>
                          <a:ea typeface="+mn-ea"/>
                          <a:cs typeface="+mn-cs"/>
                        </a:rPr>
                        <a:t>Komplikace</a:t>
                      </a:r>
                      <a:endParaRPr lang="cs-CZ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2698908"/>
                  </a:ext>
                </a:extLst>
              </a:tr>
              <a:tr h="2537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 noProof="0" dirty="0">
                          <a:effectLst/>
                          <a:latin typeface="+mn-lt"/>
                          <a:ea typeface="+mn-ea"/>
                          <a:cs typeface="+mn-cs"/>
                        </a:rPr>
                        <a:t>Časné</a:t>
                      </a:r>
                      <a:endParaRPr lang="cs-CZ" sz="1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 noProof="0" dirty="0">
                          <a:effectLst/>
                          <a:latin typeface="+mn-lt"/>
                          <a:ea typeface="+mn-ea"/>
                          <a:cs typeface="+mn-cs"/>
                        </a:rPr>
                        <a:t>Pozdní</a:t>
                      </a:r>
                      <a:endParaRPr lang="cs-CZ" sz="1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619420"/>
                  </a:ext>
                </a:extLst>
              </a:tr>
              <a:tr h="3152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0" dirty="0">
                          <a:effectLst/>
                        </a:rPr>
                        <a:t>Všeobecní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</a:rPr>
                        <a:t>Pneumonie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</a:rPr>
                        <a:t>Katétrové</a:t>
                      </a:r>
                      <a:r>
                        <a:rPr lang="cs-CZ" sz="1400" baseline="0" noProof="0" dirty="0">
                          <a:effectLst/>
                        </a:rPr>
                        <a:t> infekce</a:t>
                      </a:r>
                      <a:endParaRPr lang="cs-CZ" sz="1400" noProof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</a:rPr>
                        <a:t>Hluboká</a:t>
                      </a:r>
                      <a:r>
                        <a:rPr lang="cs-CZ" sz="1400" baseline="0" noProof="0" dirty="0">
                          <a:effectLst/>
                        </a:rPr>
                        <a:t> žilní trombóza a plicní embolizace</a:t>
                      </a:r>
                      <a:endParaRPr lang="cs-CZ" sz="1400" noProof="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0" dirty="0">
                          <a:effectLst/>
                        </a:rPr>
                        <a:t>Lokální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</a:rPr>
                        <a:t>Infekce</a:t>
                      </a:r>
                      <a:r>
                        <a:rPr lang="cs-CZ" sz="1400" baseline="0" noProof="0" dirty="0">
                          <a:effectLst/>
                        </a:rPr>
                        <a:t> a ranní komplikace</a:t>
                      </a:r>
                      <a:endParaRPr lang="cs-CZ" sz="1400" noProof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</a:rPr>
                        <a:t>Neurovaskulární</a:t>
                      </a:r>
                      <a:r>
                        <a:rPr lang="cs-CZ" sz="1400" baseline="0" noProof="0" dirty="0">
                          <a:effectLst/>
                        </a:rPr>
                        <a:t> poranění </a:t>
                      </a:r>
                      <a:r>
                        <a:rPr lang="cs-CZ" sz="1400" noProof="0" dirty="0">
                          <a:effectLst/>
                        </a:rPr>
                        <a:t> </a:t>
                      </a:r>
                      <a:endParaRPr lang="cs-CZ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4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Heterotopické</a:t>
                      </a:r>
                      <a:r>
                        <a:rPr lang="cs-CZ" sz="1400" b="1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osifikace</a:t>
                      </a:r>
                      <a:endParaRPr lang="cs-CZ" sz="1400" b="1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cs-CZ" sz="14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Avaskulární</a:t>
                      </a:r>
                      <a:r>
                        <a:rPr lang="cs-CZ" sz="1400" b="1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nekróza hlavice femuru</a:t>
                      </a:r>
                      <a:endParaRPr lang="cs-CZ" sz="1400" b="1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cs-CZ" sz="14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Post-traumatická</a:t>
                      </a:r>
                      <a:r>
                        <a:rPr lang="cs-CZ" sz="1400" b="1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osteoartritida</a:t>
                      </a:r>
                      <a:endParaRPr lang="cs-CZ" sz="1400" b="1" noProof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cs-CZ" sz="14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7459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80328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Acetabulum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cs-CZ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take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home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message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000" i="1" dirty="0"/>
              <a:t>Acetabulární fraktury – bimodální distribuce: vysokoenergetické trauma u mladších pacientů, nízkoenergetické trauma u starších pacientů</a:t>
            </a:r>
          </a:p>
          <a:p>
            <a:endParaRPr lang="cs-CZ" sz="2000" i="1" dirty="0"/>
          </a:p>
          <a:p>
            <a:r>
              <a:rPr lang="cs-CZ" sz="2000" i="1" dirty="0"/>
              <a:t>Acetabulární fraktury –rozdílné od zlomenin pánevního kruhu – život ohrožující krvácení je u izolovaného poranění acetabula vzácné.</a:t>
            </a:r>
          </a:p>
          <a:p>
            <a:endParaRPr lang="cs-CZ" sz="2000" i="1" dirty="0"/>
          </a:p>
          <a:p>
            <a:r>
              <a:rPr lang="cs-CZ" sz="2000" i="1" dirty="0"/>
              <a:t>Cílem chirurgického řešení je obnovení kongurence acetabula a pánevní stability.</a:t>
            </a:r>
          </a:p>
          <a:p>
            <a:pPr marL="0" indent="0">
              <a:buNone/>
            </a:pPr>
            <a:endParaRPr lang="cs-CZ" sz="2000" i="1" dirty="0"/>
          </a:p>
          <a:p>
            <a:r>
              <a:rPr lang="cs-CZ" sz="2000" i="1" dirty="0"/>
              <a:t>Post-traumatická artróza kyčelního kloubu může limitovat pacienty v jejích aktivitách – náhrada kyčelního kloubu může být nejlepším řešením k vyřešení jejich potíží.</a:t>
            </a:r>
            <a:endParaRPr lang="cs-CZ" sz="2000" i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3869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Pánev a acetabulum - </a:t>
            </a:r>
            <a:r>
              <a:rPr lang="cs-CZ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zdroje a odkazy na další výukové materiály  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buNone/>
            </a:pPr>
            <a:r>
              <a:rPr lang="cs-CZ" sz="2000" dirty="0"/>
              <a:t>	</a:t>
            </a:r>
          </a:p>
          <a:p>
            <a:pPr marL="71755"/>
            <a:r>
              <a:rPr lang="pt-BR" sz="1600" dirty="0"/>
              <a:t>Alasdair J. G. Gray</a:t>
            </a:r>
            <a:r>
              <a:rPr lang="cs-CZ" sz="1600" dirty="0"/>
              <a:t> et al: </a:t>
            </a:r>
            <a:r>
              <a:rPr lang="en-US" sz="1600" dirty="0"/>
              <a:t>McRae's </a:t>
            </a:r>
            <a:r>
              <a:rPr lang="en-US" sz="1600" dirty="0" err="1"/>
              <a:t>Orthopaedic</a:t>
            </a:r>
            <a:r>
              <a:rPr lang="en-US" sz="1600"/>
              <a:t> Trauma and Emergency Fracture Management</a:t>
            </a:r>
            <a:r>
              <a:rPr lang="cs-CZ" sz="1600"/>
              <a:t>, Elsevier</a:t>
            </a:r>
            <a:r>
              <a:rPr lang="cs-CZ" sz="1600" dirty="0"/>
              <a:t> </a:t>
            </a:r>
            <a:r>
              <a:rPr lang="cs-CZ" sz="1600" dirty="0" err="1"/>
              <a:t>Books</a:t>
            </a:r>
            <a:r>
              <a:rPr lang="cs-CZ" sz="1600" dirty="0"/>
              <a:t>, 2015</a:t>
            </a:r>
            <a:endParaRPr lang="cs-CZ" sz="1600" dirty="0">
              <a:cs typeface="Calibri"/>
            </a:endParaRPr>
          </a:p>
          <a:p>
            <a:r>
              <a:rPr lang="cs-CZ" sz="1600" dirty="0"/>
              <a:t>ACS, </a:t>
            </a:r>
            <a:r>
              <a:rPr lang="cs-CZ" sz="1600" dirty="0" err="1"/>
              <a:t>Committee</a:t>
            </a:r>
            <a:r>
              <a:rPr lang="cs-CZ" sz="1600" b="1" dirty="0"/>
              <a:t>: </a:t>
            </a:r>
            <a:r>
              <a:rPr lang="en-US" sz="1600" dirty="0"/>
              <a:t>ATLS Advanced Trauma Life Support 10th Edition Student Course Manual</a:t>
            </a:r>
            <a:r>
              <a:rPr lang="cs-CZ" sz="1600" dirty="0"/>
              <a:t>, </a:t>
            </a:r>
            <a:r>
              <a:rPr lang="cs-CZ" sz="1600" dirty="0" err="1"/>
              <a:t>American</a:t>
            </a:r>
            <a:r>
              <a:rPr lang="cs-CZ" sz="1600" dirty="0"/>
              <a:t> </a:t>
            </a:r>
            <a:r>
              <a:rPr lang="cs-CZ" sz="1600" dirty="0" err="1"/>
              <a:t>Collegge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Surgeons</a:t>
            </a:r>
            <a:r>
              <a:rPr lang="cs-CZ" sz="1600" dirty="0"/>
              <a:t>, 2018</a:t>
            </a:r>
          </a:p>
          <a:p>
            <a:pPr marL="71755"/>
            <a:r>
              <a:rPr lang="cs-CZ" sz="1600" dirty="0"/>
              <a:t>V. </a:t>
            </a:r>
            <a:r>
              <a:rPr lang="cs-CZ" sz="1600" dirty="0" err="1"/>
              <a:t>Pokorny</a:t>
            </a:r>
            <a:r>
              <a:rPr lang="cs-CZ" sz="1600" dirty="0"/>
              <a:t> et al: Traumatologie, Triton, 2002</a:t>
            </a:r>
            <a:endParaRPr lang="cs-CZ" sz="1600" dirty="0">
              <a:cs typeface="Calibri"/>
            </a:endParaRPr>
          </a:p>
          <a:p>
            <a:pPr marL="71755"/>
            <a:r>
              <a:rPr lang="cs-CZ" sz="1600" dirty="0"/>
              <a:t>P. </a:t>
            </a:r>
            <a:r>
              <a:rPr lang="cs-CZ" sz="1600" dirty="0" err="1"/>
              <a:t>Wendsche</a:t>
            </a:r>
            <a:r>
              <a:rPr lang="cs-CZ" sz="1600" dirty="0"/>
              <a:t>, R. Veselý et al: Traumatologie, </a:t>
            </a:r>
            <a:r>
              <a:rPr lang="cs-CZ" sz="1600" dirty="0" err="1"/>
              <a:t>Galén</a:t>
            </a:r>
            <a:r>
              <a:rPr lang="cs-CZ" sz="1600" dirty="0"/>
              <a:t>, 2019</a:t>
            </a:r>
            <a:endParaRPr lang="cs-CZ" sz="1600" dirty="0">
              <a:cs typeface="Calibri"/>
            </a:endParaRPr>
          </a:p>
          <a:p>
            <a:r>
              <a:rPr lang="cs-CZ" sz="1600" dirty="0"/>
              <a:t>P. </a:t>
            </a:r>
            <a:r>
              <a:rPr lang="cs-CZ" sz="1600" dirty="0" err="1"/>
              <a:t>Višňa</a:t>
            </a:r>
            <a:r>
              <a:rPr lang="cs-CZ" sz="1600" dirty="0"/>
              <a:t>, </a:t>
            </a:r>
            <a:r>
              <a:rPr lang="cs-CZ" sz="1600" dirty="0" err="1"/>
              <a:t>J.Hoch</a:t>
            </a:r>
            <a:r>
              <a:rPr lang="cs-CZ" sz="1600" dirty="0"/>
              <a:t> et al: Traumatologie dospělých, </a:t>
            </a:r>
            <a:r>
              <a:rPr lang="cs-CZ" sz="1600" dirty="0" err="1"/>
              <a:t>Maxdorf</a:t>
            </a:r>
            <a:r>
              <a:rPr lang="cs-CZ" sz="1600" dirty="0"/>
              <a:t>, 2004</a:t>
            </a:r>
          </a:p>
          <a:p>
            <a:r>
              <a:rPr lang="cs-CZ" sz="1600" dirty="0"/>
              <a:t>M. Zeman, Z. Krška et al: Speciální chirurgie, </a:t>
            </a:r>
            <a:r>
              <a:rPr lang="cs-CZ" sz="1600" dirty="0" err="1"/>
              <a:t>Galén</a:t>
            </a:r>
            <a:r>
              <a:rPr lang="cs-CZ" sz="1600" dirty="0"/>
              <a:t>, 2014 </a:t>
            </a:r>
          </a:p>
          <a:p>
            <a:pPr marL="71755"/>
            <a:r>
              <a:rPr lang="cs-CZ" sz="1600" b="1" u="sng" dirty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www.aosurgery.org</a:t>
            </a:r>
            <a:endParaRPr lang="cs-CZ" sz="1600" b="1" u="sng" dirty="0">
              <a:solidFill>
                <a:schemeClr val="tx2">
                  <a:lumMod val="60000"/>
                  <a:lumOff val="40000"/>
                </a:schemeClr>
              </a:solidFill>
              <a:cs typeface="Calibri"/>
            </a:endParaRPr>
          </a:p>
          <a:p>
            <a:pPr marL="71755"/>
            <a:r>
              <a:rPr lang="cs-CZ" sz="1600" b="1" u="sng" dirty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www.orthoinfo.aaos.org</a:t>
            </a:r>
            <a:endParaRPr lang="cs-CZ" sz="1600" b="1" u="sng" dirty="0">
              <a:solidFill>
                <a:schemeClr val="tx2">
                  <a:lumMod val="60000"/>
                  <a:lumOff val="40000"/>
                </a:schemeClr>
              </a:solidFill>
              <a:cs typeface="Calibri"/>
            </a:endParaRPr>
          </a:p>
          <a:p>
            <a:pPr marL="71755"/>
            <a:endParaRPr lang="cs-CZ" sz="1600" b="1" u="sng" dirty="0">
              <a:solidFill>
                <a:schemeClr val="tx2">
                  <a:lumMod val="60000"/>
                  <a:lumOff val="40000"/>
                </a:schemeClr>
              </a:solidFill>
              <a:cs typeface="Calibri"/>
            </a:endParaRPr>
          </a:p>
          <a:p>
            <a:pPr marL="71755"/>
            <a:endParaRPr lang="cs-CZ" sz="1600" b="1" u="sng" dirty="0">
              <a:solidFill>
                <a:schemeClr val="tx2">
                  <a:lumMod val="60000"/>
                  <a:lumOff val="40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cs-CZ" sz="16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Obrázky</a:t>
            </a:r>
          </a:p>
          <a:p>
            <a:pPr marL="285750" indent="-285750"/>
            <a:r>
              <a:rPr lang="pt-BR" sz="1600" dirty="0"/>
              <a:t>  </a:t>
            </a:r>
            <a:r>
              <a:rPr lang="pt-BR" sz="1600" dirty="0" err="1"/>
              <a:t>Alasdair</a:t>
            </a:r>
            <a:r>
              <a:rPr lang="pt-BR" sz="1600" dirty="0"/>
              <a:t> J. G. Gray</a:t>
            </a:r>
            <a:r>
              <a:rPr lang="cs-CZ" sz="1600" dirty="0"/>
              <a:t> et al: </a:t>
            </a:r>
            <a:r>
              <a:rPr lang="en-US" sz="1600" dirty="0"/>
              <a:t>McRae's </a:t>
            </a:r>
            <a:r>
              <a:rPr lang="en-US" sz="1600" dirty="0" err="1"/>
              <a:t>Orthopaedic</a:t>
            </a:r>
            <a:r>
              <a:rPr lang="en-US" sz="1600" dirty="0"/>
              <a:t> Trauma and Emergency Fracture Management</a:t>
            </a:r>
            <a:r>
              <a:rPr lang="cs-CZ" sz="1600" dirty="0"/>
              <a:t>, </a:t>
            </a:r>
            <a:r>
              <a:rPr lang="cs-CZ" sz="1600" dirty="0" err="1"/>
              <a:t>Elsevier</a:t>
            </a:r>
            <a:r>
              <a:rPr lang="cs-CZ" sz="1600" dirty="0"/>
              <a:t> </a:t>
            </a:r>
            <a:r>
              <a:rPr lang="cs-CZ" sz="1600" dirty="0" err="1"/>
              <a:t>Books</a:t>
            </a:r>
            <a:r>
              <a:rPr lang="cs-CZ" sz="1600" dirty="0"/>
              <a:t>, 2015 </a:t>
            </a:r>
            <a:endParaRPr lang="cs-CZ" sz="1800">
              <a:cs typeface="Calibri"/>
            </a:endParaRPr>
          </a:p>
          <a:p>
            <a:pPr marL="0" indent="0">
              <a:buNone/>
            </a:pPr>
            <a:r>
              <a:rPr lang="cs-CZ" sz="1600" dirty="0"/>
              <a:t>          (Obr. 2,3,4,5,14,20,21,47,59,64,65,66,67,68</a:t>
            </a:r>
            <a:r>
              <a:rPr lang="cs-CZ" sz="1600" dirty="0">
                <a:ea typeface="+mn-lt"/>
                <a:cs typeface="+mn-lt"/>
              </a:rPr>
              <a:t>)</a:t>
            </a:r>
            <a:endParaRPr lang="cs-CZ" sz="1800">
              <a:cs typeface="Calibri"/>
            </a:endParaRPr>
          </a:p>
          <a:p>
            <a:pPr marL="71755"/>
            <a:r>
              <a:rPr lang="cs-CZ" sz="1600" b="1" dirty="0">
                <a:solidFill>
                  <a:schemeClr val="tx2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www.aosurgery.org </a:t>
            </a:r>
            <a:r>
              <a:rPr lang="cs-CZ" sz="1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(Obr.9,10,11,22,24,25,26,27,28,29,30,37,38,40,41,45,50,51,52,53,55,60,61,62,72</a:t>
            </a:r>
            <a:r>
              <a:rPr lang="cs-CZ" sz="1600" dirty="0">
                <a:solidFill>
                  <a:schemeClr val="tx2"/>
                </a:solidFill>
                <a:ea typeface="+mn-lt"/>
                <a:cs typeface="+mn-lt"/>
              </a:rPr>
              <a:t>)</a:t>
            </a:r>
            <a:endParaRPr lang="cs-CZ" dirty="0">
              <a:solidFill>
                <a:schemeClr val="tx2"/>
              </a:solidFill>
              <a:cs typeface="Calibri"/>
            </a:endParaRPr>
          </a:p>
          <a:p>
            <a:pPr marL="71755"/>
            <a:r>
              <a:rPr lang="cs-CZ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www.orthoinfo.aaos.org  </a:t>
            </a:r>
          </a:p>
          <a:p>
            <a:pPr marL="0" indent="0">
              <a:buNone/>
            </a:pPr>
            <a:r>
              <a:rPr lang="cs-CZ" sz="1600" dirty="0"/>
              <a:t>          (Obr. 7,16,17,18,46,56,57,58,63</a:t>
            </a:r>
            <a:r>
              <a:rPr lang="cs-CZ" sz="1600" dirty="0">
                <a:ea typeface="+mn-lt"/>
                <a:cs typeface="+mn-lt"/>
              </a:rPr>
              <a:t>)</a:t>
            </a:r>
            <a:endParaRPr lang="cs-CZ" dirty="0">
              <a:cs typeface="Calibri"/>
            </a:endParaRPr>
          </a:p>
          <a:p>
            <a:pPr marL="71755"/>
            <a:r>
              <a:rPr lang="cs-CZ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Archiv Kliniky úrazové chirurgie FN Brno </a:t>
            </a:r>
          </a:p>
          <a:p>
            <a:pPr marL="0" indent="0">
              <a:buNone/>
            </a:pPr>
            <a:r>
              <a:rPr lang="cs-CZ" sz="1600" dirty="0"/>
              <a:t>          (Obr. 6,19,23,39,42,43,44,69,71</a:t>
            </a:r>
            <a:r>
              <a:rPr lang="cs-CZ" sz="1600" dirty="0">
                <a:ea typeface="+mn-lt"/>
                <a:cs typeface="+mn-lt"/>
              </a:rPr>
              <a:t>)</a:t>
            </a:r>
            <a:endParaRPr lang="cs-CZ" sz="1600" b="1">
              <a:cs typeface="Calibri"/>
            </a:endParaRPr>
          </a:p>
          <a:p>
            <a:pPr marL="71755"/>
            <a:r>
              <a:rPr lang="cs-CZ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Archiv Kliniky radiologie a nukleární medicíny FN Brno </a:t>
            </a:r>
            <a:endParaRPr lang="cs-CZ" sz="160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cs-CZ" sz="1600" dirty="0"/>
              <a:t>          (Obr.1,12,13,15,30,31,32,33,34,35,48,49,54,70,73</a:t>
            </a:r>
            <a:r>
              <a:rPr lang="cs-CZ" sz="1600" dirty="0">
                <a:ea typeface="+mn-lt"/>
                <a:cs typeface="+mn-lt"/>
              </a:rPr>
              <a:t>)</a:t>
            </a:r>
            <a:endParaRPr lang="cs-CZ" sz="1600" dirty="0">
              <a:cs typeface="Calibri"/>
            </a:endParaRPr>
          </a:p>
          <a:p>
            <a:pPr marL="71755"/>
            <a:endParaRPr lang="cs-CZ" sz="1600" u="sng" dirty="0">
              <a:cs typeface="Calibri"/>
            </a:endParaRPr>
          </a:p>
          <a:p>
            <a:pPr marL="71755"/>
            <a:endParaRPr lang="cs-CZ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Výstupy z lekce</a:t>
            </a:r>
            <a:endParaRPr lang="sk-SK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b="1" i="1" dirty="0">
                <a:cs typeface="Arial" pitchFamily="34" charset="0"/>
              </a:rPr>
              <a:t>Získaní základních teoretických znalostí stran historie a vyšetřovacích metod při poranění pánve a dolní končetiny</a:t>
            </a:r>
          </a:p>
          <a:p>
            <a:endParaRPr lang="cs-CZ" b="1" i="1" dirty="0">
              <a:cs typeface="Arial" pitchFamily="34" charset="0"/>
            </a:endParaRPr>
          </a:p>
          <a:p>
            <a:r>
              <a:rPr lang="cs-CZ" b="1" i="1" dirty="0">
                <a:cs typeface="Arial" pitchFamily="34" charset="0"/>
              </a:rPr>
              <a:t>Naučení se základních diagnostických a terapeutických algoritmů při poraněních pánve a dolní končetiny</a:t>
            </a:r>
          </a:p>
          <a:p>
            <a:endParaRPr lang="cs-CZ" b="1" i="1" dirty="0">
              <a:cs typeface="Arial" pitchFamily="34" charset="0"/>
            </a:endParaRPr>
          </a:p>
          <a:p>
            <a:r>
              <a:rPr lang="cs-CZ" b="1" i="1" dirty="0">
                <a:cs typeface="Arial" pitchFamily="34" charset="0"/>
              </a:rPr>
              <a:t>Natrénování základních diagnostických a terapeutických praktických zručnosti (např. repozice hlezna, aplikace pánevního pásu, vyšetření měkkého kolene.. ) na prezenční výuce</a:t>
            </a:r>
          </a:p>
          <a:p>
            <a:pPr marL="0" indent="0">
              <a:buNone/>
            </a:pPr>
            <a:r>
              <a:rPr lang="sk-SK" dirty="0"/>
              <a:t> 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13506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Obsah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latin typeface="Arial" pitchFamily="34" charset="0"/>
                <a:cs typeface="Arial" pitchFamily="34" charset="0"/>
              </a:rPr>
              <a:t>Poranění pánve a dolní končetiny</a:t>
            </a:r>
            <a:endParaRPr lang="cs-CZ" sz="2000" dirty="0">
              <a:cs typeface="Arial" pitchFamily="34" charset="0"/>
            </a:endParaRPr>
          </a:p>
          <a:p>
            <a:r>
              <a:rPr lang="cs-CZ" sz="2000" dirty="0">
                <a:cs typeface="Arial" pitchFamily="34" charset="0"/>
              </a:rPr>
              <a:t>Pánev						</a:t>
            </a:r>
          </a:p>
          <a:p>
            <a:r>
              <a:rPr lang="cs-CZ" sz="2000" dirty="0">
                <a:cs typeface="Arial" pitchFamily="34" charset="0"/>
              </a:rPr>
              <a:t>Acetabulum						</a:t>
            </a:r>
          </a:p>
          <a:p>
            <a:r>
              <a:rPr lang="cs-CZ" sz="2000" dirty="0">
                <a:cs typeface="Arial" pitchFamily="34" charset="0"/>
              </a:rPr>
              <a:t>Kyčel</a:t>
            </a:r>
          </a:p>
          <a:p>
            <a:r>
              <a:rPr lang="cs-CZ" sz="2000" dirty="0">
                <a:cs typeface="Arial" pitchFamily="34" charset="0"/>
              </a:rPr>
              <a:t>Femur</a:t>
            </a:r>
          </a:p>
          <a:p>
            <a:r>
              <a:rPr lang="cs-CZ" sz="2000" dirty="0">
                <a:cs typeface="Arial" pitchFamily="34" charset="0"/>
              </a:rPr>
              <a:t>Koleno</a:t>
            </a:r>
          </a:p>
          <a:p>
            <a:r>
              <a:rPr lang="cs-CZ" sz="2000" dirty="0">
                <a:cs typeface="Arial" pitchFamily="34" charset="0"/>
              </a:rPr>
              <a:t>Bérec</a:t>
            </a:r>
          </a:p>
          <a:p>
            <a:r>
              <a:rPr lang="cs-CZ" sz="2000" dirty="0">
                <a:cs typeface="Arial" pitchFamily="34" charset="0"/>
              </a:rPr>
              <a:t>Hlezno</a:t>
            </a:r>
          </a:p>
          <a:p>
            <a:r>
              <a:rPr lang="cs-CZ" sz="2000" dirty="0">
                <a:cs typeface="Arial" pitchFamily="34" charset="0"/>
              </a:rPr>
              <a:t>Noha</a:t>
            </a:r>
          </a:p>
        </p:txBody>
      </p:sp>
    </p:spTree>
    <p:extLst>
      <p:ext uri="{BB962C8B-B14F-4D97-AF65-F5344CB8AC3E}">
        <p14:creationId xmlns:p14="http://schemas.microsoft.com/office/powerpoint/2010/main" val="340899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Pánev – </a:t>
            </a:r>
            <a:r>
              <a:rPr lang="cs-CZ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úrazy pánve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Pánev – kostní kruh navazující a spojen s páteří</a:t>
            </a:r>
          </a:p>
          <a:p>
            <a:r>
              <a:rPr lang="cs-CZ" sz="1800" dirty="0"/>
              <a:t>Poranění pánve -  život ohrožující úrazy v akutní fázi</a:t>
            </a:r>
          </a:p>
          <a:p>
            <a:r>
              <a:rPr lang="cs-CZ" sz="1800" dirty="0"/>
              <a:t>3% všech zlomenin u dospělých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/>
              <a:t>Nízkoenergetické úrazy – výjimečně vyžadují operační řešení</a:t>
            </a:r>
          </a:p>
          <a:p>
            <a:r>
              <a:rPr lang="cs-CZ" sz="1800" dirty="0"/>
              <a:t>Vysokoenergetické úrazy pánve  - často vyžadují urgentní operační intervenci k záchraně života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613" y="3782286"/>
            <a:ext cx="3112846" cy="234387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b="15015"/>
          <a:stretch/>
        </p:blipFill>
        <p:spPr>
          <a:xfrm>
            <a:off x="457200" y="3750751"/>
            <a:ext cx="2542348" cy="244287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33057" t="16369" r="13625" b="15384"/>
          <a:stretch/>
        </p:blipFill>
        <p:spPr>
          <a:xfrm>
            <a:off x="6451687" y="4036084"/>
            <a:ext cx="2600289" cy="187220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DD96032-9B00-4F74-8615-A4C5CE335696}"/>
              </a:ext>
            </a:extLst>
          </p:cNvPr>
          <p:cNvSpPr txBox="1"/>
          <p:nvPr/>
        </p:nvSpPr>
        <p:spPr>
          <a:xfrm>
            <a:off x="1285464" y="6202569"/>
            <a:ext cx="507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1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3D7AA09-8110-4057-9832-03EB6144FF35}"/>
              </a:ext>
            </a:extLst>
          </p:cNvPr>
          <p:cNvSpPr txBox="1"/>
          <p:nvPr/>
        </p:nvSpPr>
        <p:spPr>
          <a:xfrm>
            <a:off x="4867032" y="6161185"/>
            <a:ext cx="507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2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C2F43C6-8816-49C8-B55C-15882D5C4EF2}"/>
              </a:ext>
            </a:extLst>
          </p:cNvPr>
          <p:cNvSpPr txBox="1"/>
          <p:nvPr/>
        </p:nvSpPr>
        <p:spPr>
          <a:xfrm>
            <a:off x="7774463" y="6101721"/>
            <a:ext cx="507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Pánev -  anatomie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cs typeface="Arial" pitchFamily="34" charset="0"/>
              </a:rPr>
              <a:t>Pánev </a:t>
            </a:r>
          </a:p>
          <a:p>
            <a:r>
              <a:rPr lang="cs-CZ" sz="1800" dirty="0">
                <a:cs typeface="Arial" pitchFamily="34" charset="0"/>
              </a:rPr>
              <a:t>Os illium, ischium, pubis se potkávají a tvoří  acetabulum</a:t>
            </a:r>
          </a:p>
          <a:p>
            <a:r>
              <a:rPr lang="cs-CZ" sz="1800" dirty="0">
                <a:cs typeface="Arial" pitchFamily="34" charset="0"/>
              </a:rPr>
              <a:t>Kosti pánve  - spojeny fibrokartilaginózními vazy/klouby které tvoří kruh</a:t>
            </a:r>
          </a:p>
          <a:p>
            <a:r>
              <a:rPr lang="cs-CZ" sz="1800" dirty="0">
                <a:cs typeface="Arial" pitchFamily="34" charset="0"/>
              </a:rPr>
              <a:t>Velké nervy, cévy, část GIT, urotraktu a reprodukční orgány  se nachází v oblasti pánevního kruhu</a:t>
            </a:r>
          </a:p>
          <a:p>
            <a:r>
              <a:rPr lang="cs-CZ" sz="1800" dirty="0">
                <a:cs typeface="Arial" pitchFamily="34" charset="0"/>
              </a:rPr>
              <a:t>Přerušení pánevního kruhu -  spojeno se závažným krvácením, neurologickým deficitem, urogenitálním poraněním and poraněním dolního GIT.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26520" t="19028" r="5282" b="14965"/>
          <a:stretch/>
        </p:blipFill>
        <p:spPr>
          <a:xfrm>
            <a:off x="540149" y="4059079"/>
            <a:ext cx="4354635" cy="237085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23547" t="17191" b="14607"/>
          <a:stretch/>
        </p:blipFill>
        <p:spPr>
          <a:xfrm>
            <a:off x="4982854" y="4146400"/>
            <a:ext cx="3874560" cy="1944216"/>
          </a:xfrm>
          <a:prstGeom prst="rect">
            <a:avLst/>
          </a:prstGeom>
        </p:spPr>
      </p:pic>
      <p:sp>
        <p:nvSpPr>
          <p:cNvPr id="4" name="TextovéPole 7">
            <a:extLst>
              <a:ext uri="{FF2B5EF4-FFF2-40B4-BE49-F238E27FC236}">
                <a16:creationId xmlns:a16="http://schemas.microsoft.com/office/drawing/2014/main" id="{AE35A621-9091-4D53-BADA-630AD463D6BA}"/>
              </a:ext>
            </a:extLst>
          </p:cNvPr>
          <p:cNvSpPr txBox="1"/>
          <p:nvPr/>
        </p:nvSpPr>
        <p:spPr>
          <a:xfrm>
            <a:off x="2212464" y="6382569"/>
            <a:ext cx="507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4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D2931F2A-D9D0-487C-A7C6-5616261FDFAC}"/>
              </a:ext>
            </a:extLst>
          </p:cNvPr>
          <p:cNvSpPr txBox="1"/>
          <p:nvPr/>
        </p:nvSpPr>
        <p:spPr>
          <a:xfrm>
            <a:off x="6964463" y="6382568"/>
            <a:ext cx="507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5</a:t>
            </a:r>
          </a:p>
        </p:txBody>
      </p:sp>
    </p:spTree>
    <p:extLst>
      <p:ext uri="{BB962C8B-B14F-4D97-AF65-F5344CB8AC3E}">
        <p14:creationId xmlns:p14="http://schemas.microsoft.com/office/powerpoint/2010/main" val="3681415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Pánev -  anamnéza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Většina pánevních fraktur -  způsobena vysokoenergetickým mechanizmem</a:t>
            </a:r>
          </a:p>
          <a:p>
            <a:r>
              <a:rPr lang="cs-CZ" sz="1800" dirty="0"/>
              <a:t>Nízkoenergetické úrazy u mladých – typicky avulzní fraktury</a:t>
            </a:r>
          </a:p>
          <a:p>
            <a:r>
              <a:rPr lang="cs-CZ" sz="1800" dirty="0"/>
              <a:t>Nízkoenergetické úrazy -  zlomeniny pánve u starších osob (poranění kyčle, pubických ramének, acetabula)</a:t>
            </a: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856" y="3033000"/>
            <a:ext cx="2317964" cy="3094046"/>
          </a:xfrm>
          <a:prstGeom prst="rect">
            <a:avLst/>
          </a:prstGeom>
        </p:spPr>
      </p:pic>
      <p:sp>
        <p:nvSpPr>
          <p:cNvPr id="4" name="TextovéPole 7">
            <a:extLst>
              <a:ext uri="{FF2B5EF4-FFF2-40B4-BE49-F238E27FC236}">
                <a16:creationId xmlns:a16="http://schemas.microsoft.com/office/drawing/2014/main" id="{AC57B13D-90C6-411F-ADFB-B4BAFDB45EB3}"/>
              </a:ext>
            </a:extLst>
          </p:cNvPr>
          <p:cNvSpPr txBox="1"/>
          <p:nvPr/>
        </p:nvSpPr>
        <p:spPr>
          <a:xfrm>
            <a:off x="4120464" y="6220569"/>
            <a:ext cx="507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6</a:t>
            </a:r>
          </a:p>
        </p:txBody>
      </p:sp>
    </p:spTree>
    <p:extLst>
      <p:ext uri="{BB962C8B-B14F-4D97-AF65-F5344CB8AC3E}">
        <p14:creationId xmlns:p14="http://schemas.microsoft.com/office/powerpoint/2010/main" val="498661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Pánev - 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Nízkoenergetické  trauma</a:t>
            </a:r>
          </a:p>
          <a:p>
            <a:r>
              <a:rPr lang="cs-CZ" sz="1800" dirty="0">
                <a:cs typeface="Arial" pitchFamily="34" charset="0"/>
              </a:rPr>
              <a:t>Velké pohmožděniny – jsou raritní </a:t>
            </a:r>
          </a:p>
          <a:p>
            <a:r>
              <a:rPr lang="cs-CZ" sz="1800" dirty="0">
                <a:cs typeface="Arial" pitchFamily="34" charset="0"/>
              </a:rPr>
              <a:t>Jemný pasivní pohyb v kyčli</a:t>
            </a:r>
            <a:r>
              <a:rPr lang="en-US" sz="1800" dirty="0">
                <a:cs typeface="Arial" pitchFamily="34" charset="0"/>
              </a:rPr>
              <a:t> </a:t>
            </a:r>
            <a:r>
              <a:rPr lang="cs-CZ" sz="1800" dirty="0">
                <a:cs typeface="Arial" pitchFamily="34" charset="0"/>
              </a:rPr>
              <a:t>- </a:t>
            </a:r>
            <a:r>
              <a:rPr lang="en-US" sz="1800" dirty="0">
                <a:cs typeface="Arial" pitchFamily="34" charset="0"/>
              </a:rPr>
              <a:t> </a:t>
            </a:r>
            <a:r>
              <a:rPr lang="cs-CZ" sz="1800" dirty="0">
                <a:cs typeface="Arial" pitchFamily="34" charset="0"/>
              </a:rPr>
              <a:t>obyčejně dobře tolerovaný</a:t>
            </a:r>
          </a:p>
          <a:p>
            <a:r>
              <a:rPr lang="cs-CZ" sz="1800" dirty="0">
                <a:cs typeface="Arial" pitchFamily="34" charset="0"/>
              </a:rPr>
              <a:t>Bolest v oblasti třísla/symfýzy</a:t>
            </a:r>
          </a:p>
          <a:p>
            <a:r>
              <a:rPr lang="cs-CZ" sz="1800" dirty="0">
                <a:cs typeface="Arial" pitchFamily="34" charset="0"/>
              </a:rPr>
              <a:t>Provedení neurocirkulačního vyšetření !!!</a:t>
            </a:r>
          </a:p>
          <a:p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837493"/>
            <a:ext cx="2808312" cy="220156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-92" r="50527"/>
          <a:stretch/>
        </p:blipFill>
        <p:spPr>
          <a:xfrm>
            <a:off x="5076056" y="3873503"/>
            <a:ext cx="2736304" cy="2165555"/>
          </a:xfrm>
          <a:prstGeom prst="rect">
            <a:avLst/>
          </a:prstGeom>
        </p:spPr>
      </p:pic>
      <p:sp>
        <p:nvSpPr>
          <p:cNvPr id="7" name="TextovéPole 7">
            <a:extLst>
              <a:ext uri="{FF2B5EF4-FFF2-40B4-BE49-F238E27FC236}">
                <a16:creationId xmlns:a16="http://schemas.microsoft.com/office/drawing/2014/main" id="{278631CA-2316-4A1F-A8F0-5CF2AEAAD94E}"/>
              </a:ext>
            </a:extLst>
          </p:cNvPr>
          <p:cNvSpPr txBox="1"/>
          <p:nvPr/>
        </p:nvSpPr>
        <p:spPr>
          <a:xfrm>
            <a:off x="2122464" y="6130569"/>
            <a:ext cx="507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7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BBBB9C6D-6A84-4254-8762-801B36948A42}"/>
              </a:ext>
            </a:extLst>
          </p:cNvPr>
          <p:cNvSpPr txBox="1"/>
          <p:nvPr/>
        </p:nvSpPr>
        <p:spPr>
          <a:xfrm>
            <a:off x="6190464" y="6130569"/>
            <a:ext cx="507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cs typeface="Calibri"/>
              </a:rPr>
              <a:t>Obr. 8</a:t>
            </a:r>
          </a:p>
        </p:txBody>
      </p:sp>
    </p:spTree>
    <p:extLst>
      <p:ext uri="{BB962C8B-B14F-4D97-AF65-F5344CB8AC3E}">
        <p14:creationId xmlns:p14="http://schemas.microsoft.com/office/powerpoint/2010/main" val="57164138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3586</TotalTime>
  <Words>1719</Words>
  <Application>Microsoft Office PowerPoint</Application>
  <PresentationFormat>Prezentácia na obrazovke (4:3)</PresentationFormat>
  <Paragraphs>269</Paragraphs>
  <Slides>37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37</vt:i4>
      </vt:variant>
    </vt:vector>
  </HeadingPairs>
  <TitlesOfParts>
    <vt:vector size="38" baseType="lpstr">
      <vt:lpstr>Motiv sady Office</vt:lpstr>
      <vt:lpstr>Poranění pánve a dolní končetiny</vt:lpstr>
      <vt:lpstr>Úvod</vt:lpstr>
      <vt:lpstr>Výukové cíle</vt:lpstr>
      <vt:lpstr>Výstupy z lekce</vt:lpstr>
      <vt:lpstr>Obsah</vt:lpstr>
      <vt:lpstr>Pánev – úrazy pánve</vt:lpstr>
      <vt:lpstr>Pánev -  anatomie</vt:lpstr>
      <vt:lpstr>Pánev -  anamnéza</vt:lpstr>
      <vt:lpstr>Pánev - vyšetření</vt:lpstr>
      <vt:lpstr>Pánev - vyšetření</vt:lpstr>
      <vt:lpstr>Pánev -  zobrazovací metody</vt:lpstr>
      <vt:lpstr>Pánev – klasifikace poranění</vt:lpstr>
      <vt:lpstr>Pelvis -  UP manažment</vt:lpstr>
      <vt:lpstr>Pánev -  UP manažment</vt:lpstr>
      <vt:lpstr>Pánev -  akutní pánevní ošetření</vt:lpstr>
      <vt:lpstr>Pánev -  akutní pánevní ošetření</vt:lpstr>
      <vt:lpstr>Pánev - léčba</vt:lpstr>
      <vt:lpstr>Pánev - léčba</vt:lpstr>
      <vt:lpstr>Pánev - léčba</vt:lpstr>
      <vt:lpstr>Pánev - léčba</vt:lpstr>
      <vt:lpstr>Pánev - komplikace</vt:lpstr>
      <vt:lpstr>Pánev - Take home message</vt:lpstr>
      <vt:lpstr>Acetabulum – poranění acetabula</vt:lpstr>
      <vt:lpstr>Acetabulum – anatomie </vt:lpstr>
      <vt:lpstr>Acetabulum –  anamnéza </vt:lpstr>
      <vt:lpstr>Acetabulum – vyšetření</vt:lpstr>
      <vt:lpstr>Acetabulum –  zobrazovací metody</vt:lpstr>
      <vt:lpstr>Acetabulum –  klasifikace </vt:lpstr>
      <vt:lpstr>Acetabulum –  UP manažement </vt:lpstr>
      <vt:lpstr>Acetabulum - léčba</vt:lpstr>
      <vt:lpstr>Acetabulum - léčba</vt:lpstr>
      <vt:lpstr>Acetabulum - léčba</vt:lpstr>
      <vt:lpstr>Acetabulum - léčba</vt:lpstr>
      <vt:lpstr>Acetabulum - léčba</vt:lpstr>
      <vt:lpstr>Acetabulum - komplikace</vt:lpstr>
      <vt:lpstr>Acetabulum – take home message</vt:lpstr>
      <vt:lpstr>Pánev a acetabulum - zdroje a odkazy na další výukové materiály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Téma kapitoly:</dc:title>
  <dc:creator>vlastnik</dc:creator>
  <cp:lastModifiedBy>Daniel Ira</cp:lastModifiedBy>
  <cp:revision>450</cp:revision>
  <dcterms:created xsi:type="dcterms:W3CDTF">2021-06-04T19:14:50Z</dcterms:created>
  <dcterms:modified xsi:type="dcterms:W3CDTF">2021-09-05T20:11:42Z</dcterms:modified>
</cp:coreProperties>
</file>