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56" r:id="rId2"/>
    <p:sldId id="393" r:id="rId3"/>
    <p:sldId id="334" r:id="rId4"/>
    <p:sldId id="374" r:id="rId5"/>
    <p:sldId id="390" r:id="rId6"/>
    <p:sldId id="375" r:id="rId7"/>
    <p:sldId id="376" r:id="rId8"/>
    <p:sldId id="391" r:id="rId9"/>
    <p:sldId id="392" r:id="rId10"/>
    <p:sldId id="394" r:id="rId11"/>
    <p:sldId id="401" r:id="rId12"/>
    <p:sldId id="411" r:id="rId13"/>
    <p:sldId id="412" r:id="rId14"/>
    <p:sldId id="413" r:id="rId15"/>
    <p:sldId id="371" r:id="rId16"/>
    <p:sldId id="395" r:id="rId17"/>
    <p:sldId id="408" r:id="rId18"/>
    <p:sldId id="335" r:id="rId19"/>
    <p:sldId id="378" r:id="rId20"/>
    <p:sldId id="336" r:id="rId21"/>
    <p:sldId id="414" r:id="rId22"/>
    <p:sldId id="415" r:id="rId23"/>
    <p:sldId id="379" r:id="rId24"/>
    <p:sldId id="337" r:id="rId25"/>
    <p:sldId id="419" r:id="rId26"/>
    <p:sldId id="416" r:id="rId27"/>
    <p:sldId id="338" r:id="rId28"/>
    <p:sldId id="339" r:id="rId29"/>
    <p:sldId id="340" r:id="rId30"/>
    <p:sldId id="418" r:id="rId31"/>
    <p:sldId id="341" r:id="rId32"/>
    <p:sldId id="402" r:id="rId33"/>
    <p:sldId id="399" r:id="rId34"/>
    <p:sldId id="421" r:id="rId35"/>
    <p:sldId id="342" r:id="rId36"/>
    <p:sldId id="343" r:id="rId37"/>
    <p:sldId id="344" r:id="rId38"/>
    <p:sldId id="345" r:id="rId39"/>
    <p:sldId id="400" r:id="rId40"/>
    <p:sldId id="346" r:id="rId41"/>
    <p:sldId id="417" r:id="rId42"/>
    <p:sldId id="420" r:id="rId43"/>
    <p:sldId id="410" r:id="rId44"/>
    <p:sldId id="347" r:id="rId45"/>
    <p:sldId id="404" r:id="rId46"/>
    <p:sldId id="348" r:id="rId47"/>
    <p:sldId id="406" r:id="rId48"/>
    <p:sldId id="407" r:id="rId49"/>
    <p:sldId id="409" r:id="rId50"/>
    <p:sldId id="349" r:id="rId51"/>
    <p:sldId id="351" r:id="rId52"/>
    <p:sldId id="361" r:id="rId53"/>
    <p:sldId id="353" r:id="rId54"/>
    <p:sldId id="350" r:id="rId55"/>
    <p:sldId id="354" r:id="rId56"/>
    <p:sldId id="396" r:id="rId5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69160" autoAdjust="0"/>
  </p:normalViewPr>
  <p:slideViewPr>
    <p:cSldViewPr>
      <p:cViewPr varScale="1">
        <p:scale>
          <a:sx n="84" d="100"/>
          <a:sy n="84" d="100"/>
        </p:scale>
        <p:origin x="23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ED225C3-177A-4627-BE03-CB0D08B344C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CEE28FC-BB39-4BAE-AB6B-8F95C5B354A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93D7-26D5-4EA3-B36E-61AF5A44E90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CF80-627D-4A5D-BDBC-941D1E1DC1F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67891-37D0-426A-A46C-7A86CF069BA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903B-A106-4B0B-BBAB-DD6C47079B1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4CF8-3A51-4A64-AEB3-D81BEF856B5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A3877-DAD6-43A2-8A18-9F4A7B9C66A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DB5BC-C4ED-4950-A905-4C4E819AF32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E4E4-C4E0-4C85-AB3E-30CB293158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56AFD-2E35-4928-8DCF-872403BEDF4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7F893-6B3C-4F76-93F7-0DE14FD0F46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1BEBD-E9AF-4EFC-B1C3-55CBDD91A46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845D3-5F8B-4352-8E1F-2EDEA38A25F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32A281D-00C9-4E40-8A24-C91ADAA4850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ospisilova.Yvona@fnbrno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en-US" sz="4400" b="1">
                <a:solidFill>
                  <a:srgbClr val="FFC000"/>
                </a:solidFill>
              </a:rPr>
              <a:t>Diabetes mellitus a jeho komplikace 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dirty="0">
                <a:solidFill>
                  <a:schemeClr val="bg1"/>
                </a:solidFill>
              </a:rPr>
              <a:t>Yvona Pospíšilová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solidFill>
                  <a:schemeClr val="bg1"/>
                </a:solidFill>
              </a:rPr>
              <a:t>Interní, hematologická a onkologická klinika FN Brno a LF MU Brno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solidFill>
                  <a:schemeClr val="bg1"/>
                </a:solidFill>
                <a:hlinkClick r:id="rId2"/>
              </a:rPr>
              <a:t>Pospisilova.Yvona@fnbrno.cz</a:t>
            </a:r>
            <a:endParaRPr lang="cs-CZ" alt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solidFill>
                  <a:schemeClr val="bg1"/>
                </a:solidFill>
              </a:rPr>
              <a:t>Viera Žáčková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solidFill>
                  <a:schemeClr val="bg1"/>
                </a:solidFill>
              </a:rPr>
              <a:t>DC FN USA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dirty="0">
                <a:solidFill>
                  <a:schemeClr val="bg1"/>
                </a:solidFill>
              </a:rPr>
              <a:t>30.11.2021</a:t>
            </a:r>
          </a:p>
          <a:p>
            <a:pPr eaLnBrk="1" hangingPunct="1"/>
            <a:r>
              <a:rPr lang="cs-CZ" altLang="en-US" sz="2400" dirty="0"/>
              <a:t>  </a:t>
            </a:r>
          </a:p>
          <a:p>
            <a:pPr eaLnBrk="1" hangingPunct="1"/>
            <a:endParaRPr lang="cs-CZ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>
                <a:solidFill>
                  <a:srgbClr val="FFC000"/>
                </a:solidFill>
              </a:rPr>
              <a:t>	   </a:t>
            </a:r>
            <a:r>
              <a:rPr lang="cs-CZ" sz="4000" dirty="0">
                <a:solidFill>
                  <a:srgbClr val="FFC000"/>
                </a:solidFill>
              </a:rPr>
              <a:t>Chronické komplikace</a:t>
            </a:r>
          </a:p>
          <a:p>
            <a:pPr>
              <a:buFontTx/>
              <a:buChar char="-"/>
              <a:defRPr/>
            </a:pPr>
            <a:endParaRPr lang="cs-CZ" sz="4000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4000" dirty="0">
                <a:solidFill>
                  <a:srgbClr val="FFC000"/>
                </a:solidFill>
              </a:rPr>
              <a:t>specifické</a:t>
            </a:r>
          </a:p>
          <a:p>
            <a:pPr>
              <a:buFontTx/>
              <a:buChar char="-"/>
              <a:defRPr/>
            </a:pPr>
            <a:r>
              <a:rPr lang="cs-CZ" sz="4000" dirty="0">
                <a:solidFill>
                  <a:srgbClr val="FFC000"/>
                </a:solidFill>
              </a:rPr>
              <a:t>nespecifické</a:t>
            </a:r>
          </a:p>
          <a:p>
            <a:pPr marL="0" indent="0">
              <a:buFontTx/>
              <a:buNone/>
              <a:defRPr/>
            </a:pPr>
            <a:r>
              <a:rPr lang="cs-CZ" sz="4000" dirty="0">
                <a:solidFill>
                  <a:srgbClr val="FFC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6" name="Picture 2" descr="\\fnbrno.cz\tree\home\25624\My Pictures\imagesDD4T1LE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2625" y="908050"/>
            <a:ext cx="3097213" cy="2376488"/>
          </a:xfrm>
        </p:spPr>
      </p:pic>
      <p:pic>
        <p:nvPicPr>
          <p:cNvPr id="26627" name="Picture 2" descr="\\fnbrno.cz\tree\home\25624\My Pictures\imagesQO5791T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644900"/>
            <a:ext cx="46085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r>
              <a:rPr lang="cs-CZ" altLang="en-US">
                <a:latin typeface="Arial" charset="0"/>
              </a:rPr>
              <a:t>důsledek dlouhodobého působení hyperglykémie a dalších metabolických poruch</a:t>
            </a:r>
          </a:p>
          <a:p>
            <a:r>
              <a:rPr lang="cs-CZ" altLang="en-US">
                <a:latin typeface="Arial" charset="0"/>
              </a:rPr>
              <a:t>soubor biochemických změn při diabetu je značně komplexní</a:t>
            </a:r>
          </a:p>
          <a:p>
            <a:endParaRPr lang="cs-CZ" altLang="en-US">
              <a:latin typeface="Arial" charset="0"/>
            </a:endParaRPr>
          </a:p>
          <a:p>
            <a:r>
              <a:rPr lang="cs-CZ" altLang="en-US">
                <a:latin typeface="Arial" charset="0"/>
              </a:rPr>
              <a:t>nadměrná nabídka nezpracované glukózy v buňkách vede k alternativnímu zpracovávání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r>
              <a:rPr lang="cs-CZ" altLang="en-US">
                <a:latin typeface="Arial" charset="0"/>
              </a:rPr>
              <a:t>zýšení volných radikálů </a:t>
            </a:r>
            <a:r>
              <a:rPr lang="cs-CZ" altLang="en-US">
                <a:solidFill>
                  <a:schemeClr val="bg1"/>
                </a:solidFill>
                <a:latin typeface="Arial" charset="0"/>
              </a:rPr>
              <a:t>- zvýšení oxidačního stresu</a:t>
            </a:r>
          </a:p>
          <a:p>
            <a:endParaRPr lang="cs-CZ" altLang="en-US">
              <a:latin typeface="Arial" charset="0"/>
            </a:endParaRPr>
          </a:p>
          <a:p>
            <a:r>
              <a:rPr lang="cs-CZ" altLang="en-US">
                <a:latin typeface="Arial" charset="0"/>
              </a:rPr>
              <a:t>neenzymová glykace </a:t>
            </a:r>
            <a:r>
              <a:rPr lang="cs-CZ" altLang="en-US">
                <a:solidFill>
                  <a:schemeClr val="bg1"/>
                </a:solidFill>
                <a:latin typeface="Arial" charset="0"/>
              </a:rPr>
              <a:t>– změny funkce proteinů</a:t>
            </a:r>
          </a:p>
          <a:p>
            <a:endParaRPr lang="cs-CZ" altLang="en-US">
              <a:latin typeface="Arial" charset="0"/>
            </a:endParaRPr>
          </a:p>
          <a:p>
            <a:r>
              <a:rPr lang="cs-CZ" altLang="en-US">
                <a:latin typeface="Arial" charset="0"/>
              </a:rPr>
              <a:t>polyolová cesta </a:t>
            </a:r>
            <a:r>
              <a:rPr lang="cs-CZ" altLang="en-US">
                <a:solidFill>
                  <a:schemeClr val="bg1"/>
                </a:solidFill>
                <a:latin typeface="Arial" charset="0"/>
              </a:rPr>
              <a:t>– změny osmotických gradientů v buňkách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>
                <a:latin typeface="Arial" charset="0"/>
              </a:rPr>
              <a:t>To vše vede k rychlejšímu poškození až zániku příslušných buněk (DM typu 1 + DM typu 2)</a:t>
            </a:r>
          </a:p>
          <a:p>
            <a:endParaRPr lang="cs-CZ" altLang="en-US">
              <a:latin typeface="Arial" charset="0"/>
            </a:endParaRPr>
          </a:p>
          <a:p>
            <a:r>
              <a:rPr lang="cs-CZ" altLang="en-US">
                <a:latin typeface="Arial" charset="0"/>
              </a:rPr>
              <a:t>Hyperinzulinémie – akcentuje aterosklerózu (DM typu 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Chronické komplikace DM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>
                <a:solidFill>
                  <a:srgbClr val="33CC33"/>
                </a:solidFill>
              </a:rPr>
              <a:t>limitují kvalitu života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2400" dirty="0">
              <a:solidFill>
                <a:srgbClr val="FFC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>
                <a:solidFill>
                  <a:srgbClr val="FFC000"/>
                </a:solidFill>
              </a:rPr>
              <a:t>specifické (výskyt jen u diabetiků)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 err="1">
                <a:solidFill>
                  <a:schemeClr val="bg1"/>
                </a:solidFill>
              </a:rPr>
              <a:t>mikroangiopatie</a:t>
            </a:r>
            <a:r>
              <a:rPr lang="cs-CZ" dirty="0">
                <a:solidFill>
                  <a:schemeClr val="bg1"/>
                </a:solidFill>
              </a:rPr>
              <a:t> (poškození drobn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ých</a:t>
            </a:r>
            <a:r>
              <a:rPr lang="cs-CZ" dirty="0">
                <a:solidFill>
                  <a:schemeClr val="bg1"/>
                </a:solidFill>
              </a:rPr>
              <a:t> cév)	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retinopatie – oči		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nefropatie - ledviny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cs-CZ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 err="1">
                <a:solidFill>
                  <a:schemeClr val="bg1"/>
                </a:solidFill>
              </a:rPr>
              <a:t>polyneuropatie</a:t>
            </a:r>
            <a:r>
              <a:rPr lang="cs-CZ" dirty="0">
                <a:solidFill>
                  <a:schemeClr val="bg1"/>
                </a:solidFill>
              </a:rPr>
              <a:t> (nervy)</a:t>
            </a: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  <a:defRPr/>
            </a:pPr>
            <a:endParaRPr lang="cs-CZ" dirty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spcBef>
                <a:spcPct val="15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diabetická noha 	- poškození cév</a:t>
            </a:r>
          </a:p>
          <a:p>
            <a:pPr marL="914400" lvl="2" indent="0" eaLnBrk="1" hangingPunct="1">
              <a:lnSpc>
                <a:spcPct val="80000"/>
              </a:lnSpc>
              <a:spcBef>
                <a:spcPct val="15000"/>
              </a:spcBef>
              <a:buFontTx/>
              <a:buNone/>
              <a:defRPr/>
            </a:pPr>
            <a:r>
              <a:rPr lang="cs-CZ" dirty="0">
                <a:solidFill>
                  <a:schemeClr val="bg1"/>
                </a:solidFill>
              </a:rPr>
              <a:t>			- poškození nervů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			- smíšená porucha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Chronické komplikace DM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>
                <a:solidFill>
                  <a:srgbClr val="33CC33"/>
                </a:solidFill>
              </a:rPr>
              <a:t>limitují kvalitu života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2400" dirty="0">
              <a:solidFill>
                <a:srgbClr val="FFC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dirty="0">
                <a:solidFill>
                  <a:srgbClr val="FFC000"/>
                </a:solidFill>
              </a:rPr>
              <a:t>nespecifické (u diabetiků častěji a časněji)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 err="1">
                <a:solidFill>
                  <a:schemeClr val="bg1"/>
                </a:solidFill>
              </a:rPr>
              <a:t>makroangiopatie</a:t>
            </a:r>
            <a:r>
              <a:rPr lang="cs-CZ" dirty="0">
                <a:solidFill>
                  <a:schemeClr val="bg1"/>
                </a:solidFill>
              </a:rPr>
              <a:t> –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poškození velkých cév - </a:t>
            </a:r>
            <a:r>
              <a:rPr lang="cs-CZ" dirty="0">
                <a:solidFill>
                  <a:schemeClr val="bg1"/>
                </a:solidFill>
              </a:rPr>
              <a:t>ateroskleróza (CMP, ICHS, ICH DKK)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cs-CZ" dirty="0">
              <a:solidFill>
                <a:schemeClr val="bg1"/>
              </a:solidFill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chemeClr val="bg1"/>
                </a:solidFill>
                <a:latin typeface="+mj-lt"/>
              </a:rPr>
              <a:t>poškození kloubní a pojivového aparátu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kožní poškození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jaterní poškození</a:t>
            </a:r>
            <a:endParaRPr lang="cs-CZ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en-US" sz="4000" b="1">
                <a:solidFill>
                  <a:srgbClr val="FFC000"/>
                </a:solidFill>
              </a:rPr>
              <a:t>Chronické specifické komplikace 				diabetu </a:t>
            </a:r>
            <a:endParaRPr lang="cs-CZ" altLang="en-US"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Chronické specifické komplikace diabetu </a:t>
            </a:r>
            <a:endParaRPr lang="cs-CZ" altLang="en-US" sz="4000" b="1">
              <a:solidFill>
                <a:srgbClr val="FFC000"/>
              </a:solidFill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endParaRPr lang="cs-CZ" altLang="en-US">
              <a:solidFill>
                <a:srgbClr val="FF0066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/>
              <a:t>Diabetická nefropatie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/>
              <a:t>Diabetická retinopatie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/>
              <a:t>Diabetická polyneuropatie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/>
              <a:t>Diabetická noha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en-US"/>
              <a:t>Diabetická osteoartropatie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Diabetická nefropatie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výskyt: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DM 1. typu	35-45 %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DM 2. typu	&lt; 20 %</a:t>
            </a:r>
          </a:p>
          <a:p>
            <a:pPr eaLnBrk="1" hangingPunct="1"/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endParaRPr lang="cs-CZ" altLang="en-US" sz="2800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  <a:latin typeface="Arial" charset="0"/>
              </a:rPr>
              <a:t>hemodialýza</a:t>
            </a:r>
            <a:r>
              <a:rPr lang="cs-CZ" altLang="en-US">
                <a:solidFill>
                  <a:schemeClr val="bg1"/>
                </a:solidFill>
              </a:rPr>
              <a:t> - </a:t>
            </a:r>
            <a:r>
              <a:rPr lang="cs-CZ" altLang="en-US" sz="2800">
                <a:solidFill>
                  <a:schemeClr val="bg1"/>
                </a:solidFill>
              </a:rPr>
              <a:t>podíl diabetiků až 33 % </a:t>
            </a:r>
            <a:r>
              <a:rPr lang="cs-CZ" altLang="en-US" sz="2800">
                <a:solidFill>
                  <a:schemeClr val="bg1"/>
                </a:solidFill>
                <a:sym typeface="Symbol" pitchFamily="18" charset="2"/>
              </a:rPr>
              <a:t></a:t>
            </a:r>
            <a:r>
              <a:rPr lang="cs-CZ" altLang="en-US">
                <a:solidFill>
                  <a:schemeClr val="bg1"/>
                </a:solidFill>
              </a:rPr>
              <a:t> </a:t>
            </a:r>
            <a:r>
              <a:rPr lang="cs-CZ" altLang="en-US" sz="2800">
                <a:solidFill>
                  <a:schemeClr val="bg1"/>
                </a:solidFill>
              </a:rPr>
              <a:t>DM - jedna z nejčastějších příčin chorob ledvin</a:t>
            </a:r>
            <a:r>
              <a:rPr lang="cs-CZ" altLang="en-US" sz="24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cs-CZ" altLang="en-US" sz="240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en-US"/>
              <a:t>	   </a:t>
            </a:r>
            <a:r>
              <a:rPr lang="cs-CZ" altLang="en-US" sz="4800">
                <a:solidFill>
                  <a:srgbClr val="FFC000"/>
                </a:solidFill>
              </a:rPr>
              <a:t>Akutní komplikace</a:t>
            </a:r>
          </a:p>
          <a:p>
            <a:pPr marL="0" indent="0">
              <a:buFontTx/>
              <a:buNone/>
            </a:pPr>
            <a:r>
              <a:rPr lang="cs-CZ" altLang="en-US" sz="4800">
                <a:solidFill>
                  <a:srgbClr val="FFC000"/>
                </a:solidFill>
              </a:rPr>
              <a:t>     </a:t>
            </a:r>
          </a:p>
          <a:p>
            <a:pPr marL="0" indent="0">
              <a:buFontTx/>
              <a:buNone/>
            </a:pPr>
            <a:r>
              <a:rPr lang="cs-CZ" altLang="en-US" sz="4800">
                <a:solidFill>
                  <a:srgbClr val="FFC000"/>
                </a:solidFill>
              </a:rPr>
              <a:t>     Chronické komplikace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Diabetická nefropatie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vrchol po 15 letech trvání DM, potom klesá a vznik po 35 letém trvání onemocnění  je vzácný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postupný rozvoj selhání ledvin s potřebou náhrady funkce ledviny- hemodialýza, peritoneální dialýza, transplantace ledviny</a:t>
            </a:r>
            <a:endParaRPr lang="cs-CZ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800" dirty="0">
              <a:solidFill>
                <a:schemeClr val="bg1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CAVE: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asymptomatický průběh do pozdních stadií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akutní dialýza u lidí přímo „z ulice“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>
                <a:solidFill>
                  <a:srgbClr val="FFC000"/>
                </a:solidFill>
              </a:rPr>
              <a:t>Diabetická nefropatie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Provází hypertenze – geneticky podmíněná + nefrogenně podmíněná</a:t>
            </a:r>
          </a:p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Často + těžší stadia retinopatie</a:t>
            </a: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Často + neuropatie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>
                <a:solidFill>
                  <a:srgbClr val="FFC000"/>
                </a:solidFill>
              </a:rPr>
              <a:t>Diabetická nefropatie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mikroalbuminurie (0,1-0,5g/24 hodin)</a:t>
            </a:r>
          </a:p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proteinurie (nad 0,5g/24 hodin)</a:t>
            </a:r>
          </a:p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zhoršení funkce ledvin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4721225"/>
          </a:xfrm>
        </p:spPr>
        <p:txBody>
          <a:bodyPr/>
          <a:lstStyle/>
          <a:p>
            <a:pPr eaLnBrk="1" hangingPunct="1"/>
            <a:r>
              <a:rPr lang="cs-CZ" altLang="en-US" sz="2800">
                <a:solidFill>
                  <a:srgbClr val="33CC33"/>
                </a:solidFill>
              </a:rPr>
              <a:t>léčba :</a:t>
            </a:r>
          </a:p>
          <a:p>
            <a:pPr lvl="1" eaLnBrk="1" hangingPunct="1"/>
            <a:r>
              <a:rPr lang="cs-CZ" altLang="en-US">
                <a:solidFill>
                  <a:srgbClr val="FFC000"/>
                </a:solidFill>
              </a:rPr>
              <a:t>primární prevence: </a:t>
            </a:r>
            <a:r>
              <a:rPr lang="cs-CZ" altLang="en-US">
                <a:solidFill>
                  <a:schemeClr val="bg1"/>
                </a:solidFill>
              </a:rPr>
              <a:t>zabránění vzniku orgánových projevů (normoglykémie, normotenze)</a:t>
            </a:r>
          </a:p>
          <a:p>
            <a:pPr lvl="1" eaLnBrk="1" hangingPunct="1"/>
            <a:r>
              <a:rPr lang="cs-CZ" altLang="en-US">
                <a:solidFill>
                  <a:srgbClr val="FFC000"/>
                </a:solidFill>
              </a:rPr>
              <a:t>sekundární prevence: </a:t>
            </a:r>
            <a:r>
              <a:rPr lang="cs-CZ" altLang="en-US">
                <a:solidFill>
                  <a:schemeClr val="bg1"/>
                </a:solidFill>
              </a:rPr>
              <a:t>při vzniku proteiurie</a:t>
            </a:r>
          </a:p>
          <a:p>
            <a:pPr lvl="2" eaLnBrk="1" hangingPunct="1"/>
            <a:r>
              <a:rPr lang="cs-CZ" altLang="en-US" sz="2800">
                <a:solidFill>
                  <a:schemeClr val="bg1"/>
                </a:solidFill>
              </a:rPr>
              <a:t>agresivní antihypertenzní terapie (ACE – inhibitory nebo sartany) </a:t>
            </a:r>
            <a:r>
              <a:rPr lang="cs-CZ" altLang="en-US" sz="2800">
                <a:solidFill>
                  <a:schemeClr val="bg1"/>
                </a:solidFill>
                <a:latin typeface="Arial" charset="0"/>
              </a:rPr>
              <a:t>+ </a:t>
            </a:r>
            <a:r>
              <a:rPr lang="cs-CZ" altLang="en-US" sz="2800">
                <a:solidFill>
                  <a:schemeClr val="bg1"/>
                </a:solidFill>
              </a:rPr>
              <a:t>omezení příjmu bílkovin</a:t>
            </a:r>
          </a:p>
          <a:p>
            <a:pPr lvl="1" eaLnBrk="1" hangingPunct="1"/>
            <a:r>
              <a:rPr lang="cs-CZ" altLang="en-US" u="sng">
                <a:solidFill>
                  <a:srgbClr val="FFC000"/>
                </a:solidFill>
              </a:rPr>
              <a:t>terciární prevence</a:t>
            </a:r>
            <a:r>
              <a:rPr lang="cs-CZ" altLang="en-US">
                <a:solidFill>
                  <a:srgbClr val="FFC000"/>
                </a:solidFill>
              </a:rPr>
              <a:t>: </a:t>
            </a:r>
            <a:r>
              <a:rPr lang="cs-CZ" altLang="en-US">
                <a:solidFill>
                  <a:schemeClr val="bg1"/>
                </a:solidFill>
              </a:rPr>
              <a:t>při renální insuficienci</a:t>
            </a:r>
          </a:p>
          <a:p>
            <a:pPr lvl="2" eaLnBrk="1" hangingPunct="1"/>
            <a:r>
              <a:rPr lang="cs-CZ" altLang="en-US" sz="2800">
                <a:solidFill>
                  <a:schemeClr val="bg1"/>
                </a:solidFill>
              </a:rPr>
              <a:t>oddálení selhání ledvin</a:t>
            </a:r>
          </a:p>
          <a:p>
            <a:pPr lvl="2" eaLnBrk="1" hangingPunct="1"/>
            <a:r>
              <a:rPr lang="cs-CZ" altLang="en-US" sz="2800">
                <a:solidFill>
                  <a:schemeClr val="bg1"/>
                </a:solidFill>
              </a:rPr>
              <a:t>dieta s omezením bílkovin + antihypertenzní terapie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 b="1">
                <a:solidFill>
                  <a:srgbClr val="FFC000"/>
                </a:solidFill>
              </a:rPr>
              <a:t>Diabetická retinopatie - </a:t>
            </a:r>
            <a:br>
              <a:rPr lang="cs-CZ" altLang="en-US" sz="3200" b="1">
                <a:solidFill>
                  <a:srgbClr val="FFC000"/>
                </a:solidFill>
              </a:rPr>
            </a:br>
            <a:r>
              <a:rPr lang="cs-CZ" altLang="en-US" sz="3200" b="1">
                <a:solidFill>
                  <a:srgbClr val="FFC000"/>
                </a:solidFill>
              </a:rPr>
              <a:t>postižení cév sítnice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do 2 let trvání jen 2-7%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po 10 letech trvání 50%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po 20 letech trvání 75%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více než 25% nemocných má přitom </a:t>
            </a:r>
            <a:r>
              <a:rPr lang="cs-CZ" sz="2800" dirty="0" err="1">
                <a:solidFill>
                  <a:schemeClr val="bg1"/>
                </a:solidFill>
              </a:rPr>
              <a:t>proliferativní</a:t>
            </a:r>
            <a:r>
              <a:rPr lang="cs-CZ" sz="2800" dirty="0">
                <a:solidFill>
                  <a:schemeClr val="bg1"/>
                </a:solidFill>
              </a:rPr>
              <a:t> retinopatii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chemeClr val="bg1"/>
                </a:solidFill>
              </a:rPr>
              <a:t>nejčastější příčina získané slepoty</a:t>
            </a:r>
            <a:endParaRPr lang="cs-CZ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800" dirty="0">
              <a:solidFill>
                <a:schemeClr val="bg1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CAVE: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solidFill>
                  <a:schemeClr val="bg1"/>
                </a:solidFill>
                <a:latin typeface="Arial" charset="0"/>
              </a:rPr>
              <a:t>zpočátku asymptomatické!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>
                <a:latin typeface="Arial" charset="0"/>
              </a:rPr>
              <a:t>Neproliferativní</a:t>
            </a:r>
          </a:p>
          <a:p>
            <a:endParaRPr lang="cs-CZ" altLang="en-US">
              <a:latin typeface="Arial" charset="0"/>
            </a:endParaRPr>
          </a:p>
          <a:p>
            <a:r>
              <a:rPr lang="cs-CZ" altLang="en-US">
                <a:latin typeface="Arial" charset="0"/>
              </a:rPr>
              <a:t>Proliferativní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200" b="1">
                <a:solidFill>
                  <a:srgbClr val="FFC000"/>
                </a:solidFill>
              </a:rPr>
              <a:t>Diabetická retinopatie - </a:t>
            </a:r>
            <a:br>
              <a:rPr lang="cs-CZ" altLang="en-US" sz="3200" b="1">
                <a:solidFill>
                  <a:srgbClr val="FFC000"/>
                </a:solidFill>
              </a:rPr>
            </a:br>
            <a:r>
              <a:rPr lang="cs-CZ" altLang="en-US" sz="3200" b="1">
                <a:solidFill>
                  <a:srgbClr val="FFC000"/>
                </a:solidFill>
              </a:rPr>
              <a:t>postižení cév sítnice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Okluze kapilárních cév</a:t>
            </a:r>
          </a:p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Dilatace cév – mikroaneurysmata – krvácení – otok (makulární edém)</a:t>
            </a:r>
          </a:p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Proliferace novotvořených cév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retinopatie</a:t>
            </a:r>
          </a:p>
        </p:txBody>
      </p:sp>
      <p:pic>
        <p:nvPicPr>
          <p:cNvPr id="43010" name="Picture 3" descr="16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3476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16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86200"/>
            <a:ext cx="3614738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4648200" y="14478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rgbClr val="FFFF00"/>
                </a:solidFill>
                <a:latin typeface="Arial" charset="0"/>
              </a:rPr>
              <a:t>Proliferativní retinopatie</a:t>
            </a:r>
            <a:endParaRPr lang="cs-CZ" altLang="en-US" sz="2800">
              <a:solidFill>
                <a:srgbClr val="FFFF00"/>
              </a:solidFill>
            </a:endParaRPr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838200" y="579120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chemeClr val="tx1"/>
                </a:solidFill>
                <a:latin typeface="Arial" charset="0"/>
              </a:rPr>
              <a:t>Hemoftalmus</a:t>
            </a:r>
            <a:endParaRPr lang="cs-CZ" alt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5181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3200" u="sng" dirty="0">
                <a:solidFill>
                  <a:srgbClr val="FFFF00"/>
                </a:solidFill>
                <a:cs typeface="+mn-cs"/>
              </a:rPr>
              <a:t>Vyšetření</a:t>
            </a:r>
            <a:endParaRPr lang="cs-CZ" sz="3200" dirty="0">
              <a:solidFill>
                <a:srgbClr val="FFFF00"/>
              </a:solidFill>
              <a:cs typeface="+mn-cs"/>
            </a:endParaRP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cs-CZ" sz="2400" dirty="0">
                <a:solidFill>
                  <a:srgbClr val="FFC000"/>
                </a:solidFill>
                <a:cs typeface="+mn-cs"/>
              </a:rPr>
              <a:t>oftalmoskopie </a:t>
            </a:r>
            <a:r>
              <a:rPr lang="cs-CZ" sz="2400" dirty="0">
                <a:solidFill>
                  <a:schemeClr val="tx1"/>
                </a:solidFill>
                <a:cs typeface="+mn-cs"/>
              </a:rPr>
              <a:t>k posouzení sítnice</a:t>
            </a:r>
            <a:r>
              <a:rPr lang="cs-CZ" sz="2400" dirty="0">
                <a:solidFill>
                  <a:schemeClr val="tx1"/>
                </a:solidFill>
                <a:latin typeface="Arial" charset="0"/>
                <a:cs typeface="+mn-cs"/>
              </a:rPr>
              <a:t> (po „rozkapání“ oka)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defRPr/>
            </a:pPr>
            <a:r>
              <a:rPr lang="cs-CZ" sz="2400" dirty="0">
                <a:solidFill>
                  <a:schemeClr val="bg1"/>
                </a:solidFill>
                <a:cs typeface="+mn-cs"/>
              </a:rPr>
              <a:t>                   </a:t>
            </a: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cs-CZ" sz="2400" dirty="0">
                <a:solidFill>
                  <a:schemeClr val="tx1"/>
                </a:solidFill>
                <a:cs typeface="+mn-cs"/>
              </a:rPr>
              <a:t> </a:t>
            </a:r>
            <a:r>
              <a:rPr lang="cs-CZ" sz="2800" dirty="0">
                <a:solidFill>
                  <a:srgbClr val="66FF33"/>
                </a:solidFill>
                <a:cs typeface="+mn-cs"/>
              </a:rPr>
              <a:t>Další  oční postižení :</a:t>
            </a: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cs-CZ" sz="2000" dirty="0">
                <a:solidFill>
                  <a:schemeClr val="bg1"/>
                </a:solidFill>
                <a:cs typeface="+mn-cs"/>
              </a:rPr>
              <a:t>změna zrakové ostrosti při osmotických  změnách čočky a sklivce (vyčkat s brýlovou korekcí u recentního  DM po metabolické kompenzaci)</a:t>
            </a: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cs-CZ" sz="2000" dirty="0">
                <a:solidFill>
                  <a:schemeClr val="bg1"/>
                </a:solidFill>
                <a:cs typeface="+mn-cs"/>
              </a:rPr>
              <a:t>katarakta – šedý zákal - 2x častější u diabetiků, nastupuje v mladším věku</a:t>
            </a:r>
            <a:endParaRPr lang="cs-CZ" sz="20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cs-CZ" sz="2000" dirty="0">
                <a:solidFill>
                  <a:schemeClr val="bg1"/>
                </a:solidFill>
                <a:latin typeface="+mn-lt"/>
                <a:cs typeface="+mn-cs"/>
              </a:rPr>
              <a:t>glaukom – zelený zákal </a:t>
            </a: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cs-CZ" sz="2000" dirty="0">
                <a:solidFill>
                  <a:schemeClr val="bg1"/>
                </a:solidFill>
                <a:cs typeface="+mn-cs"/>
              </a:rPr>
              <a:t>neuropatie n.</a:t>
            </a:r>
            <a:r>
              <a:rPr lang="cs-CZ" sz="2000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r>
              <a:rPr lang="cs-CZ" sz="2000" dirty="0">
                <a:solidFill>
                  <a:schemeClr val="bg1"/>
                </a:solidFill>
                <a:cs typeface="+mn-cs"/>
              </a:rPr>
              <a:t>III (paréza horního víčka)</a:t>
            </a:r>
            <a:endParaRPr lang="cs-CZ" sz="20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742950" lvl="1" indent="-285750">
              <a:spcBef>
                <a:spcPct val="50000"/>
              </a:spcBef>
              <a:buClr>
                <a:schemeClr val="tx1"/>
              </a:buClr>
              <a:buFontTx/>
              <a:buChar char="–"/>
              <a:defRPr/>
            </a:pPr>
            <a:r>
              <a:rPr lang="cs-CZ" sz="2000" dirty="0">
                <a:solidFill>
                  <a:schemeClr val="bg1"/>
                </a:solidFill>
                <a:latin typeface="+mn-lt"/>
                <a:cs typeface="+mn-cs"/>
              </a:rPr>
              <a:t>paréza VI. hlavového nervu (omezení pohybu očního bulbu)  </a:t>
            </a:r>
            <a:endParaRPr lang="cs-CZ" sz="2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cs-CZ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retinopatie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Hlavní zásady péče o nemocné s diabetickou retinopatií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Nutná včasná diagnostika - proto pravidelné vyšetřování ophtalmologem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Správná indikace a provedení </a:t>
            </a:r>
            <a:r>
              <a:rPr lang="cs-CZ" altLang="en-US">
                <a:solidFill>
                  <a:srgbClr val="FFC000"/>
                </a:solidFill>
              </a:rPr>
              <a:t>laserové terapie</a:t>
            </a:r>
            <a:r>
              <a:rPr lang="cs-CZ" altLang="en-US">
                <a:solidFill>
                  <a:srgbClr val="FFC000"/>
                </a:solidFill>
                <a:latin typeface="Arial" charset="0"/>
              </a:rPr>
              <a:t> (koagulace sítnice)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Ostatní terapie - kryoterapie, vitrektomie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Akutní komplikace DM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cs-CZ" altLang="en-US" sz="2800">
                <a:solidFill>
                  <a:srgbClr val="33CC33"/>
                </a:solidFill>
              </a:rPr>
              <a:t>bezprostřední ohrožení života</a:t>
            </a:r>
            <a:r>
              <a:rPr lang="cs-CZ" altLang="en-US" b="1">
                <a:solidFill>
                  <a:srgbClr val="33CC33"/>
                </a:solidFill>
              </a:rPr>
              <a:t> </a:t>
            </a:r>
            <a:r>
              <a:rPr lang="cs-CZ" altLang="en-US">
                <a:solidFill>
                  <a:srgbClr val="33CC33"/>
                </a:solidFill>
              </a:rPr>
              <a:t>- </a:t>
            </a:r>
            <a:r>
              <a:rPr lang="cs-CZ" altLang="en-US" u="sng">
                <a:solidFill>
                  <a:srgbClr val="33CC33"/>
                </a:solidFill>
              </a:rPr>
              <a:t>koma</a:t>
            </a:r>
            <a:endParaRPr lang="cs-CZ" altLang="en-US">
              <a:solidFill>
                <a:srgbClr val="33CC33"/>
              </a:solidFill>
            </a:endParaRPr>
          </a:p>
          <a:p>
            <a:pPr marL="609600" indent="-609600" eaLnBrk="1" hangingPunct="1"/>
            <a:endParaRPr lang="cs-CZ" altLang="en-US" sz="2800">
              <a:solidFill>
                <a:srgbClr val="33CC33"/>
              </a:solidFill>
            </a:endParaRPr>
          </a:p>
          <a:p>
            <a:pPr marL="609600" indent="-609600" eaLnBrk="1" hangingPunct="1"/>
            <a:r>
              <a:rPr lang="cs-CZ" altLang="en-US" sz="2800">
                <a:solidFill>
                  <a:srgbClr val="FFFF00"/>
                </a:solidFill>
              </a:rPr>
              <a:t>HYPOGLYKÉMIE</a:t>
            </a:r>
          </a:p>
          <a:p>
            <a:pPr marL="609600" indent="-609600" eaLnBrk="1" hangingPunct="1"/>
            <a:endParaRPr lang="cs-CZ" altLang="en-US" sz="2800">
              <a:solidFill>
                <a:srgbClr val="FFFF00"/>
              </a:solidFill>
            </a:endParaRPr>
          </a:p>
          <a:p>
            <a:pPr marL="609600" indent="-609600" eaLnBrk="1" hangingPunct="1"/>
            <a:r>
              <a:rPr lang="cs-CZ" altLang="en-US" sz="2800">
                <a:solidFill>
                  <a:srgbClr val="FFFF00"/>
                </a:solidFill>
              </a:rPr>
              <a:t>HYPERGLYKÉMIE :</a:t>
            </a:r>
            <a:endParaRPr lang="cs-CZ" altLang="en-US" sz="2800">
              <a:solidFill>
                <a:srgbClr val="FF0066"/>
              </a:solidFill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cs-CZ" altLang="en-US" sz="2400"/>
              <a:t>Hyperglykemické ketoacidotické koma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cs-CZ" altLang="en-US" sz="2400"/>
              <a:t>Hyperglykemické hyperosmolární koma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cs-CZ" altLang="en-US" sz="2400"/>
              <a:t>Laktacidotické koma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polyneuropatie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400" noProof="1">
                <a:solidFill>
                  <a:schemeClr val="bg1"/>
                </a:solidFill>
                <a:cs typeface="+mn-cs"/>
              </a:rPr>
              <a:t>Dif</a:t>
            </a:r>
            <a:r>
              <a:rPr lang="cs-CZ" sz="2400" dirty="0" err="1">
                <a:solidFill>
                  <a:schemeClr val="bg1"/>
                </a:solidFill>
                <a:cs typeface="+mn-cs"/>
              </a:rPr>
              <a:t>uzní</a:t>
            </a:r>
            <a:r>
              <a:rPr lang="cs-CZ" sz="2400" dirty="0">
                <a:solidFill>
                  <a:schemeClr val="bg1"/>
                </a:solidFill>
                <a:cs typeface="+mn-cs"/>
              </a:rPr>
              <a:t> nezánětlivé poškození funkce a struktury nervů: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cs-CZ" sz="24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400" noProof="1">
                <a:solidFill>
                  <a:srgbClr val="FFC000"/>
                </a:solidFill>
                <a:cs typeface="+mn-cs"/>
              </a:rPr>
              <a:t>Motorických</a:t>
            </a:r>
            <a:r>
              <a:rPr lang="cs-CZ" sz="2400" dirty="0">
                <a:solidFill>
                  <a:schemeClr val="bg1"/>
                </a:solidFill>
                <a:cs typeface="+mn-cs"/>
              </a:rPr>
              <a:t>  - obrny</a:t>
            </a:r>
            <a:endParaRPr lang="cs-CZ" sz="2400" noProof="1">
              <a:solidFill>
                <a:schemeClr val="bg1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cs-CZ" sz="24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400" noProof="1">
                <a:solidFill>
                  <a:srgbClr val="FFC000"/>
                </a:solidFill>
                <a:cs typeface="+mn-cs"/>
              </a:rPr>
              <a:t>Senzitivních</a:t>
            </a:r>
            <a:r>
              <a:rPr lang="cs-CZ" sz="2400" dirty="0">
                <a:solidFill>
                  <a:schemeClr val="bg1"/>
                </a:solidFill>
                <a:cs typeface="+mn-cs"/>
              </a:rPr>
              <a:t>   - poruchy cítivosti</a:t>
            </a:r>
            <a:r>
              <a:rPr lang="cs-CZ" sz="2400" dirty="0">
                <a:solidFill>
                  <a:schemeClr val="bg1"/>
                </a:solidFill>
                <a:latin typeface="+mn-lt"/>
                <a:cs typeface="+mn-cs"/>
              </a:rPr>
              <a:t>, pálení mravenčení, křeče, ztráta citlivosti na tlak, dotyk a teplo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endParaRPr lang="cs-CZ" sz="24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cs-CZ" sz="2400" noProof="1">
                <a:solidFill>
                  <a:schemeClr val="bg1"/>
                </a:solidFill>
                <a:cs typeface="+mn-cs"/>
              </a:rPr>
              <a:t>dist</a:t>
            </a:r>
            <a:r>
              <a:rPr lang="cs-CZ" sz="2400" dirty="0" err="1">
                <a:solidFill>
                  <a:schemeClr val="bg1"/>
                </a:solidFill>
                <a:cs typeface="+mn-cs"/>
              </a:rPr>
              <a:t>ální</a:t>
            </a:r>
            <a:r>
              <a:rPr lang="cs-CZ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cs-CZ" sz="2400" noProof="1">
                <a:solidFill>
                  <a:schemeClr val="bg1"/>
                </a:solidFill>
                <a:cs typeface="+mn-cs"/>
              </a:rPr>
              <a:t> nervy (dolní končetiny) postiženy více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cs-CZ" sz="2400" noProof="1">
                <a:solidFill>
                  <a:schemeClr val="bg1"/>
                </a:solidFill>
                <a:cs typeface="+mn-cs"/>
              </a:rPr>
              <a:t>10 -100 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%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pacientů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po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6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letech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cs typeface="+mn-cs"/>
              </a:rPr>
              <a:t>trvání</a:t>
            </a:r>
            <a:r>
              <a:rPr lang="en-US" sz="2400" dirty="0">
                <a:solidFill>
                  <a:schemeClr val="bg1"/>
                </a:solidFill>
                <a:cs typeface="+mn-cs"/>
              </a:rPr>
              <a:t> DM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polyneuropatie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cs-CZ" sz="2400" noProof="1">
                <a:solidFill>
                  <a:schemeClr val="bg1"/>
                </a:solidFill>
                <a:cs typeface="+mn-cs"/>
              </a:rPr>
              <a:t>Dif</a:t>
            </a:r>
            <a:r>
              <a:rPr lang="cs-CZ" sz="2400" dirty="0" err="1">
                <a:solidFill>
                  <a:schemeClr val="bg1"/>
                </a:solidFill>
                <a:cs typeface="+mn-cs"/>
              </a:rPr>
              <a:t>uzní</a:t>
            </a:r>
            <a:r>
              <a:rPr lang="cs-CZ" sz="2400" dirty="0">
                <a:solidFill>
                  <a:schemeClr val="bg1"/>
                </a:solidFill>
                <a:cs typeface="+mn-cs"/>
              </a:rPr>
              <a:t> nezánětlivé poškození funkce a struktury nervů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cs-CZ" sz="2400" dirty="0">
              <a:solidFill>
                <a:schemeClr val="bg1"/>
              </a:solidFill>
              <a:cs typeface="+mn-cs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cs-CZ" sz="2400" noProof="1">
                <a:solidFill>
                  <a:srgbClr val="FFC000"/>
                </a:solidFill>
                <a:cs typeface="+mn-cs"/>
              </a:rPr>
              <a:t>Vegetativních</a:t>
            </a:r>
            <a:r>
              <a:rPr lang="cs-CZ" sz="2400" dirty="0">
                <a:solidFill>
                  <a:srgbClr val="FFC000"/>
                </a:solidFill>
                <a:cs typeface="+mn-cs"/>
              </a:rPr>
              <a:t> – </a:t>
            </a:r>
            <a:endParaRPr lang="cs-CZ" sz="2400" dirty="0">
              <a:solidFill>
                <a:srgbClr val="FFC000"/>
              </a:solidFill>
              <a:latin typeface="Arial" charset="0"/>
              <a:cs typeface="+mn-cs"/>
            </a:endParaRPr>
          </a:p>
          <a:p>
            <a:pPr marL="1143000" lvl="2" indent="-228600">
              <a:spcBef>
                <a:spcPct val="20000"/>
              </a:spcBef>
              <a:buFontTx/>
              <a:buChar char="–"/>
              <a:defRPr/>
            </a:pPr>
            <a:r>
              <a:rPr lang="cs-CZ" sz="2400" dirty="0">
                <a:solidFill>
                  <a:schemeClr val="bg1"/>
                </a:solidFill>
                <a:latin typeface="+mn-lt"/>
                <a:cs typeface="+mn-cs"/>
              </a:rPr>
              <a:t>KV (poruchy rytmu, tachykardie)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  <a:defRPr/>
            </a:pPr>
            <a:r>
              <a:rPr lang="cs-CZ" sz="2400" dirty="0">
                <a:solidFill>
                  <a:schemeClr val="bg1"/>
                </a:solidFill>
                <a:latin typeface="+mn-lt"/>
                <a:cs typeface="+mn-cs"/>
              </a:rPr>
              <a:t>GIT (poruchy vyprazdňování)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  <a:defRPr/>
            </a:pPr>
            <a:r>
              <a:rPr lang="cs-CZ" sz="2400" dirty="0">
                <a:solidFill>
                  <a:schemeClr val="bg1"/>
                </a:solidFill>
                <a:latin typeface="+mn-lt"/>
                <a:cs typeface="+mn-cs"/>
              </a:rPr>
              <a:t>Urogenitální (poruchy potence, močení)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  <a:defRPr/>
            </a:pPr>
            <a:r>
              <a:rPr lang="cs-CZ" sz="2400" dirty="0" err="1">
                <a:solidFill>
                  <a:schemeClr val="bg1"/>
                </a:solidFill>
                <a:latin typeface="+mn-lt"/>
                <a:cs typeface="+mn-cs"/>
              </a:rPr>
              <a:t>Sudomotorické</a:t>
            </a:r>
            <a:r>
              <a:rPr lang="cs-CZ" sz="2400" dirty="0">
                <a:solidFill>
                  <a:schemeClr val="bg1"/>
                </a:solidFill>
                <a:latin typeface="+mn-lt"/>
                <a:cs typeface="+mn-cs"/>
              </a:rPr>
              <a:t> (pocení na horní části hrudníku a hlavy) </a:t>
            </a:r>
            <a:endParaRPr lang="cs-CZ" sz="2400" noProof="1">
              <a:solidFill>
                <a:schemeClr val="bg1"/>
              </a:solidFill>
              <a:latin typeface="+mn-lt"/>
              <a:cs typeface="+mn-cs"/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cs-CZ" sz="2400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742950" lvl="1" indent="-285750">
              <a:spcBef>
                <a:spcPct val="20000"/>
              </a:spcBef>
              <a:defRPr/>
            </a:pPr>
            <a:r>
              <a:rPr lang="cs-CZ" sz="2400" noProof="1">
                <a:solidFill>
                  <a:schemeClr val="bg1"/>
                </a:solidFill>
                <a:cs typeface="+mn-cs"/>
              </a:rPr>
              <a:t>většinou smíšené postižení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en-US" sz="24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\\fnbrno.cz\tree\home\25624\My Pictures\bez názv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2159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3" descr="\\fnbrno.cz\tree\home\25624\My Pictures\tuning-fork-2302472_960_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429000"/>
            <a:ext cx="164623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\\fnbrno.cz\tree\home\25624\My Pictures\depositphotos_170130874-stock-photo-neurology-examin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3211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\\fnbrno.cz\tree\home\25624\My Pictures\depositphotos_90352410-stock-photo-orthopaedist-tuning-fork-orthopedic-examin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33375"/>
            <a:ext cx="51117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ovéPole 1"/>
          <p:cNvSpPr txBox="1">
            <a:spLocks noChangeArrowheads="1"/>
          </p:cNvSpPr>
          <p:nvPr/>
        </p:nvSpPr>
        <p:spPr bwMode="auto">
          <a:xfrm>
            <a:off x="468313" y="4724400"/>
            <a:ext cx="331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en-US">
                <a:solidFill>
                  <a:srgbClr val="FFC000"/>
                </a:solidFill>
              </a:rPr>
              <a:t>Vyšetření neurologickým kladívkem a ladičkou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r>
              <a:rPr lang="cs-CZ" altLang="en-US">
                <a:solidFill>
                  <a:srgbClr val="FFC000"/>
                </a:solidFill>
              </a:rPr>
              <a:t>Diabetická neuropatie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EMG – nespecifické…</a:t>
            </a:r>
          </a:p>
          <a:p>
            <a:r>
              <a:rPr lang="cs-CZ" dirty="0">
                <a:solidFill>
                  <a:schemeClr val="bg1"/>
                </a:solidFill>
              </a:rPr>
              <a:t>Nově:</a:t>
            </a:r>
          </a:p>
          <a:p>
            <a:pPr>
              <a:buFontTx/>
              <a:buNone/>
            </a:pPr>
            <a:r>
              <a:rPr lang="cs-CZ" dirty="0">
                <a:solidFill>
                  <a:schemeClr val="tx2"/>
                </a:solidFill>
              </a:rPr>
              <a:t>vyšetření korneálního reflexu….dg diabetické neuropatie ještě před  klasickou neurologickou dg?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cs-CZ" dirty="0">
                <a:solidFill>
                  <a:schemeClr val="bg1"/>
                </a:solidFill>
              </a:rPr>
              <a:t>(prezentováno na kongresu EASD </a:t>
            </a:r>
          </a:p>
          <a:p>
            <a:pPr>
              <a:buFontTx/>
              <a:buNone/>
            </a:pPr>
            <a:r>
              <a:rPr lang="cs-CZ" dirty="0">
                <a:solidFill>
                  <a:schemeClr val="bg1"/>
                </a:solidFill>
              </a:rPr>
              <a:t>v Barceloně v roce 2019)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noha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76300" y="1828800"/>
            <a:ext cx="86106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2800" noProof="1">
                <a:solidFill>
                  <a:schemeClr val="bg1"/>
                </a:solidFill>
                <a:cs typeface="+mn-cs"/>
              </a:rPr>
              <a:t>Posti</a:t>
            </a:r>
            <a:r>
              <a:rPr lang="cs-CZ" sz="2800" dirty="0">
                <a:solidFill>
                  <a:schemeClr val="bg1"/>
                </a:solidFill>
                <a:cs typeface="+mn-cs"/>
              </a:rPr>
              <a:t>žení nohy distálně od kotníku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cs-CZ" sz="2800" dirty="0">
              <a:solidFill>
                <a:schemeClr val="bg1"/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2800" dirty="0">
                <a:solidFill>
                  <a:schemeClr val="bg1"/>
                </a:solidFill>
                <a:cs typeface="+mn-cs"/>
              </a:rPr>
              <a:t>Etiopatogeneze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2800" dirty="0">
                <a:solidFill>
                  <a:schemeClr val="bg1"/>
                </a:solidFill>
                <a:cs typeface="+mn-cs"/>
              </a:rPr>
              <a:t>	diabetická neuropatie +</a:t>
            </a:r>
            <a:r>
              <a:rPr lang="cs-CZ" sz="2800" dirty="0">
                <a:solidFill>
                  <a:schemeClr val="bg1"/>
                </a:solidFill>
                <a:latin typeface="+mj-lt"/>
                <a:cs typeface="+mn-cs"/>
              </a:rPr>
              <a:t> ischemie </a:t>
            </a:r>
            <a:r>
              <a:rPr lang="cs-CZ" sz="2800" dirty="0">
                <a:solidFill>
                  <a:schemeClr val="bg1"/>
                </a:solidFill>
                <a:cs typeface="+mn-cs"/>
              </a:rPr>
              <a:t>+ infekce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cs-CZ" sz="2800" dirty="0">
              <a:solidFill>
                <a:schemeClr val="bg1"/>
              </a:solidFill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2800" dirty="0">
                <a:solidFill>
                  <a:schemeClr val="bg1"/>
                </a:solidFill>
                <a:cs typeface="+mn-cs"/>
              </a:rPr>
              <a:t>Vyvolávající činitelé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2800" dirty="0">
                <a:solidFill>
                  <a:schemeClr val="bg1"/>
                </a:solidFill>
                <a:cs typeface="+mn-cs"/>
              </a:rPr>
              <a:t>	nesprávná obuv, otlaky, úrazy, hyperkeratózy,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2800" dirty="0">
                <a:solidFill>
                  <a:schemeClr val="bg1"/>
                </a:solidFill>
                <a:cs typeface="+mn-cs"/>
              </a:rPr>
              <a:t>deformity, popáleniny, </a:t>
            </a:r>
            <a:r>
              <a:rPr lang="cs-CZ" sz="2800" dirty="0" err="1">
                <a:solidFill>
                  <a:schemeClr val="bg1"/>
                </a:solidFill>
                <a:cs typeface="+mn-cs"/>
              </a:rPr>
              <a:t>Charcotova</a:t>
            </a:r>
            <a:r>
              <a:rPr lang="cs-CZ" sz="2800" dirty="0">
                <a:solidFill>
                  <a:schemeClr val="bg1"/>
                </a:solidFill>
                <a:cs typeface="+mn-cs"/>
              </a:rPr>
              <a:t> artropatie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en-US" sz="28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noha</a:t>
            </a:r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609600" y="1219200"/>
            <a:ext cx="800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800" u="sng">
                <a:solidFill>
                  <a:schemeClr val="bg1"/>
                </a:solidFill>
              </a:rPr>
              <a:t>Lokalizace</a:t>
            </a:r>
            <a:endParaRPr lang="cs-CZ" alt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chemeClr val="bg1"/>
                </a:solidFill>
              </a:rPr>
              <a:t>	místa příčné a podélné klenby, kde je největší zatížení při chůzi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53251" name="Picture 4" descr="22-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743200"/>
            <a:ext cx="267493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22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743200"/>
            <a:ext cx="2497138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noha</a:t>
            </a:r>
          </a:p>
        </p:txBody>
      </p:sp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800" u="sng">
                <a:solidFill>
                  <a:schemeClr val="tx1"/>
                </a:solidFill>
              </a:rPr>
              <a:t>Klasifikace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cs-CZ" alt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chemeClr val="bg1"/>
                </a:solidFill>
              </a:rPr>
              <a:t>podle Wagnera: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chemeClr val="bg1"/>
                </a:solidFill>
              </a:rPr>
              <a:t>	0 - 	neporušený kožní kryt, avšak přítomny hyperkeratózy, 	kladívkové prsty, suchá kůže, snížená cítivost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chemeClr val="bg1"/>
                </a:solidFill>
              </a:rPr>
              <a:t>	1 - 	povrchová ulcerace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>
                <a:solidFill>
                  <a:schemeClr val="bg1"/>
                </a:solidFill>
              </a:rPr>
              <a:t>	2 -	hlubší ulcerace</a:t>
            </a:r>
            <a:endParaRPr lang="cs-CZ" altLang="en-US" sz="2400" noProof="1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 noProof="1">
                <a:solidFill>
                  <a:schemeClr val="bg1"/>
                </a:solidFill>
              </a:rPr>
              <a:t>	3 -	hluboká ulcerace, osteomyelitida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 noProof="1">
                <a:solidFill>
                  <a:schemeClr val="bg1"/>
                </a:solidFill>
              </a:rPr>
              <a:t>	4 -	lokalizovaná gangréna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400" noProof="1">
                <a:solidFill>
                  <a:schemeClr val="bg1"/>
                </a:solidFill>
              </a:rPr>
              <a:t>	5 -	gangréna nohy</a:t>
            </a:r>
            <a:endParaRPr lang="en-US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noha</a:t>
            </a:r>
          </a:p>
        </p:txBody>
      </p:sp>
      <p:pic>
        <p:nvPicPr>
          <p:cNvPr id="55298" name="Picture 3" descr="22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30289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22-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276600"/>
            <a:ext cx="4648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\\fnbrno.cz\tree\home\25624\My Pictures\images224SX8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0686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\\fnbrno.cz\tree\home\25624\My 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0686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ovéPole 1"/>
          <p:cNvSpPr txBox="1">
            <a:spLocks noChangeArrowheads="1"/>
          </p:cNvSpPr>
          <p:nvPr/>
        </p:nvSpPr>
        <p:spPr bwMode="auto">
          <a:xfrm>
            <a:off x="1331913" y="1196975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en-US" sz="4000">
                <a:solidFill>
                  <a:srgbClr val="FFC000"/>
                </a:solidFill>
              </a:rPr>
              <a:t>Diabetická noha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cs-CZ" altLang="en-US" sz="2800" b="1">
                <a:solidFill>
                  <a:srgbClr val="FFC000"/>
                </a:solidFill>
              </a:rPr>
              <a:t>HYPERGLYKEMICKÉ KOMA KETOACIDOTICKÉ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porucha vědomí spojená s těžkým metabolickým rozvratem, týkajícím se metabolismu cukru, tuků, bílkovin, vodního i minerálního hospodářství v důsledku absolutního nedostatku inzulínu a/nebo zvýšení koncentrace kontraregulačních hormonů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Diabetická noha</a:t>
            </a:r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cs-CZ" altLang="en-US" sz="2800" u="sng">
                <a:solidFill>
                  <a:schemeClr val="tx1"/>
                </a:solidFill>
              </a:rPr>
              <a:t>Vyšetření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cs-CZ" altLang="en-US" sz="2800" u="sng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800">
                <a:solidFill>
                  <a:schemeClr val="bg1"/>
                </a:solidFill>
              </a:rPr>
              <a:t>Inspekce nohou při kontrolách na diabetologii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800">
                <a:solidFill>
                  <a:schemeClr val="bg1"/>
                </a:solidFill>
              </a:rPr>
              <a:t>Cévní vyšetření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800">
                <a:solidFill>
                  <a:schemeClr val="bg1"/>
                </a:solidFill>
              </a:rPr>
              <a:t>Neurologické vyšetření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800">
                <a:solidFill>
                  <a:schemeClr val="bg1"/>
                </a:solidFill>
              </a:rPr>
              <a:t>RTG nohy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800">
                <a:solidFill>
                  <a:schemeClr val="bg1"/>
                </a:solidFill>
              </a:rPr>
              <a:t>Stěr z defektu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>
                <a:solidFill>
                  <a:srgbClr val="FFC000"/>
                </a:solidFill>
                <a:latin typeface="Arial" charset="0"/>
              </a:rPr>
              <a:t>Prevence a léčba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Prohlížení nohou pacientem (zrcátko)</a:t>
            </a: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Ortopedická obuv</a:t>
            </a: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Podiatrická péče</a:t>
            </a:r>
          </a:p>
          <a:p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r>
              <a:rPr lang="cs-CZ" altLang="en-US">
                <a:solidFill>
                  <a:schemeClr val="bg1"/>
                </a:solidFill>
                <a:latin typeface="Arial" charset="0"/>
              </a:rPr>
              <a:t>Odlehčení postižených míst končetiny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9394" name="Picture 2" descr="\\fnbrno.cz\tree\home\25624\My Pictures\imagesA9FMM4T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916113"/>
            <a:ext cx="2952750" cy="2017712"/>
          </a:xfrm>
        </p:spPr>
      </p:pic>
      <p:pic>
        <p:nvPicPr>
          <p:cNvPr id="59395" name="Picture 3" descr="\\fnbrno.cz\tree\home\25624\My Pictures\imagesPKYL5P7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68638"/>
            <a:ext cx="374491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>
                <a:solidFill>
                  <a:srgbClr val="FFC000"/>
                </a:solidFill>
              </a:rPr>
              <a:t>Nevaskulární komplikace diabetu </a:t>
            </a:r>
          </a:p>
        </p:txBody>
      </p:sp>
      <p:sp>
        <p:nvSpPr>
          <p:cNvPr id="604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>
              <a:solidFill>
                <a:schemeClr val="bg1"/>
              </a:solidFill>
            </a:endParaRPr>
          </a:p>
          <a:p>
            <a:endParaRPr lang="cs-CZ" altLang="en-US">
              <a:solidFill>
                <a:schemeClr val="bg1"/>
              </a:solidFill>
            </a:endParaRPr>
          </a:p>
          <a:p>
            <a:r>
              <a:rPr lang="cs-CZ" altLang="en-US">
                <a:solidFill>
                  <a:schemeClr val="bg1"/>
                </a:solidFill>
              </a:rPr>
              <a:t>Komplikace  kostní a pojivové tkáně</a:t>
            </a:r>
          </a:p>
          <a:p>
            <a:r>
              <a:rPr lang="cs-CZ" altLang="en-US">
                <a:solidFill>
                  <a:schemeClr val="bg1"/>
                </a:solidFill>
              </a:rPr>
              <a:t>Komplikace kožní</a:t>
            </a:r>
          </a:p>
          <a:p>
            <a:r>
              <a:rPr lang="cs-CZ" altLang="en-US">
                <a:solidFill>
                  <a:schemeClr val="bg1"/>
                </a:solidFill>
              </a:rPr>
              <a:t>Komplikace jaterní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200" b="1">
                <a:solidFill>
                  <a:srgbClr val="FFC000"/>
                </a:solidFill>
              </a:rPr>
              <a:t>Postižení kostí, kloubů a pojiva</a:t>
            </a:r>
            <a:endParaRPr lang="cs-CZ" altLang="en-US" sz="3600" b="1">
              <a:solidFill>
                <a:srgbClr val="FFC000"/>
              </a:solidFill>
            </a:endParaRP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609600" y="16002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cs-CZ" alt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400">
                <a:solidFill>
                  <a:srgbClr val="FFC000"/>
                </a:solidFill>
              </a:rPr>
              <a:t>Charcotova artropatie </a:t>
            </a:r>
            <a:r>
              <a:rPr lang="cs-CZ" altLang="en-US" sz="2400">
                <a:solidFill>
                  <a:schemeClr val="bg1"/>
                </a:solidFill>
              </a:rPr>
              <a:t>(destrukce TMT, MTF kloubů)</a:t>
            </a:r>
          </a:p>
        </p:txBody>
      </p:sp>
      <p:pic>
        <p:nvPicPr>
          <p:cNvPr id="61443" name="Picture 4" descr="22-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324225"/>
            <a:ext cx="7772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\\fnbrno.cz\tree\home\25624\My Pictures\S2VKC85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6338"/>
            <a:ext cx="39814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3" descr="\\fnbrno.cz\tree\home\25624\My Pictures\NMFTX1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781300"/>
            <a:ext cx="28384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ovéPole 1"/>
          <p:cNvSpPr txBox="1">
            <a:spLocks noChangeArrowheads="1"/>
          </p:cNvSpPr>
          <p:nvPr/>
        </p:nvSpPr>
        <p:spPr bwMode="auto">
          <a:xfrm>
            <a:off x="971550" y="1624013"/>
            <a:ext cx="71294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en-US" sz="2000">
                <a:solidFill>
                  <a:schemeClr val="tx1"/>
                </a:solidFill>
              </a:rPr>
              <a:t>Dupuytrenova kontraktura </a:t>
            </a:r>
            <a:r>
              <a:rPr lang="cs-CZ" altLang="en-US" sz="2000">
                <a:solidFill>
                  <a:schemeClr val="bg1"/>
                </a:solidFill>
              </a:rPr>
              <a:t>(palmární fascie, 3. a 4. prst</a:t>
            </a:r>
            <a:r>
              <a:rPr lang="cs-CZ" altLang="en-US">
                <a:solidFill>
                  <a:schemeClr val="bg1"/>
                </a:solidFill>
              </a:rPr>
              <a:t>)</a:t>
            </a:r>
          </a:p>
          <a:p>
            <a:pPr algn="ctr"/>
            <a:endParaRPr lang="cs-CZ" altLang="en-US"/>
          </a:p>
        </p:txBody>
      </p:sp>
      <p:sp>
        <p:nvSpPr>
          <p:cNvPr id="62468" name="TextovéPole 2"/>
          <p:cNvSpPr txBox="1">
            <a:spLocks noChangeArrowheads="1"/>
          </p:cNvSpPr>
          <p:nvPr/>
        </p:nvSpPr>
        <p:spPr bwMode="auto">
          <a:xfrm>
            <a:off x="468313" y="549275"/>
            <a:ext cx="7991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en-US" sz="3600" b="1">
                <a:solidFill>
                  <a:srgbClr val="FFC000"/>
                </a:solidFill>
              </a:rPr>
              <a:t>Postižení kostí, kloubů a pojiva</a:t>
            </a:r>
          </a:p>
          <a:p>
            <a:pPr algn="ctr"/>
            <a:endParaRPr lang="cs-CZ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altLang="en-US" sz="3200" b="1">
                <a:solidFill>
                  <a:srgbClr val="FFC000"/>
                </a:solidFill>
              </a:rPr>
              <a:t>Postižení kostí, kloubů a pojiva</a:t>
            </a:r>
            <a:endParaRPr lang="cs-CZ" altLang="en-US" sz="3600" b="1">
              <a:solidFill>
                <a:srgbClr val="FFC000"/>
              </a:solidFill>
            </a:endParaRP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609600" y="13716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cs-CZ" altLang="en-US" sz="240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cs-CZ" altLang="en-US" sz="240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400">
                <a:solidFill>
                  <a:schemeClr val="tx1"/>
                </a:solidFill>
              </a:rPr>
              <a:t>Dupuytrenova kontraktura</a:t>
            </a:r>
            <a:endParaRPr lang="cs-CZ" alt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cs-CZ" alt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cs-CZ" altLang="en-US" sz="24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cs-CZ" altLang="en-US" sz="2400">
                <a:solidFill>
                  <a:schemeClr val="bg1"/>
                </a:solidFill>
              </a:rPr>
              <a:t>Syndrom sepnutých rukou („prayer sign“)</a:t>
            </a:r>
          </a:p>
        </p:txBody>
      </p:sp>
      <p:pic>
        <p:nvPicPr>
          <p:cNvPr id="63491" name="Picture 5" descr="25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743200"/>
            <a:ext cx="2281238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611188" y="5300663"/>
            <a:ext cx="4824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>
                <a:solidFill>
                  <a:schemeClr val="bg1"/>
                </a:solidFill>
                <a:latin typeface="Arial" charset="0"/>
              </a:rPr>
              <a:t>Syndrom karpálního tunelu (komprese n. medianus)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>
                <a:solidFill>
                  <a:srgbClr val="FFC000"/>
                </a:solidFill>
              </a:rPr>
              <a:t>Kožní komplikace u diabetiků</a:t>
            </a:r>
          </a:p>
        </p:txBody>
      </p:sp>
      <p:sp>
        <p:nvSpPr>
          <p:cNvPr id="645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400">
                <a:solidFill>
                  <a:schemeClr val="bg1"/>
                </a:solidFill>
              </a:rPr>
              <a:t>Kožní komplikace DM postihují v průběhu života 25–50 % diabetických pacientů:</a:t>
            </a:r>
          </a:p>
          <a:p>
            <a:endParaRPr lang="cs-CZ" altLang="en-US" sz="2400">
              <a:solidFill>
                <a:schemeClr val="bg1"/>
              </a:solidFill>
            </a:endParaRPr>
          </a:p>
          <a:p>
            <a:r>
              <a:rPr lang="cs-CZ" altLang="en-US" sz="2400">
                <a:solidFill>
                  <a:schemeClr val="bg1"/>
                </a:solidFill>
              </a:rPr>
              <a:t>- vyskytují se při metabolické dekompenzaci a při úpravě hodnot glykémie mizí (pruritus, kožní infekce) </a:t>
            </a:r>
          </a:p>
          <a:p>
            <a:r>
              <a:rPr lang="cs-CZ" altLang="en-US" sz="2400">
                <a:solidFill>
                  <a:schemeClr val="bg1"/>
                </a:solidFill>
              </a:rPr>
              <a:t>- kožní změny nesouvisející s aktuální úrovní metabolické kompenzace (kožní projevy diabetické mikroangiopatie, makroangiopatie a neuropatie) </a:t>
            </a:r>
          </a:p>
          <a:p>
            <a:r>
              <a:rPr lang="cs-CZ" altLang="en-US" sz="2400">
                <a:solidFill>
                  <a:schemeClr val="bg1"/>
                </a:solidFill>
              </a:rPr>
              <a:t>-  kožní změny vyplývající z terapie DM (lipodystrofie při léčbě inzulinem, alergické kožní projevy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419225"/>
          </a:xfrm>
        </p:spPr>
        <p:txBody>
          <a:bodyPr/>
          <a:lstStyle/>
          <a:p>
            <a:r>
              <a:rPr lang="cs-CZ" altLang="en-US">
                <a:solidFill>
                  <a:srgbClr val="FFC000"/>
                </a:solidFill>
              </a:rPr>
              <a:t>Jaterní komplikace u diabetiků</a:t>
            </a:r>
          </a:p>
        </p:txBody>
      </p:sp>
      <p:sp>
        <p:nvSpPr>
          <p:cNvPr id="65538" name="Zástupný symbol pro obsah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/>
          <a:lstStyle/>
          <a:p>
            <a:r>
              <a:rPr lang="cs-CZ" altLang="en-US" sz="2400">
                <a:solidFill>
                  <a:schemeClr val="bg1"/>
                </a:solidFill>
              </a:rPr>
              <a:t>Pacienti s diabetem trpí častěji jaterními chorobami a naopak pacienti s jaterním postižením mají zvýšené riziko vzniku diabetu. </a:t>
            </a:r>
          </a:p>
          <a:p>
            <a:r>
              <a:rPr lang="cs-CZ" altLang="en-US" sz="2400">
                <a:solidFill>
                  <a:schemeClr val="bg1"/>
                </a:solidFill>
              </a:rPr>
              <a:t>Diabetes je tak pravděpodobně nejčastější příčinou chronických jaterních chorob ve vyspělých zemích. </a:t>
            </a:r>
          </a:p>
          <a:p>
            <a:endParaRPr lang="cs-CZ" altLang="en-US" sz="2400">
              <a:solidFill>
                <a:schemeClr val="bg1"/>
              </a:solidFill>
            </a:endParaRPr>
          </a:p>
          <a:p>
            <a:r>
              <a:rPr lang="cs-CZ" altLang="en-US" sz="2400">
                <a:solidFill>
                  <a:schemeClr val="bg1"/>
                </a:solidFill>
              </a:rPr>
              <a:t>- steatóza jater - mírná elevace jaterních testů </a:t>
            </a:r>
          </a:p>
          <a:p>
            <a:r>
              <a:rPr lang="cs-CZ" altLang="en-US" sz="2400">
                <a:solidFill>
                  <a:schemeClr val="bg1"/>
                </a:solidFill>
              </a:rPr>
              <a:t>- nealkoholická steatohepatitida s různým stupněm fibrózy - cirhóza, hepatocelulární karcinom, akutnímu jaternímu selhání</a:t>
            </a:r>
          </a:p>
          <a:p>
            <a:r>
              <a:rPr lang="cs-CZ" altLang="en-US" sz="2400">
                <a:solidFill>
                  <a:srgbClr val="FFC000"/>
                </a:solidFill>
              </a:rPr>
              <a:t>Terapie: pohyb, redukce váhy, pioglitazon, GLP-1 analoga</a:t>
            </a:r>
            <a:endParaRPr lang="cs-CZ" altLang="en-US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altLang="en-US" sz="4000" b="1">
                <a:solidFill>
                  <a:srgbClr val="FFC000"/>
                </a:solidFill>
              </a:rPr>
              <a:t>  Makrovaskulární nespecifické   	  	   komplikace diabetu </a:t>
            </a:r>
            <a:endParaRPr lang="cs-CZ" altLang="en-US"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 b="1">
                <a:solidFill>
                  <a:srgbClr val="FFC000"/>
                </a:solidFill>
              </a:rPr>
              <a:t>HYPERGLYKEMICKÉ KOMA KETOACIDOTICKÉ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>
                <a:solidFill>
                  <a:schemeClr val="bg1"/>
                </a:solidFill>
              </a:rPr>
              <a:t>výskyt: </a:t>
            </a:r>
            <a:r>
              <a:rPr lang="cs-CZ" altLang="en-US" sz="2400">
                <a:solidFill>
                  <a:schemeClr val="bg1"/>
                </a:solidFill>
              </a:rPr>
              <a:t>DM 1,  mladší věk</a:t>
            </a:r>
            <a:r>
              <a:rPr lang="cs-CZ" altLang="en-US" sz="280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>
                <a:solidFill>
                  <a:schemeClr val="bg1"/>
                </a:solidFill>
              </a:rPr>
              <a:t>příčiny: </a:t>
            </a:r>
            <a:r>
              <a:rPr lang="cs-CZ" altLang="en-US" sz="2400" b="1">
                <a:solidFill>
                  <a:schemeClr val="bg1"/>
                </a:solidFill>
              </a:rPr>
              <a:t>nově zjištěný DM</a:t>
            </a:r>
            <a:r>
              <a:rPr lang="cs-CZ" altLang="en-US" sz="2400">
                <a:solidFill>
                  <a:schemeClr val="bg1"/>
                </a:solidFill>
              </a:rPr>
              <a:t>, infekce, operace, úraz, IM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>
                <a:solidFill>
                  <a:schemeClr val="bg1"/>
                </a:solidFill>
              </a:rPr>
              <a:t>mortalita:</a:t>
            </a:r>
            <a:r>
              <a:rPr lang="cs-CZ" altLang="en-US" sz="2400">
                <a:solidFill>
                  <a:schemeClr val="bg1"/>
                </a:solidFill>
              </a:rPr>
              <a:t> 1 - 19 %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>
                <a:solidFill>
                  <a:schemeClr val="bg1"/>
                </a:solidFill>
              </a:rPr>
              <a:t>laboratorně: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400">
                <a:solidFill>
                  <a:srgbClr val="FFC000"/>
                </a:solidFill>
              </a:rPr>
              <a:t>hyperglykémie 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400">
                <a:solidFill>
                  <a:srgbClr val="FFC000"/>
                </a:solidFill>
              </a:rPr>
              <a:t>ketoacidóza: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2000">
                <a:solidFill>
                  <a:schemeClr val="bg1"/>
                </a:solidFill>
              </a:rPr>
              <a:t>pH pod 7,3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en-US" sz="2000">
                <a:solidFill>
                  <a:schemeClr val="bg1"/>
                </a:solidFill>
              </a:rPr>
              <a:t>koncentrace ketolátek v krvi nad 5 mmol/l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400">
                <a:solidFill>
                  <a:srgbClr val="FFC000"/>
                </a:solidFill>
              </a:rPr>
              <a:t>chybění tekutin v důsledku osmotické diurézy - dehydratace </a:t>
            </a:r>
            <a:r>
              <a:rPr lang="cs-CZ" altLang="en-US" sz="2400">
                <a:solidFill>
                  <a:schemeClr val="bg1"/>
                </a:solidFill>
              </a:rPr>
              <a:t>a současně snížení minerálů Na, K, Ca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/>
          </a:p>
          <a:p>
            <a:pPr eaLnBrk="1" hangingPunct="1">
              <a:lnSpc>
                <a:spcPct val="90000"/>
              </a:lnSpc>
            </a:pPr>
            <a:endParaRPr lang="cs-CZ" altLang="en-US" sz="2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Makrovaskulární komplikace 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Akcelerovaná ateroskleróza</a:t>
            </a:r>
          </a:p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Uplatňuje se IR, hyperglykémie</a:t>
            </a:r>
          </a:p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V rámci IR  dyslipidémie, hypertenze i prokoagulační stav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Diabetická makroangiopatie =  ateroskleróza nediabetika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Nejsou specifické odlišnosti, jen kvantitativní:   2-4 násobný výskyt</a:t>
            </a:r>
          </a:p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- stejně časté postižení mužů i žen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- časnější vznik a rychlejší progrese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- difuznější postižení</a:t>
            </a:r>
          </a:p>
          <a:p>
            <a:pPr eaLnBrk="1" hangingPunct="1"/>
            <a:endParaRPr lang="cs-CZ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Rizikové faktory aterosklerózy</a:t>
            </a:r>
          </a:p>
        </p:txBody>
      </p:sp>
      <p:sp>
        <p:nvSpPr>
          <p:cNvPr id="6963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rgbClr val="FFC000"/>
                </a:solidFill>
              </a:rPr>
              <a:t>Neovlivnitelné</a:t>
            </a:r>
            <a:r>
              <a:rPr lang="cs-CZ" altLang="en-US">
                <a:solidFill>
                  <a:schemeClr val="tx2"/>
                </a:solidFill>
              </a:rPr>
              <a:t>:</a:t>
            </a:r>
            <a:r>
              <a:rPr lang="cs-CZ" altLang="en-US"/>
              <a:t> </a:t>
            </a:r>
          </a:p>
          <a:p>
            <a:pPr lvl="1" eaLnBrk="1" hangingPunct="1"/>
            <a:endParaRPr lang="cs-CZ" altLang="en-US"/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OA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RA 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pohlaví 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věk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rgbClr val="FFC000"/>
                </a:solidFill>
              </a:rPr>
              <a:t>Ovlivnitelné  </a:t>
            </a:r>
            <a:r>
              <a:rPr lang="cs-CZ" altLang="en-US"/>
              <a:t>                              	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kouření cigaret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hyperlipoproteinemie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arteriální hypertenze                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diabetes či PGT                            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obezita centrálního typu                     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nedostatek pohybu  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Klinické projevy makroangiopatie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>
                <a:solidFill>
                  <a:schemeClr val="bg1"/>
                </a:solidFill>
              </a:rPr>
              <a:t>Ischemická choroba srdeční    -   ICHS</a:t>
            </a:r>
          </a:p>
          <a:p>
            <a:pPr eaLnBrk="1" hangingPunct="1">
              <a:lnSpc>
                <a:spcPct val="90000"/>
              </a:lnSpc>
            </a:pPr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>
                <a:solidFill>
                  <a:schemeClr val="bg1"/>
                </a:solidFill>
              </a:rPr>
              <a:t>Ischemická choroba dolních končetin ICHDK</a:t>
            </a:r>
          </a:p>
          <a:p>
            <a:pPr eaLnBrk="1" hangingPunct="1">
              <a:lnSpc>
                <a:spcPct val="90000"/>
              </a:lnSpc>
            </a:pPr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>
                <a:solidFill>
                  <a:schemeClr val="bg1"/>
                </a:solidFill>
              </a:rPr>
              <a:t>Ischemická choroba centrálního nervového systému  - cévní onemocnění mozku -  COM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1371600"/>
          </a:xfrm>
        </p:spPr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Ateroskleróza u DM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850" y="1847850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80 % příčina veškeré mortality diabetiků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     z toho 75 %  koronární AS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     25 %  mozková a perif. cévní AS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více než 75 % všech hospitalizací pro komplikace DM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více jak 50 % nově dg DM 2. typu přítomna ICHS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04800"/>
            <a:ext cx="7543800" cy="1431925"/>
          </a:xfrm>
        </p:spPr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Možnosti terapie makroangiopatie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Terapie DM 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Terapie IR</a:t>
            </a:r>
            <a:r>
              <a:rPr lang="cs-CZ" altLang="en-US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cs-CZ" altLang="en-US">
                <a:solidFill>
                  <a:srgbClr val="FF0000"/>
                </a:solidFill>
                <a:latin typeface="Arial" charset="0"/>
              </a:rPr>
              <a:t>režimová opatření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Terapie hypertenze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Terapie hyperlipoproteinemie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Terapie obezity</a:t>
            </a:r>
            <a:r>
              <a:rPr lang="cs-CZ" altLang="en-US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cs-CZ" altLang="en-US">
                <a:solidFill>
                  <a:srgbClr val="FF0000"/>
                </a:solidFill>
                <a:latin typeface="Arial" charset="0"/>
              </a:rPr>
              <a:t>režimová opatření</a:t>
            </a: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Antiagregační terapie</a:t>
            </a:r>
            <a:endParaRPr lang="cs-CZ" altLang="en-US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Zanechání kouření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37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3731" name="Picture 2" descr="C:\Users\25624\Desktop\Fota na papír 2018\IMG_7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ovéPole 3"/>
          <p:cNvSpPr txBox="1">
            <a:spLocks noChangeArrowheads="1"/>
          </p:cNvSpPr>
          <p:nvPr/>
        </p:nvSpPr>
        <p:spPr bwMode="auto">
          <a:xfrm>
            <a:off x="1042988" y="5661025"/>
            <a:ext cx="612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en-US" sz="2800">
                <a:solidFill>
                  <a:schemeClr val="bg1"/>
                </a:solidFill>
              </a:rPr>
              <a:t>Děkuji vám za pozornost……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695825"/>
          </a:xfrm>
        </p:spPr>
        <p:txBody>
          <a:bodyPr/>
          <a:lstStyle/>
          <a:p>
            <a:pPr eaLnBrk="1" hangingPunct="1"/>
            <a:endParaRPr lang="cs-CZ" altLang="en-US"/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klinické příznaky: 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rozvoj hodiny až dny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v úvodu příznaky </a:t>
            </a:r>
            <a:r>
              <a:rPr lang="cs-CZ" altLang="en-US" b="1">
                <a:solidFill>
                  <a:schemeClr val="bg1"/>
                </a:solidFill>
              </a:rPr>
              <a:t>dekompenzace DM</a:t>
            </a:r>
            <a:r>
              <a:rPr lang="cs-CZ" altLang="en-US">
                <a:solidFill>
                  <a:schemeClr val="bg1"/>
                </a:solidFill>
              </a:rPr>
              <a:t> (žízeň, slabost, nechutenství, nauzea, někdy zvracení, bolesti břicha)</a:t>
            </a:r>
          </a:p>
          <a:p>
            <a:pPr lvl="1" eaLnBrk="1" hangingPunct="1"/>
            <a:r>
              <a:rPr lang="cs-CZ" altLang="en-US">
                <a:solidFill>
                  <a:schemeClr val="bg1"/>
                </a:solidFill>
              </a:rPr>
              <a:t>v pokročilejším stádiu příznaky </a:t>
            </a:r>
            <a:r>
              <a:rPr lang="cs-CZ" altLang="en-US" b="1">
                <a:solidFill>
                  <a:schemeClr val="bg1"/>
                </a:solidFill>
              </a:rPr>
              <a:t>dehydratace </a:t>
            </a:r>
            <a:r>
              <a:rPr lang="cs-CZ" altLang="en-US">
                <a:solidFill>
                  <a:schemeClr val="bg1"/>
                </a:solidFill>
              </a:rPr>
              <a:t>(suchost sliznic, snížení kožního turgoru, aceton z dechu, porucha vědomí)</a:t>
            </a:r>
          </a:p>
          <a:p>
            <a:pPr eaLnBrk="1" hangingPunct="1">
              <a:buFontTx/>
              <a:buNone/>
            </a:pPr>
            <a:endParaRPr lang="cs-CZ" altLang="en-US">
              <a:solidFill>
                <a:schemeClr val="bg1"/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 b="1">
                <a:solidFill>
                  <a:srgbClr val="FFC000"/>
                </a:solidFill>
              </a:rPr>
              <a:t>HYPERGLYKEMICKÉ KOMA KETOACIDOTICKÉ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br>
              <a:rPr lang="cs-CZ" altLang="en-US" sz="2800" b="1"/>
            </a:br>
            <a:br>
              <a:rPr lang="cs-CZ" altLang="en-US" sz="2800" b="1"/>
            </a:br>
            <a:r>
              <a:rPr lang="cs-CZ" altLang="en-US" sz="2800" b="1">
                <a:solidFill>
                  <a:srgbClr val="FFC000"/>
                </a:solidFill>
              </a:rPr>
              <a:t>HYPERGLYKEMICKÉ KOMA HYPEROSMOLÁRNÍ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7772400" cy="4868862"/>
          </a:xfrm>
        </p:spPr>
        <p:txBody>
          <a:bodyPr/>
          <a:lstStyle/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výskyt: </a:t>
            </a:r>
            <a:r>
              <a:rPr lang="cs-CZ" altLang="en-US" sz="2800">
                <a:solidFill>
                  <a:schemeClr val="bg1"/>
                </a:solidFill>
              </a:rPr>
              <a:t>DM 2. typu, střední a vyšší věk</a:t>
            </a:r>
          </a:p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příčiny:	</a:t>
            </a:r>
            <a:r>
              <a:rPr lang="cs-CZ" altLang="en-US" sz="2800">
                <a:solidFill>
                  <a:schemeClr val="bg1"/>
                </a:solidFill>
              </a:rPr>
              <a:t>infekce, operace, úrazy, dietní chyby, léky (diuretika, 	kortikoidy), nedostatečný přívod tekutin, nově zjištěný 	DM, choroby spojené se ztrátou tekutin močí, stolicí, zvracením, akutní zánět slinivky</a:t>
            </a:r>
          </a:p>
          <a:p>
            <a:pPr eaLnBrk="1" hangingPunct="1"/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mortalita: </a:t>
            </a:r>
            <a:r>
              <a:rPr lang="cs-CZ" altLang="en-US" sz="2800">
                <a:solidFill>
                  <a:schemeClr val="bg1"/>
                </a:solidFill>
              </a:rPr>
              <a:t>30%</a:t>
            </a:r>
            <a:r>
              <a:rPr lang="cs-CZ" altLang="en-US" sz="240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 b="1">
                <a:solidFill>
                  <a:srgbClr val="FFC000"/>
                </a:solidFill>
              </a:rPr>
              <a:t>HYPERGLYKEMICKÉ KOMA HYPEROSMOLÁRNÍ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800">
                <a:solidFill>
                  <a:schemeClr val="bg1"/>
                </a:solidFill>
              </a:rPr>
              <a:t>laboratorně: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>
                <a:solidFill>
                  <a:srgbClr val="FFC000"/>
                </a:solidFill>
              </a:rPr>
              <a:t>hyperglykémie </a:t>
            </a:r>
            <a:r>
              <a:rPr lang="cs-CZ" altLang="en-US" sz="2400">
                <a:solidFill>
                  <a:schemeClr val="bg1"/>
                </a:solidFill>
              </a:rPr>
              <a:t> i nad 40 mmol/l,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>
                <a:solidFill>
                  <a:srgbClr val="FFC000"/>
                </a:solidFill>
              </a:rPr>
              <a:t>dehydratace - hyperosmolalita </a:t>
            </a:r>
            <a:r>
              <a:rPr lang="cs-CZ" altLang="en-US" sz="2400">
                <a:solidFill>
                  <a:schemeClr val="bg1"/>
                </a:solidFill>
              </a:rPr>
              <a:t>nad 320 mosm/l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>
                <a:solidFill>
                  <a:schemeClr val="bg1"/>
                </a:solidFill>
              </a:rPr>
              <a:t>glykosurie</a:t>
            </a:r>
            <a:endParaRPr lang="cs-CZ" altLang="en-US" sz="2400">
              <a:solidFill>
                <a:schemeClr val="bg1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en-US" sz="2400">
                <a:solidFill>
                  <a:srgbClr val="FFC000"/>
                </a:solidFill>
              </a:rPr>
              <a:t>bez ketoacidózy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800">
                <a:solidFill>
                  <a:schemeClr val="bg1"/>
                </a:solidFill>
              </a:rPr>
              <a:t>příznaky: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>
                <a:solidFill>
                  <a:schemeClr val="bg1"/>
                </a:solidFill>
              </a:rPr>
              <a:t>rozvoj pozvolný - dny až týdny</a:t>
            </a:r>
          </a:p>
          <a:p>
            <a:pPr lvl="1" eaLnBrk="1" hangingPunct="1">
              <a:lnSpc>
                <a:spcPct val="80000"/>
              </a:lnSpc>
              <a:spcBef>
                <a:spcPct val="15000"/>
              </a:spcBef>
            </a:pPr>
            <a:r>
              <a:rPr lang="cs-CZ" altLang="en-US">
                <a:solidFill>
                  <a:schemeClr val="bg1"/>
                </a:solidFill>
              </a:rPr>
              <a:t>žízeň, polyurie, slabost, bolest hlavy, hubnutí, závratě, zvracení, poruchy vědomí, tachykardie, hypotenze, poruchy oběhu, příznaky dehydratace </a:t>
            </a:r>
          </a:p>
          <a:p>
            <a:pPr eaLnBrk="1" hangingPunct="1">
              <a:lnSpc>
                <a:spcPct val="80000"/>
              </a:lnSpc>
            </a:pPr>
            <a:endParaRPr lang="cs-CZ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FFC000"/>
                </a:solidFill>
              </a:rPr>
              <a:t>Léčba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>
                <a:solidFill>
                  <a:schemeClr val="bg1"/>
                </a:solidFill>
              </a:rPr>
              <a:t>okamžitá na JIP – převoz RZP </a:t>
            </a:r>
          </a:p>
          <a:p>
            <a:pPr lvl="1" eaLnBrk="1" hangingPunct="1"/>
            <a:r>
              <a:rPr lang="cs-CZ" altLang="en-US" b="1">
                <a:solidFill>
                  <a:srgbClr val="FFC000"/>
                </a:solidFill>
              </a:rPr>
              <a:t>inzulín</a:t>
            </a:r>
            <a:r>
              <a:rPr lang="cs-CZ" altLang="en-US">
                <a:solidFill>
                  <a:schemeClr val="bg1"/>
                </a:solidFill>
              </a:rPr>
              <a:t>:  kontinuálně, i.v., nejlépe samostatnou infuzní pumpou</a:t>
            </a:r>
          </a:p>
          <a:p>
            <a:pPr lvl="1" eaLnBrk="1" hangingPunct="1"/>
            <a:r>
              <a:rPr lang="cs-CZ" altLang="en-US" b="1">
                <a:solidFill>
                  <a:srgbClr val="FFC000"/>
                </a:solidFill>
              </a:rPr>
              <a:t>rehydratace</a:t>
            </a:r>
            <a:r>
              <a:rPr lang="cs-CZ" altLang="en-US" b="1">
                <a:solidFill>
                  <a:srgbClr val="FFC000"/>
                </a:solidFill>
                <a:latin typeface="Arial" charset="0"/>
              </a:rPr>
              <a:t>: </a:t>
            </a:r>
            <a:r>
              <a:rPr lang="cs-CZ" altLang="en-US" b="1">
                <a:solidFill>
                  <a:srgbClr val="FFC000"/>
                </a:solidFill>
              </a:rPr>
              <a:t>infuzní terapie</a:t>
            </a:r>
            <a:r>
              <a:rPr lang="cs-CZ" altLang="en-US">
                <a:solidFill>
                  <a:schemeClr val="bg1"/>
                </a:solidFill>
              </a:rPr>
              <a:t>	</a:t>
            </a:r>
          </a:p>
          <a:p>
            <a:pPr lvl="2" eaLnBrk="1" hangingPunct="1">
              <a:buFontTx/>
              <a:buNone/>
            </a:pPr>
            <a:endParaRPr lang="cs-CZ" altLang="en-US">
              <a:solidFill>
                <a:schemeClr val="bg1"/>
              </a:solidFill>
            </a:endParaRP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Výchozí návrh">
  <a:themeElements>
    <a:clrScheme name="1_Výchozí návrh 8">
      <a:dk1>
        <a:srgbClr val="FFFF00"/>
      </a:dk1>
      <a:lt1>
        <a:srgbClr val="FFFFFF"/>
      </a:lt1>
      <a:dk2>
        <a:srgbClr val="FF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FFFF00"/>
        </a:dk1>
        <a:lt1>
          <a:srgbClr val="FFFFFF"/>
        </a:lt1>
        <a:dk2>
          <a:srgbClr val="FF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1575</Words>
  <Application>Microsoft Office PowerPoint</Application>
  <PresentationFormat>Předvádění na obrazovce (4:3)</PresentationFormat>
  <Paragraphs>323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59" baseType="lpstr">
      <vt:lpstr>Arial</vt:lpstr>
      <vt:lpstr>Times New Roman</vt:lpstr>
      <vt:lpstr>1_Výchozí návrh</vt:lpstr>
      <vt:lpstr>Diabetes mellitus a jeho komplikace </vt:lpstr>
      <vt:lpstr>Prezentace aplikace PowerPoint</vt:lpstr>
      <vt:lpstr>Akutní komplikace DM</vt:lpstr>
      <vt:lpstr>HYPERGLYKEMICKÉ KOMA KETOACIDOTICKÉ</vt:lpstr>
      <vt:lpstr>HYPERGLYKEMICKÉ KOMA KETOACIDOTICKÉ</vt:lpstr>
      <vt:lpstr>HYPERGLYKEMICKÉ KOMA KETOACIDOTICKÉ</vt:lpstr>
      <vt:lpstr>  HYPERGLYKEMICKÉ KOMA HYPEROSMOLÁRNÍ</vt:lpstr>
      <vt:lpstr>HYPERGLYKEMICKÉ KOMA HYPEROSMOLÁRNÍ</vt:lpstr>
      <vt:lpstr>Léčba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Chronické komplikace DM </vt:lpstr>
      <vt:lpstr>Chronické komplikace DM </vt:lpstr>
      <vt:lpstr>Prezentace aplikace PowerPoint</vt:lpstr>
      <vt:lpstr>Chronické specifické komplikace diabetu </vt:lpstr>
      <vt:lpstr>Diabetická nefropatie</vt:lpstr>
      <vt:lpstr>Diabetická nefropatie</vt:lpstr>
      <vt:lpstr>Diabetická nefropatie</vt:lpstr>
      <vt:lpstr>Diabetická nefropatie</vt:lpstr>
      <vt:lpstr>Prezentace aplikace PowerPoint</vt:lpstr>
      <vt:lpstr>Diabetická retinopatie -  postižení cév sítnice</vt:lpstr>
      <vt:lpstr>Prezentace aplikace PowerPoint</vt:lpstr>
      <vt:lpstr>Diabetická retinopatie -  postižení cév sítnice</vt:lpstr>
      <vt:lpstr>Prezentace aplikace PowerPoint</vt:lpstr>
      <vt:lpstr>Prezentace aplikace PowerPoint</vt:lpstr>
      <vt:lpstr>Hlavní zásady péče o nemocné s diabetickou retinopatií</vt:lpstr>
      <vt:lpstr>Prezentace aplikace PowerPoint</vt:lpstr>
      <vt:lpstr>Prezentace aplikace PowerPoint</vt:lpstr>
      <vt:lpstr>Prezentace aplikace PowerPoint</vt:lpstr>
      <vt:lpstr>Prezentace aplikace PowerPoint</vt:lpstr>
      <vt:lpstr>Diabetická neuropatie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Prevence a léčba</vt:lpstr>
      <vt:lpstr>Prezentace aplikace PowerPoint</vt:lpstr>
      <vt:lpstr>Nevaskulární komplikace diabetu </vt:lpstr>
      <vt:lpstr>Prezentace aplikace PowerPoint</vt:lpstr>
      <vt:lpstr>Prezentace aplikace PowerPoint</vt:lpstr>
      <vt:lpstr>Prezentace aplikace PowerPoint</vt:lpstr>
      <vt:lpstr>Kožní komplikace u diabetiků</vt:lpstr>
      <vt:lpstr>Jaterní komplikace u diabetiků</vt:lpstr>
      <vt:lpstr>Prezentace aplikace PowerPoint</vt:lpstr>
      <vt:lpstr>Makrovaskulární komplikace </vt:lpstr>
      <vt:lpstr>Diabetická makroangiopatie =  ateroskleróza nediabetika</vt:lpstr>
      <vt:lpstr>Rizikové faktory aterosklerózy</vt:lpstr>
      <vt:lpstr>Klinické projevy makroangiopatie</vt:lpstr>
      <vt:lpstr>Ateroskleróza u DM</vt:lpstr>
      <vt:lpstr>Možnosti terapie makroangiopatie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Radvan Žáček</dc:creator>
  <cp:lastModifiedBy>Jakub Žák</cp:lastModifiedBy>
  <cp:revision>77</cp:revision>
  <dcterms:created xsi:type="dcterms:W3CDTF">2002-10-07T16:30:05Z</dcterms:created>
  <dcterms:modified xsi:type="dcterms:W3CDTF">2021-11-29T17:29:44Z</dcterms:modified>
</cp:coreProperties>
</file>