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7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29" autoAdjust="0"/>
  </p:normalViewPr>
  <p:slideViewPr>
    <p:cSldViewPr>
      <p:cViewPr varScale="1">
        <p:scale>
          <a:sx n="72" d="100"/>
          <a:sy n="72" d="100"/>
        </p:scale>
        <p:origin x="1075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98013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751430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94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59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A780818-038B-4C22-AFDE-EBDCC50944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756" y="44624"/>
            <a:ext cx="467773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9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16751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41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704180-4E13-4529-83FA-EB076C65CC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25685" cy="404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03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92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9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762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238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674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zpecnostpotravin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ctrTitle"/>
          </p:nvPr>
        </p:nvSpPr>
        <p:spPr>
          <a:xfrm>
            <a:off x="2063552" y="783393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>
              <a:buSzPct val="25000"/>
            </a:pPr>
            <a:r>
              <a:rPr lang="cs-CZ" sz="5400">
                <a:solidFill>
                  <a:schemeClr val="dk2"/>
                </a:solidFill>
              </a:rPr>
              <a:t>HYGIENA VÝŽIVY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subTitle" idx="1"/>
          </p:nvPr>
        </p:nvSpPr>
        <p:spPr>
          <a:xfrm>
            <a:off x="1775520" y="2492896"/>
            <a:ext cx="8640960" cy="2846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SzPct val="25000"/>
            </a:pPr>
            <a:r>
              <a:rPr lang="cs-CZ" sz="2400">
                <a:solidFill>
                  <a:srgbClr val="55556F"/>
                </a:solidFill>
              </a:rPr>
              <a:t>Mgr. </a:t>
            </a:r>
            <a:r>
              <a:rPr lang="cs-CZ" sz="2400" b="1">
                <a:solidFill>
                  <a:srgbClr val="55556F"/>
                </a:solidFill>
              </a:rPr>
              <a:t>Aleš Peřina</a:t>
            </a:r>
            <a:r>
              <a:rPr lang="cs-CZ" sz="2400">
                <a:solidFill>
                  <a:srgbClr val="55556F"/>
                </a:solidFill>
              </a:rPr>
              <a:t>, Ph. D.</a:t>
            </a:r>
          </a:p>
          <a:p>
            <a:pPr>
              <a:buSzPct val="25000"/>
            </a:pPr>
            <a:r>
              <a:rPr lang="cs-CZ" sz="2400">
                <a:solidFill>
                  <a:srgbClr val="55556F"/>
                </a:solidFill>
              </a:rPr>
              <a:t>UČO 18452</a:t>
            </a:r>
          </a:p>
          <a:p>
            <a:endParaRPr sz="2400">
              <a:solidFill>
                <a:srgbClr val="55556F"/>
              </a:solidFill>
            </a:endParaRPr>
          </a:p>
          <a:p>
            <a:pPr>
              <a:buSzPct val="25000"/>
            </a:pPr>
            <a:r>
              <a:rPr lang="cs-CZ" sz="2400">
                <a:solidFill>
                  <a:srgbClr val="55556F"/>
                </a:solidFill>
              </a:rPr>
              <a:t>Ústav ochrany a podpory zdraví LF MU</a:t>
            </a:r>
          </a:p>
          <a:p>
            <a:pPr>
              <a:buSzPct val="25000"/>
            </a:pPr>
            <a:r>
              <a:rPr lang="cs-CZ" sz="2400">
                <a:solidFill>
                  <a:srgbClr val="55556F"/>
                </a:solidFill>
              </a:rPr>
              <a:t>Kamenice 5, 625 00 Brno</a:t>
            </a:r>
          </a:p>
          <a:p>
            <a:pPr>
              <a:buSzPct val="25000"/>
            </a:pPr>
            <a:r>
              <a:rPr lang="cs-CZ" sz="2400">
                <a:solidFill>
                  <a:srgbClr val="55556F"/>
                </a:solidFill>
              </a:rPr>
              <a:t>e-mailová adresa: aperina@med.muni.cz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85CCA-7BE0-4968-9792-BD5B0EE92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Hygienické limity a jejich význam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B16FBC7-138B-422D-9AB1-20407B527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/>
              <a:t>Původ hygienického limitu:</a:t>
            </a:r>
          </a:p>
          <a:p>
            <a:pPr lvl="1"/>
            <a:r>
              <a:rPr lang="cs-CZ" sz="2400" dirty="0"/>
              <a:t>Experimenty nebo poznatky z praxe</a:t>
            </a:r>
          </a:p>
          <a:p>
            <a:r>
              <a:rPr lang="cs-CZ" sz="2400" dirty="0"/>
              <a:t>Význam hygienického limitu:</a:t>
            </a:r>
          </a:p>
          <a:p>
            <a:pPr lvl="1"/>
            <a:r>
              <a:rPr lang="cs-CZ" sz="2400" dirty="0"/>
              <a:t>Nástroj pro hodnocení vlivu prostředí na zdraví populace</a:t>
            </a:r>
          </a:p>
          <a:p>
            <a:r>
              <a:rPr lang="cs-CZ" sz="2400" dirty="0"/>
              <a:t>Strategie tvorby hygienických limitů v hygieně výživy</a:t>
            </a:r>
          </a:p>
          <a:p>
            <a:pPr lvl="1"/>
            <a:r>
              <a:rPr lang="cs-CZ" sz="1800" b="1" dirty="0"/>
              <a:t>Obsah noxy v potravině × průměrná spotřeba potraviny &lt; NOAEL</a:t>
            </a:r>
          </a:p>
          <a:p>
            <a:r>
              <a:rPr lang="cs-CZ" sz="2400" dirty="0"/>
              <a:t>Problémy hygienického limitu</a:t>
            </a:r>
          </a:p>
          <a:p>
            <a:pPr lvl="1"/>
            <a:r>
              <a:rPr lang="cs-CZ" sz="2400" dirty="0"/>
              <a:t>Statistika: pozor však, že existují vnímavé skupiny populace, které mohou být v individuálním riziku navzdory expozice podlimitním </a:t>
            </a:r>
            <a:r>
              <a:rPr lang="cs-CZ" sz="2400"/>
              <a:t>dávkám škodlivin</a:t>
            </a:r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7659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Nebezpečí vs. riziko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1981201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chemeClr val="accent1"/>
              </a:buClr>
              <a:buSzPct val="25000"/>
            </a:pPr>
            <a:r>
              <a:rPr lang="cs-CZ" sz="2000" b="1">
                <a:solidFill>
                  <a:schemeClr val="dk2"/>
                </a:solidFill>
              </a:rPr>
              <a:t>Nebezpečí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sz="half" idx="2"/>
          </p:nvPr>
        </p:nvSpPr>
        <p:spPr>
          <a:xfrm>
            <a:off x="6278881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chemeClr val="accent1"/>
              </a:buClr>
              <a:buSzPct val="25000"/>
            </a:pPr>
            <a:r>
              <a:rPr lang="cs-CZ" sz="2000" b="1">
                <a:solidFill>
                  <a:schemeClr val="dk2"/>
                </a:solidFill>
              </a:rPr>
              <a:t>Riziko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sz="quarter" idx="3"/>
          </p:nvPr>
        </p:nvSpPr>
        <p:spPr>
          <a:xfrm>
            <a:off x="1981201" y="2276873"/>
            <a:ext cx="3931919" cy="41128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buSzPct val="82976"/>
            </a:pPr>
            <a:r>
              <a:rPr lang="cs-CZ" sz="2050">
                <a:solidFill>
                  <a:schemeClr val="dk1"/>
                </a:solidFill>
              </a:rPr>
              <a:t>Nebezpečí (Hazard)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700">
                <a:solidFill>
                  <a:schemeClr val="dk1"/>
                </a:solidFill>
              </a:rPr>
              <a:t>Biologický, chemický nebo fyzikální činitel, který může porušit bezpečnost (zdravotní nezávadnost potraviny/pokrmu)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700">
                <a:solidFill>
                  <a:schemeClr val="dk1"/>
                </a:solidFill>
              </a:rPr>
              <a:t>Vlastnost látce „vrozená“; kvalitativní ukazatel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sz="1550">
                <a:solidFill>
                  <a:schemeClr val="dk1"/>
                </a:solidFill>
              </a:rPr>
              <a:t>Escherichia coli O157:H7 je podmíněně patogenní bakterie, která způsobuje hemolyticko-uremický syndrom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sz="1550">
                <a:solidFill>
                  <a:schemeClr val="dk1"/>
                </a:solidFill>
              </a:rPr>
              <a:t>Olovo je těžký kov s kumulativně-toxickými účinky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sz="1550">
                <a:solidFill>
                  <a:schemeClr val="dk1"/>
                </a:solidFill>
              </a:rPr>
              <a:t>Úlomky skla v potravině jsou nebezpečím z hlediska poranění dutiny ústní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sz="quarter" idx="4"/>
          </p:nvPr>
        </p:nvSpPr>
        <p:spPr>
          <a:xfrm>
            <a:off x="6278881" y="2204865"/>
            <a:ext cx="3931919" cy="418482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1018" r="-773"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buSzPct val="85000"/>
            </a:pPr>
            <a:r>
              <a:rPr lang="cs-CZ" sz="2400"/>
              <a:t>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Právo EU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Primární právo: Integrující dokumenty ES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Zakládající smlouvy, vnitřní členské dohody …</a:t>
            </a:r>
          </a:p>
          <a:p>
            <a:pPr indent="-182880"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Sekundární právo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Nařízení: bezprostředně platné pro všechny členy EU, aplikační přednost </a:t>
            </a:r>
            <a:r>
              <a:rPr lang="cs-CZ" sz="2000" i="1" dirty="0">
                <a:solidFill>
                  <a:schemeClr val="dk1"/>
                </a:solidFill>
              </a:rPr>
              <a:t>(adaptace)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Směrnice: zavazuje stát k harmonizaci národního práva </a:t>
            </a:r>
            <a:r>
              <a:rPr lang="cs-CZ" sz="2000" i="1" dirty="0">
                <a:solidFill>
                  <a:schemeClr val="dk1"/>
                </a:solidFill>
              </a:rPr>
              <a:t>(transpozice)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Rozhodnutí: závazné pro určitý stát, instituci nebo jednotlivce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Stanoviska a doporučení: bez právní závaznosti</a:t>
            </a:r>
          </a:p>
        </p:txBody>
      </p:sp>
      <p:pic>
        <p:nvPicPr>
          <p:cNvPr id="170" name="Shape 1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11825" y="692695"/>
            <a:ext cx="752127" cy="601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1559496" y="425023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 dirty="0">
                <a:solidFill>
                  <a:schemeClr val="dk2"/>
                </a:solidFill>
              </a:rPr>
              <a:t>Právo EU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idx="1"/>
          </p:nvPr>
        </p:nvSpPr>
        <p:spPr>
          <a:xfrm>
            <a:off x="1343472" y="1340768"/>
            <a:ext cx="10009112" cy="51125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2976"/>
            </a:pPr>
            <a:r>
              <a:rPr lang="cs-CZ" sz="2000" b="1" dirty="0">
                <a:solidFill>
                  <a:schemeClr val="dk1"/>
                </a:solidFill>
              </a:rPr>
              <a:t>Nařízení Evropského parlamentu a Rady (ES) č.  178/2002 ze dne 28. ledna 2002, kterým se stanoví obecné zásady a požadavky potravinového práva, zřizuje se Evropský úřad pro bezpečnost potravin a stanoví postupy týkající se bezpečnosti potravin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600" dirty="0">
                <a:solidFill>
                  <a:schemeClr val="dk1"/>
                </a:solidFill>
              </a:rPr>
              <a:t>Podstatné pro stravovací služby je: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Pojem „bezpečnost potravin“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Analýza rizika, zásada předběžné opatrnosti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Zásada sledovatelnosti („krok vzad, krok vpřed“): každý je povinen identifikovat svého dodavatele a svého odběratele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Odpovědnost za produkt, ochrana spotřebitele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Informování veřejnosti o rizicích, spolupráce s dozorovými orgány</a:t>
            </a:r>
          </a:p>
          <a:p>
            <a:pPr indent="-182880">
              <a:lnSpc>
                <a:spcPct val="90000"/>
              </a:lnSpc>
              <a:spcBef>
                <a:spcPts val="410"/>
              </a:spcBef>
              <a:buSzPct val="82976"/>
            </a:pPr>
            <a:r>
              <a:rPr lang="cs-CZ" sz="2000" b="1" dirty="0">
                <a:solidFill>
                  <a:schemeClr val="dk1"/>
                </a:solidFill>
              </a:rPr>
              <a:t>Nařízení Evropského parlamentu a Rady (ES) č. 852/2004 ze dne 29. dubna 2004 o hygieně potravin, v platném znění</a:t>
            </a:r>
          </a:p>
          <a:p>
            <a:pPr indent="-182880">
              <a:lnSpc>
                <a:spcPct val="90000"/>
              </a:lnSpc>
              <a:spcBef>
                <a:spcPts val="410"/>
              </a:spcBef>
              <a:buSzPct val="82976"/>
            </a:pPr>
            <a:r>
              <a:rPr lang="cs-CZ" sz="2000" b="1" dirty="0">
                <a:solidFill>
                  <a:schemeClr val="dk1"/>
                </a:solidFill>
              </a:rPr>
              <a:t>Nařízení Evropského parlamentu a Rady (ES) č. 2073/2005 ze dne 15. listopadu 2005 o mikrobiologických kritériích pro potraviny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600" dirty="0">
                <a:solidFill>
                  <a:schemeClr val="dk1"/>
                </a:solidFill>
              </a:rPr>
              <a:t>Kritéria bezpečnosti potravin: </a:t>
            </a:r>
            <a:r>
              <a:rPr lang="cs-CZ" sz="1600" i="1" dirty="0" err="1">
                <a:solidFill>
                  <a:schemeClr val="dk1"/>
                </a:solidFill>
              </a:rPr>
              <a:t>Listeria</a:t>
            </a:r>
            <a:r>
              <a:rPr lang="cs-CZ" sz="1600" i="1" dirty="0">
                <a:solidFill>
                  <a:schemeClr val="dk1"/>
                </a:solidFill>
              </a:rPr>
              <a:t> </a:t>
            </a:r>
            <a:r>
              <a:rPr lang="cs-CZ" sz="1600" i="1" dirty="0" err="1">
                <a:solidFill>
                  <a:schemeClr val="dk1"/>
                </a:solidFill>
              </a:rPr>
              <a:t>monocytogenes</a:t>
            </a:r>
            <a:r>
              <a:rPr lang="cs-CZ" sz="1600" i="1" dirty="0">
                <a:solidFill>
                  <a:schemeClr val="dk1"/>
                </a:solidFill>
              </a:rPr>
              <a:t>, Salmonella, </a:t>
            </a:r>
            <a:r>
              <a:rPr lang="cs-CZ" sz="1600" i="1" dirty="0" err="1">
                <a:solidFill>
                  <a:schemeClr val="dk1"/>
                </a:solidFill>
              </a:rPr>
              <a:t>Cronobacter</a:t>
            </a:r>
            <a:r>
              <a:rPr lang="cs-CZ" sz="1600" i="1" dirty="0">
                <a:solidFill>
                  <a:schemeClr val="dk1"/>
                </a:solidFill>
              </a:rPr>
              <a:t> sp. (Enterobacter sakazakii, </a:t>
            </a:r>
            <a:r>
              <a:rPr lang="cs-CZ" sz="1600" i="1" dirty="0" err="1">
                <a:solidFill>
                  <a:schemeClr val="dk1"/>
                </a:solidFill>
              </a:rPr>
              <a:t>rizistafylokokokový</a:t>
            </a:r>
            <a:r>
              <a:rPr lang="cs-CZ" sz="1600" i="1" dirty="0">
                <a:solidFill>
                  <a:schemeClr val="dk1"/>
                </a:solidFill>
              </a:rPr>
              <a:t> enterotoxin, histamin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600" dirty="0">
                <a:solidFill>
                  <a:schemeClr val="dk1"/>
                </a:solidFill>
              </a:rPr>
              <a:t>Kritéria hygieny výrobního procesu: </a:t>
            </a:r>
            <a:r>
              <a:rPr lang="cs-CZ" sz="1600" i="1" dirty="0">
                <a:solidFill>
                  <a:schemeClr val="dk1"/>
                </a:solidFill>
              </a:rPr>
              <a:t>aerobní mikroorganismy, </a:t>
            </a:r>
            <a:r>
              <a:rPr lang="cs-CZ" sz="1600" i="1" dirty="0" err="1">
                <a:solidFill>
                  <a:schemeClr val="dk1"/>
                </a:solidFill>
              </a:rPr>
              <a:t>Enterobacteriaceae</a:t>
            </a:r>
            <a:r>
              <a:rPr lang="cs-CZ" sz="1600" i="1" dirty="0">
                <a:solidFill>
                  <a:schemeClr val="dk1"/>
                </a:solidFill>
              </a:rPr>
              <a:t>, koaguláza pozitivní stafylokoky, E. coli</a:t>
            </a:r>
          </a:p>
        </p:txBody>
      </p:sp>
      <p:pic>
        <p:nvPicPr>
          <p:cNvPr id="177" name="Shape 1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96201" y="608556"/>
            <a:ext cx="752127" cy="601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767408" y="580546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 dirty="0">
                <a:solidFill>
                  <a:schemeClr val="dk2"/>
                </a:solidFill>
              </a:rPr>
              <a:t>Zdroje informací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idx="1"/>
          </p:nvPr>
        </p:nvSpPr>
        <p:spPr>
          <a:xfrm>
            <a:off x="695400" y="1600201"/>
            <a:ext cx="10729192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200" dirty="0">
                <a:solidFill>
                  <a:schemeClr val="dk1"/>
                </a:solidFill>
              </a:rPr>
              <a:t>Expertízní činnost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Evidence </a:t>
            </a:r>
            <a:r>
              <a:rPr lang="cs-CZ" sz="1850" dirty="0" err="1">
                <a:solidFill>
                  <a:schemeClr val="dk1"/>
                </a:solidFill>
              </a:rPr>
              <a:t>based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medicine</a:t>
            </a:r>
            <a:r>
              <a:rPr lang="cs-CZ" sz="1850" dirty="0">
                <a:solidFill>
                  <a:schemeClr val="dk1"/>
                </a:solidFill>
              </a:rPr>
              <a:t> (EBM)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Evidence </a:t>
            </a:r>
            <a:r>
              <a:rPr lang="cs-CZ" sz="1850" dirty="0" err="1">
                <a:solidFill>
                  <a:schemeClr val="dk1"/>
                </a:solidFill>
              </a:rPr>
              <a:t>based</a:t>
            </a:r>
            <a:r>
              <a:rPr lang="cs-CZ" sz="1850" dirty="0">
                <a:solidFill>
                  <a:schemeClr val="dk1"/>
                </a:solidFill>
              </a:rPr>
              <a:t> public </a:t>
            </a:r>
            <a:r>
              <a:rPr lang="cs-CZ" sz="1850" dirty="0" err="1">
                <a:solidFill>
                  <a:schemeClr val="dk1"/>
                </a:solidFill>
              </a:rPr>
              <a:t>health</a:t>
            </a:r>
            <a:r>
              <a:rPr lang="cs-CZ" sz="1850" dirty="0">
                <a:solidFill>
                  <a:schemeClr val="dk1"/>
                </a:solidFill>
              </a:rPr>
              <a:t> (EBPH)</a:t>
            </a:r>
          </a:p>
          <a:p>
            <a:pPr indent="-182880">
              <a:lnSpc>
                <a:spcPct val="90000"/>
              </a:lnSpc>
              <a:spcBef>
                <a:spcPts val="440"/>
              </a:spcBef>
              <a:buSzPct val="85000"/>
            </a:pPr>
            <a:r>
              <a:rPr lang="cs-CZ" sz="2200" dirty="0">
                <a:solidFill>
                  <a:schemeClr val="dk1"/>
                </a:solidFill>
              </a:rPr>
              <a:t>Informační centrum bezpečnosti potravin (MZ ČR)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Informace, aktuality, legislativa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u="sng" dirty="0">
                <a:solidFill>
                  <a:schemeClr val="hlink"/>
                </a:solidFill>
                <a:hlinkClick r:id="rId3"/>
              </a:rPr>
              <a:t>http://www.bezpecnostpotravin.cz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</a:p>
          <a:p>
            <a:pPr indent="-182880">
              <a:lnSpc>
                <a:spcPct val="90000"/>
              </a:lnSpc>
              <a:spcBef>
                <a:spcPts val="440"/>
              </a:spcBef>
              <a:buSzPct val="85000"/>
            </a:pPr>
            <a:r>
              <a:rPr lang="cs-CZ" sz="2200" dirty="0">
                <a:solidFill>
                  <a:schemeClr val="dk1"/>
                </a:solidFill>
              </a:rPr>
              <a:t>Bibliografické i full-textové databáze, Google </a:t>
            </a:r>
            <a:r>
              <a:rPr lang="cs-CZ" sz="2200" dirty="0" err="1">
                <a:solidFill>
                  <a:schemeClr val="dk1"/>
                </a:solidFill>
              </a:rPr>
              <a:t>scholar</a:t>
            </a:r>
            <a:endParaRPr lang="cs-CZ" sz="220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Foodborne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disease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Foodborne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outbreaks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Hospital</a:t>
            </a:r>
            <a:r>
              <a:rPr lang="cs-CZ" sz="1850" dirty="0">
                <a:solidFill>
                  <a:schemeClr val="dk1"/>
                </a:solidFill>
              </a:rPr>
              <a:t> food catering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Cross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infection</a:t>
            </a:r>
            <a:r>
              <a:rPr lang="cs-CZ" sz="1850" dirty="0">
                <a:solidFill>
                  <a:schemeClr val="dk1"/>
                </a:solidFill>
              </a:rPr>
              <a:t> and food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Cross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infection</a:t>
            </a:r>
            <a:r>
              <a:rPr lang="cs-CZ" sz="1850" dirty="0">
                <a:solidFill>
                  <a:schemeClr val="dk1"/>
                </a:solidFill>
              </a:rPr>
              <a:t> and </a:t>
            </a:r>
            <a:r>
              <a:rPr lang="cs-CZ" sz="1850" dirty="0" err="1">
                <a:solidFill>
                  <a:schemeClr val="dk1"/>
                </a:solidFill>
              </a:rPr>
              <a:t>enteral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feeding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Cross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infection</a:t>
            </a:r>
            <a:r>
              <a:rPr lang="cs-CZ" sz="1850" dirty="0">
                <a:solidFill>
                  <a:schemeClr val="dk1"/>
                </a:solidFill>
              </a:rPr>
              <a:t> and </a:t>
            </a:r>
            <a:r>
              <a:rPr lang="cs-CZ" sz="1850" dirty="0" err="1">
                <a:solidFill>
                  <a:schemeClr val="dk1"/>
                </a:solidFill>
              </a:rPr>
              <a:t>nutrition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therapy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a další…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3600" dirty="0">
                <a:solidFill>
                  <a:schemeClr val="dk2"/>
                </a:solidFill>
              </a:rPr>
              <a:t>Bezpečnost potravin (oficiální definice)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57125" indent="-268225"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Potravina (pokrm) je bezpečná, není-li škodlivá pro zdraví z pohledu účinků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Krátkodobých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Dlouhodobých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Na zdraví dalších generací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Kumulativně toxických</a:t>
            </a:r>
          </a:p>
          <a:p>
            <a:pPr marL="357125" indent="-268225"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... a to s ohledem na zvláštní citlivost určité skupiny strávníků</a:t>
            </a:r>
          </a:p>
          <a:p>
            <a:pPr marL="357125" indent="-268225"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a nebo není-li nevhodná k lidské spotřebě např. z důvodu rozkladu, hniloby nebo  cizích příměsí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Základní pojmy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idx="1"/>
          </p:nvPr>
        </p:nvSpPr>
        <p:spPr>
          <a:xfrm>
            <a:off x="1981200" y="1523999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78434">
              <a:lnSpc>
                <a:spcPct val="80000"/>
              </a:lnSpc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dk1"/>
                </a:solidFill>
              </a:rPr>
              <a:t>Potravina (EU):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jakákoliv látka nebo výrobek, zpracované, částečně zpracované nebo nezpracované, které jsou určené ke konzumaci člověkem nebo u nichž lze důvodně přepokládat, že je člověk bude konzumovat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mezi potraviny </a:t>
            </a:r>
            <a:r>
              <a:rPr lang="cs-CZ" sz="1800" u="sng" dirty="0">
                <a:solidFill>
                  <a:schemeClr val="dk1"/>
                </a:solidFill>
              </a:rPr>
              <a:t>patří také</a:t>
            </a:r>
            <a:r>
              <a:rPr lang="cs-CZ" sz="1800" dirty="0">
                <a:solidFill>
                  <a:schemeClr val="dk1"/>
                </a:solidFill>
              </a:rPr>
              <a:t>: nápoje, žvýkačky a jakékoliv látky včetně vody, které jsou úmyslně přidávány do potraviny během  její výroby, přípravy nebo zpracování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mezi potraviny </a:t>
            </a:r>
            <a:r>
              <a:rPr lang="cs-CZ" sz="1800" u="sng" dirty="0">
                <a:solidFill>
                  <a:schemeClr val="dk1"/>
                </a:solidFill>
              </a:rPr>
              <a:t>nepatří</a:t>
            </a:r>
            <a:r>
              <a:rPr lang="cs-CZ" sz="1800" dirty="0">
                <a:solidFill>
                  <a:schemeClr val="dk1"/>
                </a:solidFill>
              </a:rPr>
              <a:t>: krmiva, živá zvířata, pokud nejsou připravena pro uvedení na trh k lidské spotřebě (některé plody moře uváděné na trh v živém stavu), rostliny před sklizní, </a:t>
            </a:r>
            <a:r>
              <a:rPr lang="cs-CZ" sz="1800" i="1" dirty="0">
                <a:solidFill>
                  <a:schemeClr val="dk1"/>
                </a:solidFill>
              </a:rPr>
              <a:t>léčivé přípravky</a:t>
            </a:r>
            <a:r>
              <a:rPr lang="cs-CZ" sz="1800" dirty="0">
                <a:solidFill>
                  <a:schemeClr val="dk1"/>
                </a:solidFill>
              </a:rPr>
              <a:t>, kosmetické prostředky, tabák a tabákové výrobky, omamné a psychotropní látky, rezidua a kontaminující látky</a:t>
            </a:r>
          </a:p>
          <a:p>
            <a:pPr indent="-178434">
              <a:lnSpc>
                <a:spcPct val="80000"/>
              </a:lnSpc>
              <a:spcBef>
                <a:spcPts val="440"/>
              </a:spcBef>
              <a:buSzPct val="100000"/>
            </a:pPr>
            <a:r>
              <a:rPr lang="cs-CZ" sz="2400" i="1" dirty="0">
                <a:solidFill>
                  <a:srgbClr val="56531D"/>
                </a:solidFill>
              </a:rPr>
              <a:t>Doplněk stravy × léčivý přípravek</a:t>
            </a:r>
          </a:p>
          <a:p>
            <a:pPr indent="-178434">
              <a:lnSpc>
                <a:spcPct val="80000"/>
              </a:lnSpc>
              <a:spcBef>
                <a:spcPts val="440"/>
              </a:spcBef>
              <a:buSzPct val="100000"/>
            </a:pPr>
            <a:r>
              <a:rPr lang="cs-CZ" sz="2400" dirty="0">
                <a:solidFill>
                  <a:schemeClr val="dk1"/>
                </a:solidFill>
              </a:rPr>
              <a:t>Pokrm (CZ)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potravina (včetně nápoje), kuchyňsky upravená studenou nebo teplou cestou nebo ošetřená tak, aby mohla být přímo nebo po ohřevu podána ke konzumaci v rámci stravovací služby</a:t>
            </a:r>
          </a:p>
          <a:p>
            <a:pPr lvl="1" indent="-178434">
              <a:lnSpc>
                <a:spcPct val="80000"/>
              </a:lnSpc>
              <a:spcBef>
                <a:spcPts val="440"/>
              </a:spcBef>
              <a:buSzPct val="100000"/>
            </a:pPr>
            <a:r>
              <a:rPr lang="cs-CZ" sz="2400" dirty="0">
                <a:solidFill>
                  <a:srgbClr val="56531D"/>
                </a:solidFill>
              </a:rPr>
              <a:t>Pokrm = </a:t>
            </a:r>
            <a:r>
              <a:rPr lang="cs-CZ" sz="2400" dirty="0" err="1">
                <a:solidFill>
                  <a:srgbClr val="56531D"/>
                </a:solidFill>
              </a:rPr>
              <a:t>ready</a:t>
            </a:r>
            <a:r>
              <a:rPr lang="cs-CZ" sz="2400" dirty="0">
                <a:solidFill>
                  <a:srgbClr val="56531D"/>
                </a:solidFill>
              </a:rPr>
              <a:t> to </a:t>
            </a:r>
            <a:r>
              <a:rPr lang="cs-CZ" sz="2400" dirty="0" err="1">
                <a:solidFill>
                  <a:srgbClr val="56531D"/>
                </a:solidFill>
              </a:rPr>
              <a:t>eat</a:t>
            </a:r>
            <a:r>
              <a:rPr lang="cs-CZ" sz="2400" dirty="0">
                <a:solidFill>
                  <a:srgbClr val="56531D"/>
                </a:solidFill>
              </a:rPr>
              <a:t> food (RTE)</a:t>
            </a:r>
          </a:p>
          <a:p>
            <a:pPr marL="0" indent="0">
              <a:lnSpc>
                <a:spcPct val="80000"/>
              </a:lnSpc>
              <a:spcBef>
                <a:spcPts val="444"/>
              </a:spcBef>
              <a:buNone/>
            </a:pPr>
            <a:endParaRPr sz="2400" i="1" dirty="0">
              <a:solidFill>
                <a:srgbClr val="56531D"/>
              </a:solidFill>
            </a:endParaRPr>
          </a:p>
          <a:p>
            <a:pPr lvl="1" indent="-90646">
              <a:lnSpc>
                <a:spcPct val="80000"/>
              </a:lnSpc>
              <a:spcBef>
                <a:spcPts val="370"/>
              </a:spcBef>
              <a:buNone/>
            </a:pPr>
            <a:endParaRPr sz="2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Základní pojmy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idx="1"/>
          </p:nvPr>
        </p:nvSpPr>
        <p:spPr>
          <a:xfrm>
            <a:off x="1981200" y="1484783"/>
            <a:ext cx="8229600" cy="49922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Stravovací služba (CZ)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Stravovací službou je výroba, příprava nebo rozvoz pokrmů za účelem jejich podávání v rámci provozované hostinské živnosti,</a:t>
            </a:r>
            <a:r>
              <a:rPr lang="cs-CZ" sz="2000" baseline="30000" dirty="0">
                <a:solidFill>
                  <a:schemeClr val="dk1"/>
                </a:solidFill>
              </a:rPr>
              <a:t> </a:t>
            </a:r>
            <a:r>
              <a:rPr lang="cs-CZ" sz="2000" dirty="0">
                <a:solidFill>
                  <a:schemeClr val="dk1"/>
                </a:solidFill>
              </a:rPr>
              <a:t>ve školní jídelně,</a:t>
            </a:r>
            <a:r>
              <a:rPr lang="cs-CZ" sz="2000" baseline="30000" dirty="0">
                <a:solidFill>
                  <a:schemeClr val="dk1"/>
                </a:solidFill>
              </a:rPr>
              <a:t> </a:t>
            </a:r>
            <a:r>
              <a:rPr lang="cs-CZ" sz="2000" dirty="0">
                <a:solidFill>
                  <a:schemeClr val="dk1"/>
                </a:solidFill>
              </a:rPr>
              <a:t>menze, při stravování osob vykonávajících vojenskou činnou službu, fyzických osob ve vazbě a výkonu trestu, </a:t>
            </a:r>
            <a:r>
              <a:rPr lang="cs-CZ" sz="2000" u="sng" dirty="0">
                <a:solidFill>
                  <a:schemeClr val="dk1"/>
                </a:solidFill>
              </a:rPr>
              <a:t>v rámci zdravotních a sociálních služeb včetně lázeňské péče</a:t>
            </a:r>
            <a:r>
              <a:rPr lang="cs-CZ" sz="2000" dirty="0">
                <a:solidFill>
                  <a:schemeClr val="dk1"/>
                </a:solidFill>
              </a:rPr>
              <a:t>, při stravování zaměstnanců, podávání občerstvení a při podávání pokrmů jako součásti ubytovacích služeb a služeb cestovního ruchu.</a:t>
            </a:r>
          </a:p>
          <a:p>
            <a:pPr indent="-182880">
              <a:lnSpc>
                <a:spcPct val="90000"/>
              </a:lnSpc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V terminologii EU na srovnatelné úrovni s maloobchodní činností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zahrnuje distribuční terminály, provozy veřejného stravování, závodní jídelny, podnikové restaurační služby, restaurace a další podobné stravovací provozy, obchody, distribuční centra supermarketů a velkoobchodní prodejny</a:t>
            </a:r>
          </a:p>
          <a:p>
            <a:pPr lvl="1">
              <a:lnSpc>
                <a:spcPct val="90000"/>
              </a:lnSpc>
              <a:buNone/>
            </a:pPr>
            <a:endParaRPr sz="2000" dirty="0">
              <a:solidFill>
                <a:schemeClr val="dk1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sz="2000" dirty="0">
              <a:solidFill>
                <a:schemeClr val="dk1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sz="2000" dirty="0">
              <a:solidFill>
                <a:srgbClr val="56531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Historie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idx="1"/>
          </p:nvPr>
        </p:nvSpPr>
        <p:spPr>
          <a:xfrm>
            <a:off x="1271464" y="1628800"/>
            <a:ext cx="7200799" cy="4236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 i="1" dirty="0">
                <a:solidFill>
                  <a:schemeClr val="dk1"/>
                </a:solidFill>
              </a:rPr>
              <a:t>Orient: </a:t>
            </a:r>
            <a:r>
              <a:rPr lang="cs-CZ" sz="2400" dirty="0">
                <a:solidFill>
                  <a:schemeClr val="dk1"/>
                </a:solidFill>
              </a:rPr>
              <a:t>předepsané míry a váhy, zkoušky na čistotu vína a piva</a:t>
            </a:r>
          </a:p>
          <a:p>
            <a:pPr indent="-182880">
              <a:buSzPct val="85000"/>
            </a:pPr>
            <a:r>
              <a:rPr lang="cs-CZ" sz="2400" i="1" dirty="0">
                <a:solidFill>
                  <a:schemeClr val="dk1"/>
                </a:solidFill>
              </a:rPr>
              <a:t>Středověk: </a:t>
            </a:r>
            <a:r>
              <a:rPr lang="cs-CZ" sz="2400" dirty="0">
                <a:solidFill>
                  <a:schemeClr val="dk1"/>
                </a:solidFill>
              </a:rPr>
              <a:t>pravidla pro zachování bezpečnosti vajec, masných výrobků, sýrů, piva, vína a chleba, cechovní výroba</a:t>
            </a:r>
          </a:p>
          <a:p>
            <a:pPr indent="-182880">
              <a:buSzPct val="85000"/>
            </a:pPr>
            <a:r>
              <a:rPr lang="cs-CZ" sz="2400" i="1" dirty="0">
                <a:solidFill>
                  <a:schemeClr val="dk1"/>
                </a:solidFill>
              </a:rPr>
              <a:t>Novověk: </a:t>
            </a:r>
            <a:r>
              <a:rPr lang="cs-CZ" sz="2400" dirty="0">
                <a:solidFill>
                  <a:schemeClr val="dk1"/>
                </a:solidFill>
              </a:rPr>
              <a:t>stravování armád, začátek průmyslové výroby se vzrůstající spotřebou (pasterace, 1862)</a:t>
            </a:r>
          </a:p>
          <a:p>
            <a:pPr lvl="1" indent="-190500">
              <a:buSzPct val="85000"/>
            </a:pPr>
            <a:r>
              <a:rPr lang="cs-CZ" sz="2000" dirty="0" err="1">
                <a:solidFill>
                  <a:schemeClr val="tx1"/>
                </a:solidFill>
              </a:rPr>
              <a:t>Codex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alimentarius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austriaticus</a:t>
            </a:r>
            <a:r>
              <a:rPr lang="cs-CZ" sz="2000" dirty="0">
                <a:solidFill>
                  <a:schemeClr val="tx1"/>
                </a:solidFill>
              </a:rPr>
              <a:t> (</a:t>
            </a:r>
            <a:r>
              <a:rPr lang="cs-CZ" sz="2000" i="1" dirty="0">
                <a:solidFill>
                  <a:schemeClr val="tx1"/>
                </a:solidFill>
              </a:rPr>
              <a:t>1897 – 1911)</a:t>
            </a: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00257" y="692696"/>
            <a:ext cx="1682467" cy="1296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34696" y="2348881"/>
            <a:ext cx="1235416" cy="1280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108578" y="4797152"/>
            <a:ext cx="1266436" cy="1359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Shape 12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78258" y="3643563"/>
            <a:ext cx="1030321" cy="869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3200">
                <a:solidFill>
                  <a:schemeClr val="dk2"/>
                </a:solidFill>
              </a:rPr>
              <a:t>Začátek moderní historie v hygieně výživy u nás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>
                <a:solidFill>
                  <a:schemeClr val="dk1"/>
                </a:solidFill>
              </a:rPr>
              <a:t>Zákon č. </a:t>
            </a:r>
            <a:r>
              <a:rPr lang="cs-CZ" sz="2400" i="1">
                <a:solidFill>
                  <a:schemeClr val="dk1"/>
                </a:solidFill>
              </a:rPr>
              <a:t>4/1952 Sb. </a:t>
            </a:r>
            <a:r>
              <a:rPr lang="cs-CZ" sz="2400">
                <a:solidFill>
                  <a:schemeClr val="dk1"/>
                </a:solidFill>
              </a:rPr>
              <a:t>o hygienické a protiepidemické péči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Ústavou zaručené právo  na ochranu zdraví a ochranu prostředí, v němž člověk žije, vč. zdravotně nezávadných poživatin s potřebnou biologickou hodnotou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Zřízeny orgány hygienického a protiepidemického dozoru, které vydávaly normy, standardy a prováděly dozor nad nimi</a:t>
            </a:r>
          </a:p>
          <a:p>
            <a:pPr indent="-182880">
              <a:buSzPct val="85000"/>
            </a:pPr>
            <a:r>
              <a:rPr lang="cs-CZ" sz="2400">
                <a:solidFill>
                  <a:schemeClr val="dk1"/>
                </a:solidFill>
              </a:rPr>
              <a:t>Zákon č. </a:t>
            </a:r>
            <a:r>
              <a:rPr lang="cs-CZ" sz="2400" i="1">
                <a:solidFill>
                  <a:schemeClr val="dk1"/>
                </a:solidFill>
              </a:rPr>
              <a:t>20/1966 Sb. </a:t>
            </a:r>
            <a:r>
              <a:rPr lang="cs-CZ" sz="2400">
                <a:solidFill>
                  <a:schemeClr val="dk1"/>
                </a:solidFill>
              </a:rPr>
              <a:t>o péči o zdraví lidu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Část I.: Vytváření a ochrana zdravých podmínek a zdravého způsobu života. Orgány hygienického dozoru vydávají z</a:t>
            </a:r>
            <a:r>
              <a:rPr lang="cs-CZ" sz="2000" i="1">
                <a:solidFill>
                  <a:schemeClr val="dk1"/>
                </a:solidFill>
              </a:rPr>
              <a:t>ávazné posudky a stanoviska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Části II.: Účast občanů a poslání společenských organizací. 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Část III.: systém zdravotnictví</a:t>
            </a:r>
          </a:p>
          <a:p>
            <a:pPr>
              <a:buNone/>
            </a:pPr>
            <a:endParaRPr sz="2400">
              <a:solidFill>
                <a:schemeClr val="dk1"/>
              </a:solidFill>
            </a:endParaRPr>
          </a:p>
        </p:txBody>
      </p:sp>
      <p:pic>
        <p:nvPicPr>
          <p:cNvPr id="137" name="Shape 1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99529" y="5301207"/>
            <a:ext cx="1388832" cy="1170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Současnost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Zákon č</a:t>
            </a:r>
            <a:r>
              <a:rPr lang="cs-CZ" sz="2400" i="1" dirty="0">
                <a:solidFill>
                  <a:schemeClr val="dk1"/>
                </a:solidFill>
              </a:rPr>
              <a:t>. 110/1997 Sb. </a:t>
            </a:r>
            <a:r>
              <a:rPr lang="cs-CZ" sz="2400" dirty="0">
                <a:solidFill>
                  <a:schemeClr val="dk1"/>
                </a:solidFill>
              </a:rPr>
              <a:t>o potravinách a tabákových výrobcích, v platném znění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Výrobci, dovozci, prodejci potravin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Kompetence</a:t>
            </a: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OOVZ: stravovací služby, vyšetřování příčin poškození zdraví</a:t>
            </a: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SVS ČR: produkty živočišného původu (výroba, skladování, přeprava, dovoz, vývoz), stravovací služby</a:t>
            </a: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SZPI: produkty jiného než živočišného původu, strategické zásoby, </a:t>
            </a:r>
            <a:r>
              <a:rPr lang="cs-CZ" sz="1800">
                <a:solidFill>
                  <a:schemeClr val="dk1"/>
                </a:solidFill>
              </a:rPr>
              <a:t>stravovací služby</a:t>
            </a:r>
            <a:endParaRPr lang="cs-CZ" sz="1800" dirty="0">
              <a:solidFill>
                <a:schemeClr val="dk1"/>
              </a:solidFill>
            </a:endParaRP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UKZUZ: klasifikace těl jatečných zvířat (např. % svaloviny)</a:t>
            </a:r>
          </a:p>
        </p:txBody>
      </p:sp>
      <p:sp>
        <p:nvSpPr>
          <p:cNvPr id="145" name="Shape 145"/>
          <p:cNvSpPr/>
          <p:nvPr/>
        </p:nvSpPr>
        <p:spPr>
          <a:xfrm>
            <a:off x="1587501" y="-153988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>
              <a:solidFill>
                <a:srgbClr val="292934"/>
              </a:solidFill>
            </a:endParaRPr>
          </a:p>
        </p:txBody>
      </p:sp>
      <p:pic>
        <p:nvPicPr>
          <p:cNvPr id="146" name="Shape 1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7887" y="800138"/>
            <a:ext cx="871410" cy="719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2058764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Současnost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idx="1"/>
          </p:nvPr>
        </p:nvSpPr>
        <p:spPr>
          <a:xfrm>
            <a:off x="1919536" y="1700809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Zákon č. </a:t>
            </a:r>
            <a:r>
              <a:rPr lang="cs-CZ" sz="2400" i="1" dirty="0">
                <a:solidFill>
                  <a:schemeClr val="dk1"/>
                </a:solidFill>
              </a:rPr>
              <a:t>258/2000 Sb. </a:t>
            </a:r>
            <a:r>
              <a:rPr lang="cs-CZ" sz="2400" dirty="0">
                <a:solidFill>
                  <a:schemeClr val="dk1"/>
                </a:solidFill>
              </a:rPr>
              <a:t>o ochraně veřejného zdraví, v platném znění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Veřejným zdravím je zdravotní stav obyvatelstva a jeho skupin. Tento zdravotní stav je určován souhrnem přírodních, životních a pracovních podmínek a způsobem života.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Ohrožením veřejného zdraví je stav, při kterém jsou obyvatelstvo nebo jeho skupiny vystaveny nebezpečí, z něhož míra zátěže rizikovými faktory přírodních, životních nebo pracovních podmínek </a:t>
            </a:r>
            <a:r>
              <a:rPr lang="cs-CZ" sz="2000" b="1" dirty="0">
                <a:solidFill>
                  <a:schemeClr val="tx1"/>
                </a:solidFill>
              </a:rPr>
              <a:t>překračuje obecně přijatelnou úroveň </a:t>
            </a:r>
            <a:r>
              <a:rPr lang="cs-CZ" sz="2000" dirty="0">
                <a:solidFill>
                  <a:schemeClr val="dk1"/>
                </a:solidFill>
              </a:rPr>
              <a:t>a představuje </a:t>
            </a:r>
            <a:r>
              <a:rPr lang="cs-CZ" sz="2000" b="1" dirty="0">
                <a:solidFill>
                  <a:schemeClr val="tx1"/>
                </a:solidFill>
              </a:rPr>
              <a:t>významné riziko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dk1"/>
                </a:solidFill>
              </a:rPr>
              <a:t>poškození zdraví.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Díl IV.: činnosti epidemiologicky závažné, stravovací služby</a:t>
            </a:r>
          </a:p>
        </p:txBody>
      </p:sp>
      <p:pic>
        <p:nvPicPr>
          <p:cNvPr id="154" name="Shape 1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7887" y="800138"/>
            <a:ext cx="871410" cy="719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říznutí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68</TotalTime>
  <Words>1150</Words>
  <Application>Microsoft Office PowerPoint</Application>
  <PresentationFormat>Širokoúhlá obrazovka</PresentationFormat>
  <Paragraphs>117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Franklin Gothic Book</vt:lpstr>
      <vt:lpstr>Oříznutí</vt:lpstr>
      <vt:lpstr>HYGIENA VÝŽIVY</vt:lpstr>
      <vt:lpstr>Zdroje informací</vt:lpstr>
      <vt:lpstr>Bezpečnost potravin (oficiální definice)</vt:lpstr>
      <vt:lpstr>Základní pojmy</vt:lpstr>
      <vt:lpstr>Základní pojmy</vt:lpstr>
      <vt:lpstr>Historie</vt:lpstr>
      <vt:lpstr>Začátek moderní historie v hygieně výživy u nás</vt:lpstr>
      <vt:lpstr>Současnost</vt:lpstr>
      <vt:lpstr>Současnost</vt:lpstr>
      <vt:lpstr>Hygienické limity a jejich význam</vt:lpstr>
      <vt:lpstr>Nebezpečí vs. riziko</vt:lpstr>
      <vt:lpstr>Právo EU</vt:lpstr>
      <vt:lpstr>Právo 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HYGIENA VÝŽIVY</dc:title>
  <dc:creator>Aleš Peřina</dc:creator>
  <cp:lastModifiedBy>Aleš Peřina</cp:lastModifiedBy>
  <cp:revision>16</cp:revision>
  <dcterms:modified xsi:type="dcterms:W3CDTF">2021-10-14T07:45:40Z</dcterms:modified>
</cp:coreProperties>
</file>