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825" r:id="rId3"/>
    <p:sldId id="802" r:id="rId4"/>
    <p:sldId id="803" r:id="rId5"/>
    <p:sldId id="794" r:id="rId6"/>
    <p:sldId id="882" r:id="rId7"/>
    <p:sldId id="804" r:id="rId8"/>
    <p:sldId id="832" r:id="rId9"/>
    <p:sldId id="807" r:id="rId10"/>
    <p:sldId id="793" r:id="rId11"/>
    <p:sldId id="871" r:id="rId12"/>
    <p:sldId id="872" r:id="rId13"/>
    <p:sldId id="873" r:id="rId14"/>
    <p:sldId id="875" r:id="rId15"/>
    <p:sldId id="757" r:id="rId16"/>
    <p:sldId id="278" r:id="rId17"/>
    <p:sldId id="276" r:id="rId18"/>
    <p:sldId id="753" r:id="rId19"/>
    <p:sldId id="279" r:id="rId20"/>
    <p:sldId id="834" r:id="rId21"/>
    <p:sldId id="281" r:id="rId22"/>
    <p:sldId id="761" r:id="rId23"/>
    <p:sldId id="762" r:id="rId24"/>
    <p:sldId id="810" r:id="rId25"/>
    <p:sldId id="813" r:id="rId26"/>
    <p:sldId id="763" r:id="rId27"/>
    <p:sldId id="764" r:id="rId28"/>
    <p:sldId id="765" r:id="rId29"/>
    <p:sldId id="768" r:id="rId30"/>
    <p:sldId id="773" r:id="rId31"/>
    <p:sldId id="774" r:id="rId32"/>
    <p:sldId id="775" r:id="rId33"/>
    <p:sldId id="778" r:id="rId34"/>
    <p:sldId id="780" r:id="rId35"/>
    <p:sldId id="816" r:id="rId36"/>
    <p:sldId id="783" r:id="rId37"/>
    <p:sldId id="788" r:id="rId38"/>
    <p:sldId id="836" r:id="rId39"/>
    <p:sldId id="790" r:id="rId40"/>
    <p:sldId id="296" r:id="rId41"/>
    <p:sldId id="842" r:id="rId42"/>
    <p:sldId id="257" r:id="rId43"/>
    <p:sldId id="758" r:id="rId44"/>
    <p:sldId id="806" r:id="rId45"/>
    <p:sldId id="261" r:id="rId46"/>
    <p:sldId id="273" r:id="rId47"/>
    <p:sldId id="843" r:id="rId48"/>
    <p:sldId id="854" r:id="rId49"/>
    <p:sldId id="876" r:id="rId50"/>
    <p:sldId id="845" r:id="rId51"/>
    <p:sldId id="828" r:id="rId52"/>
    <p:sldId id="847" r:id="rId53"/>
    <p:sldId id="838" r:id="rId54"/>
    <p:sldId id="877" r:id="rId55"/>
    <p:sldId id="851" r:id="rId56"/>
    <p:sldId id="870" r:id="rId57"/>
    <p:sldId id="878" r:id="rId58"/>
    <p:sldId id="844" r:id="rId59"/>
    <p:sldId id="852" r:id="rId60"/>
    <p:sldId id="267" r:id="rId61"/>
    <p:sldId id="856" r:id="rId62"/>
    <p:sldId id="420" r:id="rId63"/>
    <p:sldId id="860" r:id="rId64"/>
    <p:sldId id="867" r:id="rId65"/>
    <p:sldId id="868" r:id="rId66"/>
    <p:sldId id="865" r:id="rId67"/>
    <p:sldId id="884" r:id="rId68"/>
    <p:sldId id="879" r:id="rId69"/>
    <p:sldId id="264" r:id="rId70"/>
    <p:sldId id="880" r:id="rId71"/>
    <p:sldId id="678" r:id="rId72"/>
  </p:sldIdLst>
  <p:sldSz cx="12192000" cy="6858000"/>
  <p:notesSz cx="6662738"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88484" autoAdjust="0"/>
  </p:normalViewPr>
  <p:slideViewPr>
    <p:cSldViewPr snapToGrid="0">
      <p:cViewPr varScale="1">
        <p:scale>
          <a:sx n="115" d="100"/>
          <a:sy n="115" d="100"/>
        </p:scale>
        <p:origin x="2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Se&#353;it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cs-CZ" sz="2000" b="1"/>
              <a:t>Spotřeba</a:t>
            </a:r>
            <a:r>
              <a:rPr lang="cs-CZ" sz="2000" b="1" baseline="0"/>
              <a:t> c</a:t>
            </a:r>
            <a:r>
              <a:rPr lang="cs-CZ" sz="2000" b="1"/>
              <a:t>ukru rafinovaného (v kg/osobu a rok) dle ÚZEI, 2018</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cs-CZ"/>
        </a:p>
      </c:txPr>
    </c:title>
    <c:autoTitleDeleted val="0"/>
    <c:plotArea>
      <c:layout/>
      <c:barChart>
        <c:barDir val="col"/>
        <c:grouping val="clustered"/>
        <c:varyColors val="0"/>
        <c:ser>
          <c:idx val="0"/>
          <c:order val="0"/>
          <c:tx>
            <c:strRef>
              <c:f>List1!$C$20</c:f>
              <c:strCache>
                <c:ptCount val="1"/>
                <c:pt idx="0">
                  <c:v>Cukr rafinovaný celkem</c:v>
                </c:pt>
              </c:strCache>
            </c:strRef>
          </c:tx>
          <c:spPr>
            <a:solidFill>
              <a:schemeClr val="accent1"/>
            </a:solidFill>
            <a:ln>
              <a:noFill/>
            </a:ln>
            <a:effectLst/>
          </c:spPr>
          <c:invertIfNegative val="0"/>
          <c:dPt>
            <c:idx val="18"/>
            <c:invertIfNegative val="0"/>
            <c:bubble3D val="0"/>
            <c:spPr>
              <a:solidFill>
                <a:srgbClr val="FF0000"/>
              </a:solidFill>
              <a:ln>
                <a:noFill/>
              </a:ln>
              <a:effectLst/>
            </c:spPr>
            <c:extLst>
              <c:ext xmlns:c16="http://schemas.microsoft.com/office/drawing/2014/chart" uri="{C3380CC4-5D6E-409C-BE32-E72D297353CC}">
                <c16:uniqueId val="{00000002-EAC7-4877-9B74-D7340A85CDD3}"/>
              </c:ext>
            </c:extLst>
          </c:dPt>
          <c:dPt>
            <c:idx val="42"/>
            <c:invertIfNegative val="0"/>
            <c:bubble3D val="0"/>
            <c:spPr>
              <a:solidFill>
                <a:srgbClr val="00B050"/>
              </a:solidFill>
              <a:ln>
                <a:noFill/>
              </a:ln>
              <a:effectLst/>
            </c:spPr>
            <c:extLst>
              <c:ext xmlns:c16="http://schemas.microsoft.com/office/drawing/2014/chart" uri="{C3380CC4-5D6E-409C-BE32-E72D297353CC}">
                <c16:uniqueId val="{00000003-EAC7-4877-9B74-D7340A85CDD3}"/>
              </c:ext>
            </c:extLst>
          </c:dPt>
          <c:dLbls>
            <c:dLbl>
              <c:idx val="1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C7-4877-9B74-D7340A85CDD3}"/>
                </c:ext>
              </c:extLst>
            </c:dLbl>
            <c:dLbl>
              <c:idx val="4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C7-4877-9B74-D7340A85CDD3}"/>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cs-CZ"/>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44450" cap="rnd">
                <a:solidFill>
                  <a:srgbClr val="FF0000"/>
                </a:solidFill>
                <a:prstDash val="sysDot"/>
              </a:ln>
              <a:effectLst/>
            </c:spPr>
            <c:trendlineType val="linear"/>
            <c:dispRSqr val="0"/>
            <c:dispEq val="0"/>
          </c:trendline>
          <c:cat>
            <c:numRef>
              <c:f>List1!$B$21:$B$66</c:f>
              <c:numCache>
                <c:formatCode>General</c:formatCode>
                <c:ptCount val="46"/>
                <c:pt idx="0">
                  <c:v>1972</c:v>
                </c:pt>
                <c:pt idx="1">
                  <c:v>1973</c:v>
                </c:pt>
                <c:pt idx="2">
                  <c:v>1974</c:v>
                </c:pt>
                <c:pt idx="3">
                  <c:v>1975</c:v>
                </c:pt>
                <c:pt idx="4">
                  <c:v>1976</c:v>
                </c:pt>
                <c:pt idx="5">
                  <c:v>1977</c:v>
                </c:pt>
                <c:pt idx="6">
                  <c:v>1978</c:v>
                </c:pt>
                <c:pt idx="7">
                  <c:v>1979</c:v>
                </c:pt>
                <c:pt idx="8">
                  <c:v>1980</c:v>
                </c:pt>
                <c:pt idx="9">
                  <c:v>1981</c:v>
                </c:pt>
                <c:pt idx="10">
                  <c:v>1982</c:v>
                </c:pt>
                <c:pt idx="11">
                  <c:v>1983</c:v>
                </c:pt>
                <c:pt idx="12">
                  <c:v>1984</c:v>
                </c:pt>
                <c:pt idx="13">
                  <c:v>1985</c:v>
                </c:pt>
                <c:pt idx="14">
                  <c:v>1986</c:v>
                </c:pt>
                <c:pt idx="15">
                  <c:v>1987</c:v>
                </c:pt>
                <c:pt idx="16">
                  <c:v>1988</c:v>
                </c:pt>
                <c:pt idx="17">
                  <c:v>1989</c:v>
                </c:pt>
                <c:pt idx="18">
                  <c:v>1990</c:v>
                </c:pt>
                <c:pt idx="19">
                  <c:v>1991</c:v>
                </c:pt>
                <c:pt idx="20">
                  <c:v>1992</c:v>
                </c:pt>
                <c:pt idx="21">
                  <c:v>1993</c:v>
                </c:pt>
                <c:pt idx="22">
                  <c:v>1994</c:v>
                </c:pt>
                <c:pt idx="23">
                  <c:v>1995</c:v>
                </c:pt>
                <c:pt idx="24">
                  <c:v>1996</c:v>
                </c:pt>
                <c:pt idx="25">
                  <c:v>1997</c:v>
                </c:pt>
                <c:pt idx="26">
                  <c:v>1998</c:v>
                </c:pt>
                <c:pt idx="27">
                  <c:v>1999</c:v>
                </c:pt>
                <c:pt idx="28">
                  <c:v>2000</c:v>
                </c:pt>
                <c:pt idx="29">
                  <c:v>2001</c:v>
                </c:pt>
                <c:pt idx="30">
                  <c:v>2002</c:v>
                </c:pt>
                <c:pt idx="31">
                  <c:v>2003</c:v>
                </c:pt>
                <c:pt idx="32">
                  <c:v>2004</c:v>
                </c:pt>
                <c:pt idx="33">
                  <c:v>2005</c:v>
                </c:pt>
                <c:pt idx="34">
                  <c:v>2006</c:v>
                </c:pt>
                <c:pt idx="35">
                  <c:v>2007</c:v>
                </c:pt>
                <c:pt idx="36">
                  <c:v>2008</c:v>
                </c:pt>
                <c:pt idx="37">
                  <c:v>2009</c:v>
                </c:pt>
                <c:pt idx="38">
                  <c:v>2010</c:v>
                </c:pt>
                <c:pt idx="39">
                  <c:v>2011</c:v>
                </c:pt>
                <c:pt idx="40">
                  <c:v>2012</c:v>
                </c:pt>
                <c:pt idx="41">
                  <c:v>2013</c:v>
                </c:pt>
                <c:pt idx="42">
                  <c:v>2014</c:v>
                </c:pt>
                <c:pt idx="43">
                  <c:v>2015</c:v>
                </c:pt>
                <c:pt idx="44">
                  <c:v>2016</c:v>
                </c:pt>
                <c:pt idx="45">
                  <c:v>2017</c:v>
                </c:pt>
              </c:numCache>
            </c:numRef>
          </c:cat>
          <c:val>
            <c:numRef>
              <c:f>List1!$C$21:$C$66</c:f>
              <c:numCache>
                <c:formatCode>General</c:formatCode>
                <c:ptCount val="46"/>
                <c:pt idx="0">
                  <c:v>38.4</c:v>
                </c:pt>
                <c:pt idx="1">
                  <c:v>39.5</c:v>
                </c:pt>
                <c:pt idx="2">
                  <c:v>40.1</c:v>
                </c:pt>
                <c:pt idx="3">
                  <c:v>39.1</c:v>
                </c:pt>
                <c:pt idx="4">
                  <c:v>39.1</c:v>
                </c:pt>
                <c:pt idx="5">
                  <c:v>36.1</c:v>
                </c:pt>
                <c:pt idx="6">
                  <c:v>38.5</c:v>
                </c:pt>
                <c:pt idx="7">
                  <c:v>39.6</c:v>
                </c:pt>
                <c:pt idx="8">
                  <c:v>38.200000000000003</c:v>
                </c:pt>
                <c:pt idx="9">
                  <c:v>37.700000000000003</c:v>
                </c:pt>
                <c:pt idx="10">
                  <c:v>40.799999999999997</c:v>
                </c:pt>
                <c:pt idx="11">
                  <c:v>38.5</c:v>
                </c:pt>
                <c:pt idx="12">
                  <c:v>38.200000000000003</c:v>
                </c:pt>
                <c:pt idx="13">
                  <c:v>36.6</c:v>
                </c:pt>
                <c:pt idx="14">
                  <c:v>38.4</c:v>
                </c:pt>
                <c:pt idx="15">
                  <c:v>37.9</c:v>
                </c:pt>
                <c:pt idx="16">
                  <c:v>40.6</c:v>
                </c:pt>
                <c:pt idx="17">
                  <c:v>39.799999999999997</c:v>
                </c:pt>
                <c:pt idx="18">
                  <c:v>44</c:v>
                </c:pt>
                <c:pt idx="19">
                  <c:v>42.3</c:v>
                </c:pt>
                <c:pt idx="20">
                  <c:v>39.5</c:v>
                </c:pt>
                <c:pt idx="21">
                  <c:v>38.9</c:v>
                </c:pt>
                <c:pt idx="22">
                  <c:v>38.6</c:v>
                </c:pt>
                <c:pt idx="23">
                  <c:v>38.9</c:v>
                </c:pt>
                <c:pt idx="24">
                  <c:v>39.5</c:v>
                </c:pt>
                <c:pt idx="25">
                  <c:v>39.1</c:v>
                </c:pt>
                <c:pt idx="26">
                  <c:v>37.6</c:v>
                </c:pt>
                <c:pt idx="27">
                  <c:v>37.1</c:v>
                </c:pt>
                <c:pt idx="28">
                  <c:v>36.1</c:v>
                </c:pt>
                <c:pt idx="29">
                  <c:v>39</c:v>
                </c:pt>
                <c:pt idx="30">
                  <c:v>41.5</c:v>
                </c:pt>
                <c:pt idx="31">
                  <c:v>43</c:v>
                </c:pt>
                <c:pt idx="32">
                  <c:v>42.6</c:v>
                </c:pt>
                <c:pt idx="33">
                  <c:v>40.5</c:v>
                </c:pt>
                <c:pt idx="34">
                  <c:v>39</c:v>
                </c:pt>
                <c:pt idx="35">
                  <c:v>37.200000000000003</c:v>
                </c:pt>
                <c:pt idx="36">
                  <c:v>32.5</c:v>
                </c:pt>
                <c:pt idx="37">
                  <c:v>36.700000000000003</c:v>
                </c:pt>
                <c:pt idx="38">
                  <c:v>36</c:v>
                </c:pt>
                <c:pt idx="39">
                  <c:v>38.6</c:v>
                </c:pt>
                <c:pt idx="40">
                  <c:v>34.5</c:v>
                </c:pt>
                <c:pt idx="41">
                  <c:v>33.4</c:v>
                </c:pt>
                <c:pt idx="42">
                  <c:v>31.7</c:v>
                </c:pt>
                <c:pt idx="43">
                  <c:v>33.6</c:v>
                </c:pt>
                <c:pt idx="44">
                  <c:v>34.1</c:v>
                </c:pt>
                <c:pt idx="45">
                  <c:v>34.9</c:v>
                </c:pt>
              </c:numCache>
            </c:numRef>
          </c:val>
          <c:extLst>
            <c:ext xmlns:c16="http://schemas.microsoft.com/office/drawing/2014/chart" uri="{C3380CC4-5D6E-409C-BE32-E72D297353CC}">
              <c16:uniqueId val="{00000001-EAC7-4877-9B74-D7340A85CDD3}"/>
            </c:ext>
          </c:extLst>
        </c:ser>
        <c:dLbls>
          <c:showLegendKey val="0"/>
          <c:showVal val="0"/>
          <c:showCatName val="0"/>
          <c:showSerName val="0"/>
          <c:showPercent val="0"/>
          <c:showBubbleSize val="0"/>
        </c:dLbls>
        <c:gapWidth val="219"/>
        <c:overlap val="-27"/>
        <c:axId val="89213896"/>
        <c:axId val="89217176"/>
      </c:barChart>
      <c:catAx>
        <c:axId val="89213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cs-CZ"/>
          </a:p>
        </c:txPr>
        <c:crossAx val="89217176"/>
        <c:crosses val="autoZero"/>
        <c:auto val="1"/>
        <c:lblAlgn val="ctr"/>
        <c:lblOffset val="100"/>
        <c:noMultiLvlLbl val="0"/>
      </c:catAx>
      <c:valAx>
        <c:axId val="892171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cs-CZ"/>
          </a:p>
        </c:txPr>
        <c:crossAx val="892138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s-CZ"/>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F9A176-F98E-4760-954C-4E68E682F67C}"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cs-CZ"/>
        </a:p>
      </dgm:t>
    </dgm:pt>
    <dgm:pt modelId="{A6C6C5FC-18DE-4BB1-82F4-B3A2AD9C1351}">
      <dgm:prSet phldrT="[Text]" custT="1"/>
      <dgm:spPr>
        <a:solidFill>
          <a:srgbClr val="FF0000"/>
        </a:solidFill>
      </dgm:spPr>
      <dgm:t>
        <a:bodyPr/>
        <a:lstStyle/>
        <a:p>
          <a:r>
            <a:rPr lang="cs-CZ" sz="2000" b="1" dirty="0"/>
            <a:t>Vhodné prostředí pro výrobu zdravějších potravin </a:t>
          </a:r>
          <a:br>
            <a:rPr lang="cs-CZ" sz="2000" b="1" dirty="0"/>
          </a:br>
          <a:r>
            <a:rPr lang="cs-CZ" sz="2000" b="1" dirty="0"/>
            <a:t>a nápojů </a:t>
          </a:r>
          <a:br>
            <a:rPr lang="cs-CZ" sz="2200" b="1" dirty="0"/>
          </a:br>
          <a:endParaRPr lang="cs-CZ" sz="2200" b="1" dirty="0"/>
        </a:p>
      </dgm:t>
    </dgm:pt>
    <dgm:pt modelId="{8C3EE97F-9976-47DA-8ADD-F35420E2EFDA}" type="parTrans" cxnId="{06A43F31-C7AB-4D4E-A929-ECC6CA1EDB0F}">
      <dgm:prSet/>
      <dgm:spPr/>
      <dgm:t>
        <a:bodyPr/>
        <a:lstStyle/>
        <a:p>
          <a:endParaRPr lang="cs-CZ"/>
        </a:p>
      </dgm:t>
    </dgm:pt>
    <dgm:pt modelId="{71386225-9447-4AD5-BC6F-449930659D49}" type="sibTrans" cxnId="{06A43F31-C7AB-4D4E-A929-ECC6CA1EDB0F}">
      <dgm:prSet/>
      <dgm:spPr/>
      <dgm:t>
        <a:bodyPr/>
        <a:lstStyle/>
        <a:p>
          <a:endParaRPr lang="cs-CZ"/>
        </a:p>
      </dgm:t>
    </dgm:pt>
    <dgm:pt modelId="{8A0D4C1E-9E52-476C-8179-131E2AFBAFF2}">
      <dgm:prSet phldrT="[Text]" custT="1"/>
      <dgm:spPr/>
      <dgm:t>
        <a:bodyPr/>
        <a:lstStyle/>
        <a:p>
          <a:r>
            <a:rPr lang="cs-CZ" sz="2000" dirty="0"/>
            <a:t>Označování potravin</a:t>
          </a:r>
        </a:p>
      </dgm:t>
    </dgm:pt>
    <dgm:pt modelId="{A9C84AC8-7273-4CD3-96EB-3EB173F10A66}" type="parTrans" cxnId="{32FB754A-365F-43B6-AF4B-15A35EA99DD8}">
      <dgm:prSet/>
      <dgm:spPr/>
      <dgm:t>
        <a:bodyPr/>
        <a:lstStyle/>
        <a:p>
          <a:endParaRPr lang="cs-CZ"/>
        </a:p>
      </dgm:t>
    </dgm:pt>
    <dgm:pt modelId="{5197E71A-E76C-4A02-8528-C43351F4ADC5}" type="sibTrans" cxnId="{32FB754A-365F-43B6-AF4B-15A35EA99DD8}">
      <dgm:prSet/>
      <dgm:spPr/>
      <dgm:t>
        <a:bodyPr/>
        <a:lstStyle/>
        <a:p>
          <a:endParaRPr lang="cs-CZ"/>
        </a:p>
      </dgm:t>
    </dgm:pt>
    <dgm:pt modelId="{D4C8B454-D149-4A1E-831F-21350AE01C19}">
      <dgm:prSet phldrT="[Text]" custT="1"/>
      <dgm:spPr/>
      <dgm:t>
        <a:bodyPr/>
        <a:lstStyle/>
        <a:p>
          <a:r>
            <a:rPr lang="cs-CZ" sz="2400" b="1" dirty="0"/>
            <a:t>Výsledky zdravější výživy do běžného života</a:t>
          </a:r>
        </a:p>
      </dgm:t>
    </dgm:pt>
    <dgm:pt modelId="{0F4CB9AD-6318-4F9F-99FD-D13A0A3399B5}" type="parTrans" cxnId="{878FFE5C-90FB-4EF7-BDCA-187EC5BBE778}">
      <dgm:prSet/>
      <dgm:spPr/>
      <dgm:t>
        <a:bodyPr/>
        <a:lstStyle/>
        <a:p>
          <a:endParaRPr lang="cs-CZ"/>
        </a:p>
      </dgm:t>
    </dgm:pt>
    <dgm:pt modelId="{C2C7DE45-8B66-4AEF-9372-7024F6C41127}" type="sibTrans" cxnId="{878FFE5C-90FB-4EF7-BDCA-187EC5BBE778}">
      <dgm:prSet/>
      <dgm:spPr/>
      <dgm:t>
        <a:bodyPr/>
        <a:lstStyle/>
        <a:p>
          <a:endParaRPr lang="cs-CZ"/>
        </a:p>
      </dgm:t>
    </dgm:pt>
    <dgm:pt modelId="{D1A5CE6A-DC97-4A81-A26D-6FBF0FDC3C4B}">
      <dgm:prSet phldrT="[Text]" custT="1"/>
      <dgm:spPr/>
      <dgm:t>
        <a:bodyPr/>
        <a:lstStyle/>
        <a:p>
          <a:r>
            <a:rPr lang="cs-CZ" sz="2000" dirty="0"/>
            <a:t>Komunikace </a:t>
          </a:r>
          <a:br>
            <a:rPr lang="cs-CZ" sz="2000" dirty="0"/>
          </a:br>
          <a:r>
            <a:rPr lang="cs-CZ" sz="2000" dirty="0"/>
            <a:t>s veřejností</a:t>
          </a:r>
        </a:p>
      </dgm:t>
    </dgm:pt>
    <dgm:pt modelId="{10CB9370-D2D1-4C2C-830A-8AF2699D60A1}" type="parTrans" cxnId="{03623629-8F9F-4423-97F3-1AB7BFEB80F2}">
      <dgm:prSet/>
      <dgm:spPr/>
      <dgm:t>
        <a:bodyPr/>
        <a:lstStyle/>
        <a:p>
          <a:endParaRPr lang="cs-CZ"/>
        </a:p>
      </dgm:t>
    </dgm:pt>
    <dgm:pt modelId="{812E1209-1300-4231-8DA1-A7269301033A}" type="sibTrans" cxnId="{03623629-8F9F-4423-97F3-1AB7BFEB80F2}">
      <dgm:prSet/>
      <dgm:spPr/>
      <dgm:t>
        <a:bodyPr/>
        <a:lstStyle/>
        <a:p>
          <a:endParaRPr lang="cs-CZ"/>
        </a:p>
      </dgm:t>
    </dgm:pt>
    <dgm:pt modelId="{71914B23-FDC5-4C20-933E-8C8EB2569884}">
      <dgm:prSet phldrT="[Text]" custT="1"/>
      <dgm:spPr/>
      <dgm:t>
        <a:bodyPr/>
        <a:lstStyle/>
        <a:p>
          <a:endParaRPr lang="cs-CZ" sz="2400" b="1" dirty="0"/>
        </a:p>
        <a:p>
          <a:r>
            <a:rPr lang="cs-CZ" sz="2300" b="1" dirty="0"/>
            <a:t>Podpora dohledu, </a:t>
          </a:r>
          <a:r>
            <a:rPr lang="cs-CZ" sz="2300" b="1" dirty="0" err="1"/>
            <a:t>monitoro</a:t>
          </a:r>
          <a:r>
            <a:rPr lang="cs-CZ" sz="2300" b="1" dirty="0"/>
            <a:t>-vání a hodnocení</a:t>
          </a:r>
        </a:p>
      </dgm:t>
    </dgm:pt>
    <dgm:pt modelId="{01D390CF-17DE-4184-AD23-5188C3225FEE}" type="parTrans" cxnId="{4773BC4C-00D7-4772-9301-9C7DCE413C94}">
      <dgm:prSet/>
      <dgm:spPr/>
      <dgm:t>
        <a:bodyPr/>
        <a:lstStyle/>
        <a:p>
          <a:endParaRPr lang="cs-CZ"/>
        </a:p>
      </dgm:t>
    </dgm:pt>
    <dgm:pt modelId="{C67AA208-4B43-4468-AB36-60DD25BB41CC}" type="sibTrans" cxnId="{4773BC4C-00D7-4772-9301-9C7DCE413C94}">
      <dgm:prSet/>
      <dgm:spPr/>
      <dgm:t>
        <a:bodyPr/>
        <a:lstStyle/>
        <a:p>
          <a:endParaRPr lang="cs-CZ"/>
        </a:p>
      </dgm:t>
    </dgm:pt>
    <dgm:pt modelId="{94010811-DD3C-41F9-BA9E-0CB981EAE373}">
      <dgm:prSet phldrT="[Text]" custT="1"/>
      <dgm:spPr/>
      <dgm:t>
        <a:bodyPr/>
        <a:lstStyle/>
        <a:p>
          <a:r>
            <a:rPr lang="cs-CZ" sz="2000" dirty="0"/>
            <a:t>Konzumace skupin potravin a nutrientů</a:t>
          </a:r>
        </a:p>
      </dgm:t>
    </dgm:pt>
    <dgm:pt modelId="{EB63CD2B-D199-443A-B892-109C0D314B62}" type="parTrans" cxnId="{749B9E98-9251-460C-A890-7093D4E1262C}">
      <dgm:prSet/>
      <dgm:spPr/>
      <dgm:t>
        <a:bodyPr/>
        <a:lstStyle/>
        <a:p>
          <a:endParaRPr lang="cs-CZ"/>
        </a:p>
      </dgm:t>
    </dgm:pt>
    <dgm:pt modelId="{105347C9-F798-48FD-9531-0D90A122CB03}" type="sibTrans" cxnId="{749B9E98-9251-460C-A890-7093D4E1262C}">
      <dgm:prSet/>
      <dgm:spPr/>
      <dgm:t>
        <a:bodyPr/>
        <a:lstStyle/>
        <a:p>
          <a:endParaRPr lang="cs-CZ"/>
        </a:p>
      </dgm:t>
    </dgm:pt>
    <dgm:pt modelId="{17CF277C-DE67-41FB-9BCC-D3B5A957D4F1}">
      <dgm:prSet phldrT="[Text]" custT="1"/>
      <dgm:spPr/>
      <dgm:t>
        <a:bodyPr/>
        <a:lstStyle/>
        <a:p>
          <a:endParaRPr lang="cs-CZ" sz="2400" b="1" dirty="0"/>
        </a:p>
        <a:p>
          <a:r>
            <a:rPr lang="cs-CZ" sz="2400" b="1" dirty="0"/>
            <a:t>Posílení systému podpory zdravé výživy</a:t>
          </a:r>
        </a:p>
      </dgm:t>
    </dgm:pt>
    <dgm:pt modelId="{226CD514-D28A-4B39-8F4C-E16D6373AD9C}" type="parTrans" cxnId="{345E4FF6-F462-4199-A249-82AB8368FE2E}">
      <dgm:prSet/>
      <dgm:spPr/>
      <dgm:t>
        <a:bodyPr/>
        <a:lstStyle/>
        <a:p>
          <a:endParaRPr lang="cs-CZ"/>
        </a:p>
      </dgm:t>
    </dgm:pt>
    <dgm:pt modelId="{6FEB7B99-AFAA-4656-9985-ACA0FBF83B89}" type="sibTrans" cxnId="{345E4FF6-F462-4199-A249-82AB8368FE2E}">
      <dgm:prSet/>
      <dgm:spPr/>
      <dgm:t>
        <a:bodyPr/>
        <a:lstStyle/>
        <a:p>
          <a:endParaRPr lang="cs-CZ"/>
        </a:p>
      </dgm:t>
    </dgm:pt>
    <dgm:pt modelId="{B72EE198-B199-4B93-B78A-EE0A40FAFFA7}">
      <dgm:prSet phldrT="[Text]" custT="1"/>
      <dgm:spPr/>
      <dgm:t>
        <a:bodyPr/>
        <a:lstStyle/>
        <a:p>
          <a:r>
            <a:rPr lang="cs-CZ" sz="2000" dirty="0"/>
            <a:t>Množství nutrientů, energie</a:t>
          </a:r>
        </a:p>
      </dgm:t>
    </dgm:pt>
    <dgm:pt modelId="{F305A68B-60F5-4169-9DBF-769092D740B1}" type="sibTrans" cxnId="{71ED9B69-3F46-4D65-930E-69EE242D237E}">
      <dgm:prSet/>
      <dgm:spPr/>
      <dgm:t>
        <a:bodyPr/>
        <a:lstStyle/>
        <a:p>
          <a:endParaRPr lang="cs-CZ"/>
        </a:p>
      </dgm:t>
    </dgm:pt>
    <dgm:pt modelId="{637FD442-9E2B-4C9E-A31B-5F9EEFE59B93}" type="parTrans" cxnId="{71ED9B69-3F46-4D65-930E-69EE242D237E}">
      <dgm:prSet/>
      <dgm:spPr/>
      <dgm:t>
        <a:bodyPr/>
        <a:lstStyle/>
        <a:p>
          <a:endParaRPr lang="cs-CZ"/>
        </a:p>
      </dgm:t>
    </dgm:pt>
    <dgm:pt modelId="{8E4232BB-A29F-4A50-ABCD-37F7CD82A260}">
      <dgm:prSet phldrT="[Text]" custT="1"/>
      <dgm:spPr/>
      <dgm:t>
        <a:bodyPr/>
        <a:lstStyle/>
        <a:p>
          <a:r>
            <a:rPr lang="cs-CZ" sz="2000" dirty="0"/>
            <a:t>Fiskální politika</a:t>
          </a:r>
        </a:p>
      </dgm:t>
    </dgm:pt>
    <dgm:pt modelId="{112388FA-7A8C-4965-8E9F-457550367616}" type="parTrans" cxnId="{45D8AE67-D0ED-4E50-BEE7-DD038D001032}">
      <dgm:prSet/>
      <dgm:spPr/>
      <dgm:t>
        <a:bodyPr/>
        <a:lstStyle/>
        <a:p>
          <a:endParaRPr lang="cs-CZ"/>
        </a:p>
      </dgm:t>
    </dgm:pt>
    <dgm:pt modelId="{98706D0A-CE1A-464C-B33E-999722D2F979}" type="sibTrans" cxnId="{45D8AE67-D0ED-4E50-BEE7-DD038D001032}">
      <dgm:prSet/>
      <dgm:spPr/>
      <dgm:t>
        <a:bodyPr/>
        <a:lstStyle/>
        <a:p>
          <a:endParaRPr lang="cs-CZ"/>
        </a:p>
      </dgm:t>
    </dgm:pt>
    <dgm:pt modelId="{EDC1B4E0-33D7-4239-9FF9-FA4012F385AE}">
      <dgm:prSet phldrT="[Text]" custT="1"/>
      <dgm:spPr/>
      <dgm:t>
        <a:bodyPr/>
        <a:lstStyle/>
        <a:p>
          <a:r>
            <a:rPr lang="cs-CZ" sz="2000" dirty="0">
              <a:solidFill>
                <a:srgbClr val="00CC00"/>
              </a:solidFill>
            </a:rPr>
            <a:t>Reformulace potravin a nápojů</a:t>
          </a:r>
        </a:p>
      </dgm:t>
    </dgm:pt>
    <dgm:pt modelId="{DFFCEDC0-6EF6-473D-A989-DB55C2B33B66}" type="parTrans" cxnId="{48CE3AF5-3EF0-4D1C-B85E-C529B69592B7}">
      <dgm:prSet/>
      <dgm:spPr/>
      <dgm:t>
        <a:bodyPr/>
        <a:lstStyle/>
        <a:p>
          <a:endParaRPr lang="cs-CZ"/>
        </a:p>
      </dgm:t>
    </dgm:pt>
    <dgm:pt modelId="{BB02AFDD-C672-4FBD-8282-43135DFB20AD}" type="sibTrans" cxnId="{48CE3AF5-3EF0-4D1C-B85E-C529B69592B7}">
      <dgm:prSet/>
      <dgm:spPr/>
      <dgm:t>
        <a:bodyPr/>
        <a:lstStyle/>
        <a:p>
          <a:endParaRPr lang="cs-CZ"/>
        </a:p>
      </dgm:t>
    </dgm:pt>
    <dgm:pt modelId="{4DD92758-E217-4864-872D-154BB65B9D7A}">
      <dgm:prSet phldrT="[Text]" custT="1"/>
      <dgm:spPr/>
      <dgm:t>
        <a:bodyPr/>
        <a:lstStyle/>
        <a:p>
          <a:r>
            <a:rPr lang="cs-CZ" sz="2000" dirty="0"/>
            <a:t>Marketing, cílení na děti</a:t>
          </a:r>
        </a:p>
      </dgm:t>
    </dgm:pt>
    <dgm:pt modelId="{53A7195A-0980-4383-BA2D-8A64B2942E01}" type="parTrans" cxnId="{F5912620-A7D9-45A4-8EFC-B17230A64C37}">
      <dgm:prSet/>
      <dgm:spPr/>
      <dgm:t>
        <a:bodyPr/>
        <a:lstStyle/>
        <a:p>
          <a:endParaRPr lang="cs-CZ"/>
        </a:p>
      </dgm:t>
    </dgm:pt>
    <dgm:pt modelId="{E4F983DA-FAF1-43A4-A0BF-184219D96795}" type="sibTrans" cxnId="{F5912620-A7D9-45A4-8EFC-B17230A64C37}">
      <dgm:prSet/>
      <dgm:spPr/>
      <dgm:t>
        <a:bodyPr/>
        <a:lstStyle/>
        <a:p>
          <a:endParaRPr lang="cs-CZ"/>
        </a:p>
      </dgm:t>
    </dgm:pt>
    <dgm:pt modelId="{A91039A7-64A8-411D-B92F-F40CF7F44614}">
      <dgm:prSet phldrT="[Text]" custT="1"/>
      <dgm:spPr/>
      <dgm:t>
        <a:bodyPr/>
        <a:lstStyle/>
        <a:p>
          <a:endParaRPr lang="cs-CZ" sz="2400" dirty="0"/>
        </a:p>
      </dgm:t>
    </dgm:pt>
    <dgm:pt modelId="{ECCF9562-C4AC-494A-8A20-77D62979B5A2}" type="parTrans" cxnId="{6A76BCC9-89C1-40F8-AD23-D6EC6754176C}">
      <dgm:prSet/>
      <dgm:spPr/>
      <dgm:t>
        <a:bodyPr/>
        <a:lstStyle/>
        <a:p>
          <a:endParaRPr lang="cs-CZ"/>
        </a:p>
      </dgm:t>
    </dgm:pt>
    <dgm:pt modelId="{DD133378-FCEE-4B2C-BB24-2DF01BD5C035}" type="sibTrans" cxnId="{6A76BCC9-89C1-40F8-AD23-D6EC6754176C}">
      <dgm:prSet/>
      <dgm:spPr/>
      <dgm:t>
        <a:bodyPr/>
        <a:lstStyle/>
        <a:p>
          <a:endParaRPr lang="cs-CZ"/>
        </a:p>
      </dgm:t>
    </dgm:pt>
    <dgm:pt modelId="{D095D10C-C1F1-4612-90EF-48A8FBFFB217}">
      <dgm:prSet custT="1"/>
      <dgm:spPr/>
      <dgm:t>
        <a:bodyPr/>
        <a:lstStyle/>
        <a:p>
          <a:r>
            <a:rPr lang="cs-CZ" sz="2000" dirty="0"/>
            <a:t>Malnutrice</a:t>
          </a:r>
        </a:p>
      </dgm:t>
    </dgm:pt>
    <dgm:pt modelId="{FE68B518-D71B-4CAB-B73C-BF6DEB951BBB}" type="parTrans" cxnId="{1FFAFF54-D928-4C4A-BF7A-746A5BB2BFC7}">
      <dgm:prSet/>
      <dgm:spPr/>
      <dgm:t>
        <a:bodyPr/>
        <a:lstStyle/>
        <a:p>
          <a:endParaRPr lang="cs-CZ"/>
        </a:p>
      </dgm:t>
    </dgm:pt>
    <dgm:pt modelId="{59ADB0B6-A57C-45A1-8F10-71F0C446AF68}" type="sibTrans" cxnId="{1FFAFF54-D928-4C4A-BF7A-746A5BB2BFC7}">
      <dgm:prSet/>
      <dgm:spPr/>
      <dgm:t>
        <a:bodyPr/>
        <a:lstStyle/>
        <a:p>
          <a:endParaRPr lang="cs-CZ"/>
        </a:p>
      </dgm:t>
    </dgm:pt>
    <dgm:pt modelId="{626EC031-E027-455A-9CD2-6CBBEBADF086}">
      <dgm:prSet custT="1"/>
      <dgm:spPr/>
      <dgm:t>
        <a:bodyPr/>
        <a:lstStyle/>
        <a:p>
          <a:r>
            <a:rPr lang="cs-CZ" sz="2000" dirty="0"/>
            <a:t>Deficit mikronutrientů</a:t>
          </a:r>
        </a:p>
      </dgm:t>
    </dgm:pt>
    <dgm:pt modelId="{FDF20CC7-8AE8-4767-B8E3-A956AFE7FBB3}" type="parTrans" cxnId="{9A708A42-9344-4817-B5E8-5C1F18EBEE93}">
      <dgm:prSet/>
      <dgm:spPr/>
      <dgm:t>
        <a:bodyPr/>
        <a:lstStyle/>
        <a:p>
          <a:endParaRPr lang="cs-CZ"/>
        </a:p>
      </dgm:t>
    </dgm:pt>
    <dgm:pt modelId="{1D7210F2-F975-4C0B-A236-BE2274C3DA4C}" type="sibTrans" cxnId="{9A708A42-9344-4817-B5E8-5C1F18EBEE93}">
      <dgm:prSet/>
      <dgm:spPr/>
      <dgm:t>
        <a:bodyPr/>
        <a:lstStyle/>
        <a:p>
          <a:endParaRPr lang="cs-CZ"/>
        </a:p>
      </dgm:t>
    </dgm:pt>
    <dgm:pt modelId="{C6E871DC-DF51-4137-B797-7884B98A1325}">
      <dgm:prSet phldrT="[Text]" custT="1"/>
      <dgm:spPr/>
      <dgm:t>
        <a:bodyPr/>
        <a:lstStyle/>
        <a:p>
          <a:r>
            <a:rPr lang="cs-CZ" sz="2000" dirty="0"/>
            <a:t>Obezita</a:t>
          </a:r>
        </a:p>
      </dgm:t>
    </dgm:pt>
    <dgm:pt modelId="{6D59208F-88D7-46C7-9D66-5ED2C657A755}" type="parTrans" cxnId="{2587DD8E-6DA1-4ED4-8BA0-3FB7D7583606}">
      <dgm:prSet/>
      <dgm:spPr/>
      <dgm:t>
        <a:bodyPr/>
        <a:lstStyle/>
        <a:p>
          <a:endParaRPr lang="cs-CZ"/>
        </a:p>
      </dgm:t>
    </dgm:pt>
    <dgm:pt modelId="{2A3502F7-9136-4BDF-82E2-11A6B5C32737}" type="sibTrans" cxnId="{2587DD8E-6DA1-4ED4-8BA0-3FB7D7583606}">
      <dgm:prSet/>
      <dgm:spPr/>
      <dgm:t>
        <a:bodyPr/>
        <a:lstStyle/>
        <a:p>
          <a:endParaRPr lang="cs-CZ"/>
        </a:p>
      </dgm:t>
    </dgm:pt>
    <dgm:pt modelId="{6B35E33F-4967-423F-AF79-FBD27A21AA9E}">
      <dgm:prSet phldrT="[Text]" custT="1"/>
      <dgm:spPr/>
      <dgm:t>
        <a:bodyPr/>
        <a:lstStyle/>
        <a:p>
          <a:endParaRPr lang="cs-CZ" sz="2400" dirty="0"/>
        </a:p>
      </dgm:t>
    </dgm:pt>
    <dgm:pt modelId="{AB6304A3-1837-4DB2-A15E-5D31734A8432}" type="parTrans" cxnId="{808A17A4-D426-4C89-85CC-D6ADEA9F8BC7}">
      <dgm:prSet/>
      <dgm:spPr/>
      <dgm:t>
        <a:bodyPr/>
        <a:lstStyle/>
        <a:p>
          <a:endParaRPr lang="cs-CZ"/>
        </a:p>
      </dgm:t>
    </dgm:pt>
    <dgm:pt modelId="{8E3F22AB-0A3E-4CBA-ACD9-54D07A0E1D11}" type="sibTrans" cxnId="{808A17A4-D426-4C89-85CC-D6ADEA9F8BC7}">
      <dgm:prSet/>
      <dgm:spPr/>
      <dgm:t>
        <a:bodyPr/>
        <a:lstStyle/>
        <a:p>
          <a:endParaRPr lang="cs-CZ"/>
        </a:p>
      </dgm:t>
    </dgm:pt>
    <dgm:pt modelId="{9BCEA4D0-2386-4523-BEC8-2AF36DA5ED79}">
      <dgm:prSet phldrT="[Text]" custT="1"/>
      <dgm:spPr/>
      <dgm:t>
        <a:bodyPr/>
        <a:lstStyle/>
        <a:p>
          <a:r>
            <a:rPr lang="cs-CZ" sz="2000" dirty="0"/>
            <a:t>Mediální kampaně</a:t>
          </a:r>
        </a:p>
      </dgm:t>
    </dgm:pt>
    <dgm:pt modelId="{E9ABA8BD-0795-4AE2-B38E-B7D800903DF3}" type="parTrans" cxnId="{5DF900BA-A97C-493A-B0A7-5BCC262EEA45}">
      <dgm:prSet/>
      <dgm:spPr/>
      <dgm:t>
        <a:bodyPr/>
        <a:lstStyle/>
        <a:p>
          <a:endParaRPr lang="cs-CZ"/>
        </a:p>
      </dgm:t>
    </dgm:pt>
    <dgm:pt modelId="{F3BB48F4-05EA-4CA1-9039-E553CD2DF91B}" type="sibTrans" cxnId="{5DF900BA-A97C-493A-B0A7-5BCC262EEA45}">
      <dgm:prSet/>
      <dgm:spPr/>
      <dgm:t>
        <a:bodyPr/>
        <a:lstStyle/>
        <a:p>
          <a:endParaRPr lang="cs-CZ"/>
        </a:p>
      </dgm:t>
    </dgm:pt>
    <dgm:pt modelId="{597131D9-ECB7-4DFD-9514-FC50AADCE454}">
      <dgm:prSet phldrT="[Text]" custT="1"/>
      <dgm:spPr/>
      <dgm:t>
        <a:bodyPr/>
        <a:lstStyle/>
        <a:p>
          <a:r>
            <a:rPr lang="cs-CZ" sz="2000" dirty="0"/>
            <a:t>Výživa novorozenců, těhotných žen, dětí</a:t>
          </a:r>
        </a:p>
      </dgm:t>
    </dgm:pt>
    <dgm:pt modelId="{90D516CF-1916-4246-B6EA-FE672B94BB4C}" type="parTrans" cxnId="{5A13D60F-86C3-4958-A3C4-3617C1C33B00}">
      <dgm:prSet/>
      <dgm:spPr/>
      <dgm:t>
        <a:bodyPr/>
        <a:lstStyle/>
        <a:p>
          <a:endParaRPr lang="cs-CZ"/>
        </a:p>
      </dgm:t>
    </dgm:pt>
    <dgm:pt modelId="{B627168C-2478-40A8-A6EE-1B8004604724}" type="sibTrans" cxnId="{5A13D60F-86C3-4958-A3C4-3617C1C33B00}">
      <dgm:prSet/>
      <dgm:spPr/>
      <dgm:t>
        <a:bodyPr/>
        <a:lstStyle/>
        <a:p>
          <a:endParaRPr lang="cs-CZ"/>
        </a:p>
      </dgm:t>
    </dgm:pt>
    <dgm:pt modelId="{CF3D7CC0-21C9-4F71-AEFD-88E5946F4DA0}">
      <dgm:prSet phldrT="[Text]" custT="1"/>
      <dgm:spPr/>
      <dgm:t>
        <a:bodyPr/>
        <a:lstStyle/>
        <a:p>
          <a:r>
            <a:rPr lang="cs-CZ" sz="2000" dirty="0"/>
            <a:t>Složení potravin, databáze</a:t>
          </a:r>
        </a:p>
      </dgm:t>
    </dgm:pt>
    <dgm:pt modelId="{98F84FDD-5B1D-468B-8A1B-FE801EA94B64}" type="parTrans" cxnId="{CA2CEC5C-1AFA-448F-AA99-56FFE66FDD4C}">
      <dgm:prSet/>
      <dgm:spPr/>
      <dgm:t>
        <a:bodyPr/>
        <a:lstStyle/>
        <a:p>
          <a:endParaRPr lang="cs-CZ"/>
        </a:p>
      </dgm:t>
    </dgm:pt>
    <dgm:pt modelId="{FCA06571-60A1-4409-92EE-D04A65D1B3CA}" type="sibTrans" cxnId="{CA2CEC5C-1AFA-448F-AA99-56FFE66FDD4C}">
      <dgm:prSet/>
      <dgm:spPr/>
      <dgm:t>
        <a:bodyPr/>
        <a:lstStyle/>
        <a:p>
          <a:endParaRPr lang="cs-CZ"/>
        </a:p>
      </dgm:t>
    </dgm:pt>
    <dgm:pt modelId="{2E2B5097-1807-44F1-A977-08C40414F8F2}">
      <dgm:prSet phldrT="[Text]" custT="1"/>
      <dgm:spPr/>
      <dgm:t>
        <a:bodyPr/>
        <a:lstStyle/>
        <a:p>
          <a:endParaRPr lang="cs-CZ" sz="2400" dirty="0"/>
        </a:p>
      </dgm:t>
    </dgm:pt>
    <dgm:pt modelId="{310E75AE-A912-4CB4-9B27-307DDAA32EA8}" type="parTrans" cxnId="{139C6B16-5CAD-4BD1-BBA5-4F484CBDDB6F}">
      <dgm:prSet/>
      <dgm:spPr/>
      <dgm:t>
        <a:bodyPr/>
        <a:lstStyle/>
        <a:p>
          <a:endParaRPr lang="cs-CZ"/>
        </a:p>
      </dgm:t>
    </dgm:pt>
    <dgm:pt modelId="{E32DAAFD-9ADE-4E12-BFBA-3F536BF4A929}" type="sibTrans" cxnId="{139C6B16-5CAD-4BD1-BBA5-4F484CBDDB6F}">
      <dgm:prSet/>
      <dgm:spPr/>
      <dgm:t>
        <a:bodyPr/>
        <a:lstStyle/>
        <a:p>
          <a:endParaRPr lang="cs-CZ"/>
        </a:p>
      </dgm:t>
    </dgm:pt>
    <dgm:pt modelId="{44E0F1B1-8435-4169-8ED9-8000C890CA18}">
      <dgm:prSet phldrT="[Text]" custT="1"/>
      <dgm:spPr/>
      <dgm:t>
        <a:bodyPr/>
        <a:lstStyle/>
        <a:p>
          <a:r>
            <a:rPr lang="cs-CZ" sz="2000" dirty="0"/>
            <a:t>Spotřebitelské chování</a:t>
          </a:r>
        </a:p>
      </dgm:t>
    </dgm:pt>
    <dgm:pt modelId="{11D315C1-3E49-4AD9-A165-13D962F89C17}" type="parTrans" cxnId="{40DA8F72-E61C-4434-924A-194934C92D35}">
      <dgm:prSet/>
      <dgm:spPr/>
      <dgm:t>
        <a:bodyPr/>
        <a:lstStyle/>
        <a:p>
          <a:endParaRPr lang="cs-CZ"/>
        </a:p>
      </dgm:t>
    </dgm:pt>
    <dgm:pt modelId="{1B2A126E-2C3C-445E-A4D7-06AB7CB9A84A}" type="sibTrans" cxnId="{40DA8F72-E61C-4434-924A-194934C92D35}">
      <dgm:prSet/>
      <dgm:spPr/>
      <dgm:t>
        <a:bodyPr/>
        <a:lstStyle/>
        <a:p>
          <a:endParaRPr lang="cs-CZ"/>
        </a:p>
      </dgm:t>
    </dgm:pt>
    <dgm:pt modelId="{64F0A412-8721-4921-973A-B913A2B1E810}" type="pres">
      <dgm:prSet presAssocID="{3BF9A176-F98E-4760-954C-4E68E682F67C}" presName="cycleMatrixDiagram" presStyleCnt="0">
        <dgm:presLayoutVars>
          <dgm:chMax val="1"/>
          <dgm:dir/>
          <dgm:animLvl val="lvl"/>
          <dgm:resizeHandles val="exact"/>
        </dgm:presLayoutVars>
      </dgm:prSet>
      <dgm:spPr/>
    </dgm:pt>
    <dgm:pt modelId="{F1333F30-3241-4549-BF75-B61D5BED5A06}" type="pres">
      <dgm:prSet presAssocID="{3BF9A176-F98E-4760-954C-4E68E682F67C}" presName="children" presStyleCnt="0"/>
      <dgm:spPr/>
    </dgm:pt>
    <dgm:pt modelId="{3EC9FCFD-6A87-46F4-961A-92B73876DE83}" type="pres">
      <dgm:prSet presAssocID="{3BF9A176-F98E-4760-954C-4E68E682F67C}" presName="child1group" presStyleCnt="0"/>
      <dgm:spPr/>
    </dgm:pt>
    <dgm:pt modelId="{75F2A5A0-0577-4E28-8EBE-007CBE95139D}" type="pres">
      <dgm:prSet presAssocID="{3BF9A176-F98E-4760-954C-4E68E682F67C}" presName="child1" presStyleLbl="bgAcc1" presStyleIdx="0" presStyleCnt="4" custScaleX="187789" custScaleY="162703" custLinFactNeighborX="-65985" custLinFactNeighborY="32141"/>
      <dgm:spPr/>
    </dgm:pt>
    <dgm:pt modelId="{9C4CB6D1-852B-4DB6-863B-4CC243C42AE5}" type="pres">
      <dgm:prSet presAssocID="{3BF9A176-F98E-4760-954C-4E68E682F67C}" presName="child1Text" presStyleLbl="bgAcc1" presStyleIdx="0" presStyleCnt="4">
        <dgm:presLayoutVars>
          <dgm:bulletEnabled val="1"/>
        </dgm:presLayoutVars>
      </dgm:prSet>
      <dgm:spPr/>
    </dgm:pt>
    <dgm:pt modelId="{365BA58F-086A-4ECA-8899-48433D9DA14A}" type="pres">
      <dgm:prSet presAssocID="{3BF9A176-F98E-4760-954C-4E68E682F67C}" presName="child2group" presStyleCnt="0"/>
      <dgm:spPr/>
    </dgm:pt>
    <dgm:pt modelId="{651E5FBB-53E6-4108-8FDE-C3AC11381589}" type="pres">
      <dgm:prSet presAssocID="{3BF9A176-F98E-4760-954C-4E68E682F67C}" presName="child2" presStyleLbl="bgAcc1" presStyleIdx="1" presStyleCnt="4" custScaleX="174753" custScaleY="142999" custLinFactNeighborX="54332" custLinFactNeighborY="20207"/>
      <dgm:spPr/>
    </dgm:pt>
    <dgm:pt modelId="{2BF18008-3E1F-4C8C-870A-DDFFB5AB7BAE}" type="pres">
      <dgm:prSet presAssocID="{3BF9A176-F98E-4760-954C-4E68E682F67C}" presName="child2Text" presStyleLbl="bgAcc1" presStyleIdx="1" presStyleCnt="4">
        <dgm:presLayoutVars>
          <dgm:bulletEnabled val="1"/>
        </dgm:presLayoutVars>
      </dgm:prSet>
      <dgm:spPr/>
    </dgm:pt>
    <dgm:pt modelId="{30982E02-3714-47C8-B511-2FBB6BA19A28}" type="pres">
      <dgm:prSet presAssocID="{3BF9A176-F98E-4760-954C-4E68E682F67C}" presName="child3group" presStyleCnt="0"/>
      <dgm:spPr/>
    </dgm:pt>
    <dgm:pt modelId="{A730C5F8-6DB5-4D05-9251-E9095E2C4CE3}" type="pres">
      <dgm:prSet presAssocID="{3BF9A176-F98E-4760-954C-4E68E682F67C}" presName="child3" presStyleLbl="bgAcc1" presStyleIdx="2" presStyleCnt="4" custScaleX="174052" custScaleY="154273" custLinFactNeighborX="54976" custLinFactNeighborY="-28290"/>
      <dgm:spPr/>
    </dgm:pt>
    <dgm:pt modelId="{1680E628-B422-491F-9E94-840D3132F728}" type="pres">
      <dgm:prSet presAssocID="{3BF9A176-F98E-4760-954C-4E68E682F67C}" presName="child3Text" presStyleLbl="bgAcc1" presStyleIdx="2" presStyleCnt="4">
        <dgm:presLayoutVars>
          <dgm:bulletEnabled val="1"/>
        </dgm:presLayoutVars>
      </dgm:prSet>
      <dgm:spPr/>
    </dgm:pt>
    <dgm:pt modelId="{E4436DF2-1C2C-4F84-9746-B7863C7F9186}" type="pres">
      <dgm:prSet presAssocID="{3BF9A176-F98E-4760-954C-4E68E682F67C}" presName="child4group" presStyleCnt="0"/>
      <dgm:spPr/>
    </dgm:pt>
    <dgm:pt modelId="{37D8EC8E-A191-4B52-8A22-EEEDF4E8E5D1}" type="pres">
      <dgm:prSet presAssocID="{3BF9A176-F98E-4760-954C-4E68E682F67C}" presName="child4" presStyleLbl="bgAcc1" presStyleIdx="3" presStyleCnt="4" custScaleX="198706" custScaleY="163243" custLinFactNeighborX="-75805" custLinFactNeighborY="-30885"/>
      <dgm:spPr/>
    </dgm:pt>
    <dgm:pt modelId="{38187270-9E3A-4644-AB63-BE7FF0C89920}" type="pres">
      <dgm:prSet presAssocID="{3BF9A176-F98E-4760-954C-4E68E682F67C}" presName="child4Text" presStyleLbl="bgAcc1" presStyleIdx="3" presStyleCnt="4">
        <dgm:presLayoutVars>
          <dgm:bulletEnabled val="1"/>
        </dgm:presLayoutVars>
      </dgm:prSet>
      <dgm:spPr/>
    </dgm:pt>
    <dgm:pt modelId="{B904A3F1-5ECC-4F59-BA7C-549BB16DFE16}" type="pres">
      <dgm:prSet presAssocID="{3BF9A176-F98E-4760-954C-4E68E682F67C}" presName="childPlaceholder" presStyleCnt="0"/>
      <dgm:spPr/>
    </dgm:pt>
    <dgm:pt modelId="{56383C2F-CA6C-4CD5-9455-E45160304781}" type="pres">
      <dgm:prSet presAssocID="{3BF9A176-F98E-4760-954C-4E68E682F67C}" presName="circle" presStyleCnt="0"/>
      <dgm:spPr/>
    </dgm:pt>
    <dgm:pt modelId="{D24B01DA-E6E0-40AA-888B-F54DF55798E5}" type="pres">
      <dgm:prSet presAssocID="{3BF9A176-F98E-4760-954C-4E68E682F67C}" presName="quadrant1" presStyleLbl="node1" presStyleIdx="0" presStyleCnt="4" custScaleX="96847">
        <dgm:presLayoutVars>
          <dgm:chMax val="1"/>
          <dgm:bulletEnabled val="1"/>
        </dgm:presLayoutVars>
      </dgm:prSet>
      <dgm:spPr/>
    </dgm:pt>
    <dgm:pt modelId="{BAA48F9A-B739-4909-BF34-20B895C880F1}" type="pres">
      <dgm:prSet presAssocID="{3BF9A176-F98E-4760-954C-4E68E682F67C}" presName="quadrant2" presStyleLbl="node1" presStyleIdx="1" presStyleCnt="4">
        <dgm:presLayoutVars>
          <dgm:chMax val="1"/>
          <dgm:bulletEnabled val="1"/>
        </dgm:presLayoutVars>
      </dgm:prSet>
      <dgm:spPr/>
    </dgm:pt>
    <dgm:pt modelId="{07770A4F-F987-4094-9227-8256ECCF8B65}" type="pres">
      <dgm:prSet presAssocID="{3BF9A176-F98E-4760-954C-4E68E682F67C}" presName="quadrant3" presStyleLbl="node1" presStyleIdx="2" presStyleCnt="4">
        <dgm:presLayoutVars>
          <dgm:chMax val="1"/>
          <dgm:bulletEnabled val="1"/>
        </dgm:presLayoutVars>
      </dgm:prSet>
      <dgm:spPr/>
    </dgm:pt>
    <dgm:pt modelId="{A0BE7AF3-19D4-4CE0-B127-CC601B7D92E4}" type="pres">
      <dgm:prSet presAssocID="{3BF9A176-F98E-4760-954C-4E68E682F67C}" presName="quadrant4" presStyleLbl="node1" presStyleIdx="3" presStyleCnt="4">
        <dgm:presLayoutVars>
          <dgm:chMax val="1"/>
          <dgm:bulletEnabled val="1"/>
        </dgm:presLayoutVars>
      </dgm:prSet>
      <dgm:spPr/>
    </dgm:pt>
    <dgm:pt modelId="{D1149A1C-B2FE-40A5-BB20-70950734F837}" type="pres">
      <dgm:prSet presAssocID="{3BF9A176-F98E-4760-954C-4E68E682F67C}" presName="quadrantPlaceholder" presStyleCnt="0"/>
      <dgm:spPr/>
    </dgm:pt>
    <dgm:pt modelId="{DB0267EB-BAF7-4487-A482-CF001E35E639}" type="pres">
      <dgm:prSet presAssocID="{3BF9A176-F98E-4760-954C-4E68E682F67C}" presName="center1" presStyleLbl="fgShp" presStyleIdx="0" presStyleCnt="2"/>
      <dgm:spPr>
        <a:solidFill>
          <a:srgbClr val="FFFF00"/>
        </a:solidFill>
      </dgm:spPr>
    </dgm:pt>
    <dgm:pt modelId="{45E7C261-165E-4433-86C9-574782666A10}" type="pres">
      <dgm:prSet presAssocID="{3BF9A176-F98E-4760-954C-4E68E682F67C}" presName="center2" presStyleLbl="fgShp" presStyleIdx="1" presStyleCnt="2"/>
      <dgm:spPr>
        <a:solidFill>
          <a:srgbClr val="FFFF00"/>
        </a:solidFill>
      </dgm:spPr>
    </dgm:pt>
  </dgm:ptLst>
  <dgm:cxnLst>
    <dgm:cxn modelId="{1C4F9408-90DD-4BB8-A0E6-7E8C35CA2971}" type="presOf" srcId="{D1A5CE6A-DC97-4A81-A26D-6FBF0FDC3C4B}" destId="{651E5FBB-53E6-4108-8FDE-C3AC11381589}" srcOrd="0" destOrd="0" presId="urn:microsoft.com/office/officeart/2005/8/layout/cycle4"/>
    <dgm:cxn modelId="{DC39A20B-622C-48D0-8B96-B9A157469F7B}" type="presOf" srcId="{626EC031-E027-455A-9CD2-6CBBEBADF086}" destId="{37D8EC8E-A191-4B52-8A22-EEEDF4E8E5D1}" srcOrd="0" destOrd="3" presId="urn:microsoft.com/office/officeart/2005/8/layout/cycle4"/>
    <dgm:cxn modelId="{1CAD2D0C-59B2-4484-AC3B-F1B6A4A03AB4}" type="presOf" srcId="{2E2B5097-1807-44F1-A977-08C40414F8F2}" destId="{1680E628-B422-491F-9E94-840D3132F728}" srcOrd="1" destOrd="3" presId="urn:microsoft.com/office/officeart/2005/8/layout/cycle4"/>
    <dgm:cxn modelId="{5A13D60F-86C3-4958-A3C4-3617C1C33B00}" srcId="{D4C8B454-D149-4A1E-831F-21350AE01C19}" destId="{597131D9-ECB7-4DFD-9514-FC50AADCE454}" srcOrd="2" destOrd="0" parTransId="{90D516CF-1916-4246-B6EA-FE672B94BB4C}" sibTransId="{B627168C-2478-40A8-A6EE-1B8004604724}"/>
    <dgm:cxn modelId="{4E722E16-79F7-4CB4-82A5-3F3BEE0E6C6D}" type="presOf" srcId="{71914B23-FDC5-4C20-933E-8C8EB2569884}" destId="{07770A4F-F987-4094-9227-8256ECCF8B65}" srcOrd="0" destOrd="0" presId="urn:microsoft.com/office/officeart/2005/8/layout/cycle4"/>
    <dgm:cxn modelId="{139C6B16-5CAD-4BD1-BBA5-4F484CBDDB6F}" srcId="{71914B23-FDC5-4C20-933E-8C8EB2569884}" destId="{2E2B5097-1807-44F1-A977-08C40414F8F2}" srcOrd="3" destOrd="0" parTransId="{310E75AE-A912-4CB4-9B27-307DDAA32EA8}" sibTransId="{E32DAAFD-9ADE-4E12-BFBA-3F536BF4A929}"/>
    <dgm:cxn modelId="{89DF4A1A-C988-436B-BD0E-776CB7647AD9}" type="presOf" srcId="{94010811-DD3C-41F9-BA9E-0CB981EAE373}" destId="{A730C5F8-6DB5-4D05-9251-E9095E2C4CE3}" srcOrd="0" destOrd="0" presId="urn:microsoft.com/office/officeart/2005/8/layout/cycle4"/>
    <dgm:cxn modelId="{0341161D-0DE2-417B-B576-5407BC7DA7BC}" type="presOf" srcId="{4DD92758-E217-4864-872D-154BB65B9D7A}" destId="{9C4CB6D1-852B-4DB6-863B-4CC243C42AE5}" srcOrd="1" destOrd="3" presId="urn:microsoft.com/office/officeart/2005/8/layout/cycle4"/>
    <dgm:cxn modelId="{8B2B5E1D-3F20-479F-A383-746CA4F6E986}" type="presOf" srcId="{626EC031-E027-455A-9CD2-6CBBEBADF086}" destId="{38187270-9E3A-4644-AB63-BE7FF0C89920}" srcOrd="1" destOrd="3" presId="urn:microsoft.com/office/officeart/2005/8/layout/cycle4"/>
    <dgm:cxn modelId="{F5912620-A7D9-45A4-8EFC-B17230A64C37}" srcId="{A6C6C5FC-18DE-4BB1-82F4-B3A2AD9C1351}" destId="{4DD92758-E217-4864-872D-154BB65B9D7A}" srcOrd="3" destOrd="0" parTransId="{53A7195A-0980-4383-BA2D-8A64B2942E01}" sibTransId="{E4F983DA-FAF1-43A4-A0BF-184219D96795}"/>
    <dgm:cxn modelId="{C4FEE726-8F7A-4464-BE54-67944B60B62E}" type="presOf" srcId="{EDC1B4E0-33D7-4239-9FF9-FA4012F385AE}" destId="{9C4CB6D1-852B-4DB6-863B-4CC243C42AE5}" srcOrd="1" destOrd="2" presId="urn:microsoft.com/office/officeart/2005/8/layout/cycle4"/>
    <dgm:cxn modelId="{39E87328-AC90-4973-96B3-CF1FDD7D23AC}" type="presOf" srcId="{6B35E33F-4967-423F-AF79-FBD27A21AA9E}" destId="{651E5FBB-53E6-4108-8FDE-C3AC11381589}" srcOrd="0" destOrd="3" presId="urn:microsoft.com/office/officeart/2005/8/layout/cycle4"/>
    <dgm:cxn modelId="{03623629-8F9F-4423-97F3-1AB7BFEB80F2}" srcId="{D4C8B454-D149-4A1E-831F-21350AE01C19}" destId="{D1A5CE6A-DC97-4A81-A26D-6FBF0FDC3C4B}" srcOrd="0" destOrd="0" parTransId="{10CB9370-D2D1-4C2C-830A-8AF2699D60A1}" sibTransId="{812E1209-1300-4231-8DA1-A7269301033A}"/>
    <dgm:cxn modelId="{EF20712A-1752-4379-94FC-59E232537D4C}" type="presOf" srcId="{8E4232BB-A29F-4A50-ABCD-37F7CD82A260}" destId="{9C4CB6D1-852B-4DB6-863B-4CC243C42AE5}" srcOrd="1" destOrd="1" presId="urn:microsoft.com/office/officeart/2005/8/layout/cycle4"/>
    <dgm:cxn modelId="{A1098B2B-637C-44DD-B93A-3DF66EF53F4A}" type="presOf" srcId="{CF3D7CC0-21C9-4F71-AEFD-88E5946F4DA0}" destId="{A730C5F8-6DB5-4D05-9251-E9095E2C4CE3}" srcOrd="0" destOrd="1" presId="urn:microsoft.com/office/officeart/2005/8/layout/cycle4"/>
    <dgm:cxn modelId="{5D52882C-533A-461F-9AE9-2344EFF471A0}" type="presOf" srcId="{44E0F1B1-8435-4169-8ED9-8000C890CA18}" destId="{A730C5F8-6DB5-4D05-9251-E9095E2C4CE3}" srcOrd="0" destOrd="2" presId="urn:microsoft.com/office/officeart/2005/8/layout/cycle4"/>
    <dgm:cxn modelId="{B9546E2D-DD00-42BC-89B0-55B2E4AB613A}" type="presOf" srcId="{B72EE198-B199-4B93-B78A-EE0A40FAFFA7}" destId="{37D8EC8E-A191-4B52-8A22-EEEDF4E8E5D1}" srcOrd="0" destOrd="0" presId="urn:microsoft.com/office/officeart/2005/8/layout/cycle4"/>
    <dgm:cxn modelId="{06A43F31-C7AB-4D4E-A929-ECC6CA1EDB0F}" srcId="{3BF9A176-F98E-4760-954C-4E68E682F67C}" destId="{A6C6C5FC-18DE-4BB1-82F4-B3A2AD9C1351}" srcOrd="0" destOrd="0" parTransId="{8C3EE97F-9976-47DA-8ADD-F35420E2EFDA}" sibTransId="{71386225-9447-4AD5-BC6F-449930659D49}"/>
    <dgm:cxn modelId="{CA2CEC5C-1AFA-448F-AA99-56FFE66FDD4C}" srcId="{71914B23-FDC5-4C20-933E-8C8EB2569884}" destId="{CF3D7CC0-21C9-4F71-AEFD-88E5946F4DA0}" srcOrd="1" destOrd="0" parTransId="{98F84FDD-5B1D-468B-8A1B-FE801EA94B64}" sibTransId="{FCA06571-60A1-4409-92EE-D04A65D1B3CA}"/>
    <dgm:cxn modelId="{878FFE5C-90FB-4EF7-BDCA-187EC5BBE778}" srcId="{3BF9A176-F98E-4760-954C-4E68E682F67C}" destId="{D4C8B454-D149-4A1E-831F-21350AE01C19}" srcOrd="1" destOrd="0" parTransId="{0F4CB9AD-6318-4F9F-99FD-D13A0A3399B5}" sibTransId="{C2C7DE45-8B66-4AEF-9372-7024F6C41127}"/>
    <dgm:cxn modelId="{935FCC5D-C354-4D39-B051-D5C5A4ED756A}" type="presOf" srcId="{CF3D7CC0-21C9-4F71-AEFD-88E5946F4DA0}" destId="{1680E628-B422-491F-9E94-840D3132F728}" srcOrd="1" destOrd="1" presId="urn:microsoft.com/office/officeart/2005/8/layout/cycle4"/>
    <dgm:cxn modelId="{A3CBE75F-C9C0-427B-8A73-CC6729DE491E}" type="presOf" srcId="{9BCEA4D0-2386-4523-BEC8-2AF36DA5ED79}" destId="{2BF18008-3E1F-4C8C-870A-DDFFB5AB7BAE}" srcOrd="1" destOrd="1" presId="urn:microsoft.com/office/officeart/2005/8/layout/cycle4"/>
    <dgm:cxn modelId="{9A708A42-9344-4817-B5E8-5C1F18EBEE93}" srcId="{17CF277C-DE67-41FB-9BCC-D3B5A957D4F1}" destId="{626EC031-E027-455A-9CD2-6CBBEBADF086}" srcOrd="3" destOrd="0" parTransId="{FDF20CC7-8AE8-4767-B8E3-A956AFE7FBB3}" sibTransId="{1D7210F2-F975-4C0B-A236-BE2274C3DA4C}"/>
    <dgm:cxn modelId="{70BBBD44-3C28-4CBF-8CA7-F09129472DA0}" type="presOf" srcId="{597131D9-ECB7-4DFD-9514-FC50AADCE454}" destId="{651E5FBB-53E6-4108-8FDE-C3AC11381589}" srcOrd="0" destOrd="2" presId="urn:microsoft.com/office/officeart/2005/8/layout/cycle4"/>
    <dgm:cxn modelId="{45D8AE67-D0ED-4E50-BEE7-DD038D001032}" srcId="{A6C6C5FC-18DE-4BB1-82F4-B3A2AD9C1351}" destId="{8E4232BB-A29F-4A50-ABCD-37F7CD82A260}" srcOrd="1" destOrd="0" parTransId="{112388FA-7A8C-4965-8E9F-457550367616}" sibTransId="{98706D0A-CE1A-464C-B33E-999722D2F979}"/>
    <dgm:cxn modelId="{71ED9B69-3F46-4D65-930E-69EE242D237E}" srcId="{17CF277C-DE67-41FB-9BCC-D3B5A957D4F1}" destId="{B72EE198-B199-4B93-B78A-EE0A40FAFFA7}" srcOrd="0" destOrd="0" parTransId="{637FD442-9E2B-4C9E-A31B-5F9EEFE59B93}" sibTransId="{F305A68B-60F5-4169-9DBF-769092D740B1}"/>
    <dgm:cxn modelId="{32FB754A-365F-43B6-AF4B-15A35EA99DD8}" srcId="{A6C6C5FC-18DE-4BB1-82F4-B3A2AD9C1351}" destId="{8A0D4C1E-9E52-476C-8179-131E2AFBAFF2}" srcOrd="0" destOrd="0" parTransId="{A9C84AC8-7273-4CD3-96EB-3EB173F10A66}" sibTransId="{5197E71A-E76C-4A02-8528-C43351F4ADC5}"/>
    <dgm:cxn modelId="{1784874B-8C61-42FD-80F9-4C536EFC2E59}" type="presOf" srcId="{D095D10C-C1F1-4612-90EF-48A8FBFFB217}" destId="{38187270-9E3A-4644-AB63-BE7FF0C89920}" srcOrd="1" destOrd="2" presId="urn:microsoft.com/office/officeart/2005/8/layout/cycle4"/>
    <dgm:cxn modelId="{4773BC4C-00D7-4772-9301-9C7DCE413C94}" srcId="{3BF9A176-F98E-4760-954C-4E68E682F67C}" destId="{71914B23-FDC5-4C20-933E-8C8EB2569884}" srcOrd="2" destOrd="0" parTransId="{01D390CF-17DE-4184-AD23-5188C3225FEE}" sibTransId="{C67AA208-4B43-4468-AB36-60DD25BB41CC}"/>
    <dgm:cxn modelId="{3BA5E26D-3C23-4C03-A227-B2CF34350C45}" type="presOf" srcId="{8E4232BB-A29F-4A50-ABCD-37F7CD82A260}" destId="{75F2A5A0-0577-4E28-8EBE-007CBE95139D}" srcOrd="0" destOrd="1" presId="urn:microsoft.com/office/officeart/2005/8/layout/cycle4"/>
    <dgm:cxn modelId="{8BBD0051-E053-405D-9BCE-47576AB0F90B}" type="presOf" srcId="{8A0D4C1E-9E52-476C-8179-131E2AFBAFF2}" destId="{9C4CB6D1-852B-4DB6-863B-4CC243C42AE5}" srcOrd="1" destOrd="0" presId="urn:microsoft.com/office/officeart/2005/8/layout/cycle4"/>
    <dgm:cxn modelId="{40DA8F72-E61C-4434-924A-194934C92D35}" srcId="{71914B23-FDC5-4C20-933E-8C8EB2569884}" destId="{44E0F1B1-8435-4169-8ED9-8000C890CA18}" srcOrd="2" destOrd="0" parTransId="{11D315C1-3E49-4AD9-A165-13D962F89C17}" sibTransId="{1B2A126E-2C3C-445E-A4D7-06AB7CB9A84A}"/>
    <dgm:cxn modelId="{BA345774-C5A0-4A5B-AE4F-A07DA8B96E20}" type="presOf" srcId="{94010811-DD3C-41F9-BA9E-0CB981EAE373}" destId="{1680E628-B422-491F-9E94-840D3132F728}" srcOrd="1" destOrd="0" presId="urn:microsoft.com/office/officeart/2005/8/layout/cycle4"/>
    <dgm:cxn modelId="{A4E3C174-52C8-4844-8CB3-2218743C0089}" type="presOf" srcId="{D1A5CE6A-DC97-4A81-A26D-6FBF0FDC3C4B}" destId="{2BF18008-3E1F-4C8C-870A-DDFFB5AB7BAE}" srcOrd="1" destOrd="0" presId="urn:microsoft.com/office/officeart/2005/8/layout/cycle4"/>
    <dgm:cxn modelId="{F0FCCA54-817C-4F1B-9C89-DEE6988FEFEB}" type="presOf" srcId="{C6E871DC-DF51-4137-B797-7884B98A1325}" destId="{37D8EC8E-A191-4B52-8A22-EEEDF4E8E5D1}" srcOrd="0" destOrd="1" presId="urn:microsoft.com/office/officeart/2005/8/layout/cycle4"/>
    <dgm:cxn modelId="{1FFAFF54-D928-4C4A-BF7A-746A5BB2BFC7}" srcId="{17CF277C-DE67-41FB-9BCC-D3B5A957D4F1}" destId="{D095D10C-C1F1-4612-90EF-48A8FBFFB217}" srcOrd="2" destOrd="0" parTransId="{FE68B518-D71B-4CAB-B73C-BF6DEB951BBB}" sibTransId="{59ADB0B6-A57C-45A1-8F10-71F0C446AF68}"/>
    <dgm:cxn modelId="{DD8F0875-47F8-46EF-B47F-441F159478CF}" type="presOf" srcId="{D095D10C-C1F1-4612-90EF-48A8FBFFB217}" destId="{37D8EC8E-A191-4B52-8A22-EEEDF4E8E5D1}" srcOrd="0" destOrd="2" presId="urn:microsoft.com/office/officeart/2005/8/layout/cycle4"/>
    <dgm:cxn modelId="{36EF5076-7DF7-4FA9-BAF0-B847D589E205}" type="presOf" srcId="{3BF9A176-F98E-4760-954C-4E68E682F67C}" destId="{64F0A412-8721-4921-973A-B913A2B1E810}" srcOrd="0" destOrd="0" presId="urn:microsoft.com/office/officeart/2005/8/layout/cycle4"/>
    <dgm:cxn modelId="{FEB14578-F68E-490D-B6C4-710241DC10BB}" type="presOf" srcId="{B72EE198-B199-4B93-B78A-EE0A40FAFFA7}" destId="{38187270-9E3A-4644-AB63-BE7FF0C89920}" srcOrd="1" destOrd="0" presId="urn:microsoft.com/office/officeart/2005/8/layout/cycle4"/>
    <dgm:cxn modelId="{024FC58B-7658-4A72-9848-C395964D7787}" type="presOf" srcId="{44E0F1B1-8435-4169-8ED9-8000C890CA18}" destId="{1680E628-B422-491F-9E94-840D3132F728}" srcOrd="1" destOrd="2" presId="urn:microsoft.com/office/officeart/2005/8/layout/cycle4"/>
    <dgm:cxn modelId="{2587DD8E-6DA1-4ED4-8BA0-3FB7D7583606}" srcId="{17CF277C-DE67-41FB-9BCC-D3B5A957D4F1}" destId="{C6E871DC-DF51-4137-B797-7884B98A1325}" srcOrd="1" destOrd="0" parTransId="{6D59208F-88D7-46C7-9D66-5ED2C657A755}" sibTransId="{2A3502F7-9136-4BDF-82E2-11A6B5C32737}"/>
    <dgm:cxn modelId="{8DFA8C92-FF00-4AF1-BF33-8DC6AA857708}" type="presOf" srcId="{597131D9-ECB7-4DFD-9514-FC50AADCE454}" destId="{2BF18008-3E1F-4C8C-870A-DDFFB5AB7BAE}" srcOrd="1" destOrd="2" presId="urn:microsoft.com/office/officeart/2005/8/layout/cycle4"/>
    <dgm:cxn modelId="{749B9E98-9251-460C-A890-7093D4E1262C}" srcId="{71914B23-FDC5-4C20-933E-8C8EB2569884}" destId="{94010811-DD3C-41F9-BA9E-0CB981EAE373}" srcOrd="0" destOrd="0" parTransId="{EB63CD2B-D199-443A-B892-109C0D314B62}" sibTransId="{105347C9-F798-48FD-9531-0D90A122CB03}"/>
    <dgm:cxn modelId="{747964A3-8616-41EB-98AA-D9D1B7746C8F}" type="presOf" srcId="{A91039A7-64A8-411D-B92F-F40CF7F44614}" destId="{37D8EC8E-A191-4B52-8A22-EEEDF4E8E5D1}" srcOrd="0" destOrd="4" presId="urn:microsoft.com/office/officeart/2005/8/layout/cycle4"/>
    <dgm:cxn modelId="{808A17A4-D426-4C89-85CC-D6ADEA9F8BC7}" srcId="{D4C8B454-D149-4A1E-831F-21350AE01C19}" destId="{6B35E33F-4967-423F-AF79-FBD27A21AA9E}" srcOrd="3" destOrd="0" parTransId="{AB6304A3-1837-4DB2-A15E-5D31734A8432}" sibTransId="{8E3F22AB-0A3E-4CBA-ACD9-54D07A0E1D11}"/>
    <dgm:cxn modelId="{FE0AF0A9-9097-4D54-A51E-3F09B3FD57D2}" type="presOf" srcId="{8A0D4C1E-9E52-476C-8179-131E2AFBAFF2}" destId="{75F2A5A0-0577-4E28-8EBE-007CBE95139D}" srcOrd="0" destOrd="0" presId="urn:microsoft.com/office/officeart/2005/8/layout/cycle4"/>
    <dgm:cxn modelId="{496626B1-6B17-4F04-BFF7-88AFE2787180}" type="presOf" srcId="{2E2B5097-1807-44F1-A977-08C40414F8F2}" destId="{A730C5F8-6DB5-4D05-9251-E9095E2C4CE3}" srcOrd="0" destOrd="3" presId="urn:microsoft.com/office/officeart/2005/8/layout/cycle4"/>
    <dgm:cxn modelId="{9D2E77B7-25D8-44C3-B88B-3BDFE6E6F169}" type="presOf" srcId="{EDC1B4E0-33D7-4239-9FF9-FA4012F385AE}" destId="{75F2A5A0-0577-4E28-8EBE-007CBE95139D}" srcOrd="0" destOrd="2" presId="urn:microsoft.com/office/officeart/2005/8/layout/cycle4"/>
    <dgm:cxn modelId="{97BD00B9-D532-4A53-AFA7-0F9092638BB3}" type="presOf" srcId="{6B35E33F-4967-423F-AF79-FBD27A21AA9E}" destId="{2BF18008-3E1F-4C8C-870A-DDFFB5AB7BAE}" srcOrd="1" destOrd="3" presId="urn:microsoft.com/office/officeart/2005/8/layout/cycle4"/>
    <dgm:cxn modelId="{5DF900BA-A97C-493A-B0A7-5BCC262EEA45}" srcId="{D4C8B454-D149-4A1E-831F-21350AE01C19}" destId="{9BCEA4D0-2386-4523-BEC8-2AF36DA5ED79}" srcOrd="1" destOrd="0" parTransId="{E9ABA8BD-0795-4AE2-B38E-B7D800903DF3}" sibTransId="{F3BB48F4-05EA-4CA1-9039-E553CD2DF91B}"/>
    <dgm:cxn modelId="{A05DE8BD-8AF5-45A1-8C35-EA8481E00248}" type="presOf" srcId="{A6C6C5FC-18DE-4BB1-82F4-B3A2AD9C1351}" destId="{D24B01DA-E6E0-40AA-888B-F54DF55798E5}" srcOrd="0" destOrd="0" presId="urn:microsoft.com/office/officeart/2005/8/layout/cycle4"/>
    <dgm:cxn modelId="{6A76BCC9-89C1-40F8-AD23-D6EC6754176C}" srcId="{17CF277C-DE67-41FB-9BCC-D3B5A957D4F1}" destId="{A91039A7-64A8-411D-B92F-F40CF7F44614}" srcOrd="4" destOrd="0" parTransId="{ECCF9562-C4AC-494A-8A20-77D62979B5A2}" sibTransId="{DD133378-FCEE-4B2C-BB24-2DF01BD5C035}"/>
    <dgm:cxn modelId="{E31354CC-936A-4A57-A680-5552FB2F65A2}" type="presOf" srcId="{D4C8B454-D149-4A1E-831F-21350AE01C19}" destId="{BAA48F9A-B739-4909-BF34-20B895C880F1}" srcOrd="0" destOrd="0" presId="urn:microsoft.com/office/officeart/2005/8/layout/cycle4"/>
    <dgm:cxn modelId="{C1850BDB-F6FA-46FF-B157-FA7C053D9F0E}" type="presOf" srcId="{9BCEA4D0-2386-4523-BEC8-2AF36DA5ED79}" destId="{651E5FBB-53E6-4108-8FDE-C3AC11381589}" srcOrd="0" destOrd="1" presId="urn:microsoft.com/office/officeart/2005/8/layout/cycle4"/>
    <dgm:cxn modelId="{4E3CC1E8-2C66-48CC-B33D-FDD3F066531D}" type="presOf" srcId="{A91039A7-64A8-411D-B92F-F40CF7F44614}" destId="{38187270-9E3A-4644-AB63-BE7FF0C89920}" srcOrd="1" destOrd="4" presId="urn:microsoft.com/office/officeart/2005/8/layout/cycle4"/>
    <dgm:cxn modelId="{B1B117F3-6BD0-4323-AD12-F6CDC68F3CC2}" type="presOf" srcId="{4DD92758-E217-4864-872D-154BB65B9D7A}" destId="{75F2A5A0-0577-4E28-8EBE-007CBE95139D}" srcOrd="0" destOrd="3" presId="urn:microsoft.com/office/officeart/2005/8/layout/cycle4"/>
    <dgm:cxn modelId="{48CE3AF5-3EF0-4D1C-B85E-C529B69592B7}" srcId="{A6C6C5FC-18DE-4BB1-82F4-B3A2AD9C1351}" destId="{EDC1B4E0-33D7-4239-9FF9-FA4012F385AE}" srcOrd="2" destOrd="0" parTransId="{DFFCEDC0-6EF6-473D-A989-DB55C2B33B66}" sibTransId="{BB02AFDD-C672-4FBD-8282-43135DFB20AD}"/>
    <dgm:cxn modelId="{3C60E6F5-5CF1-4502-BFD9-0CBCA3562D42}" type="presOf" srcId="{17CF277C-DE67-41FB-9BCC-D3B5A957D4F1}" destId="{A0BE7AF3-19D4-4CE0-B127-CC601B7D92E4}" srcOrd="0" destOrd="0" presId="urn:microsoft.com/office/officeart/2005/8/layout/cycle4"/>
    <dgm:cxn modelId="{345E4FF6-F462-4199-A249-82AB8368FE2E}" srcId="{3BF9A176-F98E-4760-954C-4E68E682F67C}" destId="{17CF277C-DE67-41FB-9BCC-D3B5A957D4F1}" srcOrd="3" destOrd="0" parTransId="{226CD514-D28A-4B39-8F4C-E16D6373AD9C}" sibTransId="{6FEB7B99-AFAA-4656-9985-ACA0FBF83B89}"/>
    <dgm:cxn modelId="{F2FCD1FB-FC8E-4E0C-BEF9-CFBB83350C79}" type="presOf" srcId="{C6E871DC-DF51-4137-B797-7884B98A1325}" destId="{38187270-9E3A-4644-AB63-BE7FF0C89920}" srcOrd="1" destOrd="1" presId="urn:microsoft.com/office/officeart/2005/8/layout/cycle4"/>
    <dgm:cxn modelId="{5A7D2028-2551-4395-9043-17F5E33578E9}" type="presParOf" srcId="{64F0A412-8721-4921-973A-B913A2B1E810}" destId="{F1333F30-3241-4549-BF75-B61D5BED5A06}" srcOrd="0" destOrd="0" presId="urn:microsoft.com/office/officeart/2005/8/layout/cycle4"/>
    <dgm:cxn modelId="{72B4E0B7-D7E6-48D1-8837-BEC9EC474DA5}" type="presParOf" srcId="{F1333F30-3241-4549-BF75-B61D5BED5A06}" destId="{3EC9FCFD-6A87-46F4-961A-92B73876DE83}" srcOrd="0" destOrd="0" presId="urn:microsoft.com/office/officeart/2005/8/layout/cycle4"/>
    <dgm:cxn modelId="{16AB90BC-75D7-4E2C-B324-B22B68FF80B5}" type="presParOf" srcId="{3EC9FCFD-6A87-46F4-961A-92B73876DE83}" destId="{75F2A5A0-0577-4E28-8EBE-007CBE95139D}" srcOrd="0" destOrd="0" presId="urn:microsoft.com/office/officeart/2005/8/layout/cycle4"/>
    <dgm:cxn modelId="{DCD92334-E5CB-44B3-A5C0-14D7DD9CE3D9}" type="presParOf" srcId="{3EC9FCFD-6A87-46F4-961A-92B73876DE83}" destId="{9C4CB6D1-852B-4DB6-863B-4CC243C42AE5}" srcOrd="1" destOrd="0" presId="urn:microsoft.com/office/officeart/2005/8/layout/cycle4"/>
    <dgm:cxn modelId="{52D359A3-AABB-453F-B6ED-21E135211588}" type="presParOf" srcId="{F1333F30-3241-4549-BF75-B61D5BED5A06}" destId="{365BA58F-086A-4ECA-8899-48433D9DA14A}" srcOrd="1" destOrd="0" presId="urn:microsoft.com/office/officeart/2005/8/layout/cycle4"/>
    <dgm:cxn modelId="{61A6EC1A-F17B-4FE2-8C98-8F88428845C8}" type="presParOf" srcId="{365BA58F-086A-4ECA-8899-48433D9DA14A}" destId="{651E5FBB-53E6-4108-8FDE-C3AC11381589}" srcOrd="0" destOrd="0" presId="urn:microsoft.com/office/officeart/2005/8/layout/cycle4"/>
    <dgm:cxn modelId="{89ADE5BE-8FE6-4764-8DC8-B5232B799AAC}" type="presParOf" srcId="{365BA58F-086A-4ECA-8899-48433D9DA14A}" destId="{2BF18008-3E1F-4C8C-870A-DDFFB5AB7BAE}" srcOrd="1" destOrd="0" presId="urn:microsoft.com/office/officeart/2005/8/layout/cycle4"/>
    <dgm:cxn modelId="{DFF242F8-B1D6-4B9F-BE66-4745047F1A14}" type="presParOf" srcId="{F1333F30-3241-4549-BF75-B61D5BED5A06}" destId="{30982E02-3714-47C8-B511-2FBB6BA19A28}" srcOrd="2" destOrd="0" presId="urn:microsoft.com/office/officeart/2005/8/layout/cycle4"/>
    <dgm:cxn modelId="{DC84B86E-0823-4BFC-8693-6BD3E26DED8C}" type="presParOf" srcId="{30982E02-3714-47C8-B511-2FBB6BA19A28}" destId="{A730C5F8-6DB5-4D05-9251-E9095E2C4CE3}" srcOrd="0" destOrd="0" presId="urn:microsoft.com/office/officeart/2005/8/layout/cycle4"/>
    <dgm:cxn modelId="{9A091CB8-C06C-49DB-9A29-9BA9F007072D}" type="presParOf" srcId="{30982E02-3714-47C8-B511-2FBB6BA19A28}" destId="{1680E628-B422-491F-9E94-840D3132F728}" srcOrd="1" destOrd="0" presId="urn:microsoft.com/office/officeart/2005/8/layout/cycle4"/>
    <dgm:cxn modelId="{2AB8AEF3-75A5-4927-80FF-D6469D34AC05}" type="presParOf" srcId="{F1333F30-3241-4549-BF75-B61D5BED5A06}" destId="{E4436DF2-1C2C-4F84-9746-B7863C7F9186}" srcOrd="3" destOrd="0" presId="urn:microsoft.com/office/officeart/2005/8/layout/cycle4"/>
    <dgm:cxn modelId="{CCCB9292-D29E-4ED0-8569-89AF8426D343}" type="presParOf" srcId="{E4436DF2-1C2C-4F84-9746-B7863C7F9186}" destId="{37D8EC8E-A191-4B52-8A22-EEEDF4E8E5D1}" srcOrd="0" destOrd="0" presId="urn:microsoft.com/office/officeart/2005/8/layout/cycle4"/>
    <dgm:cxn modelId="{3AEA0D47-B49C-4615-B633-642FF0A7491A}" type="presParOf" srcId="{E4436DF2-1C2C-4F84-9746-B7863C7F9186}" destId="{38187270-9E3A-4644-AB63-BE7FF0C89920}" srcOrd="1" destOrd="0" presId="urn:microsoft.com/office/officeart/2005/8/layout/cycle4"/>
    <dgm:cxn modelId="{DD4C1EFC-9403-4C3F-9FE7-010FC28C68A2}" type="presParOf" srcId="{F1333F30-3241-4549-BF75-B61D5BED5A06}" destId="{B904A3F1-5ECC-4F59-BA7C-549BB16DFE16}" srcOrd="4" destOrd="0" presId="urn:microsoft.com/office/officeart/2005/8/layout/cycle4"/>
    <dgm:cxn modelId="{77DBD8B3-1301-4763-A2E9-4A285ECD308A}" type="presParOf" srcId="{64F0A412-8721-4921-973A-B913A2B1E810}" destId="{56383C2F-CA6C-4CD5-9455-E45160304781}" srcOrd="1" destOrd="0" presId="urn:microsoft.com/office/officeart/2005/8/layout/cycle4"/>
    <dgm:cxn modelId="{6A7BDCA7-CF5D-4D0A-AB89-81F2E7964FCA}" type="presParOf" srcId="{56383C2F-CA6C-4CD5-9455-E45160304781}" destId="{D24B01DA-E6E0-40AA-888B-F54DF55798E5}" srcOrd="0" destOrd="0" presId="urn:microsoft.com/office/officeart/2005/8/layout/cycle4"/>
    <dgm:cxn modelId="{79496D9F-D412-4376-ACE3-CC09E7BF6A60}" type="presParOf" srcId="{56383C2F-CA6C-4CD5-9455-E45160304781}" destId="{BAA48F9A-B739-4909-BF34-20B895C880F1}" srcOrd="1" destOrd="0" presId="urn:microsoft.com/office/officeart/2005/8/layout/cycle4"/>
    <dgm:cxn modelId="{68C3897D-D0AF-47BC-86A3-CBD0A78E6796}" type="presParOf" srcId="{56383C2F-CA6C-4CD5-9455-E45160304781}" destId="{07770A4F-F987-4094-9227-8256ECCF8B65}" srcOrd="2" destOrd="0" presId="urn:microsoft.com/office/officeart/2005/8/layout/cycle4"/>
    <dgm:cxn modelId="{DA0CAD53-8439-4009-A2E9-D7DB7570DBBD}" type="presParOf" srcId="{56383C2F-CA6C-4CD5-9455-E45160304781}" destId="{A0BE7AF3-19D4-4CE0-B127-CC601B7D92E4}" srcOrd="3" destOrd="0" presId="urn:microsoft.com/office/officeart/2005/8/layout/cycle4"/>
    <dgm:cxn modelId="{B1BE9952-4857-4215-9668-DA85128AE067}" type="presParOf" srcId="{56383C2F-CA6C-4CD5-9455-E45160304781}" destId="{D1149A1C-B2FE-40A5-BB20-70950734F837}" srcOrd="4" destOrd="0" presId="urn:microsoft.com/office/officeart/2005/8/layout/cycle4"/>
    <dgm:cxn modelId="{59853C8C-FD4A-4F16-89A8-10A52FE58597}" type="presParOf" srcId="{64F0A412-8721-4921-973A-B913A2B1E810}" destId="{DB0267EB-BAF7-4487-A482-CF001E35E639}" srcOrd="2" destOrd="0" presId="urn:microsoft.com/office/officeart/2005/8/layout/cycle4"/>
    <dgm:cxn modelId="{9784A05F-5255-4A14-8DD5-68875790D503}" type="presParOf" srcId="{64F0A412-8721-4921-973A-B913A2B1E810}" destId="{45E7C261-165E-4433-86C9-574782666A1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EC213F-52A0-4155-9F5A-27EBCD7761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20FD8411-4993-4968-B8F6-A290B0171AA3}">
      <dgm:prSet phldrT="[Text]" custT="1"/>
      <dgm:spPr/>
      <dgm:t>
        <a:bodyPr/>
        <a:lstStyle/>
        <a:p>
          <a:r>
            <a:rPr lang="cs-CZ" sz="2400" b="1" dirty="0">
              <a:solidFill>
                <a:srgbClr val="FFFF00"/>
              </a:solidFill>
            </a:rPr>
            <a:t>REFORMULACE POTRAVIN Z NUTRIČNÍHO HLEDISKA </a:t>
          </a:r>
          <a:br>
            <a:rPr lang="cs-CZ" sz="2400" b="1" dirty="0">
              <a:solidFill>
                <a:srgbClr val="FFFF00"/>
              </a:solidFill>
            </a:rPr>
          </a:br>
          <a:r>
            <a:rPr lang="cs-CZ" sz="2400" b="1" dirty="0">
              <a:solidFill>
                <a:srgbClr val="FFFF00"/>
              </a:solidFill>
            </a:rPr>
            <a:t>- </a:t>
          </a:r>
          <a:r>
            <a:rPr lang="cs-CZ" sz="2400" b="1" dirty="0"/>
            <a:t>MOHOU OVLIVNIT ZDRAVÍ I V KRÁTKODOBÉM HORIZONTU</a:t>
          </a:r>
          <a:endParaRPr lang="cs-CZ" sz="2400" dirty="0"/>
        </a:p>
      </dgm:t>
    </dgm:pt>
    <dgm:pt modelId="{A6B9C707-4582-44EA-A4C3-159479BD2A88}" type="parTrans" cxnId="{B7ED53DF-BF34-4CCB-B191-0412B2264FF2}">
      <dgm:prSet/>
      <dgm:spPr/>
      <dgm:t>
        <a:bodyPr/>
        <a:lstStyle/>
        <a:p>
          <a:endParaRPr lang="cs-CZ"/>
        </a:p>
      </dgm:t>
    </dgm:pt>
    <dgm:pt modelId="{05543B8B-B095-44AA-9AAF-96773423FCCC}" type="sibTrans" cxnId="{B7ED53DF-BF34-4CCB-B191-0412B2264FF2}">
      <dgm:prSet/>
      <dgm:spPr/>
      <dgm:t>
        <a:bodyPr/>
        <a:lstStyle/>
        <a:p>
          <a:endParaRPr lang="cs-CZ"/>
        </a:p>
      </dgm:t>
    </dgm:pt>
    <dgm:pt modelId="{598BD4C3-B0BE-4E02-85D6-4017CB609298}">
      <dgm:prSet phldrT="[Text]" custT="1"/>
      <dgm:spPr/>
      <dgm:t>
        <a:bodyPr/>
        <a:lstStyle/>
        <a:p>
          <a:r>
            <a:rPr lang="cs-CZ" sz="2400" b="1" dirty="0">
              <a:solidFill>
                <a:srgbClr val="FFFF00"/>
              </a:solidFill>
            </a:rPr>
            <a:t>SPOTŘEBITEL SE NEMUSÍ VĚDOMĚ SNAŽIT </a:t>
          </a:r>
          <a:br>
            <a:rPr lang="cs-CZ" sz="2400" b="1" dirty="0">
              <a:solidFill>
                <a:srgbClr val="FFFF00"/>
              </a:solidFill>
            </a:rPr>
          </a:br>
          <a:r>
            <a:rPr lang="cs-CZ" sz="2400" b="1" dirty="0">
              <a:solidFill>
                <a:srgbClr val="FFFF00"/>
              </a:solidFill>
            </a:rPr>
            <a:t>O ZMĚNU STRAVOVACÍCH NÁVYKŮ </a:t>
          </a:r>
          <a:br>
            <a:rPr lang="cs-CZ" sz="2400" b="1" dirty="0">
              <a:solidFill>
                <a:srgbClr val="FFFF00"/>
              </a:solidFill>
            </a:rPr>
          </a:br>
          <a:r>
            <a:rPr lang="cs-CZ" sz="2400" b="1" dirty="0">
              <a:solidFill>
                <a:srgbClr val="FFFF00"/>
              </a:solidFill>
            </a:rPr>
            <a:t>- </a:t>
          </a:r>
          <a:r>
            <a:rPr lang="cs-CZ" sz="2400" b="1" dirty="0"/>
            <a:t>PASIVNÍ PREVENTIVNÍ OPATŘENÍ</a:t>
          </a:r>
          <a:endParaRPr lang="cs-CZ" sz="2400" dirty="0"/>
        </a:p>
      </dgm:t>
    </dgm:pt>
    <dgm:pt modelId="{2801ED2A-6453-4DBF-B71A-292C7490A6EF}" type="parTrans" cxnId="{8B2B8C47-1F12-40E3-8E2E-CD98C0F1AB0A}">
      <dgm:prSet/>
      <dgm:spPr/>
      <dgm:t>
        <a:bodyPr/>
        <a:lstStyle/>
        <a:p>
          <a:endParaRPr lang="cs-CZ"/>
        </a:p>
      </dgm:t>
    </dgm:pt>
    <dgm:pt modelId="{0DB760D0-46A3-404D-B534-F844E775B4A3}" type="sibTrans" cxnId="{8B2B8C47-1F12-40E3-8E2E-CD98C0F1AB0A}">
      <dgm:prSet/>
      <dgm:spPr/>
      <dgm:t>
        <a:bodyPr/>
        <a:lstStyle/>
        <a:p>
          <a:endParaRPr lang="cs-CZ"/>
        </a:p>
      </dgm:t>
    </dgm:pt>
    <dgm:pt modelId="{CE3C8596-D96A-49C4-87D2-789BB30AE985}">
      <dgm:prSet phldrT="[Text]" custT="1"/>
      <dgm:spPr/>
      <dgm:t>
        <a:bodyPr/>
        <a:lstStyle/>
        <a:p>
          <a:r>
            <a:rPr lang="cs-CZ" sz="2400" b="1" dirty="0">
              <a:solidFill>
                <a:srgbClr val="FFFF00"/>
              </a:solidFill>
            </a:rPr>
            <a:t>KOMPLEXNÍ PROBLÉM </a:t>
          </a:r>
          <a:br>
            <a:rPr lang="cs-CZ" sz="2400" b="1" dirty="0">
              <a:solidFill>
                <a:srgbClr val="FFFF00"/>
              </a:solidFill>
            </a:rPr>
          </a:br>
          <a:r>
            <a:rPr lang="cs-CZ" sz="2400" b="1" dirty="0">
              <a:solidFill>
                <a:schemeClr val="bg1"/>
              </a:solidFill>
            </a:rPr>
            <a:t>- VYŘEŠIT CÍLEVĚDOMOU REFORMULAČNÍ POLITIKOU  </a:t>
          </a:r>
        </a:p>
      </dgm:t>
    </dgm:pt>
    <dgm:pt modelId="{4256D7B3-913A-4C4E-8755-410B78213354}" type="parTrans" cxnId="{B3F1FCB0-112B-4D77-9F29-2DED4DD4F8C6}">
      <dgm:prSet/>
      <dgm:spPr/>
      <dgm:t>
        <a:bodyPr/>
        <a:lstStyle/>
        <a:p>
          <a:endParaRPr lang="cs-CZ"/>
        </a:p>
      </dgm:t>
    </dgm:pt>
    <dgm:pt modelId="{F6D82179-BF21-4DEE-A898-98F6530E1742}" type="sibTrans" cxnId="{B3F1FCB0-112B-4D77-9F29-2DED4DD4F8C6}">
      <dgm:prSet/>
      <dgm:spPr/>
      <dgm:t>
        <a:bodyPr/>
        <a:lstStyle/>
        <a:p>
          <a:endParaRPr lang="cs-CZ"/>
        </a:p>
      </dgm:t>
    </dgm:pt>
    <dgm:pt modelId="{B8B4F4E4-38E9-44D0-83BA-8597C4CC4843}" type="pres">
      <dgm:prSet presAssocID="{EFEC213F-52A0-4155-9F5A-27EBCD7761A4}" presName="Name0" presStyleCnt="0">
        <dgm:presLayoutVars>
          <dgm:chMax val="7"/>
          <dgm:chPref val="7"/>
          <dgm:dir/>
        </dgm:presLayoutVars>
      </dgm:prSet>
      <dgm:spPr/>
    </dgm:pt>
    <dgm:pt modelId="{4E6280EE-B6A9-41FF-AEF9-3C0246A02628}" type="pres">
      <dgm:prSet presAssocID="{EFEC213F-52A0-4155-9F5A-27EBCD7761A4}" presName="Name1" presStyleCnt="0"/>
      <dgm:spPr/>
    </dgm:pt>
    <dgm:pt modelId="{FE69D0AC-07F3-4C9C-8AB2-00B6A8D123F2}" type="pres">
      <dgm:prSet presAssocID="{EFEC213F-52A0-4155-9F5A-27EBCD7761A4}" presName="cycle" presStyleCnt="0"/>
      <dgm:spPr/>
    </dgm:pt>
    <dgm:pt modelId="{A3C8025F-C023-462E-A9D1-D5D805819E20}" type="pres">
      <dgm:prSet presAssocID="{EFEC213F-52A0-4155-9F5A-27EBCD7761A4}" presName="srcNode" presStyleLbl="node1" presStyleIdx="0" presStyleCnt="3"/>
      <dgm:spPr/>
    </dgm:pt>
    <dgm:pt modelId="{29B0501F-8A5A-4B90-84B5-AD7BDBF81EFF}" type="pres">
      <dgm:prSet presAssocID="{EFEC213F-52A0-4155-9F5A-27EBCD7761A4}" presName="conn" presStyleLbl="parChTrans1D2" presStyleIdx="0" presStyleCnt="1"/>
      <dgm:spPr/>
    </dgm:pt>
    <dgm:pt modelId="{D62DCED6-6D6A-480F-8CB6-3EFC47F02EB0}" type="pres">
      <dgm:prSet presAssocID="{EFEC213F-52A0-4155-9F5A-27EBCD7761A4}" presName="extraNode" presStyleLbl="node1" presStyleIdx="0" presStyleCnt="3"/>
      <dgm:spPr/>
    </dgm:pt>
    <dgm:pt modelId="{ED0D7BB0-4663-497A-B92F-DA9B2368813E}" type="pres">
      <dgm:prSet presAssocID="{EFEC213F-52A0-4155-9F5A-27EBCD7761A4}" presName="dstNode" presStyleLbl="node1" presStyleIdx="0" presStyleCnt="3"/>
      <dgm:spPr/>
    </dgm:pt>
    <dgm:pt modelId="{48686B3B-B7BF-44E9-B68C-711C84662A11}" type="pres">
      <dgm:prSet presAssocID="{20FD8411-4993-4968-B8F6-A290B0171AA3}" presName="text_1" presStyleLbl="node1" presStyleIdx="0" presStyleCnt="3">
        <dgm:presLayoutVars>
          <dgm:bulletEnabled val="1"/>
        </dgm:presLayoutVars>
      </dgm:prSet>
      <dgm:spPr/>
    </dgm:pt>
    <dgm:pt modelId="{172336D0-EA77-472E-B012-058CDF5E32B0}" type="pres">
      <dgm:prSet presAssocID="{20FD8411-4993-4968-B8F6-A290B0171AA3}" presName="accent_1" presStyleCnt="0"/>
      <dgm:spPr/>
    </dgm:pt>
    <dgm:pt modelId="{BDBACD56-B52D-4292-971A-41C47AFD8B31}" type="pres">
      <dgm:prSet presAssocID="{20FD8411-4993-4968-B8F6-A290B0171AA3}" presName="accentRepeatNode" presStyleLbl="solidFgAcc1" presStyleIdx="0" presStyleCnt="3"/>
      <dgm:spPr/>
    </dgm:pt>
    <dgm:pt modelId="{9D02CA92-34CF-4473-9B91-947B1966C427}" type="pres">
      <dgm:prSet presAssocID="{598BD4C3-B0BE-4E02-85D6-4017CB609298}" presName="text_2" presStyleLbl="node1" presStyleIdx="1" presStyleCnt="3">
        <dgm:presLayoutVars>
          <dgm:bulletEnabled val="1"/>
        </dgm:presLayoutVars>
      </dgm:prSet>
      <dgm:spPr/>
    </dgm:pt>
    <dgm:pt modelId="{70CE816E-3B74-40AF-AB4D-EBE93B19446F}" type="pres">
      <dgm:prSet presAssocID="{598BD4C3-B0BE-4E02-85D6-4017CB609298}" presName="accent_2" presStyleCnt="0"/>
      <dgm:spPr/>
    </dgm:pt>
    <dgm:pt modelId="{4B68C4E6-17D3-44AE-9067-39D4D7443037}" type="pres">
      <dgm:prSet presAssocID="{598BD4C3-B0BE-4E02-85D6-4017CB609298}" presName="accentRepeatNode" presStyleLbl="solidFgAcc1" presStyleIdx="1" presStyleCnt="3"/>
      <dgm:spPr/>
    </dgm:pt>
    <dgm:pt modelId="{F96F1B5B-6B63-4303-860C-F406EE95D736}" type="pres">
      <dgm:prSet presAssocID="{CE3C8596-D96A-49C4-87D2-789BB30AE985}" presName="text_3" presStyleLbl="node1" presStyleIdx="2" presStyleCnt="3">
        <dgm:presLayoutVars>
          <dgm:bulletEnabled val="1"/>
        </dgm:presLayoutVars>
      </dgm:prSet>
      <dgm:spPr/>
    </dgm:pt>
    <dgm:pt modelId="{6839C8E0-1602-4CF2-A7F0-7B3E1756C572}" type="pres">
      <dgm:prSet presAssocID="{CE3C8596-D96A-49C4-87D2-789BB30AE985}" presName="accent_3" presStyleCnt="0"/>
      <dgm:spPr/>
    </dgm:pt>
    <dgm:pt modelId="{E4E19E4F-E8CF-4D43-B132-3499E1A9221D}" type="pres">
      <dgm:prSet presAssocID="{CE3C8596-D96A-49C4-87D2-789BB30AE985}" presName="accentRepeatNode" presStyleLbl="solidFgAcc1" presStyleIdx="2" presStyleCnt="3"/>
      <dgm:spPr/>
    </dgm:pt>
  </dgm:ptLst>
  <dgm:cxnLst>
    <dgm:cxn modelId="{A48CDF18-82D4-4F97-A761-522C6A67D414}" type="presOf" srcId="{EFEC213F-52A0-4155-9F5A-27EBCD7761A4}" destId="{B8B4F4E4-38E9-44D0-83BA-8597C4CC4843}" srcOrd="0" destOrd="0" presId="urn:microsoft.com/office/officeart/2008/layout/VerticalCurvedList"/>
    <dgm:cxn modelId="{B25F8D21-CD72-4A6F-A189-903C4259E2D2}" type="presOf" srcId="{05543B8B-B095-44AA-9AAF-96773423FCCC}" destId="{29B0501F-8A5A-4B90-84B5-AD7BDBF81EFF}" srcOrd="0" destOrd="0" presId="urn:microsoft.com/office/officeart/2008/layout/VerticalCurvedList"/>
    <dgm:cxn modelId="{0AF7822F-C5D8-43B4-8D9D-0505C60BBA2C}" type="presOf" srcId="{598BD4C3-B0BE-4E02-85D6-4017CB609298}" destId="{9D02CA92-34CF-4473-9B91-947B1966C427}" srcOrd="0" destOrd="0" presId="urn:microsoft.com/office/officeart/2008/layout/VerticalCurvedList"/>
    <dgm:cxn modelId="{8B2B8C47-1F12-40E3-8E2E-CD98C0F1AB0A}" srcId="{EFEC213F-52A0-4155-9F5A-27EBCD7761A4}" destId="{598BD4C3-B0BE-4E02-85D6-4017CB609298}" srcOrd="1" destOrd="0" parTransId="{2801ED2A-6453-4DBF-B71A-292C7490A6EF}" sibTransId="{0DB760D0-46A3-404D-B534-F844E775B4A3}"/>
    <dgm:cxn modelId="{B3F1FCB0-112B-4D77-9F29-2DED4DD4F8C6}" srcId="{EFEC213F-52A0-4155-9F5A-27EBCD7761A4}" destId="{CE3C8596-D96A-49C4-87D2-789BB30AE985}" srcOrd="2" destOrd="0" parTransId="{4256D7B3-913A-4C4E-8755-410B78213354}" sibTransId="{F6D82179-BF21-4DEE-A898-98F6530E1742}"/>
    <dgm:cxn modelId="{079879B6-35FF-49E9-9A2E-F00C7FE82D04}" type="presOf" srcId="{20FD8411-4993-4968-B8F6-A290B0171AA3}" destId="{48686B3B-B7BF-44E9-B68C-711C84662A11}" srcOrd="0" destOrd="0" presId="urn:microsoft.com/office/officeart/2008/layout/VerticalCurvedList"/>
    <dgm:cxn modelId="{C1C8F7BA-C7A5-42AE-8C6D-E98C69B6170D}" type="presOf" srcId="{CE3C8596-D96A-49C4-87D2-789BB30AE985}" destId="{F96F1B5B-6B63-4303-860C-F406EE95D736}" srcOrd="0" destOrd="0" presId="urn:microsoft.com/office/officeart/2008/layout/VerticalCurvedList"/>
    <dgm:cxn modelId="{B7ED53DF-BF34-4CCB-B191-0412B2264FF2}" srcId="{EFEC213F-52A0-4155-9F5A-27EBCD7761A4}" destId="{20FD8411-4993-4968-B8F6-A290B0171AA3}" srcOrd="0" destOrd="0" parTransId="{A6B9C707-4582-44EA-A4C3-159479BD2A88}" sibTransId="{05543B8B-B095-44AA-9AAF-96773423FCCC}"/>
    <dgm:cxn modelId="{4350902F-C58E-41A2-92FC-6E91281BFB28}" type="presParOf" srcId="{B8B4F4E4-38E9-44D0-83BA-8597C4CC4843}" destId="{4E6280EE-B6A9-41FF-AEF9-3C0246A02628}" srcOrd="0" destOrd="0" presId="urn:microsoft.com/office/officeart/2008/layout/VerticalCurvedList"/>
    <dgm:cxn modelId="{498EBE51-3BD1-457F-8C86-9E37B31334CB}" type="presParOf" srcId="{4E6280EE-B6A9-41FF-AEF9-3C0246A02628}" destId="{FE69D0AC-07F3-4C9C-8AB2-00B6A8D123F2}" srcOrd="0" destOrd="0" presId="urn:microsoft.com/office/officeart/2008/layout/VerticalCurvedList"/>
    <dgm:cxn modelId="{7AB1F197-AEE7-4B66-8FF4-E52478482A48}" type="presParOf" srcId="{FE69D0AC-07F3-4C9C-8AB2-00B6A8D123F2}" destId="{A3C8025F-C023-462E-A9D1-D5D805819E20}" srcOrd="0" destOrd="0" presId="urn:microsoft.com/office/officeart/2008/layout/VerticalCurvedList"/>
    <dgm:cxn modelId="{6EF63534-106D-4C5F-873A-215112BD345C}" type="presParOf" srcId="{FE69D0AC-07F3-4C9C-8AB2-00B6A8D123F2}" destId="{29B0501F-8A5A-4B90-84B5-AD7BDBF81EFF}" srcOrd="1" destOrd="0" presId="urn:microsoft.com/office/officeart/2008/layout/VerticalCurvedList"/>
    <dgm:cxn modelId="{22399CD5-0885-4F5D-8E06-4573E387171F}" type="presParOf" srcId="{FE69D0AC-07F3-4C9C-8AB2-00B6A8D123F2}" destId="{D62DCED6-6D6A-480F-8CB6-3EFC47F02EB0}" srcOrd="2" destOrd="0" presId="urn:microsoft.com/office/officeart/2008/layout/VerticalCurvedList"/>
    <dgm:cxn modelId="{6BEE8DC9-5C8A-41FA-B3F0-776F33995A4C}" type="presParOf" srcId="{FE69D0AC-07F3-4C9C-8AB2-00B6A8D123F2}" destId="{ED0D7BB0-4663-497A-B92F-DA9B2368813E}" srcOrd="3" destOrd="0" presId="urn:microsoft.com/office/officeart/2008/layout/VerticalCurvedList"/>
    <dgm:cxn modelId="{1D203873-8123-4F07-B43A-72FEFFEE24C3}" type="presParOf" srcId="{4E6280EE-B6A9-41FF-AEF9-3C0246A02628}" destId="{48686B3B-B7BF-44E9-B68C-711C84662A11}" srcOrd="1" destOrd="0" presId="urn:microsoft.com/office/officeart/2008/layout/VerticalCurvedList"/>
    <dgm:cxn modelId="{C143CFD6-1AD2-41FF-A64E-19CDBFFCCA9C}" type="presParOf" srcId="{4E6280EE-B6A9-41FF-AEF9-3C0246A02628}" destId="{172336D0-EA77-472E-B012-058CDF5E32B0}" srcOrd="2" destOrd="0" presId="urn:microsoft.com/office/officeart/2008/layout/VerticalCurvedList"/>
    <dgm:cxn modelId="{7D613DEE-E225-43AE-8471-06BB740E756A}" type="presParOf" srcId="{172336D0-EA77-472E-B012-058CDF5E32B0}" destId="{BDBACD56-B52D-4292-971A-41C47AFD8B31}" srcOrd="0" destOrd="0" presId="urn:microsoft.com/office/officeart/2008/layout/VerticalCurvedList"/>
    <dgm:cxn modelId="{4DCE9F50-AFC6-4983-A414-35D082769C8A}" type="presParOf" srcId="{4E6280EE-B6A9-41FF-AEF9-3C0246A02628}" destId="{9D02CA92-34CF-4473-9B91-947B1966C427}" srcOrd="3" destOrd="0" presId="urn:microsoft.com/office/officeart/2008/layout/VerticalCurvedList"/>
    <dgm:cxn modelId="{D26FDF38-30CF-4C4F-9BFB-A831FC3DC41C}" type="presParOf" srcId="{4E6280EE-B6A9-41FF-AEF9-3C0246A02628}" destId="{70CE816E-3B74-40AF-AB4D-EBE93B19446F}" srcOrd="4" destOrd="0" presId="urn:microsoft.com/office/officeart/2008/layout/VerticalCurvedList"/>
    <dgm:cxn modelId="{3535EE26-2BE3-4404-AC68-1FA2E99E46E8}" type="presParOf" srcId="{70CE816E-3B74-40AF-AB4D-EBE93B19446F}" destId="{4B68C4E6-17D3-44AE-9067-39D4D7443037}" srcOrd="0" destOrd="0" presId="urn:microsoft.com/office/officeart/2008/layout/VerticalCurvedList"/>
    <dgm:cxn modelId="{A552DFA8-B9A1-437F-A892-33B6183D280B}" type="presParOf" srcId="{4E6280EE-B6A9-41FF-AEF9-3C0246A02628}" destId="{F96F1B5B-6B63-4303-860C-F406EE95D736}" srcOrd="5" destOrd="0" presId="urn:microsoft.com/office/officeart/2008/layout/VerticalCurvedList"/>
    <dgm:cxn modelId="{3F767A6E-AA9C-4780-AD50-EC1D5B632FE9}" type="presParOf" srcId="{4E6280EE-B6A9-41FF-AEF9-3C0246A02628}" destId="{6839C8E0-1602-4CF2-A7F0-7B3E1756C572}" srcOrd="6" destOrd="0" presId="urn:microsoft.com/office/officeart/2008/layout/VerticalCurvedList"/>
    <dgm:cxn modelId="{F7F6FD65-9544-4A94-832E-60CF4963EA7C}" type="presParOf" srcId="{6839C8E0-1602-4CF2-A7F0-7B3E1756C572}" destId="{E4E19E4F-E8CF-4D43-B132-3499E1A9221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CF4DCA-1B77-402F-905B-4A9A81DABA9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cs-CZ"/>
        </a:p>
      </dgm:t>
    </dgm:pt>
    <dgm:pt modelId="{22CD7F47-7C17-4F1E-84F5-5FEAE3A419BE}">
      <dgm:prSet phldrT="[Text]" custT="1"/>
      <dgm:spPr>
        <a:solidFill>
          <a:srgbClr val="FF0000"/>
        </a:solidFill>
      </dgm:spPr>
      <dgm:t>
        <a:bodyPr/>
        <a:lstStyle/>
        <a:p>
          <a:r>
            <a:rPr lang="cs-CZ" sz="2800" b="1" dirty="0"/>
            <a:t>Sůl</a:t>
          </a:r>
        </a:p>
      </dgm:t>
    </dgm:pt>
    <dgm:pt modelId="{9E6045E2-C79B-486D-A1F5-98415A0FCFEC}" type="parTrans" cxnId="{9D3E16CE-BC82-450B-94E8-FB71A4B9F0FA}">
      <dgm:prSet/>
      <dgm:spPr/>
      <dgm:t>
        <a:bodyPr/>
        <a:lstStyle/>
        <a:p>
          <a:endParaRPr lang="cs-CZ"/>
        </a:p>
      </dgm:t>
    </dgm:pt>
    <dgm:pt modelId="{4E2D4EC4-BE28-4A18-93AB-97479D555BC8}" type="sibTrans" cxnId="{9D3E16CE-BC82-450B-94E8-FB71A4B9F0FA}">
      <dgm:prSet custT="1"/>
      <dgm:spPr>
        <a:solidFill>
          <a:srgbClr val="00B0F0"/>
        </a:solidFill>
      </dgm:spPr>
      <dgm:t>
        <a:bodyPr/>
        <a:lstStyle/>
        <a:p>
          <a:r>
            <a:rPr lang="cs-CZ" sz="2000" b="1" dirty="0"/>
            <a:t>další…</a:t>
          </a:r>
        </a:p>
        <a:p>
          <a:r>
            <a:rPr lang="cs-CZ" sz="2000" b="1" dirty="0"/>
            <a:t>energie?</a:t>
          </a:r>
        </a:p>
      </dgm:t>
    </dgm:pt>
    <dgm:pt modelId="{0B718408-9762-4D63-96E6-29CEA3AC544B}">
      <dgm:prSet phldrT="[Text]" custT="1"/>
      <dgm:spPr/>
      <dgm:t>
        <a:bodyPr/>
        <a:lstStyle/>
        <a:p>
          <a:r>
            <a:rPr lang="cs-CZ" sz="2400" b="1" dirty="0"/>
            <a:t>Redukce </a:t>
          </a:r>
          <a:br>
            <a:rPr lang="cs-CZ" sz="2400" b="1" dirty="0"/>
          </a:br>
          <a:r>
            <a:rPr lang="cs-CZ" sz="2400" b="1" dirty="0"/>
            <a:t>a náhrady soli</a:t>
          </a:r>
        </a:p>
      </dgm:t>
    </dgm:pt>
    <dgm:pt modelId="{76ABC917-3F6A-41B8-9982-AC67BF17706B}" type="parTrans" cxnId="{7E4B31D9-AD27-4F9A-810C-0B07925CEB91}">
      <dgm:prSet/>
      <dgm:spPr/>
      <dgm:t>
        <a:bodyPr/>
        <a:lstStyle/>
        <a:p>
          <a:endParaRPr lang="cs-CZ"/>
        </a:p>
      </dgm:t>
    </dgm:pt>
    <dgm:pt modelId="{1A6B6B5F-39A1-4C26-9CC4-6C8A2D2E5341}" type="sibTrans" cxnId="{7E4B31D9-AD27-4F9A-810C-0B07925CEB91}">
      <dgm:prSet/>
      <dgm:spPr/>
      <dgm:t>
        <a:bodyPr/>
        <a:lstStyle/>
        <a:p>
          <a:endParaRPr lang="cs-CZ"/>
        </a:p>
      </dgm:t>
    </dgm:pt>
    <dgm:pt modelId="{079BE163-1A78-4BE0-A56B-EA554C1D7A7D}">
      <dgm:prSet phldrT="[Text]" custT="1"/>
      <dgm:spPr>
        <a:solidFill>
          <a:srgbClr val="FF0000"/>
        </a:solidFill>
      </dgm:spPr>
      <dgm:t>
        <a:bodyPr/>
        <a:lstStyle/>
        <a:p>
          <a:r>
            <a:rPr lang="cs-CZ" sz="2800" b="1" dirty="0"/>
            <a:t>Tuk</a:t>
          </a:r>
        </a:p>
      </dgm:t>
    </dgm:pt>
    <dgm:pt modelId="{67E28ABD-CC42-49FB-BA24-C9E6436FF7DB}" type="parTrans" cxnId="{6CA98989-515E-4B0B-A00E-890C534B33E4}">
      <dgm:prSet/>
      <dgm:spPr/>
      <dgm:t>
        <a:bodyPr/>
        <a:lstStyle/>
        <a:p>
          <a:endParaRPr lang="cs-CZ"/>
        </a:p>
      </dgm:t>
    </dgm:pt>
    <dgm:pt modelId="{BF51E1D7-40CA-41D2-9B75-9A10192E0860}" type="sibTrans" cxnId="{6CA98989-515E-4B0B-A00E-890C534B33E4}">
      <dgm:prSet custT="1"/>
      <dgm:spPr>
        <a:solidFill>
          <a:srgbClr val="FFC000"/>
        </a:solidFill>
      </dgm:spPr>
      <dgm:t>
        <a:bodyPr/>
        <a:lstStyle/>
        <a:p>
          <a:r>
            <a:rPr lang="cs-CZ" sz="2800" b="1" dirty="0"/>
            <a:t>Sladidla</a:t>
          </a:r>
        </a:p>
      </dgm:t>
    </dgm:pt>
    <dgm:pt modelId="{B4D00FDE-C9BB-4058-B6A7-3701F72918E0}">
      <dgm:prSet phldrT="[Text]" custT="1"/>
      <dgm:spPr/>
      <dgm:t>
        <a:bodyPr/>
        <a:lstStyle/>
        <a:p>
          <a:r>
            <a:rPr lang="cs-CZ" sz="2400" b="1" dirty="0"/>
            <a:t>Snižování nasycených </a:t>
          </a:r>
          <a:br>
            <a:rPr lang="cs-CZ" sz="2400" b="1" dirty="0"/>
          </a:br>
          <a:r>
            <a:rPr lang="cs-CZ" sz="2400" b="1" dirty="0"/>
            <a:t>a </a:t>
          </a:r>
          <a:r>
            <a:rPr lang="cs-CZ" sz="2400" b="1" dirty="0" err="1"/>
            <a:t>transmastných</a:t>
          </a:r>
          <a:r>
            <a:rPr lang="cs-CZ" sz="2400" b="1" dirty="0"/>
            <a:t> kyselin</a:t>
          </a:r>
        </a:p>
      </dgm:t>
    </dgm:pt>
    <dgm:pt modelId="{C9233E8F-3C85-48FE-8365-0F8CB9ADFFF1}" type="parTrans" cxnId="{5C708EB4-A9F6-4BF7-A8F5-334AF367D754}">
      <dgm:prSet/>
      <dgm:spPr/>
      <dgm:t>
        <a:bodyPr/>
        <a:lstStyle/>
        <a:p>
          <a:endParaRPr lang="cs-CZ"/>
        </a:p>
      </dgm:t>
    </dgm:pt>
    <dgm:pt modelId="{1B8389A7-A641-44F8-8463-D44D19B82CFC}" type="sibTrans" cxnId="{5C708EB4-A9F6-4BF7-A8F5-334AF367D754}">
      <dgm:prSet/>
      <dgm:spPr/>
      <dgm:t>
        <a:bodyPr/>
        <a:lstStyle/>
        <a:p>
          <a:endParaRPr lang="cs-CZ"/>
        </a:p>
      </dgm:t>
    </dgm:pt>
    <dgm:pt modelId="{61CA1B30-9AD0-48A5-93AB-F29AC462EA1C}">
      <dgm:prSet phldrT="[Text]" custT="1"/>
      <dgm:spPr>
        <a:solidFill>
          <a:srgbClr val="92D050"/>
        </a:solidFill>
      </dgm:spPr>
      <dgm:t>
        <a:bodyPr/>
        <a:lstStyle/>
        <a:p>
          <a:r>
            <a:rPr lang="cs-CZ" sz="2000" b="1" dirty="0"/>
            <a:t>Vláknina</a:t>
          </a:r>
        </a:p>
      </dgm:t>
    </dgm:pt>
    <dgm:pt modelId="{D4A74083-6B26-428A-AF82-54AC9CB245CC}" type="parTrans" cxnId="{EA18F497-B11B-4F01-8CB3-A139DD598EA8}">
      <dgm:prSet/>
      <dgm:spPr/>
      <dgm:t>
        <a:bodyPr/>
        <a:lstStyle/>
        <a:p>
          <a:endParaRPr lang="cs-CZ"/>
        </a:p>
      </dgm:t>
    </dgm:pt>
    <dgm:pt modelId="{84B4D237-E677-4F2E-868A-3552AE6B46A6}" type="sibTrans" cxnId="{EA18F497-B11B-4F01-8CB3-A139DD598EA8}">
      <dgm:prSet custT="1"/>
      <dgm:spPr>
        <a:solidFill>
          <a:srgbClr val="FF0000"/>
        </a:solidFill>
      </dgm:spPr>
      <dgm:t>
        <a:bodyPr/>
        <a:lstStyle/>
        <a:p>
          <a:r>
            <a:rPr lang="cs-CZ" sz="2800" b="1" dirty="0"/>
            <a:t>Cukr</a:t>
          </a:r>
        </a:p>
      </dgm:t>
    </dgm:pt>
    <dgm:pt modelId="{D22B6B06-272A-4712-A136-06D65983FA11}">
      <dgm:prSet phldrT="[Text]" custT="1"/>
      <dgm:spPr/>
      <dgm:t>
        <a:bodyPr/>
        <a:lstStyle/>
        <a:p>
          <a:r>
            <a:rPr lang="cs-CZ" sz="2400" b="1" dirty="0"/>
            <a:t>Snížení obsahu přidaných cukrů</a:t>
          </a:r>
        </a:p>
      </dgm:t>
    </dgm:pt>
    <dgm:pt modelId="{21ABD0AF-8534-46D1-9F91-FD477EA59278}" type="parTrans" cxnId="{471F959A-364A-4AB7-B8B2-E1B4297BAF85}">
      <dgm:prSet/>
      <dgm:spPr/>
      <dgm:t>
        <a:bodyPr/>
        <a:lstStyle/>
        <a:p>
          <a:endParaRPr lang="cs-CZ"/>
        </a:p>
      </dgm:t>
    </dgm:pt>
    <dgm:pt modelId="{3730D292-9C33-4D64-A927-679CD70F23B1}" type="sibTrans" cxnId="{471F959A-364A-4AB7-B8B2-E1B4297BAF85}">
      <dgm:prSet/>
      <dgm:spPr/>
      <dgm:t>
        <a:bodyPr/>
        <a:lstStyle/>
        <a:p>
          <a:endParaRPr lang="cs-CZ"/>
        </a:p>
      </dgm:t>
    </dgm:pt>
    <dgm:pt modelId="{2C158C68-1C80-4F5F-BB54-7899A0E9A49D}" type="pres">
      <dgm:prSet presAssocID="{11CF4DCA-1B77-402F-905B-4A9A81DABA9E}" presName="Name0" presStyleCnt="0">
        <dgm:presLayoutVars>
          <dgm:chMax/>
          <dgm:chPref/>
          <dgm:dir/>
          <dgm:animLvl val="lvl"/>
        </dgm:presLayoutVars>
      </dgm:prSet>
      <dgm:spPr/>
    </dgm:pt>
    <dgm:pt modelId="{2917D98C-7EC0-417E-89F4-A116E29702B5}" type="pres">
      <dgm:prSet presAssocID="{22CD7F47-7C17-4F1E-84F5-5FEAE3A419BE}" presName="composite" presStyleCnt="0"/>
      <dgm:spPr/>
    </dgm:pt>
    <dgm:pt modelId="{81BD53FA-507E-4988-9C1C-6CB04CB9A113}" type="pres">
      <dgm:prSet presAssocID="{22CD7F47-7C17-4F1E-84F5-5FEAE3A419BE}" presName="Parent1" presStyleLbl="node1" presStyleIdx="0" presStyleCnt="6">
        <dgm:presLayoutVars>
          <dgm:chMax val="1"/>
          <dgm:chPref val="1"/>
          <dgm:bulletEnabled val="1"/>
        </dgm:presLayoutVars>
      </dgm:prSet>
      <dgm:spPr/>
    </dgm:pt>
    <dgm:pt modelId="{4BAA95A9-4462-48DF-A752-A72295F513C2}" type="pres">
      <dgm:prSet presAssocID="{22CD7F47-7C17-4F1E-84F5-5FEAE3A419BE}" presName="Childtext1" presStyleLbl="revTx" presStyleIdx="0" presStyleCnt="3">
        <dgm:presLayoutVars>
          <dgm:chMax val="0"/>
          <dgm:chPref val="0"/>
          <dgm:bulletEnabled val="1"/>
        </dgm:presLayoutVars>
      </dgm:prSet>
      <dgm:spPr/>
    </dgm:pt>
    <dgm:pt modelId="{51F51270-ADD5-48F1-BE47-F0507BB982F4}" type="pres">
      <dgm:prSet presAssocID="{22CD7F47-7C17-4F1E-84F5-5FEAE3A419BE}" presName="BalanceSpacing" presStyleCnt="0"/>
      <dgm:spPr/>
    </dgm:pt>
    <dgm:pt modelId="{150EA54D-772E-4BA0-A150-0A4CB93BDC1B}" type="pres">
      <dgm:prSet presAssocID="{22CD7F47-7C17-4F1E-84F5-5FEAE3A419BE}" presName="BalanceSpacing1" presStyleCnt="0"/>
      <dgm:spPr/>
    </dgm:pt>
    <dgm:pt modelId="{5CBC06E5-073C-41F9-8203-23897FCE9CBD}" type="pres">
      <dgm:prSet presAssocID="{4E2D4EC4-BE28-4A18-93AB-97479D555BC8}" presName="Accent1Text" presStyleLbl="node1" presStyleIdx="1" presStyleCnt="6"/>
      <dgm:spPr/>
    </dgm:pt>
    <dgm:pt modelId="{5E371CAB-3E0B-412F-AA50-AE1145E3F522}" type="pres">
      <dgm:prSet presAssocID="{4E2D4EC4-BE28-4A18-93AB-97479D555BC8}" presName="spaceBetweenRectangles" presStyleCnt="0"/>
      <dgm:spPr/>
    </dgm:pt>
    <dgm:pt modelId="{A3243565-85B3-41C2-B543-95A27CE43B6A}" type="pres">
      <dgm:prSet presAssocID="{079BE163-1A78-4BE0-A56B-EA554C1D7A7D}" presName="composite" presStyleCnt="0"/>
      <dgm:spPr/>
    </dgm:pt>
    <dgm:pt modelId="{979B6491-C235-40A3-9AE3-24B69F81ECD0}" type="pres">
      <dgm:prSet presAssocID="{079BE163-1A78-4BE0-A56B-EA554C1D7A7D}" presName="Parent1" presStyleLbl="node1" presStyleIdx="2" presStyleCnt="6" custLinFactNeighborX="-13323" custLinFactNeighborY="-610">
        <dgm:presLayoutVars>
          <dgm:chMax val="1"/>
          <dgm:chPref val="1"/>
          <dgm:bulletEnabled val="1"/>
        </dgm:presLayoutVars>
      </dgm:prSet>
      <dgm:spPr/>
    </dgm:pt>
    <dgm:pt modelId="{19852922-8E2E-4B05-B2D7-1D8A2841170C}" type="pres">
      <dgm:prSet presAssocID="{079BE163-1A78-4BE0-A56B-EA554C1D7A7D}" presName="Childtext1" presStyleLbl="revTx" presStyleIdx="1" presStyleCnt="3" custScaleX="149620" custLinFactNeighborX="-41800">
        <dgm:presLayoutVars>
          <dgm:chMax val="0"/>
          <dgm:chPref val="0"/>
          <dgm:bulletEnabled val="1"/>
        </dgm:presLayoutVars>
      </dgm:prSet>
      <dgm:spPr/>
    </dgm:pt>
    <dgm:pt modelId="{870F1020-30FB-4E01-909B-E72AE22BD533}" type="pres">
      <dgm:prSet presAssocID="{079BE163-1A78-4BE0-A56B-EA554C1D7A7D}" presName="BalanceSpacing" presStyleCnt="0"/>
      <dgm:spPr/>
    </dgm:pt>
    <dgm:pt modelId="{A4691F8D-6BAD-44DA-87D1-0A1C56422E05}" type="pres">
      <dgm:prSet presAssocID="{079BE163-1A78-4BE0-A56B-EA554C1D7A7D}" presName="BalanceSpacing1" presStyleCnt="0"/>
      <dgm:spPr/>
    </dgm:pt>
    <dgm:pt modelId="{657BF4A9-788D-4963-92DE-DDD161B4B364}" type="pres">
      <dgm:prSet presAssocID="{BF51E1D7-40CA-41D2-9B75-9A10192E0860}" presName="Accent1Text" presStyleLbl="node1" presStyleIdx="3" presStyleCnt="6" custLinFactNeighborX="-14024" custLinFactNeighborY="0"/>
      <dgm:spPr/>
    </dgm:pt>
    <dgm:pt modelId="{7E3C6428-1ED3-4041-86E1-EA3A1B6E5E31}" type="pres">
      <dgm:prSet presAssocID="{BF51E1D7-40CA-41D2-9B75-9A10192E0860}" presName="spaceBetweenRectangles" presStyleCnt="0"/>
      <dgm:spPr/>
    </dgm:pt>
    <dgm:pt modelId="{EF827D67-3DC5-477C-A962-A4978066CDE9}" type="pres">
      <dgm:prSet presAssocID="{61CA1B30-9AD0-48A5-93AB-F29AC462EA1C}" presName="composite" presStyleCnt="0"/>
      <dgm:spPr/>
    </dgm:pt>
    <dgm:pt modelId="{8B1C8A45-EAE0-4942-870B-CFAD6029F6B8}" type="pres">
      <dgm:prSet presAssocID="{61CA1B30-9AD0-48A5-93AB-F29AC462EA1C}" presName="Parent1" presStyleLbl="node1" presStyleIdx="4" presStyleCnt="6">
        <dgm:presLayoutVars>
          <dgm:chMax val="1"/>
          <dgm:chPref val="1"/>
          <dgm:bulletEnabled val="1"/>
        </dgm:presLayoutVars>
      </dgm:prSet>
      <dgm:spPr/>
    </dgm:pt>
    <dgm:pt modelId="{2DB4B306-5BB8-4855-8D3F-F6554BBFA732}" type="pres">
      <dgm:prSet presAssocID="{61CA1B30-9AD0-48A5-93AB-F29AC462EA1C}" presName="Childtext1" presStyleLbl="revTx" presStyleIdx="2" presStyleCnt="3" custLinFactX="-100000" custLinFactNeighborX="-168527" custLinFactNeighborY="1072">
        <dgm:presLayoutVars>
          <dgm:chMax val="0"/>
          <dgm:chPref val="0"/>
          <dgm:bulletEnabled val="1"/>
        </dgm:presLayoutVars>
      </dgm:prSet>
      <dgm:spPr/>
    </dgm:pt>
    <dgm:pt modelId="{EAFD6F4B-B56B-4EFE-9798-C4E014187E49}" type="pres">
      <dgm:prSet presAssocID="{61CA1B30-9AD0-48A5-93AB-F29AC462EA1C}" presName="BalanceSpacing" presStyleCnt="0"/>
      <dgm:spPr/>
    </dgm:pt>
    <dgm:pt modelId="{1E1DBB37-2E4F-44D7-B8CA-DAFD63523BC5}" type="pres">
      <dgm:prSet presAssocID="{61CA1B30-9AD0-48A5-93AB-F29AC462EA1C}" presName="BalanceSpacing1" presStyleCnt="0"/>
      <dgm:spPr/>
    </dgm:pt>
    <dgm:pt modelId="{40B79604-ABAB-483C-B112-9B64CC5F8178}" type="pres">
      <dgm:prSet presAssocID="{84B4D237-E677-4F2E-868A-3552AE6B46A6}" presName="Accent1Text" presStyleLbl="node1" presStyleIdx="5" presStyleCnt="6"/>
      <dgm:spPr/>
    </dgm:pt>
  </dgm:ptLst>
  <dgm:cxnLst>
    <dgm:cxn modelId="{86FDF90C-D192-49CA-9257-C7B7BCADAEBE}" type="presOf" srcId="{BF51E1D7-40CA-41D2-9B75-9A10192E0860}" destId="{657BF4A9-788D-4963-92DE-DDD161B4B364}" srcOrd="0" destOrd="0" presId="urn:microsoft.com/office/officeart/2008/layout/AlternatingHexagons"/>
    <dgm:cxn modelId="{A355BE1F-188B-45BE-972E-991B2924B77B}" type="presOf" srcId="{22CD7F47-7C17-4F1E-84F5-5FEAE3A419BE}" destId="{81BD53FA-507E-4988-9C1C-6CB04CB9A113}" srcOrd="0" destOrd="0" presId="urn:microsoft.com/office/officeart/2008/layout/AlternatingHexagons"/>
    <dgm:cxn modelId="{1214032A-7A33-4F3A-83F5-18A7942724D1}" type="presOf" srcId="{079BE163-1A78-4BE0-A56B-EA554C1D7A7D}" destId="{979B6491-C235-40A3-9AE3-24B69F81ECD0}" srcOrd="0" destOrd="0" presId="urn:microsoft.com/office/officeart/2008/layout/AlternatingHexagons"/>
    <dgm:cxn modelId="{8656523E-9D53-4491-9B72-00AB074D2395}" type="presOf" srcId="{D22B6B06-272A-4712-A136-06D65983FA11}" destId="{2DB4B306-5BB8-4855-8D3F-F6554BBFA732}" srcOrd="0" destOrd="0" presId="urn:microsoft.com/office/officeart/2008/layout/AlternatingHexagons"/>
    <dgm:cxn modelId="{D7138366-CE4D-40A4-9CEB-095AC4ACCFF9}" type="presOf" srcId="{84B4D237-E677-4F2E-868A-3552AE6B46A6}" destId="{40B79604-ABAB-483C-B112-9B64CC5F8178}" srcOrd="0" destOrd="0" presId="urn:microsoft.com/office/officeart/2008/layout/AlternatingHexagons"/>
    <dgm:cxn modelId="{C3F96A69-C0F3-480B-9047-94AFF182CA28}" type="presOf" srcId="{61CA1B30-9AD0-48A5-93AB-F29AC462EA1C}" destId="{8B1C8A45-EAE0-4942-870B-CFAD6029F6B8}" srcOrd="0" destOrd="0" presId="urn:microsoft.com/office/officeart/2008/layout/AlternatingHexagons"/>
    <dgm:cxn modelId="{737D4A71-F231-4B0D-A1EA-9D3D8CA9078C}" type="presOf" srcId="{0B718408-9762-4D63-96E6-29CEA3AC544B}" destId="{4BAA95A9-4462-48DF-A752-A72295F513C2}" srcOrd="0" destOrd="0" presId="urn:microsoft.com/office/officeart/2008/layout/AlternatingHexagons"/>
    <dgm:cxn modelId="{6CA98989-515E-4B0B-A00E-890C534B33E4}" srcId="{11CF4DCA-1B77-402F-905B-4A9A81DABA9E}" destId="{079BE163-1A78-4BE0-A56B-EA554C1D7A7D}" srcOrd="1" destOrd="0" parTransId="{67E28ABD-CC42-49FB-BA24-C9E6436FF7DB}" sibTransId="{BF51E1D7-40CA-41D2-9B75-9A10192E0860}"/>
    <dgm:cxn modelId="{EA18F497-B11B-4F01-8CB3-A139DD598EA8}" srcId="{11CF4DCA-1B77-402F-905B-4A9A81DABA9E}" destId="{61CA1B30-9AD0-48A5-93AB-F29AC462EA1C}" srcOrd="2" destOrd="0" parTransId="{D4A74083-6B26-428A-AF82-54AC9CB245CC}" sibTransId="{84B4D237-E677-4F2E-868A-3552AE6B46A6}"/>
    <dgm:cxn modelId="{471F959A-364A-4AB7-B8B2-E1B4297BAF85}" srcId="{61CA1B30-9AD0-48A5-93AB-F29AC462EA1C}" destId="{D22B6B06-272A-4712-A136-06D65983FA11}" srcOrd="0" destOrd="0" parTransId="{21ABD0AF-8534-46D1-9F91-FD477EA59278}" sibTransId="{3730D292-9C33-4D64-A927-679CD70F23B1}"/>
    <dgm:cxn modelId="{54221AA8-3F22-4348-8A64-21D6E7F12AF9}" type="presOf" srcId="{4E2D4EC4-BE28-4A18-93AB-97479D555BC8}" destId="{5CBC06E5-073C-41F9-8203-23897FCE9CBD}" srcOrd="0" destOrd="0" presId="urn:microsoft.com/office/officeart/2008/layout/AlternatingHexagons"/>
    <dgm:cxn modelId="{BEA9AEB3-FCBB-4FFA-948A-A48ACDA9EC80}" type="presOf" srcId="{B4D00FDE-C9BB-4058-B6A7-3701F72918E0}" destId="{19852922-8E2E-4B05-B2D7-1D8A2841170C}" srcOrd="0" destOrd="0" presId="urn:microsoft.com/office/officeart/2008/layout/AlternatingHexagons"/>
    <dgm:cxn modelId="{5C708EB4-A9F6-4BF7-A8F5-334AF367D754}" srcId="{079BE163-1A78-4BE0-A56B-EA554C1D7A7D}" destId="{B4D00FDE-C9BB-4058-B6A7-3701F72918E0}" srcOrd="0" destOrd="0" parTransId="{C9233E8F-3C85-48FE-8365-0F8CB9ADFFF1}" sibTransId="{1B8389A7-A641-44F8-8463-D44D19B82CFC}"/>
    <dgm:cxn modelId="{9D3E16CE-BC82-450B-94E8-FB71A4B9F0FA}" srcId="{11CF4DCA-1B77-402F-905B-4A9A81DABA9E}" destId="{22CD7F47-7C17-4F1E-84F5-5FEAE3A419BE}" srcOrd="0" destOrd="0" parTransId="{9E6045E2-C79B-486D-A1F5-98415A0FCFEC}" sibTransId="{4E2D4EC4-BE28-4A18-93AB-97479D555BC8}"/>
    <dgm:cxn modelId="{7E4B31D9-AD27-4F9A-810C-0B07925CEB91}" srcId="{22CD7F47-7C17-4F1E-84F5-5FEAE3A419BE}" destId="{0B718408-9762-4D63-96E6-29CEA3AC544B}" srcOrd="0" destOrd="0" parTransId="{76ABC917-3F6A-41B8-9982-AC67BF17706B}" sibTransId="{1A6B6B5F-39A1-4C26-9CC4-6C8A2D2E5341}"/>
    <dgm:cxn modelId="{038EC8FE-9766-4E7F-B26B-4B02F357875B}" type="presOf" srcId="{11CF4DCA-1B77-402F-905B-4A9A81DABA9E}" destId="{2C158C68-1C80-4F5F-BB54-7899A0E9A49D}" srcOrd="0" destOrd="0" presId="urn:microsoft.com/office/officeart/2008/layout/AlternatingHexagons"/>
    <dgm:cxn modelId="{C9B9EF8F-A515-44D9-894B-8C1953A858FA}" type="presParOf" srcId="{2C158C68-1C80-4F5F-BB54-7899A0E9A49D}" destId="{2917D98C-7EC0-417E-89F4-A116E29702B5}" srcOrd="0" destOrd="0" presId="urn:microsoft.com/office/officeart/2008/layout/AlternatingHexagons"/>
    <dgm:cxn modelId="{54D3B15A-D769-4B6B-8785-7D363C58E5F7}" type="presParOf" srcId="{2917D98C-7EC0-417E-89F4-A116E29702B5}" destId="{81BD53FA-507E-4988-9C1C-6CB04CB9A113}" srcOrd="0" destOrd="0" presId="urn:microsoft.com/office/officeart/2008/layout/AlternatingHexagons"/>
    <dgm:cxn modelId="{8B97AFA7-E541-41D1-B980-9AEF4D86D04F}" type="presParOf" srcId="{2917D98C-7EC0-417E-89F4-A116E29702B5}" destId="{4BAA95A9-4462-48DF-A752-A72295F513C2}" srcOrd="1" destOrd="0" presId="urn:microsoft.com/office/officeart/2008/layout/AlternatingHexagons"/>
    <dgm:cxn modelId="{A6FB756F-4F64-41B9-B658-A82F5025C231}" type="presParOf" srcId="{2917D98C-7EC0-417E-89F4-A116E29702B5}" destId="{51F51270-ADD5-48F1-BE47-F0507BB982F4}" srcOrd="2" destOrd="0" presId="urn:microsoft.com/office/officeart/2008/layout/AlternatingHexagons"/>
    <dgm:cxn modelId="{A43F5BB0-3B41-4A61-89C7-F168477F9111}" type="presParOf" srcId="{2917D98C-7EC0-417E-89F4-A116E29702B5}" destId="{150EA54D-772E-4BA0-A150-0A4CB93BDC1B}" srcOrd="3" destOrd="0" presId="urn:microsoft.com/office/officeart/2008/layout/AlternatingHexagons"/>
    <dgm:cxn modelId="{AEA6FD99-E372-446F-B86D-E30967F33377}" type="presParOf" srcId="{2917D98C-7EC0-417E-89F4-A116E29702B5}" destId="{5CBC06E5-073C-41F9-8203-23897FCE9CBD}" srcOrd="4" destOrd="0" presId="urn:microsoft.com/office/officeart/2008/layout/AlternatingHexagons"/>
    <dgm:cxn modelId="{48AA6DFB-36FA-41B7-A198-4302BBDCB24D}" type="presParOf" srcId="{2C158C68-1C80-4F5F-BB54-7899A0E9A49D}" destId="{5E371CAB-3E0B-412F-AA50-AE1145E3F522}" srcOrd="1" destOrd="0" presId="urn:microsoft.com/office/officeart/2008/layout/AlternatingHexagons"/>
    <dgm:cxn modelId="{90552859-7A72-438F-BCAB-BC16C0986A65}" type="presParOf" srcId="{2C158C68-1C80-4F5F-BB54-7899A0E9A49D}" destId="{A3243565-85B3-41C2-B543-95A27CE43B6A}" srcOrd="2" destOrd="0" presId="urn:microsoft.com/office/officeart/2008/layout/AlternatingHexagons"/>
    <dgm:cxn modelId="{FEB20E99-041E-4A79-A751-7C72EB20C16E}" type="presParOf" srcId="{A3243565-85B3-41C2-B543-95A27CE43B6A}" destId="{979B6491-C235-40A3-9AE3-24B69F81ECD0}" srcOrd="0" destOrd="0" presId="urn:microsoft.com/office/officeart/2008/layout/AlternatingHexagons"/>
    <dgm:cxn modelId="{5D04D1D7-B36C-4247-8895-3643007AF987}" type="presParOf" srcId="{A3243565-85B3-41C2-B543-95A27CE43B6A}" destId="{19852922-8E2E-4B05-B2D7-1D8A2841170C}" srcOrd="1" destOrd="0" presId="urn:microsoft.com/office/officeart/2008/layout/AlternatingHexagons"/>
    <dgm:cxn modelId="{B28FA836-B465-467A-BBB1-A2CDD13AD856}" type="presParOf" srcId="{A3243565-85B3-41C2-B543-95A27CE43B6A}" destId="{870F1020-30FB-4E01-909B-E72AE22BD533}" srcOrd="2" destOrd="0" presId="urn:microsoft.com/office/officeart/2008/layout/AlternatingHexagons"/>
    <dgm:cxn modelId="{E8333C51-FA29-45E3-94BD-95D4A22C86F5}" type="presParOf" srcId="{A3243565-85B3-41C2-B543-95A27CE43B6A}" destId="{A4691F8D-6BAD-44DA-87D1-0A1C56422E05}" srcOrd="3" destOrd="0" presId="urn:microsoft.com/office/officeart/2008/layout/AlternatingHexagons"/>
    <dgm:cxn modelId="{9CB50C1E-AFFF-404C-9B3D-595580394538}" type="presParOf" srcId="{A3243565-85B3-41C2-B543-95A27CE43B6A}" destId="{657BF4A9-788D-4963-92DE-DDD161B4B364}" srcOrd="4" destOrd="0" presId="urn:microsoft.com/office/officeart/2008/layout/AlternatingHexagons"/>
    <dgm:cxn modelId="{DC9C826C-4B9E-4E30-BD66-DB63A5135365}" type="presParOf" srcId="{2C158C68-1C80-4F5F-BB54-7899A0E9A49D}" destId="{7E3C6428-1ED3-4041-86E1-EA3A1B6E5E31}" srcOrd="3" destOrd="0" presId="urn:microsoft.com/office/officeart/2008/layout/AlternatingHexagons"/>
    <dgm:cxn modelId="{F701FD36-FB59-42E0-9B10-1F05882F5DF8}" type="presParOf" srcId="{2C158C68-1C80-4F5F-BB54-7899A0E9A49D}" destId="{EF827D67-3DC5-477C-A962-A4978066CDE9}" srcOrd="4" destOrd="0" presId="urn:microsoft.com/office/officeart/2008/layout/AlternatingHexagons"/>
    <dgm:cxn modelId="{D0779B90-D05C-483F-A367-EA2982C83EB7}" type="presParOf" srcId="{EF827D67-3DC5-477C-A962-A4978066CDE9}" destId="{8B1C8A45-EAE0-4942-870B-CFAD6029F6B8}" srcOrd="0" destOrd="0" presId="urn:microsoft.com/office/officeart/2008/layout/AlternatingHexagons"/>
    <dgm:cxn modelId="{17E2F765-D9FA-4AF6-8CDF-F6224EA1015A}" type="presParOf" srcId="{EF827D67-3DC5-477C-A962-A4978066CDE9}" destId="{2DB4B306-5BB8-4855-8D3F-F6554BBFA732}" srcOrd="1" destOrd="0" presId="urn:microsoft.com/office/officeart/2008/layout/AlternatingHexagons"/>
    <dgm:cxn modelId="{A481C93D-26E9-4505-BA7E-13573335BBDA}" type="presParOf" srcId="{EF827D67-3DC5-477C-A962-A4978066CDE9}" destId="{EAFD6F4B-B56B-4EFE-9798-C4E014187E49}" srcOrd="2" destOrd="0" presId="urn:microsoft.com/office/officeart/2008/layout/AlternatingHexagons"/>
    <dgm:cxn modelId="{CB8BF652-3358-4FF4-B520-52C51BC6F205}" type="presParOf" srcId="{EF827D67-3DC5-477C-A962-A4978066CDE9}" destId="{1E1DBB37-2E4F-44D7-B8CA-DAFD63523BC5}" srcOrd="3" destOrd="0" presId="urn:microsoft.com/office/officeart/2008/layout/AlternatingHexagons"/>
    <dgm:cxn modelId="{794112D6-F4BA-4F7C-9FED-3C6E01AF2DCA}" type="presParOf" srcId="{EF827D67-3DC5-477C-A962-A4978066CDE9}" destId="{40B79604-ABAB-483C-B112-9B64CC5F8178}"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0C5F8-6DB5-4D05-9251-E9095E2C4CE3}">
      <dsp:nvSpPr>
        <dsp:cNvPr id="0" name=""/>
        <dsp:cNvSpPr/>
      </dsp:nvSpPr>
      <dsp:spPr>
        <a:xfrm>
          <a:off x="6613874" y="2690695"/>
          <a:ext cx="4604731" cy="26438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Konzumace skupin potravin a nutrientů</a:t>
          </a:r>
        </a:p>
        <a:p>
          <a:pPr marL="228600" lvl="1" indent="-228600" algn="l" defTabSz="889000">
            <a:lnSpc>
              <a:spcPct val="90000"/>
            </a:lnSpc>
            <a:spcBef>
              <a:spcPct val="0"/>
            </a:spcBef>
            <a:spcAft>
              <a:spcPct val="15000"/>
            </a:spcAft>
            <a:buChar char="•"/>
          </a:pPr>
          <a:r>
            <a:rPr lang="cs-CZ" sz="2000" kern="1200" dirty="0"/>
            <a:t>Složení potravin, databáze</a:t>
          </a:r>
        </a:p>
        <a:p>
          <a:pPr marL="228600" lvl="1" indent="-228600" algn="l" defTabSz="889000">
            <a:lnSpc>
              <a:spcPct val="90000"/>
            </a:lnSpc>
            <a:spcBef>
              <a:spcPct val="0"/>
            </a:spcBef>
            <a:spcAft>
              <a:spcPct val="15000"/>
            </a:spcAft>
            <a:buChar char="•"/>
          </a:pPr>
          <a:r>
            <a:rPr lang="cs-CZ" sz="2000" kern="1200" dirty="0"/>
            <a:t>Spotřebitelské chování</a:t>
          </a:r>
        </a:p>
        <a:p>
          <a:pPr marL="228600" lvl="1" indent="-228600" algn="l" defTabSz="1066800">
            <a:lnSpc>
              <a:spcPct val="90000"/>
            </a:lnSpc>
            <a:spcBef>
              <a:spcPct val="0"/>
            </a:spcBef>
            <a:spcAft>
              <a:spcPct val="15000"/>
            </a:spcAft>
            <a:buChar char="•"/>
          </a:pPr>
          <a:endParaRPr lang="cs-CZ" sz="2400" kern="1200" dirty="0"/>
        </a:p>
      </dsp:txBody>
      <dsp:txXfrm>
        <a:off x="8053370" y="3409737"/>
        <a:ext cx="3107158" cy="1866740"/>
      </dsp:txXfrm>
    </dsp:sp>
    <dsp:sp modelId="{37D8EC8E-A191-4B52-8A22-EEEDF4E8E5D1}">
      <dsp:nvSpPr>
        <dsp:cNvPr id="0" name=""/>
        <dsp:cNvSpPr/>
      </dsp:nvSpPr>
      <dsp:spPr>
        <a:xfrm>
          <a:off x="0" y="2569361"/>
          <a:ext cx="5256979" cy="27975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Množství nutrientů, energie</a:t>
          </a:r>
        </a:p>
        <a:p>
          <a:pPr marL="228600" lvl="1" indent="-228600" algn="l" defTabSz="889000">
            <a:lnSpc>
              <a:spcPct val="90000"/>
            </a:lnSpc>
            <a:spcBef>
              <a:spcPct val="0"/>
            </a:spcBef>
            <a:spcAft>
              <a:spcPct val="15000"/>
            </a:spcAft>
            <a:buChar char="•"/>
          </a:pPr>
          <a:r>
            <a:rPr lang="cs-CZ" sz="2000" kern="1200" dirty="0"/>
            <a:t>Obezita</a:t>
          </a:r>
        </a:p>
        <a:p>
          <a:pPr marL="228600" lvl="1" indent="-228600" algn="l" defTabSz="889000">
            <a:lnSpc>
              <a:spcPct val="90000"/>
            </a:lnSpc>
            <a:spcBef>
              <a:spcPct val="0"/>
            </a:spcBef>
            <a:spcAft>
              <a:spcPct val="15000"/>
            </a:spcAft>
            <a:buChar char="•"/>
          </a:pPr>
          <a:r>
            <a:rPr lang="cs-CZ" sz="2000" kern="1200" dirty="0"/>
            <a:t>Malnutrice</a:t>
          </a:r>
        </a:p>
        <a:p>
          <a:pPr marL="228600" lvl="1" indent="-228600" algn="l" defTabSz="889000">
            <a:lnSpc>
              <a:spcPct val="90000"/>
            </a:lnSpc>
            <a:spcBef>
              <a:spcPct val="0"/>
            </a:spcBef>
            <a:spcAft>
              <a:spcPct val="15000"/>
            </a:spcAft>
            <a:buChar char="•"/>
          </a:pPr>
          <a:r>
            <a:rPr lang="cs-CZ" sz="2000" kern="1200" dirty="0"/>
            <a:t>Deficit mikronutrientů</a:t>
          </a:r>
        </a:p>
        <a:p>
          <a:pPr marL="228600" lvl="1" indent="-228600" algn="l" defTabSz="1066800">
            <a:lnSpc>
              <a:spcPct val="90000"/>
            </a:lnSpc>
            <a:spcBef>
              <a:spcPct val="0"/>
            </a:spcBef>
            <a:spcAft>
              <a:spcPct val="15000"/>
            </a:spcAft>
            <a:buChar char="•"/>
          </a:pPr>
          <a:endParaRPr lang="cs-CZ" sz="2400" kern="1200" dirty="0"/>
        </a:p>
      </dsp:txBody>
      <dsp:txXfrm>
        <a:off x="61454" y="3330211"/>
        <a:ext cx="3556977" cy="1975278"/>
      </dsp:txXfrm>
    </dsp:sp>
    <dsp:sp modelId="{651E5FBB-53E6-4108-8FDE-C3AC11381589}">
      <dsp:nvSpPr>
        <dsp:cNvPr id="0" name=""/>
        <dsp:cNvSpPr/>
      </dsp:nvSpPr>
      <dsp:spPr>
        <a:xfrm>
          <a:off x="6595328" y="-23307"/>
          <a:ext cx="4623277" cy="245065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Komunikace </a:t>
          </a:r>
          <a:br>
            <a:rPr lang="cs-CZ" sz="2000" kern="1200" dirty="0"/>
          </a:br>
          <a:r>
            <a:rPr lang="cs-CZ" sz="2000" kern="1200" dirty="0"/>
            <a:t>s veřejností</a:t>
          </a:r>
        </a:p>
        <a:p>
          <a:pPr marL="228600" lvl="1" indent="-228600" algn="l" defTabSz="889000">
            <a:lnSpc>
              <a:spcPct val="90000"/>
            </a:lnSpc>
            <a:spcBef>
              <a:spcPct val="0"/>
            </a:spcBef>
            <a:spcAft>
              <a:spcPct val="15000"/>
            </a:spcAft>
            <a:buChar char="•"/>
          </a:pPr>
          <a:r>
            <a:rPr lang="cs-CZ" sz="2000" kern="1200" dirty="0"/>
            <a:t>Mediální kampaně</a:t>
          </a:r>
        </a:p>
        <a:p>
          <a:pPr marL="228600" lvl="1" indent="-228600" algn="l" defTabSz="889000">
            <a:lnSpc>
              <a:spcPct val="90000"/>
            </a:lnSpc>
            <a:spcBef>
              <a:spcPct val="0"/>
            </a:spcBef>
            <a:spcAft>
              <a:spcPct val="15000"/>
            </a:spcAft>
            <a:buChar char="•"/>
          </a:pPr>
          <a:r>
            <a:rPr lang="cs-CZ" sz="2000" kern="1200" dirty="0"/>
            <a:t>Výživa novorozenců, těhotných žen, dětí</a:t>
          </a:r>
        </a:p>
        <a:p>
          <a:pPr marL="228600" lvl="1" indent="-228600" algn="l" defTabSz="1066800">
            <a:lnSpc>
              <a:spcPct val="90000"/>
            </a:lnSpc>
            <a:spcBef>
              <a:spcPct val="0"/>
            </a:spcBef>
            <a:spcAft>
              <a:spcPct val="15000"/>
            </a:spcAft>
            <a:buChar char="•"/>
          </a:pPr>
          <a:endParaRPr lang="cs-CZ" sz="2400" kern="1200" dirty="0"/>
        </a:p>
      </dsp:txBody>
      <dsp:txXfrm>
        <a:off x="8036144" y="30526"/>
        <a:ext cx="3128628" cy="1730321"/>
      </dsp:txXfrm>
    </dsp:sp>
    <dsp:sp modelId="{75F2A5A0-0577-4E28-8EBE-007CBE95139D}">
      <dsp:nvSpPr>
        <dsp:cNvPr id="0" name=""/>
        <dsp:cNvSpPr/>
      </dsp:nvSpPr>
      <dsp:spPr>
        <a:xfrm>
          <a:off x="0" y="12373"/>
          <a:ext cx="4968158" cy="27883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228600" lvl="1" indent="-228600" algn="l" defTabSz="889000">
            <a:lnSpc>
              <a:spcPct val="90000"/>
            </a:lnSpc>
            <a:spcBef>
              <a:spcPct val="0"/>
            </a:spcBef>
            <a:spcAft>
              <a:spcPct val="15000"/>
            </a:spcAft>
            <a:buChar char="•"/>
          </a:pPr>
          <a:r>
            <a:rPr lang="cs-CZ" sz="2000" kern="1200" dirty="0"/>
            <a:t>Označování potravin</a:t>
          </a:r>
        </a:p>
        <a:p>
          <a:pPr marL="228600" lvl="1" indent="-228600" algn="l" defTabSz="889000">
            <a:lnSpc>
              <a:spcPct val="90000"/>
            </a:lnSpc>
            <a:spcBef>
              <a:spcPct val="0"/>
            </a:spcBef>
            <a:spcAft>
              <a:spcPct val="15000"/>
            </a:spcAft>
            <a:buChar char="•"/>
          </a:pPr>
          <a:r>
            <a:rPr lang="cs-CZ" sz="2000" kern="1200" dirty="0"/>
            <a:t>Fiskální politika</a:t>
          </a:r>
        </a:p>
        <a:p>
          <a:pPr marL="228600" lvl="1" indent="-228600" algn="l" defTabSz="889000">
            <a:lnSpc>
              <a:spcPct val="90000"/>
            </a:lnSpc>
            <a:spcBef>
              <a:spcPct val="0"/>
            </a:spcBef>
            <a:spcAft>
              <a:spcPct val="15000"/>
            </a:spcAft>
            <a:buChar char="•"/>
          </a:pPr>
          <a:r>
            <a:rPr lang="cs-CZ" sz="2000" kern="1200" dirty="0">
              <a:solidFill>
                <a:srgbClr val="00CC00"/>
              </a:solidFill>
            </a:rPr>
            <a:t>Reformulace potravin a nápojů</a:t>
          </a:r>
        </a:p>
        <a:p>
          <a:pPr marL="228600" lvl="1" indent="-228600" algn="l" defTabSz="889000">
            <a:lnSpc>
              <a:spcPct val="90000"/>
            </a:lnSpc>
            <a:spcBef>
              <a:spcPct val="0"/>
            </a:spcBef>
            <a:spcAft>
              <a:spcPct val="15000"/>
            </a:spcAft>
            <a:buChar char="•"/>
          </a:pPr>
          <a:r>
            <a:rPr lang="cs-CZ" sz="2000" kern="1200" dirty="0"/>
            <a:t>Marketing, cílení na děti</a:t>
          </a:r>
        </a:p>
      </dsp:txBody>
      <dsp:txXfrm>
        <a:off x="61251" y="73624"/>
        <a:ext cx="3355209" cy="1968744"/>
      </dsp:txXfrm>
    </dsp:sp>
    <dsp:sp modelId="{D24B01DA-E6E0-40AA-888B-F54DF55798E5}">
      <dsp:nvSpPr>
        <dsp:cNvPr id="0" name=""/>
        <dsp:cNvSpPr/>
      </dsp:nvSpPr>
      <dsp:spPr>
        <a:xfrm>
          <a:off x="3273383" y="306419"/>
          <a:ext cx="2245806" cy="2318922"/>
        </a:xfrm>
        <a:prstGeom prst="pieWedge">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cs-CZ" sz="2000" b="1" kern="1200" dirty="0"/>
            <a:t>Vhodné prostředí pro výrobu zdravějších potravin </a:t>
          </a:r>
          <a:br>
            <a:rPr lang="cs-CZ" sz="2000" b="1" kern="1200" dirty="0"/>
          </a:br>
          <a:r>
            <a:rPr lang="cs-CZ" sz="2000" b="1" kern="1200" dirty="0"/>
            <a:t>a nápojů </a:t>
          </a:r>
          <a:br>
            <a:rPr lang="cs-CZ" sz="2200" b="1" kern="1200" dirty="0"/>
          </a:br>
          <a:endParaRPr lang="cs-CZ" sz="2200" b="1" kern="1200" dirty="0"/>
        </a:p>
      </dsp:txBody>
      <dsp:txXfrm>
        <a:off x="3931164" y="985616"/>
        <a:ext cx="1588025" cy="1639725"/>
      </dsp:txXfrm>
    </dsp:sp>
    <dsp:sp modelId="{BAA48F9A-B739-4909-BF34-20B895C880F1}">
      <dsp:nvSpPr>
        <dsp:cNvPr id="0" name=""/>
        <dsp:cNvSpPr/>
      </dsp:nvSpPr>
      <dsp:spPr>
        <a:xfrm rot="5400000">
          <a:off x="5662857" y="306419"/>
          <a:ext cx="2318922" cy="231892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cs-CZ" sz="2400" b="1" kern="1200" dirty="0"/>
            <a:t>Výsledky zdravější výživy do běžného života</a:t>
          </a:r>
        </a:p>
      </dsp:txBody>
      <dsp:txXfrm rot="-5400000">
        <a:off x="5662857" y="985616"/>
        <a:ext cx="1639725" cy="1639725"/>
      </dsp:txXfrm>
    </dsp:sp>
    <dsp:sp modelId="{07770A4F-F987-4094-9227-8256ECCF8B65}">
      <dsp:nvSpPr>
        <dsp:cNvPr id="0" name=""/>
        <dsp:cNvSpPr/>
      </dsp:nvSpPr>
      <dsp:spPr>
        <a:xfrm rot="10800000">
          <a:off x="5662857" y="2732451"/>
          <a:ext cx="2318922" cy="231892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cs-CZ" sz="2400" b="1" kern="1200" dirty="0"/>
        </a:p>
        <a:p>
          <a:pPr marL="0" lvl="0" indent="0" algn="ctr" defTabSz="1066800">
            <a:lnSpc>
              <a:spcPct val="90000"/>
            </a:lnSpc>
            <a:spcBef>
              <a:spcPct val="0"/>
            </a:spcBef>
            <a:spcAft>
              <a:spcPct val="35000"/>
            </a:spcAft>
            <a:buNone/>
          </a:pPr>
          <a:r>
            <a:rPr lang="cs-CZ" sz="2300" b="1" kern="1200" dirty="0"/>
            <a:t>Podpora dohledu, </a:t>
          </a:r>
          <a:r>
            <a:rPr lang="cs-CZ" sz="2300" b="1" kern="1200" dirty="0" err="1"/>
            <a:t>monitoro</a:t>
          </a:r>
          <a:r>
            <a:rPr lang="cs-CZ" sz="2300" b="1" kern="1200" dirty="0"/>
            <a:t>-vání a hodnocení</a:t>
          </a:r>
        </a:p>
      </dsp:txBody>
      <dsp:txXfrm rot="10800000">
        <a:off x="5662857" y="2732451"/>
        <a:ext cx="1639725" cy="1639725"/>
      </dsp:txXfrm>
    </dsp:sp>
    <dsp:sp modelId="{A0BE7AF3-19D4-4CE0-B127-CC601B7D92E4}">
      <dsp:nvSpPr>
        <dsp:cNvPr id="0" name=""/>
        <dsp:cNvSpPr/>
      </dsp:nvSpPr>
      <dsp:spPr>
        <a:xfrm rot="16200000">
          <a:off x="3236825" y="2732451"/>
          <a:ext cx="2318922" cy="231892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cs-CZ" sz="2400" b="1" kern="1200" dirty="0"/>
        </a:p>
        <a:p>
          <a:pPr marL="0" lvl="0" indent="0" algn="ctr" defTabSz="1066800">
            <a:lnSpc>
              <a:spcPct val="90000"/>
            </a:lnSpc>
            <a:spcBef>
              <a:spcPct val="0"/>
            </a:spcBef>
            <a:spcAft>
              <a:spcPct val="35000"/>
            </a:spcAft>
            <a:buNone/>
          </a:pPr>
          <a:r>
            <a:rPr lang="cs-CZ" sz="2400" b="1" kern="1200" dirty="0"/>
            <a:t>Posílení systému podpory zdravé výživy</a:t>
          </a:r>
        </a:p>
      </dsp:txBody>
      <dsp:txXfrm rot="5400000">
        <a:off x="3916022" y="2732451"/>
        <a:ext cx="1639725" cy="1639725"/>
      </dsp:txXfrm>
    </dsp:sp>
    <dsp:sp modelId="{DB0267EB-BAF7-4487-A482-CF001E35E639}">
      <dsp:nvSpPr>
        <dsp:cNvPr id="0" name=""/>
        <dsp:cNvSpPr/>
      </dsp:nvSpPr>
      <dsp:spPr>
        <a:xfrm>
          <a:off x="5208980" y="2196903"/>
          <a:ext cx="800644" cy="696212"/>
        </a:xfrm>
        <a:prstGeom prst="circularArrow">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E7C261-165E-4433-86C9-574782666A10}">
      <dsp:nvSpPr>
        <dsp:cNvPr id="0" name=""/>
        <dsp:cNvSpPr/>
      </dsp:nvSpPr>
      <dsp:spPr>
        <a:xfrm rot="10800000">
          <a:off x="5208980" y="2464677"/>
          <a:ext cx="800644" cy="696212"/>
        </a:xfrm>
        <a:prstGeom prst="circularArrow">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B0501F-8A5A-4B90-84B5-AD7BDBF81EFF}">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686B3B-B7BF-44E9-B68C-711C84662A11}">
      <dsp:nvSpPr>
        <dsp:cNvPr id="0" name=""/>
        <dsp:cNvSpPr/>
      </dsp:nvSpPr>
      <dsp:spPr>
        <a:xfrm>
          <a:off x="752110" y="541866"/>
          <a:ext cx="8625188"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cs-CZ" sz="2400" b="1" kern="1200" dirty="0">
              <a:solidFill>
                <a:srgbClr val="FFFF00"/>
              </a:solidFill>
            </a:rPr>
            <a:t>REFORMULACE POTRAVIN Z NUTRIČNÍHO HLEDISKA </a:t>
          </a:r>
          <a:br>
            <a:rPr lang="cs-CZ" sz="2400" b="1" kern="1200" dirty="0">
              <a:solidFill>
                <a:srgbClr val="FFFF00"/>
              </a:solidFill>
            </a:rPr>
          </a:br>
          <a:r>
            <a:rPr lang="cs-CZ" sz="2400" b="1" kern="1200" dirty="0">
              <a:solidFill>
                <a:srgbClr val="FFFF00"/>
              </a:solidFill>
            </a:rPr>
            <a:t>- </a:t>
          </a:r>
          <a:r>
            <a:rPr lang="cs-CZ" sz="2400" b="1" kern="1200" dirty="0"/>
            <a:t>MOHOU OVLIVNIT ZDRAVÍ I V KRÁTKODOBÉM HORIZONTU</a:t>
          </a:r>
          <a:endParaRPr lang="cs-CZ" sz="2400" kern="1200" dirty="0"/>
        </a:p>
      </dsp:txBody>
      <dsp:txXfrm>
        <a:off x="752110" y="541866"/>
        <a:ext cx="8625188" cy="1083733"/>
      </dsp:txXfrm>
    </dsp:sp>
    <dsp:sp modelId="{BDBACD56-B52D-4292-971A-41C47AFD8B31}">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D02CA92-34CF-4473-9B91-947B1966C427}">
      <dsp:nvSpPr>
        <dsp:cNvPr id="0" name=""/>
        <dsp:cNvSpPr/>
      </dsp:nvSpPr>
      <dsp:spPr>
        <a:xfrm>
          <a:off x="1146048" y="2167466"/>
          <a:ext cx="823125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cs-CZ" sz="2400" b="1" kern="1200" dirty="0">
              <a:solidFill>
                <a:srgbClr val="FFFF00"/>
              </a:solidFill>
            </a:rPr>
            <a:t>SPOTŘEBITEL SE NEMUSÍ VĚDOMĚ SNAŽIT </a:t>
          </a:r>
          <a:br>
            <a:rPr lang="cs-CZ" sz="2400" b="1" kern="1200" dirty="0">
              <a:solidFill>
                <a:srgbClr val="FFFF00"/>
              </a:solidFill>
            </a:rPr>
          </a:br>
          <a:r>
            <a:rPr lang="cs-CZ" sz="2400" b="1" kern="1200" dirty="0">
              <a:solidFill>
                <a:srgbClr val="FFFF00"/>
              </a:solidFill>
            </a:rPr>
            <a:t>O ZMĚNU STRAVOVACÍCH NÁVYKŮ </a:t>
          </a:r>
          <a:br>
            <a:rPr lang="cs-CZ" sz="2400" b="1" kern="1200" dirty="0">
              <a:solidFill>
                <a:srgbClr val="FFFF00"/>
              </a:solidFill>
            </a:rPr>
          </a:br>
          <a:r>
            <a:rPr lang="cs-CZ" sz="2400" b="1" kern="1200" dirty="0">
              <a:solidFill>
                <a:srgbClr val="FFFF00"/>
              </a:solidFill>
            </a:rPr>
            <a:t>- </a:t>
          </a:r>
          <a:r>
            <a:rPr lang="cs-CZ" sz="2400" b="1" kern="1200" dirty="0"/>
            <a:t>PASIVNÍ PREVENTIVNÍ OPATŘENÍ</a:t>
          </a:r>
          <a:endParaRPr lang="cs-CZ" sz="2400" kern="1200" dirty="0"/>
        </a:p>
      </dsp:txBody>
      <dsp:txXfrm>
        <a:off x="1146048" y="2167466"/>
        <a:ext cx="8231251" cy="1083733"/>
      </dsp:txXfrm>
    </dsp:sp>
    <dsp:sp modelId="{4B68C4E6-17D3-44AE-9067-39D4D7443037}">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6F1B5B-6B63-4303-860C-F406EE95D736}">
      <dsp:nvSpPr>
        <dsp:cNvPr id="0" name=""/>
        <dsp:cNvSpPr/>
      </dsp:nvSpPr>
      <dsp:spPr>
        <a:xfrm>
          <a:off x="752110" y="3793066"/>
          <a:ext cx="8625188"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0960" rIns="60960" bIns="60960" numCol="1" spcCol="1270" anchor="ctr" anchorCtr="0">
          <a:noAutofit/>
        </a:bodyPr>
        <a:lstStyle/>
        <a:p>
          <a:pPr marL="0" lvl="0" indent="0" algn="l" defTabSz="1066800">
            <a:lnSpc>
              <a:spcPct val="90000"/>
            </a:lnSpc>
            <a:spcBef>
              <a:spcPct val="0"/>
            </a:spcBef>
            <a:spcAft>
              <a:spcPct val="35000"/>
            </a:spcAft>
            <a:buNone/>
          </a:pPr>
          <a:r>
            <a:rPr lang="cs-CZ" sz="2400" b="1" kern="1200" dirty="0">
              <a:solidFill>
                <a:srgbClr val="FFFF00"/>
              </a:solidFill>
            </a:rPr>
            <a:t>KOMPLEXNÍ PROBLÉM </a:t>
          </a:r>
          <a:br>
            <a:rPr lang="cs-CZ" sz="2400" b="1" kern="1200" dirty="0">
              <a:solidFill>
                <a:srgbClr val="FFFF00"/>
              </a:solidFill>
            </a:rPr>
          </a:br>
          <a:r>
            <a:rPr lang="cs-CZ" sz="2400" b="1" kern="1200" dirty="0">
              <a:solidFill>
                <a:schemeClr val="bg1"/>
              </a:solidFill>
            </a:rPr>
            <a:t>- VYŘEŠIT CÍLEVĚDOMOU REFORMULAČNÍ POLITIKOU  </a:t>
          </a:r>
        </a:p>
      </dsp:txBody>
      <dsp:txXfrm>
        <a:off x="752110" y="3793066"/>
        <a:ext cx="8625188" cy="1083733"/>
      </dsp:txXfrm>
    </dsp:sp>
    <dsp:sp modelId="{E4E19E4F-E8CF-4D43-B132-3499E1A9221D}">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D53FA-507E-4988-9C1C-6CB04CB9A113}">
      <dsp:nvSpPr>
        <dsp:cNvPr id="0" name=""/>
        <dsp:cNvSpPr/>
      </dsp:nvSpPr>
      <dsp:spPr>
        <a:xfrm rot="5400000">
          <a:off x="4967448" y="130765"/>
          <a:ext cx="1994824" cy="1735497"/>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Sůl</a:t>
          </a:r>
        </a:p>
      </dsp:txBody>
      <dsp:txXfrm rot="-5400000">
        <a:off x="5367559" y="311962"/>
        <a:ext cx="1194601" cy="1373104"/>
      </dsp:txXfrm>
    </dsp:sp>
    <dsp:sp modelId="{4BAA95A9-4462-48DF-A752-A72295F513C2}">
      <dsp:nvSpPr>
        <dsp:cNvPr id="0" name=""/>
        <dsp:cNvSpPr/>
      </dsp:nvSpPr>
      <dsp:spPr>
        <a:xfrm>
          <a:off x="6885272" y="400067"/>
          <a:ext cx="2226224" cy="11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1" kern="1200" dirty="0"/>
            <a:t>Redukce </a:t>
          </a:r>
          <a:br>
            <a:rPr lang="cs-CZ" sz="2400" b="1" kern="1200" dirty="0"/>
          </a:br>
          <a:r>
            <a:rPr lang="cs-CZ" sz="2400" b="1" kern="1200" dirty="0"/>
            <a:t>a náhrady soli</a:t>
          </a:r>
        </a:p>
      </dsp:txBody>
      <dsp:txXfrm>
        <a:off x="6885272" y="400067"/>
        <a:ext cx="2226224" cy="1196894"/>
      </dsp:txXfrm>
    </dsp:sp>
    <dsp:sp modelId="{5CBC06E5-073C-41F9-8203-23897FCE9CBD}">
      <dsp:nvSpPr>
        <dsp:cNvPr id="0" name=""/>
        <dsp:cNvSpPr/>
      </dsp:nvSpPr>
      <dsp:spPr>
        <a:xfrm rot="5400000">
          <a:off x="3093110" y="130765"/>
          <a:ext cx="1994824" cy="1735497"/>
        </a:xfrm>
        <a:prstGeom prst="hexagon">
          <a:avLst>
            <a:gd name="adj" fmla="val 25000"/>
            <a:gd name="vf" fmla="val 11547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cs-CZ" sz="2000" b="1" kern="1200" dirty="0"/>
            <a:t>další…</a:t>
          </a:r>
        </a:p>
        <a:p>
          <a:pPr marL="0" lvl="0" indent="0" algn="ctr" defTabSz="889000">
            <a:lnSpc>
              <a:spcPct val="90000"/>
            </a:lnSpc>
            <a:spcBef>
              <a:spcPct val="0"/>
            </a:spcBef>
            <a:spcAft>
              <a:spcPct val="35000"/>
            </a:spcAft>
            <a:buNone/>
          </a:pPr>
          <a:r>
            <a:rPr lang="cs-CZ" sz="2000" b="1" kern="1200" dirty="0"/>
            <a:t>energie?</a:t>
          </a:r>
        </a:p>
      </dsp:txBody>
      <dsp:txXfrm rot="-5400000">
        <a:off x="3493221" y="311962"/>
        <a:ext cx="1194601" cy="1373104"/>
      </dsp:txXfrm>
    </dsp:sp>
    <dsp:sp modelId="{979B6491-C235-40A3-9AE3-24B69F81ECD0}">
      <dsp:nvSpPr>
        <dsp:cNvPr id="0" name=""/>
        <dsp:cNvSpPr/>
      </dsp:nvSpPr>
      <dsp:spPr>
        <a:xfrm rot="5400000">
          <a:off x="4062723" y="1811804"/>
          <a:ext cx="1994824" cy="1735497"/>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cs-CZ" sz="2800" b="1" kern="1200" dirty="0"/>
            <a:t>Tuk</a:t>
          </a:r>
        </a:p>
      </dsp:txBody>
      <dsp:txXfrm rot="-5400000">
        <a:off x="4462834" y="1993001"/>
        <a:ext cx="1194601" cy="1373104"/>
      </dsp:txXfrm>
    </dsp:sp>
    <dsp:sp modelId="{19852922-8E2E-4B05-B2D7-1D8A2841170C}">
      <dsp:nvSpPr>
        <dsp:cNvPr id="0" name=""/>
        <dsp:cNvSpPr/>
      </dsp:nvSpPr>
      <dsp:spPr>
        <a:xfrm>
          <a:off x="762329" y="2093274"/>
          <a:ext cx="3223429" cy="11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r" defTabSz="1066800">
            <a:lnSpc>
              <a:spcPct val="90000"/>
            </a:lnSpc>
            <a:spcBef>
              <a:spcPct val="0"/>
            </a:spcBef>
            <a:spcAft>
              <a:spcPct val="35000"/>
            </a:spcAft>
            <a:buNone/>
          </a:pPr>
          <a:r>
            <a:rPr lang="cs-CZ" sz="2400" b="1" kern="1200" dirty="0"/>
            <a:t>Snižování nasycených </a:t>
          </a:r>
          <a:br>
            <a:rPr lang="cs-CZ" sz="2400" b="1" kern="1200" dirty="0"/>
          </a:br>
          <a:r>
            <a:rPr lang="cs-CZ" sz="2400" b="1" kern="1200" dirty="0"/>
            <a:t>a </a:t>
          </a:r>
          <a:r>
            <a:rPr lang="cs-CZ" sz="2400" b="1" kern="1200" dirty="0" err="1"/>
            <a:t>transmastných</a:t>
          </a:r>
          <a:r>
            <a:rPr lang="cs-CZ" sz="2400" b="1" kern="1200" dirty="0"/>
            <a:t> kyselin</a:t>
          </a:r>
        </a:p>
      </dsp:txBody>
      <dsp:txXfrm>
        <a:off x="762329" y="2093274"/>
        <a:ext cx="3223429" cy="1196894"/>
      </dsp:txXfrm>
    </dsp:sp>
    <dsp:sp modelId="{657BF4A9-788D-4963-92DE-DDD161B4B364}">
      <dsp:nvSpPr>
        <dsp:cNvPr id="0" name=""/>
        <dsp:cNvSpPr/>
      </dsp:nvSpPr>
      <dsp:spPr>
        <a:xfrm rot="5400000">
          <a:off x="5924894" y="1823973"/>
          <a:ext cx="1994824" cy="1735497"/>
        </a:xfrm>
        <a:prstGeom prst="hexagon">
          <a:avLst>
            <a:gd name="adj" fmla="val 25000"/>
            <a:gd name="vf" fmla="val 115470"/>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cs-CZ" sz="2800" b="1" kern="1200" dirty="0"/>
            <a:t>Sladidla</a:t>
          </a:r>
        </a:p>
      </dsp:txBody>
      <dsp:txXfrm rot="-5400000">
        <a:off x="6325005" y="2005170"/>
        <a:ext cx="1194601" cy="1373104"/>
      </dsp:txXfrm>
    </dsp:sp>
    <dsp:sp modelId="{8B1C8A45-EAE0-4942-870B-CFAD6029F6B8}">
      <dsp:nvSpPr>
        <dsp:cNvPr id="0" name=""/>
        <dsp:cNvSpPr/>
      </dsp:nvSpPr>
      <dsp:spPr>
        <a:xfrm rot="5400000">
          <a:off x="4967448" y="3517180"/>
          <a:ext cx="1994824" cy="1735497"/>
        </a:xfrm>
        <a:prstGeom prst="hexagon">
          <a:avLst>
            <a:gd name="adj" fmla="val 25000"/>
            <a:gd name="vf" fmla="val 11547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b="1" kern="1200" dirty="0"/>
            <a:t>Vláknina</a:t>
          </a:r>
        </a:p>
      </dsp:txBody>
      <dsp:txXfrm rot="-5400000">
        <a:off x="5367559" y="3698377"/>
        <a:ext cx="1194601" cy="1373104"/>
      </dsp:txXfrm>
    </dsp:sp>
    <dsp:sp modelId="{2DB4B306-5BB8-4855-8D3F-F6554BBFA732}">
      <dsp:nvSpPr>
        <dsp:cNvPr id="0" name=""/>
        <dsp:cNvSpPr/>
      </dsp:nvSpPr>
      <dsp:spPr>
        <a:xfrm>
          <a:off x="907258" y="3799312"/>
          <a:ext cx="2226224" cy="1196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cs-CZ" sz="2400" b="1" kern="1200" dirty="0"/>
            <a:t>Snížení obsahu přidaných cukrů</a:t>
          </a:r>
        </a:p>
      </dsp:txBody>
      <dsp:txXfrm>
        <a:off x="907258" y="3799312"/>
        <a:ext cx="2226224" cy="1196894"/>
      </dsp:txXfrm>
    </dsp:sp>
    <dsp:sp modelId="{40B79604-ABAB-483C-B112-9B64CC5F8178}">
      <dsp:nvSpPr>
        <dsp:cNvPr id="0" name=""/>
        <dsp:cNvSpPr/>
      </dsp:nvSpPr>
      <dsp:spPr>
        <a:xfrm rot="5400000">
          <a:off x="3093110" y="3517180"/>
          <a:ext cx="1994824" cy="1735497"/>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cs-CZ" sz="2800" b="1" kern="1200" dirty="0"/>
            <a:t>Cukr</a:t>
          </a:r>
        </a:p>
      </dsp:txBody>
      <dsp:txXfrm rot="-5400000">
        <a:off x="3493221" y="3698377"/>
        <a:ext cx="1194601" cy="1373104"/>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774010" y="0"/>
            <a:ext cx="2887186" cy="498056"/>
          </a:xfrm>
          <a:prstGeom prst="rect">
            <a:avLst/>
          </a:prstGeom>
        </p:spPr>
        <p:txBody>
          <a:bodyPr vert="horz" lIns="91440" tIns="45720" rIns="91440" bIns="45720" rtlCol="0"/>
          <a:lstStyle>
            <a:lvl1pPr algn="r">
              <a:defRPr sz="1200"/>
            </a:lvl1pPr>
          </a:lstStyle>
          <a:p>
            <a:fld id="{ACB9DFE8-40F2-46E8-95B2-A87FB3968DF0}" type="datetimeFigureOut">
              <a:rPr lang="cs-CZ" smtClean="0"/>
              <a:t>24.08.2021</a:t>
            </a:fld>
            <a:endParaRPr lang="cs-CZ"/>
          </a:p>
        </p:txBody>
      </p:sp>
      <p:sp>
        <p:nvSpPr>
          <p:cNvPr id="4" name="Zástupný symbol pro obrázek snímku 3"/>
          <p:cNvSpPr>
            <a:spLocks noGrp="1" noRot="1" noChangeAspect="1"/>
          </p:cNvSpPr>
          <p:nvPr>
            <p:ph type="sldImg" idx="2"/>
          </p:nvPr>
        </p:nvSpPr>
        <p:spPr>
          <a:xfrm>
            <a:off x="354013" y="1241425"/>
            <a:ext cx="5954712"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66274" y="4777194"/>
            <a:ext cx="5330190" cy="3908614"/>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4"/>
            <a:ext cx="2887186"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774010" y="9428584"/>
            <a:ext cx="2887186" cy="498055"/>
          </a:xfrm>
          <a:prstGeom prst="rect">
            <a:avLst/>
          </a:prstGeom>
        </p:spPr>
        <p:txBody>
          <a:bodyPr vert="horz" lIns="91440" tIns="45720" rIns="91440" bIns="45720" rtlCol="0" anchor="b"/>
          <a:lstStyle>
            <a:lvl1pPr algn="r">
              <a:defRPr sz="1200"/>
            </a:lvl1pPr>
          </a:lstStyle>
          <a:p>
            <a:fld id="{F941580D-50F0-4EB2-B03B-B3072FA27853}" type="slidenum">
              <a:rPr lang="cs-CZ" smtClean="0"/>
              <a:t>‹#›</a:t>
            </a:fld>
            <a:endParaRPr lang="cs-CZ"/>
          </a:p>
        </p:txBody>
      </p:sp>
    </p:spTree>
    <p:extLst>
      <p:ext uri="{BB962C8B-B14F-4D97-AF65-F5344CB8AC3E}">
        <p14:creationId xmlns:p14="http://schemas.microsoft.com/office/powerpoint/2010/main" val="64737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41580D-50F0-4EB2-B03B-B3072FA27853}" type="slidenum">
              <a:rPr lang="cs-CZ" smtClean="0"/>
              <a:t>2</a:t>
            </a:fld>
            <a:endParaRPr lang="cs-CZ"/>
          </a:p>
        </p:txBody>
      </p:sp>
    </p:spTree>
    <p:extLst>
      <p:ext uri="{BB962C8B-B14F-4D97-AF65-F5344CB8AC3E}">
        <p14:creationId xmlns:p14="http://schemas.microsoft.com/office/powerpoint/2010/main" val="3466851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roce 2050:</a:t>
            </a:r>
          </a:p>
          <a:p>
            <a:r>
              <a:rPr lang="cs-CZ" dirty="0"/>
              <a:t>82,1 let muži</a:t>
            </a:r>
          </a:p>
          <a:p>
            <a:r>
              <a:rPr lang="cs-CZ" dirty="0"/>
              <a:t>86,7 ženy</a:t>
            </a:r>
          </a:p>
        </p:txBody>
      </p:sp>
      <p:sp>
        <p:nvSpPr>
          <p:cNvPr id="4" name="Zástupný symbol pro číslo snímku 3"/>
          <p:cNvSpPr>
            <a:spLocks noGrp="1"/>
          </p:cNvSpPr>
          <p:nvPr>
            <p:ph type="sldNum" sz="quarter" idx="5"/>
          </p:nvPr>
        </p:nvSpPr>
        <p:spPr/>
        <p:txBody>
          <a:bodyPr/>
          <a:lstStyle/>
          <a:p>
            <a:fld id="{F941580D-50F0-4EB2-B03B-B3072FA27853}" type="slidenum">
              <a:rPr lang="cs-CZ" smtClean="0"/>
              <a:t>3</a:t>
            </a:fld>
            <a:endParaRPr lang="cs-CZ"/>
          </a:p>
        </p:txBody>
      </p:sp>
    </p:spTree>
    <p:extLst>
      <p:ext uri="{BB962C8B-B14F-4D97-AF65-F5344CB8AC3E}">
        <p14:creationId xmlns:p14="http://schemas.microsoft.com/office/powerpoint/2010/main" val="249335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Hodnoty lipidů u dětí dle věku (studie SZÚ, 2017)</a:t>
            </a:r>
          </a:p>
        </p:txBody>
      </p:sp>
      <p:sp>
        <p:nvSpPr>
          <p:cNvPr id="4" name="Zástupný symbol pro číslo snímku 3"/>
          <p:cNvSpPr>
            <a:spLocks noGrp="1"/>
          </p:cNvSpPr>
          <p:nvPr>
            <p:ph type="sldNum" sz="quarter" idx="5"/>
          </p:nvPr>
        </p:nvSpPr>
        <p:spPr/>
        <p:txBody>
          <a:bodyPr/>
          <a:lstStyle/>
          <a:p>
            <a:fld id="{F941580D-50F0-4EB2-B03B-B3072FA27853}" type="slidenum">
              <a:rPr lang="cs-CZ" smtClean="0"/>
              <a:t>11</a:t>
            </a:fld>
            <a:endParaRPr lang="cs-CZ"/>
          </a:p>
        </p:txBody>
      </p:sp>
    </p:spTree>
    <p:extLst>
      <p:ext uri="{BB962C8B-B14F-4D97-AF65-F5344CB8AC3E}">
        <p14:creationId xmlns:p14="http://schemas.microsoft.com/office/powerpoint/2010/main" val="192808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F941580D-50F0-4EB2-B03B-B3072FA27853}" type="slidenum">
              <a:rPr lang="cs-CZ" smtClean="0"/>
              <a:t>24</a:t>
            </a:fld>
            <a:endParaRPr lang="cs-CZ"/>
          </a:p>
        </p:txBody>
      </p:sp>
    </p:spTree>
    <p:extLst>
      <p:ext uri="{BB962C8B-B14F-4D97-AF65-F5344CB8AC3E}">
        <p14:creationId xmlns:p14="http://schemas.microsoft.com/office/powerpoint/2010/main" val="3665017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EA86D50-B123-4CF7-ABCA-2AD24360D093}"/>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267A5B75-EAB9-4C54-86BF-9B1120C74B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6E0C78AC-5126-463F-87CE-CD6CF3463A23}"/>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5" name="Zástupný symbol pro zápatí 4">
            <a:extLst>
              <a:ext uri="{FF2B5EF4-FFF2-40B4-BE49-F238E27FC236}">
                <a16:creationId xmlns:a16="http://schemas.microsoft.com/office/drawing/2014/main" id="{F2A90952-8572-4B66-9FC7-A23D9E2B5DA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831240D-EF2F-462B-96A6-DE66C069DA61}"/>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04451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7FEDB5-8CD2-4E73-B5AB-0FD8AD0C9C10}"/>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CE9CBF27-9824-4E7E-884D-AB8BF8E66A49}"/>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913C58E-23BF-4788-ADAE-E94964C38B83}"/>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5" name="Zástupný symbol pro zápatí 4">
            <a:extLst>
              <a:ext uri="{FF2B5EF4-FFF2-40B4-BE49-F238E27FC236}">
                <a16:creationId xmlns:a16="http://schemas.microsoft.com/office/drawing/2014/main" id="{2C893311-7A39-4CC2-9BBF-4D75D455BA3F}"/>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1DE76E6-C38B-4CB7-BCC5-44C43A7A49FC}"/>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16550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42A050A8-77B9-499F-956E-0A9C497A2444}"/>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94C5809-AC1A-4A27-AD8A-126E8C09D35A}"/>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68B79A3-7D8E-43B4-800D-58C80BD32BCE}"/>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5" name="Zástupný symbol pro zápatí 4">
            <a:extLst>
              <a:ext uri="{FF2B5EF4-FFF2-40B4-BE49-F238E27FC236}">
                <a16:creationId xmlns:a16="http://schemas.microsoft.com/office/drawing/2014/main" id="{83627409-92A0-414C-9952-9B635C31AE7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352CCB3-729C-4651-983B-A3BDF6487419}"/>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0939602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va obsahy">
    <p:spTree>
      <p:nvGrpSpPr>
        <p:cNvPr id="1" name=""/>
        <p:cNvGrpSpPr/>
        <p:nvPr/>
      </p:nvGrpSpPr>
      <p:grpSpPr>
        <a:xfrm>
          <a:off x="0" y="0"/>
          <a:ext cx="0" cy="0"/>
          <a:chOff x="0" y="0"/>
          <a:chExt cx="0" cy="0"/>
        </a:xfrm>
      </p:grpSpPr>
      <p:sp>
        <p:nvSpPr>
          <p:cNvPr id="8" name="Obdélník 7"/>
          <p:cNvSpPr/>
          <p:nvPr userDrawn="1"/>
        </p:nvSpPr>
        <p:spPr>
          <a:xfrm>
            <a:off x="203916" y="6349284"/>
            <a:ext cx="3309871" cy="50871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3706970" y="6349284"/>
            <a:ext cx="8281115" cy="508715"/>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Nadpis 1"/>
          <p:cNvSpPr>
            <a:spLocks noGrp="1"/>
          </p:cNvSpPr>
          <p:nvPr>
            <p:ph type="title"/>
          </p:nvPr>
        </p:nvSpPr>
        <p:spPr>
          <a:xfrm>
            <a:off x="838200" y="365126"/>
            <a:ext cx="10515600" cy="1012914"/>
          </a:xfrm>
        </p:spPr>
        <p:txBody>
          <a:bodyPr/>
          <a:lstStyle>
            <a:lvl1pPr>
              <a:defRPr>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defRPr>
            </a:lvl1pPr>
          </a:lstStyle>
          <a:p>
            <a:r>
              <a:rPr lang="cs-CZ" dirty="0"/>
              <a:t>Kliknutím lze upravit styl.</a:t>
            </a:r>
          </a:p>
        </p:txBody>
      </p:sp>
      <p:sp>
        <p:nvSpPr>
          <p:cNvPr id="11" name="Zástupný symbol pro obsah 2"/>
          <p:cNvSpPr>
            <a:spLocks noGrp="1"/>
          </p:cNvSpPr>
          <p:nvPr>
            <p:ph idx="1"/>
          </p:nvPr>
        </p:nvSpPr>
        <p:spPr>
          <a:xfrm>
            <a:off x="838200" y="1620816"/>
            <a:ext cx="10515600" cy="438073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11"/>
          </p:nvPr>
        </p:nvSpPr>
        <p:spPr>
          <a:xfrm>
            <a:off x="916010" y="6421078"/>
            <a:ext cx="1885681" cy="365125"/>
          </a:xfrm>
        </p:spPr>
        <p:txBody>
          <a:bodyPr/>
          <a:lstStyle>
            <a:lvl1pPr>
              <a:defRPr sz="1800" b="1">
                <a:solidFill>
                  <a:schemeClr val="accent6">
                    <a:lumMod val="50000"/>
                  </a:schemeClr>
                </a:solidFill>
                <a:latin typeface="Segoe UI" panose="020B0502040204020203" pitchFamily="34" charset="0"/>
                <a:cs typeface="Segoe UI" panose="020B0502040204020203" pitchFamily="34" charset="0"/>
              </a:defRPr>
            </a:lvl1pPr>
          </a:lstStyle>
          <a:p>
            <a:r>
              <a:rPr lang="cs-CZ" dirty="0"/>
              <a:t>Výživa</a:t>
            </a:r>
          </a:p>
        </p:txBody>
      </p:sp>
      <p:sp>
        <p:nvSpPr>
          <p:cNvPr id="13" name="Zástupný symbol pro číslo snímku 5"/>
          <p:cNvSpPr>
            <a:spLocks noGrp="1"/>
          </p:cNvSpPr>
          <p:nvPr>
            <p:ph type="sldNum" sz="quarter" idx="12"/>
          </p:nvPr>
        </p:nvSpPr>
        <p:spPr>
          <a:xfrm>
            <a:off x="9087118" y="6421078"/>
            <a:ext cx="2743200" cy="365125"/>
          </a:xfrm>
        </p:spPr>
        <p:txBody>
          <a:bodyPr/>
          <a:lstStyle>
            <a:lvl1pPr>
              <a:defRPr sz="1600" b="1">
                <a:solidFill>
                  <a:schemeClr val="accent6">
                    <a:lumMod val="50000"/>
                  </a:schemeClr>
                </a:solidFill>
                <a:latin typeface="Segoe UI" panose="020B0502040204020203" pitchFamily="34" charset="0"/>
                <a:cs typeface="Segoe UI" panose="020B0502040204020203" pitchFamily="34" charset="0"/>
              </a:defRPr>
            </a:lvl1pPr>
          </a:lstStyle>
          <a:p>
            <a:fld id="{7D74F88D-855E-4C4A-AC2F-7A0A64C53FD8}" type="slidenum">
              <a:rPr lang="cs-CZ" smtClean="0"/>
              <a:pPr/>
              <a:t>‹#›</a:t>
            </a:fld>
            <a:endParaRPr lang="cs-CZ" dirty="0"/>
          </a:p>
        </p:txBody>
      </p:sp>
      <p:cxnSp>
        <p:nvCxnSpPr>
          <p:cNvPr id="14" name="Přímá spojnice 13"/>
          <p:cNvCxnSpPr/>
          <p:nvPr userDrawn="1"/>
        </p:nvCxnSpPr>
        <p:spPr>
          <a:xfrm>
            <a:off x="525888" y="1368717"/>
            <a:ext cx="11165983" cy="0"/>
          </a:xfrm>
          <a:prstGeom prst="line">
            <a:avLst/>
          </a:prstGeom>
          <a:ln>
            <a:solidFill>
              <a:schemeClr val="accent6">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532549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Obsah s titulkem">
    <p:spTree>
      <p:nvGrpSpPr>
        <p:cNvPr id="1" name=""/>
        <p:cNvGrpSpPr/>
        <p:nvPr/>
      </p:nvGrpSpPr>
      <p:grpSpPr>
        <a:xfrm>
          <a:off x="0" y="0"/>
          <a:ext cx="0" cy="0"/>
          <a:chOff x="0" y="0"/>
          <a:chExt cx="0" cy="0"/>
        </a:xfrm>
      </p:grpSpPr>
      <p:sp>
        <p:nvSpPr>
          <p:cNvPr id="8" name="Obdélník 7"/>
          <p:cNvSpPr/>
          <p:nvPr userDrawn="1"/>
        </p:nvSpPr>
        <p:spPr>
          <a:xfrm>
            <a:off x="203916" y="6349284"/>
            <a:ext cx="3309871" cy="50871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userDrawn="1"/>
        </p:nvSpPr>
        <p:spPr>
          <a:xfrm>
            <a:off x="3706970" y="6349284"/>
            <a:ext cx="8281115" cy="5087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 name="Nadpis 1"/>
          <p:cNvSpPr>
            <a:spLocks noGrp="1"/>
          </p:cNvSpPr>
          <p:nvPr>
            <p:ph type="title"/>
          </p:nvPr>
        </p:nvSpPr>
        <p:spPr>
          <a:xfrm>
            <a:off x="838200" y="365126"/>
            <a:ext cx="10515600" cy="1012914"/>
          </a:xfrm>
        </p:spPr>
        <p:txBody>
          <a:bodyPr/>
          <a:lstStyle>
            <a:lvl1pPr>
              <a:defRPr>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defRPr>
            </a:lvl1pPr>
          </a:lstStyle>
          <a:p>
            <a:r>
              <a:rPr lang="cs-CZ" dirty="0"/>
              <a:t>Kliknutím lze upravit styl.</a:t>
            </a:r>
          </a:p>
        </p:txBody>
      </p:sp>
      <p:sp>
        <p:nvSpPr>
          <p:cNvPr id="11" name="Zástupný symbol pro obsah 2"/>
          <p:cNvSpPr>
            <a:spLocks noGrp="1"/>
          </p:cNvSpPr>
          <p:nvPr>
            <p:ph idx="1"/>
          </p:nvPr>
        </p:nvSpPr>
        <p:spPr>
          <a:xfrm>
            <a:off x="838200" y="1620816"/>
            <a:ext cx="10515600" cy="438073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12" name="Zástupný symbol pro zápatí 4"/>
          <p:cNvSpPr>
            <a:spLocks noGrp="1"/>
          </p:cNvSpPr>
          <p:nvPr>
            <p:ph type="ftr" sz="quarter" idx="11"/>
          </p:nvPr>
        </p:nvSpPr>
        <p:spPr>
          <a:xfrm>
            <a:off x="916010" y="6421078"/>
            <a:ext cx="1885681" cy="365125"/>
          </a:xfrm>
        </p:spPr>
        <p:txBody>
          <a:bodyPr/>
          <a:lstStyle>
            <a:lvl1pPr>
              <a:defRPr sz="1800" b="1">
                <a:solidFill>
                  <a:schemeClr val="accent5">
                    <a:lumMod val="50000"/>
                  </a:schemeClr>
                </a:solidFill>
                <a:latin typeface="Segoe UI" panose="020B0502040204020203" pitchFamily="34" charset="0"/>
                <a:cs typeface="Segoe UI" panose="020B0502040204020203" pitchFamily="34" charset="0"/>
              </a:defRPr>
            </a:lvl1pPr>
          </a:lstStyle>
          <a:p>
            <a:r>
              <a:rPr lang="cs-CZ" dirty="0"/>
              <a:t>Výživa</a:t>
            </a:r>
          </a:p>
        </p:txBody>
      </p:sp>
      <p:sp>
        <p:nvSpPr>
          <p:cNvPr id="13" name="Zástupný symbol pro číslo snímku 5"/>
          <p:cNvSpPr>
            <a:spLocks noGrp="1"/>
          </p:cNvSpPr>
          <p:nvPr>
            <p:ph type="sldNum" sz="quarter" idx="12"/>
          </p:nvPr>
        </p:nvSpPr>
        <p:spPr>
          <a:xfrm>
            <a:off x="9087118" y="6421078"/>
            <a:ext cx="2743200" cy="365125"/>
          </a:xfrm>
        </p:spPr>
        <p:txBody>
          <a:bodyPr/>
          <a:lstStyle>
            <a:lvl1pPr>
              <a:defRPr sz="1600" b="1">
                <a:solidFill>
                  <a:schemeClr val="accent5">
                    <a:lumMod val="50000"/>
                  </a:schemeClr>
                </a:solidFill>
                <a:latin typeface="Segoe UI" panose="020B0502040204020203" pitchFamily="34" charset="0"/>
                <a:cs typeface="Segoe UI" panose="020B0502040204020203" pitchFamily="34" charset="0"/>
              </a:defRPr>
            </a:lvl1pPr>
          </a:lstStyle>
          <a:p>
            <a:fld id="{7D74F88D-855E-4C4A-AC2F-7A0A64C53FD8}" type="slidenum">
              <a:rPr lang="cs-CZ" smtClean="0"/>
              <a:pPr/>
              <a:t>‹#›</a:t>
            </a:fld>
            <a:endParaRPr lang="cs-CZ" dirty="0"/>
          </a:p>
        </p:txBody>
      </p:sp>
      <p:cxnSp>
        <p:nvCxnSpPr>
          <p:cNvPr id="14" name="Přímá spojnice 13"/>
          <p:cNvCxnSpPr/>
          <p:nvPr userDrawn="1"/>
        </p:nvCxnSpPr>
        <p:spPr>
          <a:xfrm>
            <a:off x="525888" y="1368717"/>
            <a:ext cx="11165983" cy="0"/>
          </a:xfrm>
          <a:prstGeom prst="line">
            <a:avLst/>
          </a:prstGeom>
          <a:ln>
            <a:solidFill>
              <a:schemeClr val="accent5">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7099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rázdný">
    <p:spTree>
      <p:nvGrpSpPr>
        <p:cNvPr id="1" name=""/>
        <p:cNvGrpSpPr/>
        <p:nvPr/>
      </p:nvGrpSpPr>
      <p:grpSpPr>
        <a:xfrm>
          <a:off x="0" y="0"/>
          <a:ext cx="0" cy="0"/>
          <a:chOff x="0" y="0"/>
          <a:chExt cx="0" cy="0"/>
        </a:xfrm>
      </p:grpSpPr>
      <p:sp>
        <p:nvSpPr>
          <p:cNvPr id="5" name="Obdélník 4"/>
          <p:cNvSpPr/>
          <p:nvPr userDrawn="1"/>
        </p:nvSpPr>
        <p:spPr>
          <a:xfrm>
            <a:off x="203916" y="6349284"/>
            <a:ext cx="3309871" cy="50871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userDrawn="1"/>
        </p:nvSpPr>
        <p:spPr>
          <a:xfrm>
            <a:off x="3706970" y="6349284"/>
            <a:ext cx="8281115" cy="50871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Nadpis 1"/>
          <p:cNvSpPr>
            <a:spLocks noGrp="1"/>
          </p:cNvSpPr>
          <p:nvPr>
            <p:ph type="title"/>
          </p:nvPr>
        </p:nvSpPr>
        <p:spPr>
          <a:xfrm>
            <a:off x="838200" y="365126"/>
            <a:ext cx="10515600" cy="1012914"/>
          </a:xfrm>
        </p:spPr>
        <p:txBody>
          <a:bodyPr/>
          <a:lstStyle>
            <a:lvl1pPr>
              <a:defRPr>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defRPr>
            </a:lvl1pPr>
          </a:lstStyle>
          <a:p>
            <a:r>
              <a:rPr lang="cs-CZ" dirty="0"/>
              <a:t>Kliknutím lze upravit styl.</a:t>
            </a:r>
          </a:p>
        </p:txBody>
      </p:sp>
      <p:sp>
        <p:nvSpPr>
          <p:cNvPr id="8" name="Zástupný symbol pro obsah 2"/>
          <p:cNvSpPr>
            <a:spLocks noGrp="1"/>
          </p:cNvSpPr>
          <p:nvPr>
            <p:ph idx="1"/>
          </p:nvPr>
        </p:nvSpPr>
        <p:spPr>
          <a:xfrm>
            <a:off x="838200" y="1620816"/>
            <a:ext cx="10515600" cy="4380739"/>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cs-CZ" dirty="0"/>
              <a:t>Upravte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9" name="Zástupný symbol pro zápatí 4"/>
          <p:cNvSpPr>
            <a:spLocks noGrp="1"/>
          </p:cNvSpPr>
          <p:nvPr>
            <p:ph type="ftr" sz="quarter" idx="11"/>
          </p:nvPr>
        </p:nvSpPr>
        <p:spPr>
          <a:xfrm>
            <a:off x="916010" y="6421078"/>
            <a:ext cx="1885681" cy="365125"/>
          </a:xfrm>
        </p:spPr>
        <p:txBody>
          <a:bodyPr/>
          <a:lstStyle>
            <a:lvl1pPr>
              <a:defRPr sz="1800" b="1">
                <a:solidFill>
                  <a:schemeClr val="tx2">
                    <a:lumMod val="50000"/>
                  </a:schemeClr>
                </a:solidFill>
                <a:latin typeface="Segoe UI" panose="020B0502040204020203" pitchFamily="34" charset="0"/>
                <a:cs typeface="Segoe UI" panose="020B0502040204020203" pitchFamily="34" charset="0"/>
              </a:defRPr>
            </a:lvl1pPr>
          </a:lstStyle>
          <a:p>
            <a:r>
              <a:rPr lang="cs-CZ" dirty="0"/>
              <a:t>Výživa</a:t>
            </a:r>
          </a:p>
        </p:txBody>
      </p:sp>
      <p:sp>
        <p:nvSpPr>
          <p:cNvPr id="10" name="Zástupný symbol pro číslo snímku 5"/>
          <p:cNvSpPr>
            <a:spLocks noGrp="1"/>
          </p:cNvSpPr>
          <p:nvPr>
            <p:ph type="sldNum" sz="quarter" idx="12"/>
          </p:nvPr>
        </p:nvSpPr>
        <p:spPr>
          <a:xfrm>
            <a:off x="9087118" y="6421078"/>
            <a:ext cx="2743200" cy="365125"/>
          </a:xfrm>
        </p:spPr>
        <p:txBody>
          <a:bodyPr/>
          <a:lstStyle>
            <a:lvl1pPr>
              <a:defRPr lang="cs-CZ" sz="1800" b="1" kern="1200" smtClean="0">
                <a:solidFill>
                  <a:schemeClr val="tx2">
                    <a:lumMod val="50000"/>
                  </a:schemeClr>
                </a:solidFill>
                <a:latin typeface="Segoe UI" panose="020B0502040204020203" pitchFamily="34" charset="0"/>
                <a:ea typeface="+mn-ea"/>
                <a:cs typeface="Segoe UI" panose="020B0502040204020203" pitchFamily="34" charset="0"/>
              </a:defRPr>
            </a:lvl1pPr>
          </a:lstStyle>
          <a:p>
            <a:fld id="{7D74F88D-855E-4C4A-AC2F-7A0A64C53FD8}" type="slidenum">
              <a:rPr lang="cs-CZ" smtClean="0"/>
              <a:pPr/>
              <a:t>‹#›</a:t>
            </a:fld>
            <a:endParaRPr lang="cs-CZ" dirty="0"/>
          </a:p>
        </p:txBody>
      </p:sp>
      <p:cxnSp>
        <p:nvCxnSpPr>
          <p:cNvPr id="11" name="Přímá spojnice 10"/>
          <p:cNvCxnSpPr/>
          <p:nvPr userDrawn="1"/>
        </p:nvCxnSpPr>
        <p:spPr>
          <a:xfrm>
            <a:off x="525888" y="1368717"/>
            <a:ext cx="11165983" cy="0"/>
          </a:xfrm>
          <a:prstGeom prst="line">
            <a:avLst/>
          </a:prstGeom>
          <a:ln>
            <a:solidFill>
              <a:schemeClr val="tx2">
                <a:lumMod val="60000"/>
                <a:lumOff val="40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902661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Nadpis a obsah nad textem">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p:spPr>
        <p:txBody>
          <a:bodyPr/>
          <a:lstStyle/>
          <a:p>
            <a:r>
              <a:rPr lang="cs-CZ"/>
              <a:t>Kliknutím lze upravit styl.</a:t>
            </a:r>
          </a:p>
        </p:txBody>
      </p:sp>
      <p:sp>
        <p:nvSpPr>
          <p:cNvPr id="3" name="Zástupný symbol pro obsah 2"/>
          <p:cNvSpPr>
            <a:spLocks noGrp="1"/>
          </p:cNvSpPr>
          <p:nvPr>
            <p:ph sz="half" idx="1"/>
          </p:nvPr>
        </p:nvSpPr>
        <p:spPr>
          <a:xfrm>
            <a:off x="609600" y="1600200"/>
            <a:ext cx="10972800" cy="218598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0" y="3938589"/>
            <a:ext cx="10972800" cy="2187575"/>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245225"/>
            <a:ext cx="2844800" cy="476250"/>
          </a:xfrm>
        </p:spPr>
        <p:txBody>
          <a:bodyPr/>
          <a:lstStyle>
            <a:lvl1pPr>
              <a:defRPr/>
            </a:lvl1pPr>
          </a:lstStyle>
          <a:p>
            <a:endParaRPr lang="cs-CZ" altLang="cs-CZ"/>
          </a:p>
        </p:txBody>
      </p:sp>
      <p:sp>
        <p:nvSpPr>
          <p:cNvPr id="6" name="Zástupný symbol pro zápatí 5"/>
          <p:cNvSpPr>
            <a:spLocks noGrp="1"/>
          </p:cNvSpPr>
          <p:nvPr>
            <p:ph type="ftr" sz="quarter" idx="11"/>
          </p:nvPr>
        </p:nvSpPr>
        <p:spPr>
          <a:xfrm>
            <a:off x="4165600" y="6245225"/>
            <a:ext cx="3860800" cy="476250"/>
          </a:xfrm>
        </p:spPr>
        <p:txBody>
          <a:bodyPr/>
          <a:lstStyle>
            <a:lvl1pPr>
              <a:defRPr/>
            </a:lvl1pPr>
          </a:lstStyle>
          <a:p>
            <a:endParaRPr lang="cs-CZ" altLang="cs-CZ"/>
          </a:p>
        </p:txBody>
      </p:sp>
      <p:sp>
        <p:nvSpPr>
          <p:cNvPr id="7" name="Zástupný symbol pro číslo snímku 6"/>
          <p:cNvSpPr>
            <a:spLocks noGrp="1"/>
          </p:cNvSpPr>
          <p:nvPr>
            <p:ph type="sldNum" sz="quarter" idx="12"/>
          </p:nvPr>
        </p:nvSpPr>
        <p:spPr>
          <a:xfrm>
            <a:off x="8737600" y="6245225"/>
            <a:ext cx="2844800" cy="476250"/>
          </a:xfrm>
        </p:spPr>
        <p:txBody>
          <a:bodyPr/>
          <a:lstStyle>
            <a:lvl1pPr>
              <a:defRPr/>
            </a:lvl1pPr>
          </a:lstStyle>
          <a:p>
            <a:fld id="{108188AA-DE7A-4B8C-BEBC-39B0B1C0206A}" type="slidenum">
              <a:rPr lang="cs-CZ" altLang="cs-CZ"/>
              <a:pPr/>
              <a:t>‹#›</a:t>
            </a:fld>
            <a:endParaRPr lang="cs-CZ" altLang="cs-CZ"/>
          </a:p>
        </p:txBody>
      </p:sp>
    </p:spTree>
    <p:extLst>
      <p:ext uri="{BB962C8B-B14F-4D97-AF65-F5344CB8AC3E}">
        <p14:creationId xmlns:p14="http://schemas.microsoft.com/office/powerpoint/2010/main" val="140509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D31B4B-A4EE-4463-8E58-7836B566450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1E6CA622-8256-4E03-A95D-208724637226}"/>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D9BC3CE-3C98-4652-8F8C-83033EE0A2CA}"/>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5" name="Zástupný symbol pro zápatí 4">
            <a:extLst>
              <a:ext uri="{FF2B5EF4-FFF2-40B4-BE49-F238E27FC236}">
                <a16:creationId xmlns:a16="http://schemas.microsoft.com/office/drawing/2014/main" id="{BA11B8C8-7A0F-4928-A02F-3085D6937D0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E735A88-331F-4910-BC7F-5EC765B62C1C}"/>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3602845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698555C-83E7-4BA4-A90D-656A27F19EBD}"/>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22A720FD-AF98-434F-97C4-52202C8294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BA1DE449-F578-4D9C-8568-5379BC83A30C}"/>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5" name="Zástupný symbol pro zápatí 4">
            <a:extLst>
              <a:ext uri="{FF2B5EF4-FFF2-40B4-BE49-F238E27FC236}">
                <a16:creationId xmlns:a16="http://schemas.microsoft.com/office/drawing/2014/main" id="{E3FDE54F-CD7C-4104-BB08-27D0284EF6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1B2D1-5767-4845-8063-3E63E8640016}"/>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34776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D8EB9A-8E73-49B7-AE33-B836DBA47CB3}"/>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7B5BBC2D-7FB5-4894-995B-31654DFE1D2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EE09337A-6D23-4893-B4D2-241A48AA8D7B}"/>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4514CFF-EA74-4BA1-B41F-95A2181044DD}"/>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6" name="Zástupný symbol pro zápatí 5">
            <a:extLst>
              <a:ext uri="{FF2B5EF4-FFF2-40B4-BE49-F238E27FC236}">
                <a16:creationId xmlns:a16="http://schemas.microsoft.com/office/drawing/2014/main" id="{890A505B-04B0-4CEE-9880-238B45010B03}"/>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E603ACD7-3CC1-4694-A8C6-4E51E2DD0F57}"/>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231401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0BFA5BF-0747-4E3B-8850-DFB114EE274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D7A0D0DC-B725-4C98-8D3E-BD13479FFC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E6230708-7164-4D0C-8EE0-10DCAA055B59}"/>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72D5A9E1-3E7C-4FDE-8276-676127A572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198AAFD0-3379-44BF-8AA2-FD23A87AA88B}"/>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00AA230C-A76D-427F-A2D4-04EFF8840AE0}"/>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8" name="Zástupný symbol pro zápatí 7">
            <a:extLst>
              <a:ext uri="{FF2B5EF4-FFF2-40B4-BE49-F238E27FC236}">
                <a16:creationId xmlns:a16="http://schemas.microsoft.com/office/drawing/2014/main" id="{BFA74036-9104-4C5B-81BD-5B972FE08F4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0A49B4C1-D619-4160-A672-B2BE0BD63072}"/>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571567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E09AA2-8E76-4350-81FF-8E7D006F0E3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F2A32E4-BC4E-497F-8810-34422D339BD7}"/>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4" name="Zástupný symbol pro zápatí 3">
            <a:extLst>
              <a:ext uri="{FF2B5EF4-FFF2-40B4-BE49-F238E27FC236}">
                <a16:creationId xmlns:a16="http://schemas.microsoft.com/office/drawing/2014/main" id="{66A3E9D2-82F2-4DAF-BEFB-B4EF9D0EB80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B5C92F03-2133-4F6E-977C-0E7D5F756C33}"/>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281614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202ED532-B9BE-4CAF-BE0C-9088E971CBED}"/>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3" name="Zástupný symbol pro zápatí 2">
            <a:extLst>
              <a:ext uri="{FF2B5EF4-FFF2-40B4-BE49-F238E27FC236}">
                <a16:creationId xmlns:a16="http://schemas.microsoft.com/office/drawing/2014/main" id="{66FB2B74-B8F7-41D9-81EC-A99F936119C5}"/>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B03BF09-CE43-46EE-8386-FD4052D474A7}"/>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1524619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AB8901-2CCD-414D-A9BD-63EF7F3688A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0AC5264B-651C-42D1-A4D4-0F249539F2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036429CE-75C4-45C8-8ECE-AB37AD5B37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56458C2-6BD3-4823-8E54-52CE069A2566}"/>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6" name="Zástupný symbol pro zápatí 5">
            <a:extLst>
              <a:ext uri="{FF2B5EF4-FFF2-40B4-BE49-F238E27FC236}">
                <a16:creationId xmlns:a16="http://schemas.microsoft.com/office/drawing/2014/main" id="{DCF3D70F-5CE2-4C87-8217-8A2C1286C2C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FB6725B-D98B-4BB0-B56A-13605DD1B9DE}"/>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159591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ED8C38-57CE-40AA-B7BE-7B87C7BB3358}"/>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B1B0C739-996E-4F4B-92A7-28E8F343C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53C033CF-BAA3-44AE-93AE-B7028BEA50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EE0D0AF-605E-4ACB-85B3-FD0AD8184A0F}"/>
              </a:ext>
            </a:extLst>
          </p:cNvPr>
          <p:cNvSpPr>
            <a:spLocks noGrp="1"/>
          </p:cNvSpPr>
          <p:nvPr>
            <p:ph type="dt" sz="half" idx="10"/>
          </p:nvPr>
        </p:nvSpPr>
        <p:spPr/>
        <p:txBody>
          <a:bodyPr/>
          <a:lstStyle/>
          <a:p>
            <a:fld id="{8BB594E8-C423-44B7-B52F-1AD0515E1013}" type="datetimeFigureOut">
              <a:rPr lang="cs-CZ" smtClean="0"/>
              <a:t>24.08.2021</a:t>
            </a:fld>
            <a:endParaRPr lang="cs-CZ"/>
          </a:p>
        </p:txBody>
      </p:sp>
      <p:sp>
        <p:nvSpPr>
          <p:cNvPr id="6" name="Zástupný symbol pro zápatí 5">
            <a:extLst>
              <a:ext uri="{FF2B5EF4-FFF2-40B4-BE49-F238E27FC236}">
                <a16:creationId xmlns:a16="http://schemas.microsoft.com/office/drawing/2014/main" id="{423C2200-CCBE-4984-84BD-24709CAFAB5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FDD1292A-673A-4D0E-B008-63F8D6557937}"/>
              </a:ext>
            </a:extLst>
          </p:cNvPr>
          <p:cNvSpPr>
            <a:spLocks noGrp="1"/>
          </p:cNvSpPr>
          <p:nvPr>
            <p:ph type="sldNum" sz="quarter" idx="12"/>
          </p:nvPr>
        </p:nvSpPr>
        <p:spPr/>
        <p:txBody>
          <a:bodyPr/>
          <a:lstStyle/>
          <a:p>
            <a:fld id="{690FC19C-9BFD-4F96-8A2F-078D6E733635}" type="slidenum">
              <a:rPr lang="cs-CZ" smtClean="0"/>
              <a:t>‹#›</a:t>
            </a:fld>
            <a:endParaRPr lang="cs-CZ"/>
          </a:p>
        </p:txBody>
      </p:sp>
    </p:spTree>
    <p:extLst>
      <p:ext uri="{BB962C8B-B14F-4D97-AF65-F5344CB8AC3E}">
        <p14:creationId xmlns:p14="http://schemas.microsoft.com/office/powerpoint/2010/main" val="403008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9DE9AF9F-F764-46DB-BB86-AB8D9EC629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DC24A816-CC4E-4895-A164-E80F7A6A36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5318F8B-7DD2-4591-A40C-70C414B40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594E8-C423-44B7-B52F-1AD0515E1013}" type="datetimeFigureOut">
              <a:rPr lang="cs-CZ" smtClean="0"/>
              <a:t>24.08.2021</a:t>
            </a:fld>
            <a:endParaRPr lang="cs-CZ"/>
          </a:p>
        </p:txBody>
      </p:sp>
      <p:sp>
        <p:nvSpPr>
          <p:cNvPr id="5" name="Zástupný symbol pro zápatí 4">
            <a:extLst>
              <a:ext uri="{FF2B5EF4-FFF2-40B4-BE49-F238E27FC236}">
                <a16:creationId xmlns:a16="http://schemas.microsoft.com/office/drawing/2014/main" id="{87324B6A-F7C5-409F-8DAF-923617DC27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A945E69-37FE-4469-BC9F-AD6451A60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FC19C-9BFD-4F96-8A2F-078D6E733635}" type="slidenum">
              <a:rPr lang="cs-CZ" smtClean="0"/>
              <a:t>‹#›</a:t>
            </a:fld>
            <a:endParaRPr lang="cs-CZ"/>
          </a:p>
        </p:txBody>
      </p:sp>
    </p:spTree>
    <p:extLst>
      <p:ext uri="{BB962C8B-B14F-4D97-AF65-F5344CB8AC3E}">
        <p14:creationId xmlns:p14="http://schemas.microsoft.com/office/powerpoint/2010/main" val="8106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eur-lex.europa.eu/legal-content/CS/TXT/HTML/?uri=CELEX:32019R0649" TargetMode="Externa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a:extLst>
              <a:ext uri="{FF2B5EF4-FFF2-40B4-BE49-F238E27FC236}">
                <a16:creationId xmlns:a16="http://schemas.microsoft.com/office/drawing/2014/main" id="{3656279A-A7C2-4D1C-93C3-7A3FE4151E71}"/>
              </a:ext>
            </a:extLst>
          </p:cNvPr>
          <p:cNvSpPr>
            <a:spLocks noGrp="1"/>
          </p:cNvSpPr>
          <p:nvPr>
            <p:ph type="subTitle" idx="1"/>
          </p:nvPr>
        </p:nvSpPr>
        <p:spPr/>
        <p:txBody>
          <a:bodyPr/>
          <a:lstStyle/>
          <a:p>
            <a:endParaRPr lang="cs-CZ" dirty="0"/>
          </a:p>
        </p:txBody>
      </p:sp>
      <p:pic>
        <p:nvPicPr>
          <p:cNvPr id="4" name="Zástupný symbol pro obsah 3">
            <a:extLst>
              <a:ext uri="{FF2B5EF4-FFF2-40B4-BE49-F238E27FC236}">
                <a16:creationId xmlns:a16="http://schemas.microsoft.com/office/drawing/2014/main" id="{543A50DD-4670-4025-A5A5-E59F17ABE5DA}"/>
              </a:ext>
            </a:extLst>
          </p:cNvPr>
          <p:cNvPicPr>
            <a:picLocks noChangeAspect="1"/>
          </p:cNvPicPr>
          <p:nvPr/>
        </p:nvPicPr>
        <p:blipFill>
          <a:blip r:embed="rId2"/>
          <a:stretch>
            <a:fillRect/>
          </a:stretch>
        </p:blipFill>
        <p:spPr>
          <a:xfrm>
            <a:off x="0" y="152694"/>
            <a:ext cx="2582879" cy="2558128"/>
          </a:xfrm>
          <a:prstGeom prst="rect">
            <a:avLst/>
          </a:prstGeom>
        </p:spPr>
      </p:pic>
      <p:sp>
        <p:nvSpPr>
          <p:cNvPr id="2" name="Nadpis 1">
            <a:extLst>
              <a:ext uri="{FF2B5EF4-FFF2-40B4-BE49-F238E27FC236}">
                <a16:creationId xmlns:a16="http://schemas.microsoft.com/office/drawing/2014/main" id="{F4F50ED3-345A-4CB8-9E13-719A22F26A6E}"/>
              </a:ext>
            </a:extLst>
          </p:cNvPr>
          <p:cNvSpPr>
            <a:spLocks noGrp="1"/>
          </p:cNvSpPr>
          <p:nvPr>
            <p:ph type="ctrTitle"/>
          </p:nvPr>
        </p:nvSpPr>
        <p:spPr/>
        <p:txBody>
          <a:bodyPr>
            <a:normAutofit/>
          </a:bodyPr>
          <a:lstStyle/>
          <a:p>
            <a:r>
              <a:rPr lang="cs-CZ" sz="7300" b="1" dirty="0">
                <a:solidFill>
                  <a:srgbClr val="FF0000"/>
                </a:solidFill>
                <a:effectLst>
                  <a:outerShdw blurRad="38100" dist="38100" dir="2700000" algn="tl">
                    <a:srgbClr val="000000">
                      <a:alpha val="43137"/>
                    </a:srgbClr>
                  </a:outerShdw>
                </a:effectLst>
              </a:rPr>
              <a:t>Cíl reformulací potravin </a:t>
            </a:r>
            <a:br>
              <a:rPr lang="cs-CZ" sz="7300" b="1" dirty="0">
                <a:solidFill>
                  <a:srgbClr val="FF0000"/>
                </a:solidFill>
                <a:effectLst>
                  <a:outerShdw blurRad="38100" dist="38100" dir="2700000" algn="tl">
                    <a:srgbClr val="000000">
                      <a:alpha val="43137"/>
                    </a:srgbClr>
                  </a:outerShdw>
                </a:effectLst>
              </a:rPr>
            </a:br>
            <a:r>
              <a:rPr lang="cs-CZ" sz="7300" b="1" dirty="0">
                <a:solidFill>
                  <a:srgbClr val="FF0000"/>
                </a:solidFill>
                <a:effectLst>
                  <a:outerShdw blurRad="38100" dist="38100" dir="2700000" algn="tl">
                    <a:srgbClr val="000000">
                      <a:alpha val="43137"/>
                    </a:srgbClr>
                  </a:outerShdw>
                </a:effectLst>
              </a:rPr>
              <a:t>a zdravotní hlediska</a:t>
            </a:r>
            <a:endParaRPr lang="cs-CZ"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236905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4C359A-FB13-4AD0-B9DB-54CF5C40C11E}"/>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A8B560A4-3396-44BF-9AA7-BE35E9E25BF3}"/>
              </a:ext>
            </a:extLst>
          </p:cNvPr>
          <p:cNvPicPr>
            <a:picLocks noGrp="1" noChangeAspect="1"/>
          </p:cNvPicPr>
          <p:nvPr>
            <p:ph idx="1"/>
          </p:nvPr>
        </p:nvPicPr>
        <p:blipFill>
          <a:blip r:embed="rId2"/>
          <a:stretch>
            <a:fillRect/>
          </a:stretch>
        </p:blipFill>
        <p:spPr>
          <a:xfrm>
            <a:off x="0" y="365125"/>
            <a:ext cx="12160876" cy="6270171"/>
          </a:xfrm>
          <a:prstGeom prst="rect">
            <a:avLst/>
          </a:prstGeom>
        </p:spPr>
      </p:pic>
      <p:sp>
        <p:nvSpPr>
          <p:cNvPr id="3" name="Obdélník 2">
            <a:extLst>
              <a:ext uri="{FF2B5EF4-FFF2-40B4-BE49-F238E27FC236}">
                <a16:creationId xmlns:a16="http://schemas.microsoft.com/office/drawing/2014/main" id="{F2CE0EE0-631A-41F3-9B22-83E7AD0CC025}"/>
              </a:ext>
            </a:extLst>
          </p:cNvPr>
          <p:cNvSpPr/>
          <p:nvPr/>
        </p:nvSpPr>
        <p:spPr>
          <a:xfrm>
            <a:off x="8799871" y="4139381"/>
            <a:ext cx="3195484" cy="217292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5" name="Obdélník 4">
            <a:extLst>
              <a:ext uri="{FF2B5EF4-FFF2-40B4-BE49-F238E27FC236}">
                <a16:creationId xmlns:a16="http://schemas.microsoft.com/office/drawing/2014/main" id="{1DAE3C17-6AEB-4B43-92AA-73839F734295}"/>
              </a:ext>
            </a:extLst>
          </p:cNvPr>
          <p:cNvSpPr/>
          <p:nvPr/>
        </p:nvSpPr>
        <p:spPr>
          <a:xfrm>
            <a:off x="6390968" y="1268361"/>
            <a:ext cx="2035277" cy="1897626"/>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cxnSp>
        <p:nvCxnSpPr>
          <p:cNvPr id="7" name="Přímá spojnice se šipkou 6">
            <a:extLst>
              <a:ext uri="{FF2B5EF4-FFF2-40B4-BE49-F238E27FC236}">
                <a16:creationId xmlns:a16="http://schemas.microsoft.com/office/drawing/2014/main" id="{DB8A6047-BE94-4082-B994-64747B8FFBA9}"/>
              </a:ext>
            </a:extLst>
          </p:cNvPr>
          <p:cNvCxnSpPr>
            <a:cxnSpLocks/>
          </p:cNvCxnSpPr>
          <p:nvPr/>
        </p:nvCxnSpPr>
        <p:spPr>
          <a:xfrm flipV="1">
            <a:off x="8591427" y="3942735"/>
            <a:ext cx="0" cy="218779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294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2E04521-781F-4C02-967E-F72D7A3D0147}"/>
              </a:ext>
            </a:extLst>
          </p:cNvPr>
          <p:cNvPicPr>
            <a:picLocks noChangeAspect="1"/>
          </p:cNvPicPr>
          <p:nvPr/>
        </p:nvPicPr>
        <p:blipFill>
          <a:blip r:embed="rId3"/>
          <a:stretch>
            <a:fillRect/>
          </a:stretch>
        </p:blipFill>
        <p:spPr>
          <a:xfrm>
            <a:off x="1380970" y="50514"/>
            <a:ext cx="9430059" cy="6756971"/>
          </a:xfrm>
          <a:prstGeom prst="rect">
            <a:avLst/>
          </a:prstGeom>
        </p:spPr>
      </p:pic>
      <p:sp>
        <p:nvSpPr>
          <p:cNvPr id="5" name="Obdélník 4">
            <a:extLst>
              <a:ext uri="{FF2B5EF4-FFF2-40B4-BE49-F238E27FC236}">
                <a16:creationId xmlns:a16="http://schemas.microsoft.com/office/drawing/2014/main" id="{75240083-24E2-49EE-8DAD-F1953CF8C881}"/>
              </a:ext>
            </a:extLst>
          </p:cNvPr>
          <p:cNvSpPr/>
          <p:nvPr/>
        </p:nvSpPr>
        <p:spPr>
          <a:xfrm>
            <a:off x="2368504" y="3167389"/>
            <a:ext cx="7454990" cy="523220"/>
          </a:xfrm>
          <a:prstGeom prst="rect">
            <a:avLst/>
          </a:prstGeom>
        </p:spPr>
        <p:txBody>
          <a:bodyPr wrap="none">
            <a:spAutoFit/>
          </a:bodyPr>
          <a:lstStyle/>
          <a:p>
            <a:r>
              <a:rPr lang="cs-CZ" sz="2800" b="1" dirty="0">
                <a:solidFill>
                  <a:srgbClr val="FF0000"/>
                </a:solidFill>
              </a:rPr>
              <a:t>Hodnoty lipidů u dětí dle věku (studie SZÚ, 2017)</a:t>
            </a:r>
          </a:p>
        </p:txBody>
      </p:sp>
    </p:spTree>
    <p:extLst>
      <p:ext uri="{BB962C8B-B14F-4D97-AF65-F5344CB8AC3E}">
        <p14:creationId xmlns:p14="http://schemas.microsoft.com/office/powerpoint/2010/main" val="212521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F053E-6C63-4B62-9E80-2243B9EDFD75}"/>
              </a:ext>
            </a:extLst>
          </p:cNvPr>
          <p:cNvSpPr>
            <a:spLocks noGrp="1"/>
          </p:cNvSpPr>
          <p:nvPr>
            <p:ph type="title"/>
          </p:nvPr>
        </p:nvSpPr>
        <p:spPr/>
        <p:txBody>
          <a:bodyPr>
            <a:normAutofit/>
          </a:bodyPr>
          <a:lstStyle/>
          <a:p>
            <a:r>
              <a:rPr lang="cs-CZ" sz="3200" b="1" dirty="0">
                <a:solidFill>
                  <a:srgbClr val="FF0000"/>
                </a:solidFill>
                <a:latin typeface="+mn-lt"/>
              </a:rPr>
              <a:t>Zvýšené hodnoty krevního tlaku u dětí dle pohlaví a věku (studie SZÚ, 2017)</a:t>
            </a:r>
            <a:endParaRPr lang="cs-CZ" sz="3200" dirty="0">
              <a:latin typeface="+mn-lt"/>
            </a:endParaRPr>
          </a:p>
        </p:txBody>
      </p:sp>
      <p:pic>
        <p:nvPicPr>
          <p:cNvPr id="4" name="Obrázek 3">
            <a:extLst>
              <a:ext uri="{FF2B5EF4-FFF2-40B4-BE49-F238E27FC236}">
                <a16:creationId xmlns:a16="http://schemas.microsoft.com/office/drawing/2014/main" id="{946C26CA-1AB7-41B9-ACB4-3FF6F8325ACF}"/>
              </a:ext>
            </a:extLst>
          </p:cNvPr>
          <p:cNvPicPr>
            <a:picLocks noChangeAspect="1"/>
          </p:cNvPicPr>
          <p:nvPr/>
        </p:nvPicPr>
        <p:blipFill>
          <a:blip r:embed="rId2"/>
          <a:stretch>
            <a:fillRect/>
          </a:stretch>
        </p:blipFill>
        <p:spPr>
          <a:xfrm>
            <a:off x="147484" y="2169943"/>
            <a:ext cx="11897032" cy="4007020"/>
          </a:xfrm>
          <a:prstGeom prst="rect">
            <a:avLst/>
          </a:prstGeom>
        </p:spPr>
      </p:pic>
    </p:spTree>
    <p:extLst>
      <p:ext uri="{BB962C8B-B14F-4D97-AF65-F5344CB8AC3E}">
        <p14:creationId xmlns:p14="http://schemas.microsoft.com/office/powerpoint/2010/main" val="2390934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F053E-6C63-4B62-9E80-2243B9EDFD75}"/>
              </a:ext>
            </a:extLst>
          </p:cNvPr>
          <p:cNvSpPr>
            <a:spLocks noGrp="1"/>
          </p:cNvSpPr>
          <p:nvPr>
            <p:ph type="title"/>
          </p:nvPr>
        </p:nvSpPr>
        <p:spPr>
          <a:xfrm>
            <a:off x="838199" y="365125"/>
            <a:ext cx="11245645" cy="1325563"/>
          </a:xfrm>
        </p:spPr>
        <p:txBody>
          <a:bodyPr>
            <a:normAutofit fontScale="90000"/>
          </a:bodyPr>
          <a:lstStyle/>
          <a:p>
            <a:r>
              <a:rPr lang="cs-CZ" sz="3200" b="1" dirty="0">
                <a:solidFill>
                  <a:srgbClr val="FF0000"/>
                </a:solidFill>
                <a:latin typeface="+mn-lt"/>
              </a:rPr>
              <a:t>Vývoj prevalence nadváhy a obezity u dětí </a:t>
            </a:r>
            <a:br>
              <a:rPr lang="cs-CZ" sz="3200" b="1" dirty="0">
                <a:solidFill>
                  <a:srgbClr val="FF0000"/>
                </a:solidFill>
                <a:latin typeface="+mn-lt"/>
              </a:rPr>
            </a:br>
            <a:r>
              <a:rPr lang="cs-CZ" sz="3100" b="1" dirty="0">
                <a:solidFill>
                  <a:srgbClr val="FF0000"/>
                </a:solidFill>
                <a:latin typeface="+mn-lt"/>
              </a:rPr>
              <a:t>(věkové skupiny 5, 9, 13 a 17 let) mezi lety 1996 až 2016 (studie SZÚ, 2017)</a:t>
            </a:r>
            <a:endParaRPr lang="cs-CZ" sz="3200" dirty="0">
              <a:latin typeface="+mn-lt"/>
            </a:endParaRPr>
          </a:p>
        </p:txBody>
      </p:sp>
      <p:sp>
        <p:nvSpPr>
          <p:cNvPr id="5" name="Zástupný obsah 4">
            <a:extLst>
              <a:ext uri="{FF2B5EF4-FFF2-40B4-BE49-F238E27FC236}">
                <a16:creationId xmlns:a16="http://schemas.microsoft.com/office/drawing/2014/main" id="{5D4D44EC-D984-4C84-AD87-DD94153F8FEF}"/>
              </a:ext>
            </a:extLst>
          </p:cNvPr>
          <p:cNvSpPr>
            <a:spLocks noGrp="1"/>
          </p:cNvSpPr>
          <p:nvPr>
            <p:ph idx="1"/>
          </p:nvPr>
        </p:nvSpPr>
        <p:spPr>
          <a:xfrm>
            <a:off x="7098889" y="1553540"/>
            <a:ext cx="4886633" cy="4857092"/>
          </a:xfrm>
        </p:spPr>
        <p:txBody>
          <a:bodyPr>
            <a:normAutofit lnSpcReduction="10000"/>
          </a:bodyPr>
          <a:lstStyle/>
          <a:p>
            <a:r>
              <a:rPr lang="cs-CZ" dirty="0"/>
              <a:t>Vývoj nadváhy a obezity u dětí od roku 1996 (viz graf). </a:t>
            </a:r>
          </a:p>
          <a:p>
            <a:r>
              <a:rPr lang="cs-CZ" dirty="0"/>
              <a:t>Procento dětí s vyšší hmotností mezi lety 1996 </a:t>
            </a:r>
            <a:br>
              <a:rPr lang="cs-CZ" dirty="0"/>
            </a:br>
            <a:r>
              <a:rPr lang="cs-CZ" dirty="0"/>
              <a:t>a 2011 stouplo o 7 % (p&gt;0,001; test pro trend), přičemž podíl obézních dětí se v tomto období téměř  zdvojnásobil. </a:t>
            </a:r>
          </a:p>
          <a:p>
            <a:r>
              <a:rPr lang="cs-CZ" dirty="0"/>
              <a:t>Mezi roky 2011 a 2016 </a:t>
            </a:r>
            <a:br>
              <a:rPr lang="cs-CZ" dirty="0"/>
            </a:br>
            <a:r>
              <a:rPr lang="cs-CZ" dirty="0"/>
              <a:t>již k nárůstu nedošlo a podíl obézních a s nadváhou zůstal stejný. </a:t>
            </a:r>
          </a:p>
        </p:txBody>
      </p:sp>
      <p:pic>
        <p:nvPicPr>
          <p:cNvPr id="6" name="Obrázek 5">
            <a:extLst>
              <a:ext uri="{FF2B5EF4-FFF2-40B4-BE49-F238E27FC236}">
                <a16:creationId xmlns:a16="http://schemas.microsoft.com/office/drawing/2014/main" id="{9FE99708-00AD-41C9-9F49-9BC8EFF3E30F}"/>
              </a:ext>
            </a:extLst>
          </p:cNvPr>
          <p:cNvPicPr>
            <a:picLocks noChangeAspect="1"/>
          </p:cNvPicPr>
          <p:nvPr/>
        </p:nvPicPr>
        <p:blipFill>
          <a:blip r:embed="rId2"/>
          <a:stretch>
            <a:fillRect/>
          </a:stretch>
        </p:blipFill>
        <p:spPr>
          <a:xfrm>
            <a:off x="326922" y="1553540"/>
            <a:ext cx="6889955" cy="4939335"/>
          </a:xfrm>
          <a:prstGeom prst="rect">
            <a:avLst/>
          </a:prstGeom>
        </p:spPr>
      </p:pic>
    </p:spTree>
    <p:extLst>
      <p:ext uri="{BB962C8B-B14F-4D97-AF65-F5344CB8AC3E}">
        <p14:creationId xmlns:p14="http://schemas.microsoft.com/office/powerpoint/2010/main" val="267725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DF053E-6C63-4B62-9E80-2243B9EDFD75}"/>
              </a:ext>
            </a:extLst>
          </p:cNvPr>
          <p:cNvSpPr>
            <a:spLocks noGrp="1"/>
          </p:cNvSpPr>
          <p:nvPr>
            <p:ph type="title"/>
          </p:nvPr>
        </p:nvSpPr>
        <p:spPr>
          <a:xfrm>
            <a:off x="838199" y="365125"/>
            <a:ext cx="11245645" cy="1325563"/>
          </a:xfrm>
        </p:spPr>
        <p:txBody>
          <a:bodyPr>
            <a:normAutofit/>
          </a:bodyPr>
          <a:lstStyle/>
          <a:p>
            <a:r>
              <a:rPr lang="cs-CZ" sz="3200" b="1" dirty="0">
                <a:solidFill>
                  <a:srgbClr val="FF0000"/>
                </a:solidFill>
                <a:latin typeface="+mn-lt"/>
              </a:rPr>
              <a:t>Počet hodin strávený denně u PC, tabletu nebo televize u chlapců a dívek podle věku </a:t>
            </a:r>
            <a:r>
              <a:rPr lang="cs-CZ" sz="3100" b="1" dirty="0">
                <a:solidFill>
                  <a:srgbClr val="FF0000"/>
                </a:solidFill>
                <a:latin typeface="+mn-lt"/>
              </a:rPr>
              <a:t>(studie SZÚ, 2017)</a:t>
            </a:r>
            <a:endParaRPr lang="cs-CZ" sz="3200" dirty="0">
              <a:latin typeface="+mn-lt"/>
            </a:endParaRPr>
          </a:p>
        </p:txBody>
      </p:sp>
      <p:sp>
        <p:nvSpPr>
          <p:cNvPr id="5" name="Zástupný obsah 4">
            <a:extLst>
              <a:ext uri="{FF2B5EF4-FFF2-40B4-BE49-F238E27FC236}">
                <a16:creationId xmlns:a16="http://schemas.microsoft.com/office/drawing/2014/main" id="{5D4D44EC-D984-4C84-AD87-DD94153F8FEF}"/>
              </a:ext>
            </a:extLst>
          </p:cNvPr>
          <p:cNvSpPr>
            <a:spLocks noGrp="1"/>
          </p:cNvSpPr>
          <p:nvPr>
            <p:ph idx="1"/>
          </p:nvPr>
        </p:nvSpPr>
        <p:spPr>
          <a:xfrm>
            <a:off x="7098889" y="1553540"/>
            <a:ext cx="4886633" cy="4857092"/>
          </a:xfrm>
        </p:spPr>
        <p:txBody>
          <a:bodyPr>
            <a:normAutofit/>
          </a:bodyPr>
          <a:lstStyle/>
          <a:p>
            <a:r>
              <a:rPr lang="cs-CZ" dirty="0"/>
              <a:t>Doba  průměrně strávená u počítače, televize, tabletu ad. byla 2 hodiny denně.  </a:t>
            </a:r>
          </a:p>
          <a:p>
            <a:r>
              <a:rPr lang="cs-CZ" dirty="0"/>
              <a:t>Tři a více hodin denně trávila tímto způsobem třetina dětí, bylo mezi nimi až 12 % pětiletých, více než 4,5 hodiny denně pak pětina sedmnáctiletých.</a:t>
            </a:r>
          </a:p>
          <a:p>
            <a:r>
              <a:rPr lang="cs-CZ" b="1" u="sng" dirty="0">
                <a:solidFill>
                  <a:srgbClr val="FF0000"/>
                </a:solidFill>
              </a:rPr>
              <a:t>Víkend?</a:t>
            </a:r>
          </a:p>
        </p:txBody>
      </p:sp>
      <p:pic>
        <p:nvPicPr>
          <p:cNvPr id="7" name="Obrázek 6">
            <a:extLst>
              <a:ext uri="{FF2B5EF4-FFF2-40B4-BE49-F238E27FC236}">
                <a16:creationId xmlns:a16="http://schemas.microsoft.com/office/drawing/2014/main" id="{D5E4A51E-EBFD-4C54-BF16-8CE9414C36C0}"/>
              </a:ext>
            </a:extLst>
          </p:cNvPr>
          <p:cNvPicPr>
            <a:picLocks noChangeAspect="1"/>
          </p:cNvPicPr>
          <p:nvPr/>
        </p:nvPicPr>
        <p:blipFill>
          <a:blip r:embed="rId2"/>
          <a:stretch>
            <a:fillRect/>
          </a:stretch>
        </p:blipFill>
        <p:spPr>
          <a:xfrm>
            <a:off x="526639" y="1690688"/>
            <a:ext cx="6572250" cy="4114800"/>
          </a:xfrm>
          <a:prstGeom prst="rect">
            <a:avLst/>
          </a:prstGeom>
        </p:spPr>
      </p:pic>
    </p:spTree>
    <p:extLst>
      <p:ext uri="{BB962C8B-B14F-4D97-AF65-F5344CB8AC3E}">
        <p14:creationId xmlns:p14="http://schemas.microsoft.com/office/powerpoint/2010/main" val="1833581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42C60D-3952-44E0-BA39-AC2E5B4B8B93}"/>
              </a:ext>
            </a:extLst>
          </p:cNvPr>
          <p:cNvSpPr>
            <a:spLocks noGrp="1"/>
          </p:cNvSpPr>
          <p:nvPr>
            <p:ph type="title"/>
          </p:nvPr>
        </p:nvSpPr>
        <p:spPr>
          <a:xfrm>
            <a:off x="838200" y="88491"/>
            <a:ext cx="10515600" cy="922966"/>
          </a:xfrm>
        </p:spPr>
        <p:txBody>
          <a:bodyPr>
            <a:normAutofit/>
          </a:bodyPr>
          <a:lstStyle/>
          <a:p>
            <a:r>
              <a:rPr lang="cs-CZ" sz="3200" b="1" dirty="0">
                <a:solidFill>
                  <a:srgbClr val="FF0000"/>
                </a:solidFill>
                <a:latin typeface="+mn-lt"/>
              </a:rPr>
              <a:t>Reformulace potravin - spojení 4 oblastí</a:t>
            </a:r>
          </a:p>
        </p:txBody>
      </p:sp>
      <p:pic>
        <p:nvPicPr>
          <p:cNvPr id="5" name="Zástupný symbol pro obsah 4">
            <a:extLst>
              <a:ext uri="{FF2B5EF4-FFF2-40B4-BE49-F238E27FC236}">
                <a16:creationId xmlns:a16="http://schemas.microsoft.com/office/drawing/2014/main" id="{C6BC8BA9-4BD5-4CEF-9AB0-0EDE6EDE01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542" y="844463"/>
            <a:ext cx="9075174" cy="5169074"/>
          </a:xfrm>
        </p:spPr>
      </p:pic>
      <p:sp>
        <p:nvSpPr>
          <p:cNvPr id="6" name="TextovéPole 5">
            <a:extLst>
              <a:ext uri="{FF2B5EF4-FFF2-40B4-BE49-F238E27FC236}">
                <a16:creationId xmlns:a16="http://schemas.microsoft.com/office/drawing/2014/main" id="{4116A823-47FE-4099-B12E-63A014DDF495}"/>
              </a:ext>
            </a:extLst>
          </p:cNvPr>
          <p:cNvSpPr txBox="1"/>
          <p:nvPr/>
        </p:nvSpPr>
        <p:spPr>
          <a:xfrm>
            <a:off x="191729" y="6028106"/>
            <a:ext cx="11808542" cy="646331"/>
          </a:xfrm>
          <a:prstGeom prst="rect">
            <a:avLst/>
          </a:prstGeom>
          <a:noFill/>
        </p:spPr>
        <p:txBody>
          <a:bodyPr wrap="square" rtlCol="0">
            <a:spAutoFit/>
          </a:bodyPr>
          <a:lstStyle/>
          <a:p>
            <a:r>
              <a:rPr lang="cs-CZ" dirty="0"/>
              <a:t>Van de </a:t>
            </a:r>
            <a:r>
              <a:rPr lang="cs-CZ" dirty="0" err="1"/>
              <a:t>Velde</a:t>
            </a:r>
            <a:r>
              <a:rPr lang="cs-CZ" dirty="0"/>
              <a:t>, F.; Van </a:t>
            </a:r>
            <a:r>
              <a:rPr lang="cs-CZ" dirty="0" err="1"/>
              <a:t>Gunst</a:t>
            </a:r>
            <a:r>
              <a:rPr lang="cs-CZ" dirty="0"/>
              <a:t>, A.; </a:t>
            </a:r>
            <a:r>
              <a:rPr lang="cs-CZ" dirty="0" err="1"/>
              <a:t>Roodenburg</a:t>
            </a:r>
            <a:r>
              <a:rPr lang="cs-CZ" dirty="0"/>
              <a:t>, A.J.C. Framework </a:t>
            </a:r>
            <a:r>
              <a:rPr lang="cs-CZ" dirty="0" err="1"/>
              <a:t>for</a:t>
            </a:r>
            <a:r>
              <a:rPr lang="cs-CZ" dirty="0"/>
              <a:t> </a:t>
            </a:r>
            <a:r>
              <a:rPr lang="cs-CZ" dirty="0" err="1"/>
              <a:t>product</a:t>
            </a:r>
            <a:r>
              <a:rPr lang="cs-CZ" dirty="0"/>
              <a:t> </a:t>
            </a:r>
            <a:r>
              <a:rPr lang="cs-CZ" dirty="0" err="1"/>
              <a:t>reformulation</a:t>
            </a:r>
            <a:r>
              <a:rPr lang="cs-CZ" dirty="0"/>
              <a:t>: </a:t>
            </a:r>
            <a:r>
              <a:rPr lang="cs-CZ" dirty="0" err="1"/>
              <a:t>The</a:t>
            </a:r>
            <a:r>
              <a:rPr lang="cs-CZ" dirty="0"/>
              <a:t> </a:t>
            </a:r>
            <a:r>
              <a:rPr lang="cs-CZ" dirty="0" err="1"/>
              <a:t>integration</a:t>
            </a:r>
            <a:r>
              <a:rPr lang="cs-CZ" dirty="0"/>
              <a:t> </a:t>
            </a:r>
            <a:r>
              <a:rPr lang="en-US" dirty="0"/>
              <a:t>of four disciplines: Nutrition &amp; health, food technology, legislation and consumer perspective. New Food</a:t>
            </a:r>
            <a:r>
              <a:rPr lang="cs-CZ" dirty="0"/>
              <a:t> </a:t>
            </a:r>
            <a:r>
              <a:rPr lang="cs-CZ" b="1" dirty="0"/>
              <a:t>2016</a:t>
            </a:r>
            <a:r>
              <a:rPr lang="cs-CZ" dirty="0"/>
              <a:t>, 19, 27–31.</a:t>
            </a:r>
          </a:p>
        </p:txBody>
      </p:sp>
      <p:sp>
        <p:nvSpPr>
          <p:cNvPr id="7" name="Obdélník 6">
            <a:extLst>
              <a:ext uri="{FF2B5EF4-FFF2-40B4-BE49-F238E27FC236}">
                <a16:creationId xmlns:a16="http://schemas.microsoft.com/office/drawing/2014/main" id="{B51FCD20-23D1-48F9-8A57-8AD02AAA19D0}"/>
              </a:ext>
            </a:extLst>
          </p:cNvPr>
          <p:cNvSpPr/>
          <p:nvPr/>
        </p:nvSpPr>
        <p:spPr>
          <a:xfrm>
            <a:off x="4070555" y="2408903"/>
            <a:ext cx="1415845" cy="629265"/>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a:extLst>
              <a:ext uri="{FF2B5EF4-FFF2-40B4-BE49-F238E27FC236}">
                <a16:creationId xmlns:a16="http://schemas.microsoft.com/office/drawing/2014/main" id="{E947B706-B52B-41A0-B93F-AA3686F29648}"/>
              </a:ext>
            </a:extLst>
          </p:cNvPr>
          <p:cNvSpPr/>
          <p:nvPr/>
        </p:nvSpPr>
        <p:spPr>
          <a:xfrm>
            <a:off x="1661652" y="1256151"/>
            <a:ext cx="2133600" cy="1024933"/>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4146597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40F576-EF41-4949-8B65-0A0F10AF495F}"/>
              </a:ext>
            </a:extLst>
          </p:cNvPr>
          <p:cNvSpPr>
            <a:spLocks noGrp="1"/>
          </p:cNvSpPr>
          <p:nvPr>
            <p:ph type="title"/>
          </p:nvPr>
        </p:nvSpPr>
        <p:spPr>
          <a:xfrm>
            <a:off x="373625" y="365125"/>
            <a:ext cx="11641393" cy="932733"/>
          </a:xfrm>
        </p:spPr>
        <p:txBody>
          <a:bodyPr>
            <a:normAutofit/>
          </a:bodyPr>
          <a:lstStyle/>
          <a:p>
            <a:r>
              <a:rPr lang="cs-CZ" sz="3200" b="1" dirty="0">
                <a:solidFill>
                  <a:srgbClr val="FF0000"/>
                </a:solidFill>
                <a:latin typeface="+mn-lt"/>
              </a:rPr>
              <a:t>Akční plány pro implementaci Národní strategie Zdraví 2020</a:t>
            </a:r>
            <a:endParaRPr lang="cs-CZ" sz="3200" dirty="0">
              <a:solidFill>
                <a:srgbClr val="FF0000"/>
              </a:solidFill>
              <a:latin typeface="+mn-lt"/>
            </a:endParaRPr>
          </a:p>
        </p:txBody>
      </p:sp>
      <p:sp>
        <p:nvSpPr>
          <p:cNvPr id="3" name="Zástupný symbol pro obsah 2">
            <a:extLst>
              <a:ext uri="{FF2B5EF4-FFF2-40B4-BE49-F238E27FC236}">
                <a16:creationId xmlns:a16="http://schemas.microsoft.com/office/drawing/2014/main" id="{8F0B1B76-C7AB-409B-A41B-9AD6641F227A}"/>
              </a:ext>
            </a:extLst>
          </p:cNvPr>
          <p:cNvSpPr>
            <a:spLocks noGrp="1"/>
          </p:cNvSpPr>
          <p:nvPr>
            <p:ph idx="1"/>
          </p:nvPr>
        </p:nvSpPr>
        <p:spPr>
          <a:xfrm>
            <a:off x="231058" y="1484671"/>
            <a:ext cx="11729884" cy="5008204"/>
          </a:xfrm>
        </p:spPr>
        <p:txBody>
          <a:bodyPr>
            <a:normAutofit/>
          </a:bodyPr>
          <a:lstStyle/>
          <a:p>
            <a:r>
              <a:rPr lang="cs-CZ" b="1" dirty="0"/>
              <a:t>V oblasti správné výživy to jsou klíčové aktivity: </a:t>
            </a:r>
            <a:endParaRPr lang="cs-CZ" dirty="0"/>
          </a:p>
          <a:p>
            <a:r>
              <a:rPr lang="cs-CZ" dirty="0"/>
              <a:t>Tvorba prostředí s </a:t>
            </a:r>
            <a:r>
              <a:rPr lang="cs-CZ" b="1" dirty="0"/>
              <a:t>nutričně vhodnými potravinami a nápoji</a:t>
            </a:r>
            <a:r>
              <a:rPr lang="cs-CZ" dirty="0"/>
              <a:t>. </a:t>
            </a:r>
          </a:p>
          <a:p>
            <a:r>
              <a:rPr lang="cs-CZ" b="1" dirty="0"/>
              <a:t>Podpora získávání a osvojování si principů správné výživy </a:t>
            </a:r>
            <a:r>
              <a:rPr lang="cs-CZ" dirty="0"/>
              <a:t>a zdravého životního stylu v průběhu celého života již od útlého věku, zejména u nejvíce zranitelných skupin obyvatelstva.</a:t>
            </a:r>
          </a:p>
          <a:p>
            <a:r>
              <a:rPr lang="cs-CZ" dirty="0"/>
              <a:t> Posilování zdravotního systému v podpoře správné výživy a zdravého životního stylu včetně institucionálního stravování. </a:t>
            </a:r>
            <a:r>
              <a:rPr lang="cs-CZ" b="1" dirty="0"/>
              <a:t>Podpora systematického sledování, hodnocení a výzkumu správné výživy a nutričního stavu. </a:t>
            </a:r>
          </a:p>
        </p:txBody>
      </p:sp>
    </p:spTree>
    <p:extLst>
      <p:ext uri="{BB962C8B-B14F-4D97-AF65-F5344CB8AC3E}">
        <p14:creationId xmlns:p14="http://schemas.microsoft.com/office/powerpoint/2010/main" val="2716616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365C353-5795-4FD6-8B3C-AE9A44C594B7}"/>
              </a:ext>
            </a:extLst>
          </p:cNvPr>
          <p:cNvSpPr>
            <a:spLocks noGrp="1"/>
          </p:cNvSpPr>
          <p:nvPr>
            <p:ph type="title"/>
          </p:nvPr>
        </p:nvSpPr>
        <p:spPr/>
        <p:txBody>
          <a:bodyPr>
            <a:normAutofit/>
          </a:bodyPr>
          <a:lstStyle/>
          <a:p>
            <a:r>
              <a:rPr lang="cs-CZ" sz="3200" b="1" dirty="0">
                <a:solidFill>
                  <a:srgbClr val="FF0000"/>
                </a:solidFill>
                <a:latin typeface="+mn-lt"/>
              </a:rPr>
              <a:t>Akční plán č. 2: Správná výživa a stravovací </a:t>
            </a:r>
            <a:r>
              <a:rPr lang="pl-PL" sz="3200" b="1" dirty="0">
                <a:solidFill>
                  <a:srgbClr val="FF0000"/>
                </a:solidFill>
                <a:latin typeface="+mn-lt"/>
              </a:rPr>
              <a:t>návyky populace na období 2015 – 2020 </a:t>
            </a:r>
            <a:endParaRPr lang="cs-CZ" sz="3200" b="1" dirty="0">
              <a:solidFill>
                <a:srgbClr val="FF0000"/>
              </a:solidFill>
              <a:latin typeface="+mn-lt"/>
            </a:endParaRPr>
          </a:p>
        </p:txBody>
      </p:sp>
      <p:sp>
        <p:nvSpPr>
          <p:cNvPr id="3" name="Zástupný symbol pro obsah 2">
            <a:extLst>
              <a:ext uri="{FF2B5EF4-FFF2-40B4-BE49-F238E27FC236}">
                <a16:creationId xmlns:a16="http://schemas.microsoft.com/office/drawing/2014/main" id="{2F5AB2F7-4C45-4EA0-9544-5E68FCA6FB34}"/>
              </a:ext>
            </a:extLst>
          </p:cNvPr>
          <p:cNvSpPr>
            <a:spLocks noGrp="1"/>
          </p:cNvSpPr>
          <p:nvPr>
            <p:ph idx="1"/>
          </p:nvPr>
        </p:nvSpPr>
        <p:spPr/>
        <p:txBody>
          <a:bodyPr/>
          <a:lstStyle/>
          <a:p>
            <a:r>
              <a:rPr lang="cs-CZ" dirty="0"/>
              <a:t>Vládní regulační opatření napomáhající prosazování se na trhu </a:t>
            </a:r>
            <a:r>
              <a:rPr lang="cs-CZ" b="1" dirty="0"/>
              <a:t>vhodných potravin</a:t>
            </a:r>
            <a:r>
              <a:rPr lang="cs-CZ" dirty="0"/>
              <a:t>.</a:t>
            </a:r>
          </a:p>
          <a:p>
            <a:r>
              <a:rPr lang="cs-CZ" dirty="0"/>
              <a:t> Dnešní trh s potravinami využívá biologické, psychologické, sociální </a:t>
            </a:r>
            <a:br>
              <a:rPr lang="cs-CZ" dirty="0"/>
            </a:br>
            <a:r>
              <a:rPr lang="cs-CZ" dirty="0"/>
              <a:t>a ekonomické zranitelnosti lidí, což způsobuje, že je </a:t>
            </a:r>
            <a:r>
              <a:rPr lang="cs-CZ" b="1" dirty="0"/>
              <a:t>pro spotřebitele </a:t>
            </a:r>
            <a:r>
              <a:rPr lang="cs-CZ" dirty="0"/>
              <a:t>jednodušší jíst </a:t>
            </a:r>
            <a:r>
              <a:rPr lang="cs-CZ" b="1" dirty="0"/>
              <a:t>nezdravé potraviny</a:t>
            </a:r>
            <a:r>
              <a:rPr lang="cs-CZ" dirty="0"/>
              <a:t>. Tak se posiluje poptávka po potravinách s nízkou výživovou hodnotu (</a:t>
            </a:r>
            <a:r>
              <a:rPr lang="cs-CZ" b="1" dirty="0"/>
              <a:t>nevhodné potraviny</a:t>
            </a:r>
            <a:r>
              <a:rPr lang="cs-CZ" dirty="0"/>
              <a:t>). </a:t>
            </a:r>
          </a:p>
          <a:p>
            <a:r>
              <a:rPr lang="cs-CZ" dirty="0"/>
              <a:t>Tento bludný kruh mohou prolomit pouze vládní regulační opatření (</a:t>
            </a:r>
            <a:r>
              <a:rPr lang="cs-CZ" b="1" dirty="0" err="1"/>
              <a:t>reformulační</a:t>
            </a:r>
            <a:r>
              <a:rPr lang="cs-CZ" b="1" dirty="0"/>
              <a:t> politika</a:t>
            </a:r>
            <a:r>
              <a:rPr lang="cs-CZ" dirty="0"/>
              <a:t>) a zvýšené úsilí průmyslu a občanské společnosti (řeší APSV). </a:t>
            </a:r>
          </a:p>
          <a:p>
            <a:endParaRPr lang="cs-CZ" dirty="0"/>
          </a:p>
        </p:txBody>
      </p:sp>
    </p:spTree>
    <p:extLst>
      <p:ext uri="{BB962C8B-B14F-4D97-AF65-F5344CB8AC3E}">
        <p14:creationId xmlns:p14="http://schemas.microsoft.com/office/powerpoint/2010/main" val="2737883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Documents and Settings\Brezkova\Dokumenty\Obrázky\halinka\foto-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064" y="1690688"/>
            <a:ext cx="7373420" cy="505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Nadpis 1"/>
          <p:cNvSpPr>
            <a:spLocks noGrp="1"/>
          </p:cNvSpPr>
          <p:nvPr>
            <p:ph type="title"/>
          </p:nvPr>
        </p:nvSpPr>
        <p:spPr/>
        <p:txBody>
          <a:bodyPr/>
          <a:lstStyle/>
          <a:p>
            <a:r>
              <a:rPr lang="cs-CZ" b="1" dirty="0"/>
              <a:t>Marketingová manipulace  pomocí tvrzení, která nejsou pravdivá nebo jsou zavádějící</a:t>
            </a:r>
            <a:endParaRPr lang="cs-CZ" dirty="0"/>
          </a:p>
        </p:txBody>
      </p:sp>
    </p:spTree>
    <p:extLst>
      <p:ext uri="{BB962C8B-B14F-4D97-AF65-F5344CB8AC3E}">
        <p14:creationId xmlns:p14="http://schemas.microsoft.com/office/powerpoint/2010/main" val="1741242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27460F-BB9C-4C15-81DB-68ADC2C1036D}"/>
              </a:ext>
            </a:extLst>
          </p:cNvPr>
          <p:cNvSpPr>
            <a:spLocks noGrp="1"/>
          </p:cNvSpPr>
          <p:nvPr>
            <p:ph type="title"/>
          </p:nvPr>
        </p:nvSpPr>
        <p:spPr/>
        <p:txBody>
          <a:bodyPr>
            <a:normAutofit/>
          </a:bodyPr>
          <a:lstStyle/>
          <a:p>
            <a:r>
              <a:rPr lang="cs-CZ" sz="3200" b="1" dirty="0">
                <a:solidFill>
                  <a:srgbClr val="FF0000"/>
                </a:solidFill>
                <a:latin typeface="+mn-lt"/>
              </a:rPr>
              <a:t>Akční plán správné výživy a stravovacích návyků (APSV)</a:t>
            </a:r>
            <a:br>
              <a:rPr lang="cs-CZ" sz="3200" b="1" dirty="0">
                <a:solidFill>
                  <a:srgbClr val="FF0000"/>
                </a:solidFill>
                <a:latin typeface="+mn-lt"/>
              </a:rPr>
            </a:br>
            <a:r>
              <a:rPr lang="cs-CZ" sz="3200" b="1" dirty="0">
                <a:solidFill>
                  <a:srgbClr val="FF0000"/>
                </a:solidFill>
                <a:latin typeface="+mn-lt"/>
              </a:rPr>
              <a:t>Akční plán proti obezitě (APPO) </a:t>
            </a:r>
          </a:p>
        </p:txBody>
      </p:sp>
      <p:sp>
        <p:nvSpPr>
          <p:cNvPr id="3" name="Zástupný symbol pro obsah 2">
            <a:extLst>
              <a:ext uri="{FF2B5EF4-FFF2-40B4-BE49-F238E27FC236}">
                <a16:creationId xmlns:a16="http://schemas.microsoft.com/office/drawing/2014/main" id="{3A5C0E6F-7724-4E3E-A7D7-5C4F1D1E3F8E}"/>
              </a:ext>
            </a:extLst>
          </p:cNvPr>
          <p:cNvSpPr>
            <a:spLocks noGrp="1"/>
          </p:cNvSpPr>
          <p:nvPr>
            <p:ph idx="1"/>
          </p:nvPr>
        </p:nvSpPr>
        <p:spPr/>
        <p:txBody>
          <a:bodyPr>
            <a:normAutofit fontScale="85000" lnSpcReduction="20000"/>
          </a:bodyPr>
          <a:lstStyle/>
          <a:p>
            <a:r>
              <a:rPr lang="cs-CZ" dirty="0"/>
              <a:t>V současné době tvoří dvě hlavní skupiny chronických neinfekčních onemocnění, tj. </a:t>
            </a:r>
            <a:r>
              <a:rPr lang="cs-CZ" b="1" dirty="0"/>
              <a:t>onemocnění srdečně cévní a nádorová, hlavní příčiny úmrtnosti v ČR. </a:t>
            </a:r>
            <a:r>
              <a:rPr lang="cs-CZ" dirty="0"/>
              <a:t>Způsobují, že z hlediska mezinárodního srovnání patří ČR na podprůměrné místo v EU vzhledem k očekávané střední délce života a délce života ve zdraví. </a:t>
            </a:r>
          </a:p>
          <a:p>
            <a:r>
              <a:rPr lang="cs-CZ" dirty="0"/>
              <a:t>Hlavními charakteristikami nesprávné výživy je energetická a nutriční nevyváženost stravy s </a:t>
            </a:r>
            <a:r>
              <a:rPr lang="cs-CZ" b="1" dirty="0"/>
              <a:t>nadměrným příjmem soli, živočišných tuků a </a:t>
            </a:r>
            <a:r>
              <a:rPr lang="cs-CZ" b="1" dirty="0" err="1"/>
              <a:t>transmastných</a:t>
            </a:r>
            <a:r>
              <a:rPr lang="cs-CZ" b="1" dirty="0"/>
              <a:t> kyselin, jednoduchých cukrů  s nedostatečným zastoupením ovoce a zeleniny. </a:t>
            </a:r>
          </a:p>
          <a:p>
            <a:r>
              <a:rPr lang="cs-CZ" dirty="0"/>
              <a:t>Tento způsob výživy zvyšuje riziko </a:t>
            </a:r>
            <a:r>
              <a:rPr lang="cs-CZ" b="1" dirty="0"/>
              <a:t>rozvoje nadváhy a obezity </a:t>
            </a:r>
            <a:r>
              <a:rPr lang="cs-CZ" dirty="0"/>
              <a:t>a zároveň i riziko výše jmenovaných chronických neinfekčních onemocnění. Dostupná data o </a:t>
            </a:r>
            <a:r>
              <a:rPr lang="cs-CZ" b="1" dirty="0"/>
              <a:t>spotřebě soli, alkoholu, živočišných tuků a jednoduchých cukrů poukazují na jejich nadměrný příjem v ČR v porovnání s ostatními státy Evropy</a:t>
            </a:r>
            <a:r>
              <a:rPr lang="cs-CZ" dirty="0"/>
              <a:t>.</a:t>
            </a:r>
          </a:p>
          <a:p>
            <a:r>
              <a:rPr lang="cs-CZ" dirty="0"/>
              <a:t> </a:t>
            </a:r>
            <a:r>
              <a:rPr lang="cs-CZ" b="1" dirty="0"/>
              <a:t>V současné době pandemie obezity i na základě výše uvedených skutečností nelze tvrdit, že všechny potraviny nabízené na trhu, byť </a:t>
            </a:r>
            <a:r>
              <a:rPr lang="cs-CZ" b="1" dirty="0">
                <a:solidFill>
                  <a:srgbClr val="FF0000"/>
                </a:solidFill>
              </a:rPr>
              <a:t>zdravotně nezávadné, jsou z hlediska zdraví populace stejně vhodné. </a:t>
            </a:r>
            <a:endParaRPr lang="cs-CZ" dirty="0">
              <a:solidFill>
                <a:srgbClr val="FF0000"/>
              </a:solidFill>
            </a:endParaRPr>
          </a:p>
        </p:txBody>
      </p:sp>
    </p:spTree>
    <p:extLst>
      <p:ext uri="{BB962C8B-B14F-4D97-AF65-F5344CB8AC3E}">
        <p14:creationId xmlns:p14="http://schemas.microsoft.com/office/powerpoint/2010/main" val="929588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3F1453-B104-4948-8695-A52F7B46206F}"/>
              </a:ext>
            </a:extLst>
          </p:cNvPr>
          <p:cNvSpPr>
            <a:spLocks noGrp="1"/>
          </p:cNvSpPr>
          <p:nvPr>
            <p:ph type="title"/>
          </p:nvPr>
        </p:nvSpPr>
        <p:spPr>
          <a:xfrm>
            <a:off x="296091" y="365125"/>
            <a:ext cx="11678195" cy="805949"/>
          </a:xfrm>
        </p:spPr>
        <p:txBody>
          <a:bodyPr>
            <a:noAutofit/>
          </a:bodyPr>
          <a:lstStyle/>
          <a:p>
            <a:r>
              <a:rPr lang="cs-CZ" sz="3200" b="1" dirty="0">
                <a:solidFill>
                  <a:srgbClr val="FF0000"/>
                </a:solidFill>
                <a:latin typeface="+mn-lt"/>
              </a:rPr>
              <a:t>Cíle evropského akčního plánu pro potraviny a výživu </a:t>
            </a:r>
            <a:br>
              <a:rPr lang="cs-CZ" sz="3200" b="1" dirty="0">
                <a:latin typeface="+mn-lt"/>
              </a:rPr>
            </a:br>
            <a:r>
              <a:rPr lang="cs-CZ" sz="3200" b="1" dirty="0">
                <a:latin typeface="+mn-lt"/>
              </a:rPr>
              <a:t>na léta 2015-2020</a:t>
            </a:r>
          </a:p>
        </p:txBody>
      </p:sp>
      <p:graphicFrame>
        <p:nvGraphicFramePr>
          <p:cNvPr id="6" name="Diagram 5">
            <a:extLst>
              <a:ext uri="{FF2B5EF4-FFF2-40B4-BE49-F238E27FC236}">
                <a16:creationId xmlns:a16="http://schemas.microsoft.com/office/drawing/2014/main" id="{A7CE9349-5DD1-4F11-8D58-67267A95D82F}"/>
              </a:ext>
            </a:extLst>
          </p:cNvPr>
          <p:cNvGraphicFramePr/>
          <p:nvPr>
            <p:extLst>
              <p:ext uri="{D42A27DB-BD31-4B8C-83A1-F6EECF244321}">
                <p14:modId xmlns:p14="http://schemas.microsoft.com/office/powerpoint/2010/main" val="1573706982"/>
              </p:ext>
            </p:extLst>
          </p:nvPr>
        </p:nvGraphicFramePr>
        <p:xfrm>
          <a:off x="530942" y="1337975"/>
          <a:ext cx="11218606" cy="53577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délník 6">
            <a:extLst>
              <a:ext uri="{FF2B5EF4-FFF2-40B4-BE49-F238E27FC236}">
                <a16:creationId xmlns:a16="http://schemas.microsoft.com/office/drawing/2014/main" id="{9CA0CF86-5977-4D88-82E6-51FD6F4CD93F}"/>
              </a:ext>
            </a:extLst>
          </p:cNvPr>
          <p:cNvSpPr/>
          <p:nvPr/>
        </p:nvSpPr>
        <p:spPr>
          <a:xfrm>
            <a:off x="4597683" y="1230855"/>
            <a:ext cx="3075009" cy="461665"/>
          </a:xfrm>
          <a:prstGeom prst="rect">
            <a:avLst/>
          </a:prstGeom>
          <a:ln>
            <a:solidFill>
              <a:schemeClr val="accent1">
                <a:hueOff val="0"/>
                <a:satOff val="0"/>
                <a:lumOff val="0"/>
              </a:schemeClr>
            </a:solidFill>
          </a:ln>
        </p:spPr>
        <p:txBody>
          <a:bodyPr wrap="none">
            <a:spAutoFit/>
          </a:bodyPr>
          <a:lstStyle/>
          <a:p>
            <a:pPr marL="342900" indent="-342900">
              <a:buFont typeface="Arial" panose="020B0604020202020204" pitchFamily="34" charset="0"/>
              <a:buChar char="•"/>
            </a:pPr>
            <a:r>
              <a:rPr lang="cs-CZ" sz="2400" dirty="0"/>
              <a:t>Programy ve školách</a:t>
            </a:r>
          </a:p>
        </p:txBody>
      </p:sp>
    </p:spTree>
    <p:extLst>
      <p:ext uri="{BB962C8B-B14F-4D97-AF65-F5344CB8AC3E}">
        <p14:creationId xmlns:p14="http://schemas.microsoft.com/office/powerpoint/2010/main" val="3407568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B86CD4-F87D-4F5B-85B5-E799744C0F71}"/>
              </a:ext>
            </a:extLst>
          </p:cNvPr>
          <p:cNvSpPr>
            <a:spLocks noGrp="1"/>
          </p:cNvSpPr>
          <p:nvPr>
            <p:ph type="title"/>
          </p:nvPr>
        </p:nvSpPr>
        <p:spPr/>
        <p:txBody>
          <a:bodyPr>
            <a:normAutofit/>
          </a:bodyPr>
          <a:lstStyle/>
          <a:p>
            <a:r>
              <a:rPr lang="cs-CZ" sz="3200" dirty="0">
                <a:solidFill>
                  <a:srgbClr val="FF0000"/>
                </a:solidFill>
                <a:latin typeface="+mn-lt"/>
              </a:rPr>
              <a:t>Za </a:t>
            </a:r>
            <a:r>
              <a:rPr lang="cs-CZ" sz="3200" b="1" dirty="0">
                <a:solidFill>
                  <a:srgbClr val="FF0000"/>
                </a:solidFill>
                <a:latin typeface="+mn-lt"/>
              </a:rPr>
              <a:t>vhodnou potravinu </a:t>
            </a:r>
            <a:r>
              <a:rPr lang="cs-CZ" sz="3200" dirty="0">
                <a:solidFill>
                  <a:srgbClr val="FF0000"/>
                </a:solidFill>
                <a:latin typeface="+mn-lt"/>
              </a:rPr>
              <a:t>lze označit:</a:t>
            </a:r>
          </a:p>
        </p:txBody>
      </p:sp>
      <p:sp>
        <p:nvSpPr>
          <p:cNvPr id="3" name="Zástupný symbol pro obsah 2">
            <a:extLst>
              <a:ext uri="{FF2B5EF4-FFF2-40B4-BE49-F238E27FC236}">
                <a16:creationId xmlns:a16="http://schemas.microsoft.com/office/drawing/2014/main" id="{BC3BAA54-57ED-474B-9A64-2442624492C6}"/>
              </a:ext>
            </a:extLst>
          </p:cNvPr>
          <p:cNvSpPr>
            <a:spLocks noGrp="1"/>
          </p:cNvSpPr>
          <p:nvPr>
            <p:ph idx="1"/>
          </p:nvPr>
        </p:nvSpPr>
        <p:spPr/>
        <p:txBody>
          <a:bodyPr>
            <a:normAutofit lnSpcReduction="10000"/>
          </a:bodyPr>
          <a:lstStyle/>
          <a:p>
            <a:r>
              <a:rPr lang="cs-CZ" sz="3200" dirty="0"/>
              <a:t>Při pravidelné konzumaci </a:t>
            </a:r>
            <a:r>
              <a:rPr lang="cs-CZ" sz="3200" u="sng" dirty="0"/>
              <a:t>v obvyklém množství </a:t>
            </a:r>
          </a:p>
          <a:p>
            <a:pPr lvl="1"/>
            <a:r>
              <a:rPr lang="cs-CZ" sz="2800" dirty="0">
                <a:solidFill>
                  <a:srgbClr val="FF0000"/>
                </a:solidFill>
              </a:rPr>
              <a:t>nezvyšuje riziko chronických neinfekčních onemocnění </a:t>
            </a:r>
            <a:r>
              <a:rPr lang="cs-CZ" sz="2800" dirty="0"/>
              <a:t>a </a:t>
            </a:r>
          </a:p>
          <a:p>
            <a:pPr lvl="1"/>
            <a:r>
              <a:rPr lang="cs-CZ" sz="2800" dirty="0">
                <a:solidFill>
                  <a:srgbClr val="FF0000"/>
                </a:solidFill>
              </a:rPr>
              <a:t>nepřispívá k nadbytku příjmu energie, nasycených tuků, </a:t>
            </a:r>
            <a:r>
              <a:rPr lang="cs-CZ" sz="2800" dirty="0" err="1">
                <a:solidFill>
                  <a:srgbClr val="FF0000"/>
                </a:solidFill>
              </a:rPr>
              <a:t>transmastných</a:t>
            </a:r>
            <a:r>
              <a:rPr lang="cs-CZ" sz="2800" dirty="0">
                <a:solidFill>
                  <a:srgbClr val="FF0000"/>
                </a:solidFill>
              </a:rPr>
              <a:t> kyselin, cukrů nebo soli.</a:t>
            </a:r>
            <a:r>
              <a:rPr lang="cs-CZ" sz="2800" dirty="0"/>
              <a:t> </a:t>
            </a:r>
          </a:p>
          <a:p>
            <a:r>
              <a:rPr lang="cs-CZ" sz="3200" dirty="0"/>
              <a:t>Naopak </a:t>
            </a:r>
            <a:r>
              <a:rPr lang="cs-CZ" sz="3200" b="1" u="sng" dirty="0"/>
              <a:t>za nevhodnou potravinu </a:t>
            </a:r>
            <a:r>
              <a:rPr lang="cs-CZ" sz="3200" dirty="0"/>
              <a:t>v tomto kontextu lze označit potravinu </a:t>
            </a:r>
          </a:p>
          <a:p>
            <a:pPr lvl="1"/>
            <a:r>
              <a:rPr lang="cs-CZ" sz="2800" dirty="0"/>
              <a:t>s vysokým obsahem nasycených tuků, trans mastných kyselin, cukrů či soli. </a:t>
            </a:r>
          </a:p>
          <a:p>
            <a:r>
              <a:rPr lang="cs-CZ" sz="3200" dirty="0"/>
              <a:t>Vysoce zpracované potraviny? </a:t>
            </a:r>
            <a:br>
              <a:rPr lang="cs-CZ" sz="3200" dirty="0"/>
            </a:br>
            <a:r>
              <a:rPr lang="cs-CZ" sz="3200" dirty="0"/>
              <a:t>(přídatné látky, náhražky, úprava do podoby pokrmu…)</a:t>
            </a:r>
          </a:p>
        </p:txBody>
      </p:sp>
    </p:spTree>
    <p:extLst>
      <p:ext uri="{BB962C8B-B14F-4D97-AF65-F5344CB8AC3E}">
        <p14:creationId xmlns:p14="http://schemas.microsoft.com/office/powerpoint/2010/main" val="2972304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9F6C2C0-6D7C-447D-9B35-ED95B57799EA}"/>
              </a:ext>
            </a:extLst>
          </p:cNvPr>
          <p:cNvSpPr>
            <a:spLocks noGrp="1"/>
          </p:cNvSpPr>
          <p:nvPr>
            <p:ph type="title"/>
          </p:nvPr>
        </p:nvSpPr>
        <p:spPr/>
        <p:txBody>
          <a:bodyPr>
            <a:noAutofit/>
          </a:bodyPr>
          <a:lstStyle/>
          <a:p>
            <a:r>
              <a:rPr lang="cs-CZ" sz="2800" b="1" dirty="0">
                <a:solidFill>
                  <a:srgbClr val="FF0000"/>
                </a:solidFill>
                <a:latin typeface="+mn-lt"/>
              </a:rPr>
              <a:t>V ČR v současné době chybí systematický sběr relevantních dat, jejichž analýza by zajišťovala podklady pro efektivní rozhodování státní správy v oblasti správné výživy obyvatelstva</a:t>
            </a:r>
          </a:p>
        </p:txBody>
      </p:sp>
      <p:sp>
        <p:nvSpPr>
          <p:cNvPr id="3" name="Zástupný symbol pro obsah 2">
            <a:extLst>
              <a:ext uri="{FF2B5EF4-FFF2-40B4-BE49-F238E27FC236}">
                <a16:creationId xmlns:a16="http://schemas.microsoft.com/office/drawing/2014/main" id="{7A163517-AD79-48C6-BDDD-F442A95A1518}"/>
              </a:ext>
            </a:extLst>
          </p:cNvPr>
          <p:cNvSpPr>
            <a:spLocks noGrp="1"/>
          </p:cNvSpPr>
          <p:nvPr>
            <p:ph idx="1"/>
          </p:nvPr>
        </p:nvSpPr>
        <p:spPr/>
        <p:txBody>
          <a:bodyPr>
            <a:normAutofit/>
          </a:bodyPr>
          <a:lstStyle/>
          <a:p>
            <a:pPr marL="0" indent="0">
              <a:buNone/>
            </a:pPr>
            <a:r>
              <a:rPr lang="cs-CZ" u="sng" dirty="0"/>
              <a:t>Jedná se o 3 skupiny informací: </a:t>
            </a:r>
          </a:p>
          <a:p>
            <a:r>
              <a:rPr lang="cs-CZ" dirty="0"/>
              <a:t> </a:t>
            </a:r>
            <a:r>
              <a:rPr lang="cs-CZ" b="1" dirty="0"/>
              <a:t>údaje o aktuálním výživovém stavu obyvatelstva </a:t>
            </a:r>
            <a:r>
              <a:rPr lang="cs-CZ" dirty="0"/>
              <a:t>a jeho podskupin včetně dětí, údaje o biologické hodnotě přijímané stravy v závislosti na věku, pohlaví a socioekonomickém kontextu, specifická data týkající se aktuálně se vyskytujících malnutricí,</a:t>
            </a:r>
          </a:p>
          <a:p>
            <a:r>
              <a:rPr lang="cs-CZ" b="1" dirty="0"/>
              <a:t>údaje o vývoji spotřeby potravin</a:t>
            </a:r>
            <a:r>
              <a:rPr lang="cs-CZ" dirty="0"/>
              <a:t>, nutriční skladbě potravin uváděných do oběhu, jejich cena a </a:t>
            </a:r>
            <a:r>
              <a:rPr lang="cs-CZ" b="1" dirty="0"/>
              <a:t>marketing,</a:t>
            </a:r>
          </a:p>
          <a:p>
            <a:r>
              <a:rPr lang="cs-CZ" dirty="0"/>
              <a:t>data sociální, informace o účinnosti podniknutých opatření v oblasti správné výživy, </a:t>
            </a:r>
            <a:r>
              <a:rPr lang="cs-CZ" b="1" dirty="0"/>
              <a:t>data o sociálním marketingu vhodných potravin, data o edukaci obyvatelstva </a:t>
            </a:r>
            <a:r>
              <a:rPr lang="cs-CZ" dirty="0"/>
              <a:t>a jeho podskupin. </a:t>
            </a:r>
          </a:p>
        </p:txBody>
      </p:sp>
    </p:spTree>
    <p:extLst>
      <p:ext uri="{BB962C8B-B14F-4D97-AF65-F5344CB8AC3E}">
        <p14:creationId xmlns:p14="http://schemas.microsoft.com/office/powerpoint/2010/main" val="42629227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9D462BE-CF6B-4467-8AC5-94EEB810A1AC}"/>
              </a:ext>
            </a:extLst>
          </p:cNvPr>
          <p:cNvSpPr>
            <a:spLocks noGrp="1"/>
          </p:cNvSpPr>
          <p:nvPr>
            <p:ph type="title"/>
          </p:nvPr>
        </p:nvSpPr>
        <p:spPr>
          <a:xfrm>
            <a:off x="838200" y="365126"/>
            <a:ext cx="10515600" cy="873740"/>
          </a:xfrm>
        </p:spPr>
        <p:txBody>
          <a:bodyPr>
            <a:normAutofit/>
          </a:bodyPr>
          <a:lstStyle/>
          <a:p>
            <a:r>
              <a:rPr lang="cs-CZ" sz="3200" b="1" dirty="0">
                <a:solidFill>
                  <a:srgbClr val="FF0000"/>
                </a:solidFill>
                <a:latin typeface="+mn-lt"/>
              </a:rPr>
              <a:t>Co chybí ?</a:t>
            </a:r>
          </a:p>
        </p:txBody>
      </p:sp>
      <p:sp>
        <p:nvSpPr>
          <p:cNvPr id="3" name="Zástupný symbol pro obsah 2">
            <a:extLst>
              <a:ext uri="{FF2B5EF4-FFF2-40B4-BE49-F238E27FC236}">
                <a16:creationId xmlns:a16="http://schemas.microsoft.com/office/drawing/2014/main" id="{9BDF2CA1-48F4-4714-ACA9-AB3CEF3DA634}"/>
              </a:ext>
            </a:extLst>
          </p:cNvPr>
          <p:cNvSpPr>
            <a:spLocks noGrp="1"/>
          </p:cNvSpPr>
          <p:nvPr>
            <p:ph idx="1"/>
          </p:nvPr>
        </p:nvSpPr>
        <p:spPr>
          <a:xfrm>
            <a:off x="393290" y="1313769"/>
            <a:ext cx="11405419" cy="5329084"/>
          </a:xfrm>
        </p:spPr>
        <p:txBody>
          <a:bodyPr>
            <a:normAutofit lnSpcReduction="10000"/>
          </a:bodyPr>
          <a:lstStyle/>
          <a:p>
            <a:r>
              <a:rPr lang="cs-CZ" dirty="0"/>
              <a:t>v minulosti </a:t>
            </a:r>
            <a:r>
              <a:rPr lang="cs-CZ" b="1" dirty="0"/>
              <a:t>prováděné studie </a:t>
            </a:r>
            <a:r>
              <a:rPr lang="cs-CZ" dirty="0"/>
              <a:t>garantované státem sledování spotřeby potravin a biologické hodnoty výživy obyvatelstva a jeho podskupin členěných např. podle věku, či míry ohrožení nedostatečnou výživou nebo jednotlivými živinami </a:t>
            </a:r>
            <a:r>
              <a:rPr lang="cs-CZ" b="1" dirty="0"/>
              <a:t>skončily s rozpadem federativního státu,</a:t>
            </a:r>
            <a:endParaRPr lang="cs-CZ" dirty="0"/>
          </a:p>
          <a:p>
            <a:r>
              <a:rPr lang="cs-CZ" b="1" u="sng" dirty="0">
                <a:solidFill>
                  <a:srgbClr val="FF0000"/>
                </a:solidFill>
              </a:rPr>
              <a:t>absence státem garantované databáze složení potravin </a:t>
            </a:r>
            <a:r>
              <a:rPr lang="cs-CZ" dirty="0"/>
              <a:t>na českém trhu a </a:t>
            </a:r>
            <a:r>
              <a:rPr lang="cs-CZ" b="1" dirty="0">
                <a:solidFill>
                  <a:srgbClr val="FF0000"/>
                </a:solidFill>
              </a:rPr>
              <a:t>jednotný nutriční software</a:t>
            </a:r>
            <a:r>
              <a:rPr lang="cs-CZ" dirty="0"/>
              <a:t>, podle kterého by se dala vyhodnocovat skladba přijímané stravy jednotným způsobem,</a:t>
            </a:r>
          </a:p>
          <a:p>
            <a:r>
              <a:rPr lang="cs-CZ" dirty="0"/>
              <a:t>výrobci potravin mají také nově stanovenou povinnost uvádět výživové údaje na potravinách. Absence dostatečně robustní, relevantní databáze složení potravin výrazně omezuje naplňování požadavků týkajících se uvádění výživových údajů na potravinách, což se může dotknout i možných forem komunikace o </a:t>
            </a:r>
            <a:r>
              <a:rPr lang="cs-CZ" b="1" dirty="0"/>
              <a:t>výživových benefitech potravin uváděných v ČR </a:t>
            </a:r>
            <a:r>
              <a:rPr lang="cs-CZ" dirty="0"/>
              <a:t>na trh. </a:t>
            </a:r>
          </a:p>
        </p:txBody>
      </p:sp>
    </p:spTree>
    <p:extLst>
      <p:ext uri="{BB962C8B-B14F-4D97-AF65-F5344CB8AC3E}">
        <p14:creationId xmlns:p14="http://schemas.microsoft.com/office/powerpoint/2010/main" val="11227989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C2DBED32-63D9-45C3-AD06-423A95ABD8D3}"/>
              </a:ext>
            </a:extLst>
          </p:cNvPr>
          <p:cNvSpPr>
            <a:spLocks noGrp="1"/>
          </p:cNvSpPr>
          <p:nvPr>
            <p:ph idx="1"/>
          </p:nvPr>
        </p:nvSpPr>
        <p:spPr>
          <a:xfrm>
            <a:off x="838199" y="530942"/>
            <a:ext cx="10704871" cy="5646021"/>
          </a:xfrm>
        </p:spPr>
        <p:txBody>
          <a:bodyPr>
            <a:normAutofit/>
          </a:bodyPr>
          <a:lstStyle/>
          <a:p>
            <a:r>
              <a:rPr lang="cs-CZ" dirty="0"/>
              <a:t>S cílem hodnotit bezpečnost potravin byly Státním zdravotním ústavem (SZÚ) prováděny </a:t>
            </a:r>
            <a:r>
              <a:rPr lang="cs-CZ" b="1" dirty="0"/>
              <a:t>studie dietární expozice</a:t>
            </a:r>
            <a:r>
              <a:rPr lang="cs-CZ" dirty="0"/>
              <a:t>, kdy byly analyticky vyhodnocovány směsné vzorky. </a:t>
            </a:r>
          </a:p>
          <a:p>
            <a:r>
              <a:rPr lang="cs-CZ" dirty="0"/>
              <a:t>Řada univerzitních pracovišť či pracovišť výzkumných ústavů řešila </a:t>
            </a:r>
            <a:r>
              <a:rPr lang="cs-CZ" b="1" dirty="0"/>
              <a:t>parciální otázky problematiky výživy a výživového stavu obyvatel</a:t>
            </a:r>
            <a:r>
              <a:rPr lang="cs-CZ" dirty="0"/>
              <a:t>.</a:t>
            </a:r>
          </a:p>
          <a:p>
            <a:r>
              <a:rPr lang="cs-CZ" dirty="0"/>
              <a:t>Řada studií těchto pracovišť byla podporována z národních projektů podpory zdraví aj. až na výjimky však </a:t>
            </a:r>
            <a:r>
              <a:rPr lang="cs-CZ" b="1" dirty="0"/>
              <a:t>nešlo o celostátní monitoring</a:t>
            </a:r>
            <a:r>
              <a:rPr lang="cs-CZ" dirty="0"/>
              <a:t>. </a:t>
            </a:r>
          </a:p>
          <a:p>
            <a:r>
              <a:rPr lang="cs-CZ" b="1" dirty="0">
                <a:solidFill>
                  <a:srgbClr val="FF0000"/>
                </a:solidFill>
              </a:rPr>
              <a:t>Systematické sledování spotřeby potravin, nutriční kvality výživy </a:t>
            </a:r>
            <a:br>
              <a:rPr lang="cs-CZ" b="1" dirty="0">
                <a:solidFill>
                  <a:srgbClr val="FF0000"/>
                </a:solidFill>
              </a:rPr>
            </a:br>
            <a:r>
              <a:rPr lang="cs-CZ" b="1" dirty="0">
                <a:solidFill>
                  <a:srgbClr val="FF0000"/>
                </a:solidFill>
              </a:rPr>
              <a:t>a jejího odrazu ve zdravotním stavu obyvatelstva ve formě národních studií tak stále chybí. </a:t>
            </a:r>
          </a:p>
        </p:txBody>
      </p:sp>
    </p:spTree>
    <p:extLst>
      <p:ext uri="{BB962C8B-B14F-4D97-AF65-F5344CB8AC3E}">
        <p14:creationId xmlns:p14="http://schemas.microsoft.com/office/powerpoint/2010/main" val="40225651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5E3120A-9349-4B0E-890B-E850B060D0A6}"/>
              </a:ext>
            </a:extLst>
          </p:cNvPr>
          <p:cNvSpPr>
            <a:spLocks noGrp="1"/>
          </p:cNvSpPr>
          <p:nvPr>
            <p:ph idx="1"/>
          </p:nvPr>
        </p:nvSpPr>
        <p:spPr>
          <a:xfrm>
            <a:off x="838199" y="943897"/>
            <a:ext cx="11029335" cy="5486400"/>
          </a:xfrm>
        </p:spPr>
        <p:txBody>
          <a:bodyPr>
            <a:normAutofit/>
          </a:bodyPr>
          <a:lstStyle/>
          <a:p>
            <a:r>
              <a:rPr lang="cs-CZ" dirty="0">
                <a:solidFill>
                  <a:srgbClr val="FF0000"/>
                </a:solidFill>
              </a:rPr>
              <a:t>ČR </a:t>
            </a:r>
            <a:r>
              <a:rPr lang="cs-CZ" dirty="0"/>
              <a:t>je také </a:t>
            </a:r>
            <a:r>
              <a:rPr lang="cs-CZ" dirty="0">
                <a:solidFill>
                  <a:srgbClr val="FF0000"/>
                </a:solidFill>
              </a:rPr>
              <a:t>zemí s mimořádnou tradicí sběru celostátních </a:t>
            </a:r>
            <a:r>
              <a:rPr lang="cs-CZ" b="1" dirty="0">
                <a:solidFill>
                  <a:srgbClr val="FF0000"/>
                </a:solidFill>
              </a:rPr>
              <a:t>antropometrických</a:t>
            </a:r>
            <a:r>
              <a:rPr lang="cs-CZ" dirty="0">
                <a:solidFill>
                  <a:srgbClr val="FF0000"/>
                </a:solidFill>
              </a:rPr>
              <a:t> dat </a:t>
            </a:r>
            <a:r>
              <a:rPr lang="cs-CZ" dirty="0"/>
              <a:t>u dětí a mládeže, který není nikde na světě tak dlouhodobý a systematický. Tato data byla sbírána v desetiletých intervalech už od 50. let minulého století. </a:t>
            </a:r>
          </a:p>
          <a:p>
            <a:pPr lvl="1"/>
            <a:r>
              <a:rPr lang="cs-CZ" sz="2800" dirty="0"/>
              <a:t>Bohužel </a:t>
            </a:r>
            <a:r>
              <a:rPr lang="cs-CZ" sz="2800" b="1" u="sng" dirty="0"/>
              <a:t>poslední celostátní antropometrický výzkum </a:t>
            </a:r>
            <a:r>
              <a:rPr lang="cs-CZ" sz="2800" u="sng" dirty="0"/>
              <a:t>dětí a mládeže byl zrealizován </a:t>
            </a:r>
            <a:r>
              <a:rPr lang="cs-CZ" sz="2800" b="1" u="sng" dirty="0"/>
              <a:t>v roce 2001 </a:t>
            </a:r>
            <a:r>
              <a:rPr lang="cs-CZ" sz="2800" u="sng" dirty="0"/>
              <a:t>a data z roku 2011 již chybí</a:t>
            </a:r>
            <a:r>
              <a:rPr lang="cs-CZ" sz="2800" dirty="0"/>
              <a:t>. </a:t>
            </a:r>
          </a:p>
          <a:p>
            <a:r>
              <a:rPr lang="cs-CZ" dirty="0"/>
              <a:t>V ČR je vybudována struktura OOVZ. V období mezi roky 2006 – 2012 prošla </a:t>
            </a:r>
            <a:r>
              <a:rPr lang="cs-CZ" b="1" dirty="0"/>
              <a:t>hygienická služba negativním, až destruktivním vývojem </a:t>
            </a:r>
            <a:r>
              <a:rPr lang="cs-CZ" dirty="0"/>
              <a:t>vedoucím k destabilizaci systému, se zásadními dopady do ekonomických, materiálních a personálních kapacit, které ovlivnily a i nadále ovlivňují plnění úkolů v ochraně a podpoře veřejného zdraví, a to vzhledem </a:t>
            </a:r>
            <a:br>
              <a:rPr lang="cs-CZ" dirty="0"/>
            </a:br>
            <a:r>
              <a:rPr lang="cs-CZ" dirty="0"/>
              <a:t>jak k celkové míře restrikcí, tak charakteru preventivních opatření, </a:t>
            </a:r>
            <a:br>
              <a:rPr lang="cs-CZ" dirty="0"/>
            </a:br>
            <a:r>
              <a:rPr lang="cs-CZ" dirty="0"/>
              <a:t>jejichž pozitivní či negativní efekt má dlouhodobý účinek. </a:t>
            </a:r>
          </a:p>
          <a:p>
            <a:endParaRPr lang="cs-CZ" dirty="0"/>
          </a:p>
        </p:txBody>
      </p:sp>
    </p:spTree>
    <p:extLst>
      <p:ext uri="{BB962C8B-B14F-4D97-AF65-F5344CB8AC3E}">
        <p14:creationId xmlns:p14="http://schemas.microsoft.com/office/powerpoint/2010/main" val="2439654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A6A669A-71EE-49CA-B1B5-B6495CC92F22}"/>
              </a:ext>
            </a:extLst>
          </p:cNvPr>
          <p:cNvSpPr>
            <a:spLocks noGrp="1"/>
          </p:cNvSpPr>
          <p:nvPr>
            <p:ph idx="1"/>
          </p:nvPr>
        </p:nvSpPr>
        <p:spPr>
          <a:xfrm>
            <a:off x="592394" y="523080"/>
            <a:ext cx="10515600" cy="5811839"/>
          </a:xfrm>
        </p:spPr>
        <p:txBody>
          <a:bodyPr>
            <a:normAutofit fontScale="92500" lnSpcReduction="10000"/>
          </a:bodyPr>
          <a:lstStyle/>
          <a:p>
            <a:r>
              <a:rPr lang="cs-CZ" dirty="0"/>
              <a:t>Z důvodu redukce odborných pracovníků </a:t>
            </a:r>
            <a:r>
              <a:rPr lang="cs-CZ" b="1" dirty="0"/>
              <a:t>tak chybí expertní činnost pro hodnocení výživy populace</a:t>
            </a:r>
            <a:r>
              <a:rPr lang="cs-CZ" dirty="0"/>
              <a:t> i jejích podskupin ve vztahu k chronickým neinfekčním onemocněním. </a:t>
            </a:r>
          </a:p>
          <a:p>
            <a:r>
              <a:rPr lang="cs-CZ" dirty="0"/>
              <a:t>Rovněž je třeba využít potenciál OOVZ ve </a:t>
            </a:r>
            <a:r>
              <a:rPr lang="cs-CZ" b="1" dirty="0"/>
              <a:t>sběru aktuálních dat o stavu výživy obyvatelstva a provádění specifických, k aktuálním problémům cílených šetření v oblasti výživy</a:t>
            </a:r>
            <a:r>
              <a:rPr lang="cs-CZ" dirty="0"/>
              <a:t>. Je vhodné zachovat účast ČR na evropských projektech monitorování dětské nadváhy a obezity COSI a HBSC. </a:t>
            </a:r>
          </a:p>
          <a:p>
            <a:r>
              <a:rPr lang="cs-CZ" dirty="0"/>
              <a:t>ČR se dokázala v minulosti vyrovnat s </a:t>
            </a:r>
            <a:r>
              <a:rPr lang="cs-CZ" b="1" dirty="0"/>
              <a:t>problémem jodového deficitu ustanovením Národní skupiny pro řešení jodového deficitu</a:t>
            </a:r>
            <a:r>
              <a:rPr lang="cs-CZ" dirty="0"/>
              <a:t>. V poslední době se však objevují podezření na nové a další nutriční deficity týkající se zejména </a:t>
            </a:r>
            <a:r>
              <a:rPr lang="cs-CZ" b="1" dirty="0"/>
              <a:t>vitaminu D, vápníku, železa, proteinových malnutric </a:t>
            </a:r>
            <a:r>
              <a:rPr lang="cs-CZ" dirty="0"/>
              <a:t>apod. u rizikových skupin obyvatelstva. Těmto specifickým úkolům by se měl věnovat SZÚ. Cíleným šetřením by měl získávat a analyzovat potřebná data o stávající situaci, která budou sloužit jako východiska pro cílenou ekonomicky i zdravotně efektivní intervenci. </a:t>
            </a:r>
          </a:p>
          <a:p>
            <a:endParaRPr lang="cs-CZ" dirty="0"/>
          </a:p>
        </p:txBody>
      </p:sp>
    </p:spTree>
    <p:extLst>
      <p:ext uri="{BB962C8B-B14F-4D97-AF65-F5344CB8AC3E}">
        <p14:creationId xmlns:p14="http://schemas.microsoft.com/office/powerpoint/2010/main" val="1268328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65E10B5-0C58-4008-ACD5-241715A4F99C}"/>
              </a:ext>
            </a:extLst>
          </p:cNvPr>
          <p:cNvSpPr>
            <a:spLocks noGrp="1"/>
          </p:cNvSpPr>
          <p:nvPr>
            <p:ph type="title"/>
          </p:nvPr>
        </p:nvSpPr>
        <p:spPr/>
        <p:txBody>
          <a:bodyPr>
            <a:noAutofit/>
          </a:bodyPr>
          <a:lstStyle/>
          <a:p>
            <a:r>
              <a:rPr lang="cs-CZ" sz="3200" b="1" dirty="0">
                <a:latin typeface="+mn-lt"/>
              </a:rPr>
              <a:t>Možnosti zapojení jednotlivých rezortů ČR při naplňování Zdraví 2020 v oblasti správné výživy jsou následující: </a:t>
            </a:r>
            <a:endParaRPr lang="cs-CZ" sz="3600" b="1" dirty="0">
              <a:latin typeface="+mn-lt"/>
            </a:endParaRPr>
          </a:p>
        </p:txBody>
      </p:sp>
      <p:sp>
        <p:nvSpPr>
          <p:cNvPr id="3" name="Zástupný symbol pro obsah 2">
            <a:extLst>
              <a:ext uri="{FF2B5EF4-FFF2-40B4-BE49-F238E27FC236}">
                <a16:creationId xmlns:a16="http://schemas.microsoft.com/office/drawing/2014/main" id="{EC4D79D0-0385-40B1-AB1B-B1DCBEAF2D76}"/>
              </a:ext>
            </a:extLst>
          </p:cNvPr>
          <p:cNvSpPr>
            <a:spLocks noGrp="1"/>
          </p:cNvSpPr>
          <p:nvPr>
            <p:ph idx="1"/>
          </p:nvPr>
        </p:nvSpPr>
        <p:spPr>
          <a:xfrm>
            <a:off x="838200" y="1825624"/>
            <a:ext cx="11196484" cy="4879975"/>
          </a:xfrm>
        </p:spPr>
        <p:txBody>
          <a:bodyPr>
            <a:normAutofit fontScale="92500"/>
          </a:bodyPr>
          <a:lstStyle/>
          <a:p>
            <a:pPr marL="0" indent="0">
              <a:buNone/>
            </a:pPr>
            <a:r>
              <a:rPr lang="cs-CZ" b="1" dirty="0"/>
              <a:t>Zdraví - Ministerstvo zdravotnictví (</a:t>
            </a:r>
            <a:r>
              <a:rPr lang="cs-CZ" b="1" dirty="0" err="1"/>
              <a:t>MZd</a:t>
            </a:r>
            <a:r>
              <a:rPr lang="cs-CZ" b="1" dirty="0"/>
              <a:t>)</a:t>
            </a:r>
          </a:p>
          <a:p>
            <a:r>
              <a:rPr lang="cs-CZ" b="1" dirty="0"/>
              <a:t>V gesci </a:t>
            </a:r>
            <a:r>
              <a:rPr lang="cs-CZ" b="1" dirty="0" err="1"/>
              <a:t>MZd</a:t>
            </a:r>
            <a:r>
              <a:rPr lang="cs-CZ" b="1" dirty="0"/>
              <a:t> je také formulace baterie výživových doporučení pro obyvatele. Jedná se o </a:t>
            </a:r>
            <a:r>
              <a:rPr lang="cs-CZ" b="1" dirty="0">
                <a:solidFill>
                  <a:srgbClr val="FF0000"/>
                </a:solidFill>
              </a:rPr>
              <a:t>obecná výživová doporučení, doporučení založená na potravinách (2005) i doporučení ve formě nutričních standardů </a:t>
            </a:r>
            <a:br>
              <a:rPr lang="cs-CZ" b="1" dirty="0">
                <a:solidFill>
                  <a:srgbClr val="FF0000"/>
                </a:solidFill>
              </a:rPr>
            </a:br>
            <a:r>
              <a:rPr lang="cs-CZ" b="1" dirty="0">
                <a:solidFill>
                  <a:srgbClr val="FF0000"/>
                </a:solidFill>
              </a:rPr>
              <a:t>(dříve nazývaných výživové doporučené dávky</a:t>
            </a:r>
            <a:r>
              <a:rPr lang="cs-CZ" b="1" dirty="0"/>
              <a:t>) pro celodenní potřebu jednotlivých živin i celkové energie pro populační skupiny zdravých osob definovaných věkem, fyzickou aktivitou, příp. fyziologickým stavem</a:t>
            </a:r>
          </a:p>
          <a:p>
            <a:r>
              <a:rPr lang="cs-CZ" dirty="0" err="1"/>
              <a:t>MZd</a:t>
            </a:r>
            <a:r>
              <a:rPr lang="cs-CZ" dirty="0"/>
              <a:t> ve spolupráci s MZe je zodpovědné za </a:t>
            </a:r>
            <a:r>
              <a:rPr lang="cs-CZ" b="1" dirty="0"/>
              <a:t>definování potravin s kvalitnější výživovou hodnotou</a:t>
            </a:r>
            <a:r>
              <a:rPr lang="cs-CZ" dirty="0"/>
              <a:t> formou nutričních standardů potravin pro jednotlivé komodity. Představují hodnotný nástroj pro rozvoj a implementaci </a:t>
            </a:r>
            <a:r>
              <a:rPr lang="cs-CZ" dirty="0" err="1">
                <a:solidFill>
                  <a:srgbClr val="FF0000"/>
                </a:solidFill>
              </a:rPr>
              <a:t>reformulační</a:t>
            </a:r>
            <a:r>
              <a:rPr lang="cs-CZ" dirty="0">
                <a:solidFill>
                  <a:srgbClr val="FF0000"/>
                </a:solidFill>
              </a:rPr>
              <a:t> politiky produkce potravin s vhodným nutričním složením. </a:t>
            </a:r>
          </a:p>
          <a:p>
            <a:r>
              <a:rPr lang="cs-CZ" u="sng" dirty="0"/>
              <a:t>Deklarace ke zdravému životnímu stylu.</a:t>
            </a:r>
          </a:p>
        </p:txBody>
      </p:sp>
    </p:spTree>
    <p:extLst>
      <p:ext uri="{BB962C8B-B14F-4D97-AF65-F5344CB8AC3E}">
        <p14:creationId xmlns:p14="http://schemas.microsoft.com/office/powerpoint/2010/main" val="473118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4E9FBD-D627-4398-9682-E66167D09B96}"/>
              </a:ext>
            </a:extLst>
          </p:cNvPr>
          <p:cNvSpPr>
            <a:spLocks noGrp="1"/>
          </p:cNvSpPr>
          <p:nvPr>
            <p:ph type="title"/>
          </p:nvPr>
        </p:nvSpPr>
        <p:spPr/>
        <p:txBody>
          <a:bodyPr>
            <a:normAutofit/>
          </a:bodyPr>
          <a:lstStyle/>
          <a:p>
            <a:r>
              <a:rPr lang="cs-CZ" sz="3200" b="1" dirty="0">
                <a:solidFill>
                  <a:srgbClr val="FF0000"/>
                </a:solidFill>
                <a:latin typeface="+mn-lt"/>
              </a:rPr>
              <a:t>Potraviny –</a:t>
            </a:r>
            <a:br>
              <a:rPr lang="cs-CZ" sz="3200" b="1" dirty="0">
                <a:latin typeface="+mn-lt"/>
              </a:rPr>
            </a:br>
            <a:r>
              <a:rPr lang="cs-CZ" sz="3200" b="1" dirty="0">
                <a:latin typeface="+mn-lt"/>
              </a:rPr>
              <a:t>Ministerstvo zemědělství (MZe)</a:t>
            </a:r>
          </a:p>
        </p:txBody>
      </p:sp>
      <p:sp>
        <p:nvSpPr>
          <p:cNvPr id="3" name="Zástupný symbol pro obsah 2">
            <a:extLst>
              <a:ext uri="{FF2B5EF4-FFF2-40B4-BE49-F238E27FC236}">
                <a16:creationId xmlns:a16="http://schemas.microsoft.com/office/drawing/2014/main" id="{CFB8D9DF-EACC-4CBE-B4E4-C45179A124DF}"/>
              </a:ext>
            </a:extLst>
          </p:cNvPr>
          <p:cNvSpPr>
            <a:spLocks noGrp="1"/>
          </p:cNvSpPr>
          <p:nvPr>
            <p:ph idx="1"/>
          </p:nvPr>
        </p:nvSpPr>
        <p:spPr>
          <a:xfrm>
            <a:off x="245806" y="1825625"/>
            <a:ext cx="11107994" cy="4667250"/>
          </a:xfrm>
        </p:spPr>
        <p:txBody>
          <a:bodyPr>
            <a:normAutofit/>
          </a:bodyPr>
          <a:lstStyle/>
          <a:p>
            <a:r>
              <a:rPr lang="cs-CZ" dirty="0"/>
              <a:t>MZe ve spolupráci s </a:t>
            </a:r>
            <a:r>
              <a:rPr lang="cs-CZ" dirty="0" err="1"/>
              <a:t>MZd</a:t>
            </a:r>
            <a:r>
              <a:rPr lang="cs-CZ" dirty="0"/>
              <a:t> může určovat a řídit </a:t>
            </a:r>
            <a:r>
              <a:rPr lang="cs-CZ" dirty="0">
                <a:solidFill>
                  <a:srgbClr val="FF0000"/>
                </a:solidFill>
              </a:rPr>
              <a:t>reformulaci potravin v ČR, zejména v ohledu postupného </a:t>
            </a:r>
            <a:r>
              <a:rPr lang="cs-CZ" dirty="0" err="1">
                <a:solidFill>
                  <a:srgbClr val="FF0000"/>
                </a:solidFill>
              </a:rPr>
              <a:t>snížování</a:t>
            </a:r>
            <a:r>
              <a:rPr lang="cs-CZ" dirty="0">
                <a:solidFill>
                  <a:srgbClr val="FF0000"/>
                </a:solidFill>
              </a:rPr>
              <a:t> obsahu soli, nasycených a </a:t>
            </a:r>
            <a:r>
              <a:rPr lang="cs-CZ" dirty="0" err="1">
                <a:solidFill>
                  <a:srgbClr val="FF0000"/>
                </a:solidFill>
              </a:rPr>
              <a:t>transmastných</a:t>
            </a:r>
            <a:r>
              <a:rPr lang="cs-CZ" dirty="0">
                <a:solidFill>
                  <a:srgbClr val="FF0000"/>
                </a:solidFill>
              </a:rPr>
              <a:t> kyselin, cukrů v potravinách</a:t>
            </a:r>
            <a:r>
              <a:rPr lang="cs-CZ" dirty="0"/>
              <a:t>. </a:t>
            </a:r>
          </a:p>
          <a:p>
            <a:r>
              <a:rPr lang="cs-CZ" dirty="0"/>
              <a:t>V gesci MZe je také označování potravin uváděných na trhu a oblast výživových a zdravotních tvrzení u potravin. </a:t>
            </a:r>
          </a:p>
          <a:p>
            <a:r>
              <a:rPr lang="cs-CZ" dirty="0"/>
              <a:t>MZe je odpovědné za kvalitu a bezpečnost potravin a jejich kontrolu na trhu. </a:t>
            </a:r>
          </a:p>
          <a:p>
            <a:r>
              <a:rPr lang="cs-CZ" dirty="0"/>
              <a:t>MZe by mělo z hlediska značení potravin garantovat a zajistit všeobecně dostupnou databázi nutričního složení potravin, a to v souladu s nařízením (EU) č. 1169/2011 o poskytování informací o potravinách spotřebitelům. </a:t>
            </a:r>
          </a:p>
        </p:txBody>
      </p:sp>
    </p:spTree>
    <p:extLst>
      <p:ext uri="{BB962C8B-B14F-4D97-AF65-F5344CB8AC3E}">
        <p14:creationId xmlns:p14="http://schemas.microsoft.com/office/powerpoint/2010/main" val="4694833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A20FF31-1DF4-498D-A30C-421430EAEA63}"/>
              </a:ext>
            </a:extLst>
          </p:cNvPr>
          <p:cNvSpPr>
            <a:spLocks noGrp="1"/>
          </p:cNvSpPr>
          <p:nvPr>
            <p:ph type="title"/>
          </p:nvPr>
        </p:nvSpPr>
        <p:spPr>
          <a:xfrm>
            <a:off x="838200" y="365125"/>
            <a:ext cx="10515600" cy="1325563"/>
          </a:xfrm>
        </p:spPr>
        <p:txBody>
          <a:bodyPr>
            <a:normAutofit/>
          </a:bodyPr>
          <a:lstStyle/>
          <a:p>
            <a:r>
              <a:rPr lang="cs-CZ" sz="3200" b="1" dirty="0">
                <a:solidFill>
                  <a:srgbClr val="FF0000"/>
                </a:solidFill>
                <a:latin typeface="+mn-lt"/>
              </a:rPr>
              <a:t>Vzdělávání - </a:t>
            </a:r>
            <a:br>
              <a:rPr lang="cs-CZ" sz="3200" b="1" dirty="0">
                <a:latin typeface="+mn-lt"/>
              </a:rPr>
            </a:br>
            <a:r>
              <a:rPr lang="cs-CZ" sz="3200" b="1" dirty="0">
                <a:latin typeface="+mn-lt"/>
              </a:rPr>
              <a:t>Ministerstvo školství, mládeže a tělovýchovy ČR (MŠMT), aj.</a:t>
            </a:r>
            <a:endParaRPr lang="cs-CZ" sz="3200" dirty="0">
              <a:latin typeface="+mn-lt"/>
            </a:endParaRPr>
          </a:p>
        </p:txBody>
      </p:sp>
      <p:sp>
        <p:nvSpPr>
          <p:cNvPr id="3" name="Zástupný symbol pro obsah 2">
            <a:extLst>
              <a:ext uri="{FF2B5EF4-FFF2-40B4-BE49-F238E27FC236}">
                <a16:creationId xmlns:a16="http://schemas.microsoft.com/office/drawing/2014/main" id="{4E8DF718-BA7D-445E-BE4C-FD95F06AB63D}"/>
              </a:ext>
            </a:extLst>
          </p:cNvPr>
          <p:cNvSpPr>
            <a:spLocks noGrp="1"/>
          </p:cNvSpPr>
          <p:nvPr>
            <p:ph idx="1"/>
          </p:nvPr>
        </p:nvSpPr>
        <p:spPr>
          <a:xfrm>
            <a:off x="324465" y="1825625"/>
            <a:ext cx="11552903" cy="4351338"/>
          </a:xfrm>
        </p:spPr>
        <p:txBody>
          <a:bodyPr>
            <a:normAutofit fontScale="92500" lnSpcReduction="20000"/>
          </a:bodyPr>
          <a:lstStyle/>
          <a:p>
            <a:r>
              <a:rPr lang="cs-CZ" b="1" dirty="0"/>
              <a:t>Ministerstvo školství, mládeže a tělovýchovy ČR (MŠMT) </a:t>
            </a:r>
            <a:r>
              <a:rPr lang="cs-CZ" dirty="0"/>
              <a:t>prostřednictvím řízení škol, vědy, státní péče o děti, mládež, tělesnou výchovu, sport, turistiku má rozhodující roli pro určení obsahu vzdělávání a </a:t>
            </a:r>
            <a:r>
              <a:rPr lang="cs-CZ" dirty="0">
                <a:solidFill>
                  <a:srgbClr val="FF0000"/>
                </a:solidFill>
              </a:rPr>
              <a:t>výchovy ke zdraví a zdravému životnímu stylu </a:t>
            </a:r>
            <a:r>
              <a:rPr lang="cs-CZ" dirty="0"/>
              <a:t>ve školách a školských zařízeních, ovlivňování školního stravování a </a:t>
            </a:r>
            <a:r>
              <a:rPr lang="cs-CZ" dirty="0">
                <a:solidFill>
                  <a:srgbClr val="FF0000"/>
                </a:solidFill>
              </a:rPr>
              <a:t>ovlivňování nabídky potravin, nápojů a pokrmů ve školních automatech a bufetech.</a:t>
            </a:r>
          </a:p>
          <a:p>
            <a:r>
              <a:rPr lang="cs-CZ" b="1" dirty="0"/>
              <a:t>Ministerstvo kultury </a:t>
            </a:r>
            <a:r>
              <a:rPr lang="cs-CZ" dirty="0"/>
              <a:t>(MK), které je ústředním orgánem státní správy na úseku kultury, je mimo jiné zodpovědné za reklamy v televizním a rozhlasovém vysílání. Může výrazným způsobem ovlivnit omezení a </a:t>
            </a:r>
            <a:r>
              <a:rPr lang="cs-CZ" b="1" dirty="0"/>
              <a:t>kontrolu reklamy nevhodných potravin dětem. </a:t>
            </a:r>
          </a:p>
          <a:p>
            <a:r>
              <a:rPr lang="cs-CZ" dirty="0"/>
              <a:t>Dále může podporovat a dávat větší prostor </a:t>
            </a:r>
            <a:r>
              <a:rPr lang="cs-CZ" b="1" u="sng" dirty="0">
                <a:solidFill>
                  <a:srgbClr val="FF0000"/>
                </a:solidFill>
              </a:rPr>
              <a:t>kulturně vzdělávacím programům</a:t>
            </a:r>
            <a:r>
              <a:rPr lang="cs-CZ" dirty="0"/>
              <a:t>, které populárním způsobem zvyšují vzdělanost obyvatel v </a:t>
            </a:r>
            <a:r>
              <a:rPr lang="cs-CZ" b="1" dirty="0"/>
              <a:t>oblasti správných stravovacích návyků a ochrany zdraví před chronickými neinfekčními onemocněními. </a:t>
            </a:r>
          </a:p>
        </p:txBody>
      </p:sp>
    </p:spTree>
    <p:extLst>
      <p:ext uri="{BB962C8B-B14F-4D97-AF65-F5344CB8AC3E}">
        <p14:creationId xmlns:p14="http://schemas.microsoft.com/office/powerpoint/2010/main" val="105559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CBCEF5-768C-4782-B64A-E26E7D13C181}"/>
              </a:ext>
            </a:extLst>
          </p:cNvPr>
          <p:cNvSpPr>
            <a:spLocks noGrp="1"/>
          </p:cNvSpPr>
          <p:nvPr>
            <p:ph type="title"/>
          </p:nvPr>
        </p:nvSpPr>
        <p:spPr/>
        <p:txBody>
          <a:bodyPr>
            <a:normAutofit/>
          </a:bodyPr>
          <a:lstStyle/>
          <a:p>
            <a:r>
              <a:rPr lang="cs-CZ" sz="3200" b="1" dirty="0">
                <a:solidFill>
                  <a:srgbClr val="FF0000"/>
                </a:solidFill>
                <a:latin typeface="+mn-lt"/>
              </a:rPr>
              <a:t>Obchod a marketing - </a:t>
            </a:r>
            <a:br>
              <a:rPr lang="cs-CZ" sz="3200" b="1" dirty="0">
                <a:latin typeface="+mn-lt"/>
              </a:rPr>
            </a:br>
            <a:r>
              <a:rPr lang="cs-CZ" sz="3200" b="1" dirty="0">
                <a:latin typeface="+mn-lt"/>
              </a:rPr>
              <a:t>Ministerstvo průmyslu a obchodu ČR </a:t>
            </a:r>
            <a:r>
              <a:rPr lang="cs-CZ" sz="3200" dirty="0">
                <a:latin typeface="+mn-lt"/>
              </a:rPr>
              <a:t>(MPO) </a:t>
            </a:r>
          </a:p>
        </p:txBody>
      </p:sp>
      <p:sp>
        <p:nvSpPr>
          <p:cNvPr id="3" name="Zástupný symbol pro obsah 2">
            <a:extLst>
              <a:ext uri="{FF2B5EF4-FFF2-40B4-BE49-F238E27FC236}">
                <a16:creationId xmlns:a16="http://schemas.microsoft.com/office/drawing/2014/main" id="{FE004FB5-DE61-4679-8F00-EDEC3DD00000}"/>
              </a:ext>
            </a:extLst>
          </p:cNvPr>
          <p:cNvSpPr>
            <a:spLocks noGrp="1"/>
          </p:cNvSpPr>
          <p:nvPr>
            <p:ph idx="1"/>
          </p:nvPr>
        </p:nvSpPr>
        <p:spPr>
          <a:xfrm>
            <a:off x="442451" y="1690688"/>
            <a:ext cx="11464413" cy="5096694"/>
          </a:xfrm>
        </p:spPr>
        <p:txBody>
          <a:bodyPr>
            <a:normAutofit fontScale="92500" lnSpcReduction="20000"/>
          </a:bodyPr>
          <a:lstStyle/>
          <a:p>
            <a:r>
              <a:rPr lang="cs-CZ" dirty="0"/>
              <a:t>MPO může chránit </a:t>
            </a:r>
            <a:r>
              <a:rPr lang="cs-CZ" dirty="0" err="1"/>
              <a:t>vulnerabilní</a:t>
            </a:r>
            <a:r>
              <a:rPr lang="cs-CZ" dirty="0"/>
              <a:t> skupiny obyvatelstva </a:t>
            </a:r>
            <a:r>
              <a:rPr lang="cs-CZ" b="1" dirty="0"/>
              <a:t>před reklamou propagující nevhodné potraviny, které mají negativní dopad na zdraví, neboť je gestorem zákona o regulaci reklamy.</a:t>
            </a:r>
            <a:r>
              <a:rPr lang="cs-CZ" dirty="0"/>
              <a:t> Tyto reklamy ovlivňují potravinové </a:t>
            </a:r>
            <a:r>
              <a:rPr lang="cs-CZ" dirty="0">
                <a:solidFill>
                  <a:srgbClr val="FF0000"/>
                </a:solidFill>
              </a:rPr>
              <a:t>preference a návyky dětí, které se přenášejí až do dospělosti a jsou spojeny s nesprávnou výživou a nezdravým životním stylem a zvyšují riziko nadváhy a obezity</a:t>
            </a:r>
            <a:r>
              <a:rPr lang="cs-CZ" dirty="0"/>
              <a:t>. Návyky se tvoří v dětství a mohou být základem nesprávných stravovacích zvyklostí i v dospělosti. Podmiňujícím faktorem rizikovosti je vyšší zranitelnost a nižší odolnost dětí vůči přesvědčovací síle marketingových zpráv. </a:t>
            </a:r>
          </a:p>
          <a:p>
            <a:r>
              <a:rPr lang="cs-CZ" dirty="0"/>
              <a:t>Mezi nejvíce </a:t>
            </a:r>
            <a:r>
              <a:rPr lang="cs-CZ" b="1" dirty="0"/>
              <a:t>propagovanými potravinami bývají potraviny s vysokým obsahem energie, nasycených a </a:t>
            </a:r>
            <a:r>
              <a:rPr lang="cs-CZ" b="1" dirty="0" err="1"/>
              <a:t>transmasných</a:t>
            </a:r>
            <a:r>
              <a:rPr lang="cs-CZ" b="1" dirty="0"/>
              <a:t> kyselin, jednoduchých cukrů a soli, jako jsou snídaňové cereálie, nápoje slazené cukry, sladkosti a cukrovinky. V současnosti zůstává televize nejsilnějším médiem podporujícím marketing potravin a nápojů. </a:t>
            </a:r>
            <a:r>
              <a:rPr lang="cs-CZ" dirty="0"/>
              <a:t>Další média, jako je internet a sociální sítě, jsou schopna podporovat produkty tvorbou a předáváním firemních znalostí a generovat loajalitu spotřebitele integrovaným přístupem. </a:t>
            </a:r>
          </a:p>
          <a:p>
            <a:r>
              <a:rPr lang="cs-CZ" u="sng" dirty="0">
                <a:solidFill>
                  <a:srgbClr val="FF0000"/>
                </a:solidFill>
              </a:rPr>
              <a:t>Samoregulační přístup není vždy efektivní.</a:t>
            </a:r>
          </a:p>
        </p:txBody>
      </p:sp>
    </p:spTree>
    <p:extLst>
      <p:ext uri="{BB962C8B-B14F-4D97-AF65-F5344CB8AC3E}">
        <p14:creationId xmlns:p14="http://schemas.microsoft.com/office/powerpoint/2010/main" val="2451057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C15B29-ADAA-4133-B82A-02D07EFE9A8E}"/>
              </a:ext>
            </a:extLst>
          </p:cNvPr>
          <p:cNvSpPr>
            <a:spLocks noGrp="1"/>
          </p:cNvSpPr>
          <p:nvPr>
            <p:ph type="title"/>
          </p:nvPr>
        </p:nvSpPr>
        <p:spPr>
          <a:xfrm>
            <a:off x="838200" y="148556"/>
            <a:ext cx="10515600" cy="1325563"/>
          </a:xfrm>
        </p:spPr>
        <p:txBody>
          <a:bodyPr>
            <a:normAutofit/>
          </a:bodyPr>
          <a:lstStyle/>
          <a:p>
            <a:r>
              <a:rPr lang="pl-PL" sz="3200" b="1" dirty="0">
                <a:solidFill>
                  <a:srgbClr val="FF0000"/>
                </a:solidFill>
                <a:latin typeface="+mn-lt"/>
              </a:rPr>
              <a:t>Cíl strategického rámce rozvoje péče o zdraví v ČR </a:t>
            </a:r>
            <a:br>
              <a:rPr lang="pl-PL" sz="3200" b="1" dirty="0">
                <a:solidFill>
                  <a:srgbClr val="FF0000"/>
                </a:solidFill>
                <a:latin typeface="+mn-lt"/>
              </a:rPr>
            </a:br>
            <a:r>
              <a:rPr lang="pl-PL" sz="3200" b="1" dirty="0">
                <a:latin typeface="+mn-lt"/>
              </a:rPr>
              <a:t>do roku 2030 – zdraví všech skupin obyvatel se zlepšuje</a:t>
            </a:r>
            <a:endParaRPr lang="cs-CZ" sz="3200" b="1" dirty="0">
              <a:latin typeface="+mn-lt"/>
            </a:endParaRPr>
          </a:p>
        </p:txBody>
      </p:sp>
      <p:pic>
        <p:nvPicPr>
          <p:cNvPr id="4" name="Zástupný symbol pro obsah 3">
            <a:extLst>
              <a:ext uri="{FF2B5EF4-FFF2-40B4-BE49-F238E27FC236}">
                <a16:creationId xmlns:a16="http://schemas.microsoft.com/office/drawing/2014/main" id="{E82A2F66-1234-4343-9262-900E5FBE798D}"/>
              </a:ext>
            </a:extLst>
          </p:cNvPr>
          <p:cNvPicPr>
            <a:picLocks noGrp="1" noChangeAspect="1"/>
          </p:cNvPicPr>
          <p:nvPr>
            <p:ph idx="1"/>
          </p:nvPr>
        </p:nvPicPr>
        <p:blipFill>
          <a:blip r:embed="rId3"/>
          <a:stretch>
            <a:fillRect/>
          </a:stretch>
        </p:blipFill>
        <p:spPr>
          <a:xfrm>
            <a:off x="332793" y="1440551"/>
            <a:ext cx="10936786" cy="5268893"/>
          </a:xfrm>
          <a:prstGeom prst="rect">
            <a:avLst/>
          </a:prstGeom>
        </p:spPr>
      </p:pic>
      <p:sp>
        <p:nvSpPr>
          <p:cNvPr id="5" name="Obdélník 4">
            <a:extLst>
              <a:ext uri="{FF2B5EF4-FFF2-40B4-BE49-F238E27FC236}">
                <a16:creationId xmlns:a16="http://schemas.microsoft.com/office/drawing/2014/main" id="{882BA3D3-84C9-4D66-9897-03AC1F7326A1}"/>
              </a:ext>
            </a:extLst>
          </p:cNvPr>
          <p:cNvSpPr/>
          <p:nvPr/>
        </p:nvSpPr>
        <p:spPr>
          <a:xfrm>
            <a:off x="1022558" y="6118913"/>
            <a:ext cx="353958" cy="590531"/>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3" name="Obdélník 2">
            <a:extLst>
              <a:ext uri="{FF2B5EF4-FFF2-40B4-BE49-F238E27FC236}">
                <a16:creationId xmlns:a16="http://schemas.microsoft.com/office/drawing/2014/main" id="{0BDA2B34-0A37-4767-91F8-33FC9749C541}"/>
              </a:ext>
            </a:extLst>
          </p:cNvPr>
          <p:cNvSpPr/>
          <p:nvPr/>
        </p:nvSpPr>
        <p:spPr>
          <a:xfrm>
            <a:off x="9488130" y="5172558"/>
            <a:ext cx="2172929" cy="1015663"/>
          </a:xfrm>
          <a:prstGeom prst="rect">
            <a:avLst/>
          </a:prstGeom>
        </p:spPr>
        <p:txBody>
          <a:bodyPr wrap="square">
            <a:spAutoFit/>
          </a:bodyPr>
          <a:lstStyle/>
          <a:p>
            <a:r>
              <a:rPr lang="cs-CZ" sz="2000" b="1" dirty="0"/>
              <a:t>V roce 2050:</a:t>
            </a:r>
          </a:p>
          <a:p>
            <a:pPr marL="285750" indent="-285750">
              <a:buFont typeface="Arial" panose="020B0604020202020204" pitchFamily="34" charset="0"/>
              <a:buChar char="•"/>
            </a:pPr>
            <a:r>
              <a:rPr lang="cs-CZ" sz="2000" b="1" dirty="0"/>
              <a:t>82,1 let muži</a:t>
            </a:r>
          </a:p>
          <a:p>
            <a:pPr marL="285750" indent="-285750">
              <a:buFont typeface="Arial" panose="020B0604020202020204" pitchFamily="34" charset="0"/>
              <a:buChar char="•"/>
            </a:pPr>
            <a:r>
              <a:rPr lang="cs-CZ" sz="2000" b="1" dirty="0"/>
              <a:t>86,7 let ženy</a:t>
            </a:r>
          </a:p>
        </p:txBody>
      </p:sp>
      <p:sp>
        <p:nvSpPr>
          <p:cNvPr id="7" name="Obdélník 6">
            <a:extLst>
              <a:ext uri="{FF2B5EF4-FFF2-40B4-BE49-F238E27FC236}">
                <a16:creationId xmlns:a16="http://schemas.microsoft.com/office/drawing/2014/main" id="{B33AC797-B7B5-4D33-A6C6-990FCBD30635}"/>
              </a:ext>
            </a:extLst>
          </p:cNvPr>
          <p:cNvSpPr/>
          <p:nvPr/>
        </p:nvSpPr>
        <p:spPr>
          <a:xfrm>
            <a:off x="7315201" y="5180525"/>
            <a:ext cx="2172929" cy="1015663"/>
          </a:xfrm>
          <a:prstGeom prst="rect">
            <a:avLst/>
          </a:prstGeom>
        </p:spPr>
        <p:txBody>
          <a:bodyPr wrap="square">
            <a:spAutoFit/>
          </a:bodyPr>
          <a:lstStyle/>
          <a:p>
            <a:r>
              <a:rPr lang="cs-CZ" sz="2000" b="1" dirty="0"/>
              <a:t>V roce 2018:</a:t>
            </a:r>
          </a:p>
          <a:p>
            <a:pPr marL="285750" indent="-285750">
              <a:buFont typeface="Arial" panose="020B0604020202020204" pitchFamily="34" charset="0"/>
              <a:buChar char="•"/>
            </a:pPr>
            <a:r>
              <a:rPr lang="cs-CZ" sz="2000" b="1" dirty="0"/>
              <a:t>76,2 let muži</a:t>
            </a:r>
          </a:p>
          <a:p>
            <a:pPr marL="285750" indent="-285750">
              <a:buFont typeface="Arial" panose="020B0604020202020204" pitchFamily="34" charset="0"/>
              <a:buChar char="•"/>
            </a:pPr>
            <a:r>
              <a:rPr lang="cs-CZ" sz="2000" b="1" dirty="0"/>
              <a:t>82,0 let ženy</a:t>
            </a:r>
          </a:p>
        </p:txBody>
      </p:sp>
      <p:sp>
        <p:nvSpPr>
          <p:cNvPr id="8" name="Obdélník 7">
            <a:extLst>
              <a:ext uri="{FF2B5EF4-FFF2-40B4-BE49-F238E27FC236}">
                <a16:creationId xmlns:a16="http://schemas.microsoft.com/office/drawing/2014/main" id="{A27BB716-F1FF-49A9-8CC4-68A1AB0B6684}"/>
              </a:ext>
            </a:extLst>
          </p:cNvPr>
          <p:cNvSpPr/>
          <p:nvPr/>
        </p:nvSpPr>
        <p:spPr>
          <a:xfrm>
            <a:off x="7230979" y="5180525"/>
            <a:ext cx="4430079" cy="1102288"/>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9481024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5C8A8A-D405-4039-81E9-BF7DFBEBABDD}"/>
              </a:ext>
            </a:extLst>
          </p:cNvPr>
          <p:cNvSpPr>
            <a:spLocks noGrp="1"/>
          </p:cNvSpPr>
          <p:nvPr>
            <p:ph type="title"/>
          </p:nvPr>
        </p:nvSpPr>
        <p:spPr/>
        <p:txBody>
          <a:bodyPr>
            <a:normAutofit/>
          </a:bodyPr>
          <a:lstStyle/>
          <a:p>
            <a:r>
              <a:rPr lang="cs-CZ" sz="3200" b="1" u="sng" dirty="0">
                <a:solidFill>
                  <a:srgbClr val="FF0000"/>
                </a:solidFill>
                <a:latin typeface="+mn-lt"/>
              </a:rPr>
              <a:t>Pro reformulaci potravin</a:t>
            </a:r>
          </a:p>
        </p:txBody>
      </p:sp>
      <p:sp>
        <p:nvSpPr>
          <p:cNvPr id="3" name="Zástupný symbol pro obsah 2">
            <a:extLst>
              <a:ext uri="{FF2B5EF4-FFF2-40B4-BE49-F238E27FC236}">
                <a16:creationId xmlns:a16="http://schemas.microsoft.com/office/drawing/2014/main" id="{AC6BCCC1-4239-470C-AB56-2525F3C2A21B}"/>
              </a:ext>
            </a:extLst>
          </p:cNvPr>
          <p:cNvSpPr>
            <a:spLocks noGrp="1"/>
          </p:cNvSpPr>
          <p:nvPr>
            <p:ph idx="1"/>
          </p:nvPr>
        </p:nvSpPr>
        <p:spPr>
          <a:xfrm>
            <a:off x="235973" y="1356852"/>
            <a:ext cx="11759381" cy="5250425"/>
          </a:xfrm>
        </p:spPr>
        <p:txBody>
          <a:bodyPr>
            <a:normAutofit fontScale="92500" lnSpcReduction="10000"/>
          </a:bodyPr>
          <a:lstStyle/>
          <a:p>
            <a:endParaRPr lang="cs-CZ" dirty="0"/>
          </a:p>
          <a:p>
            <a:r>
              <a:rPr lang="cs-CZ" dirty="0"/>
              <a:t>Zajištění </a:t>
            </a:r>
            <a:r>
              <a:rPr lang="cs-CZ" b="1" dirty="0"/>
              <a:t>kvalitní databáze nutričního složení potravin </a:t>
            </a:r>
            <a:r>
              <a:rPr lang="cs-CZ" dirty="0"/>
              <a:t>dostupných na českém trhu, která by vyhovovala potřebám zdravotní politiky, nutričního monitoringu i značení potravin, a byla by volně dostupná, garantovaná státem. </a:t>
            </a:r>
          </a:p>
          <a:p>
            <a:r>
              <a:rPr lang="cs-CZ" dirty="0"/>
              <a:t>V pravidelných intervalech </a:t>
            </a:r>
            <a:r>
              <a:rPr lang="cs-CZ" b="1" dirty="0"/>
              <a:t>aktualizování dle nejnovějších poznatků EBM výživových doporučení ve formě obecných výživových doporučení; doporučení založených na počtu doporučených porcí z jednotlivých potravinových komodit (FBDG – Food </a:t>
            </a:r>
            <a:r>
              <a:rPr lang="cs-CZ" b="1" dirty="0" err="1"/>
              <a:t>Based</a:t>
            </a:r>
            <a:r>
              <a:rPr lang="cs-CZ" b="1" dirty="0"/>
              <a:t> </a:t>
            </a:r>
            <a:r>
              <a:rPr lang="cs-CZ" b="1" dirty="0" err="1"/>
              <a:t>Dietary</a:t>
            </a:r>
            <a:r>
              <a:rPr lang="cs-CZ" b="1" dirty="0"/>
              <a:t> </a:t>
            </a:r>
            <a:r>
              <a:rPr lang="cs-CZ" b="1" dirty="0" err="1"/>
              <a:t>Guidelines</a:t>
            </a:r>
            <a:r>
              <a:rPr lang="cs-CZ" b="1" dirty="0"/>
              <a:t>) i doporučení podle nutričních standardů (výživové doporučené dávky)</a:t>
            </a:r>
            <a:r>
              <a:rPr lang="cs-CZ" dirty="0"/>
              <a:t> dle populačních skupin i podskupin zdravých osob (senioři, děti, těhotné a kojící ženy), dále u rizikových i chronicky nemocných, vyžadujících </a:t>
            </a:r>
            <a:r>
              <a:rPr lang="cs-CZ" dirty="0" err="1"/>
              <a:t>dietoterapii</a:t>
            </a:r>
            <a:r>
              <a:rPr lang="cs-CZ" dirty="0"/>
              <a:t>. </a:t>
            </a:r>
          </a:p>
          <a:p>
            <a:r>
              <a:rPr lang="cs-CZ" dirty="0"/>
              <a:t> </a:t>
            </a:r>
            <a:r>
              <a:rPr lang="cs-CZ" b="1" dirty="0"/>
              <a:t>Navyšování zdravotní gramotnosti obyvatel v oblasti správné výživy</a:t>
            </a:r>
            <a:r>
              <a:rPr lang="cs-CZ" dirty="0"/>
              <a:t>. Podpora a rozvoj stávajícího systému vzdělávání ve výživě ve smyslu získávání znalostí, postojů a osvojování si chování chránícího a podporujícího zdraví obyvatelstva. </a:t>
            </a:r>
          </a:p>
        </p:txBody>
      </p:sp>
    </p:spTree>
    <p:extLst>
      <p:ext uri="{BB962C8B-B14F-4D97-AF65-F5344CB8AC3E}">
        <p14:creationId xmlns:p14="http://schemas.microsoft.com/office/powerpoint/2010/main" val="955651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5F4D0B91-FAFA-40B9-9F47-571F2DCF52B7}"/>
              </a:ext>
            </a:extLst>
          </p:cNvPr>
          <p:cNvSpPr>
            <a:spLocks noGrp="1"/>
          </p:cNvSpPr>
          <p:nvPr>
            <p:ph idx="1"/>
          </p:nvPr>
        </p:nvSpPr>
        <p:spPr>
          <a:xfrm>
            <a:off x="393290" y="1825625"/>
            <a:ext cx="11543072" cy="4351338"/>
          </a:xfrm>
        </p:spPr>
        <p:txBody>
          <a:bodyPr>
            <a:normAutofit/>
          </a:bodyPr>
          <a:lstStyle/>
          <a:p>
            <a:endParaRPr lang="cs-CZ" dirty="0"/>
          </a:p>
          <a:p>
            <a:r>
              <a:rPr lang="cs-CZ" b="1" dirty="0"/>
              <a:t>Provádění systematického monitoringu dat stravovacích </a:t>
            </a:r>
            <a:r>
              <a:rPr lang="cs-CZ" dirty="0"/>
              <a:t>zvyklostí a zdravotně nutričního stavu populačních skupin a podskupin. </a:t>
            </a:r>
          </a:p>
          <a:p>
            <a:r>
              <a:rPr lang="cs-CZ" dirty="0"/>
              <a:t> Vyhodnocování podezření na nové nutriční deficity, týkající se zejména vitaminu D, vápníku, železa, malnutric proteinových apod. u rizikových skupin obyvatelstva. Navrhování cílených intervencí prostřednictvím SZÚ. </a:t>
            </a:r>
          </a:p>
          <a:p>
            <a:r>
              <a:rPr lang="cs-CZ" dirty="0"/>
              <a:t> </a:t>
            </a:r>
            <a:r>
              <a:rPr lang="cs-CZ" b="1" dirty="0"/>
              <a:t>Zajištění analýzy stávajících výživových zvyklostí obyvatelstva ČR s vyhodnocením, které potraviny nejvíce zatěžují nejvyšší počet obyvatel nadměrným příjmem, a tedy nejvyšší koncentrací soli za den. </a:t>
            </a:r>
          </a:p>
          <a:p>
            <a:endParaRPr lang="cs-CZ" dirty="0"/>
          </a:p>
        </p:txBody>
      </p:sp>
      <p:sp>
        <p:nvSpPr>
          <p:cNvPr id="4" name="Nadpis 1">
            <a:extLst>
              <a:ext uri="{FF2B5EF4-FFF2-40B4-BE49-F238E27FC236}">
                <a16:creationId xmlns:a16="http://schemas.microsoft.com/office/drawing/2014/main" id="{02DBE647-D59F-4308-8547-7DE8816F2263}"/>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200" b="1" u="sng" dirty="0">
                <a:solidFill>
                  <a:srgbClr val="FF0000"/>
                </a:solidFill>
                <a:latin typeface="+mn-lt"/>
              </a:rPr>
              <a:t>Pro reformulaci potravin</a:t>
            </a:r>
          </a:p>
        </p:txBody>
      </p:sp>
    </p:spTree>
    <p:extLst>
      <p:ext uri="{BB962C8B-B14F-4D97-AF65-F5344CB8AC3E}">
        <p14:creationId xmlns:p14="http://schemas.microsoft.com/office/powerpoint/2010/main" val="16872759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F935DE98-9BF3-4AA4-86C6-E600E27F136B}"/>
              </a:ext>
            </a:extLst>
          </p:cNvPr>
          <p:cNvSpPr>
            <a:spLocks noGrp="1"/>
          </p:cNvSpPr>
          <p:nvPr>
            <p:ph idx="1"/>
          </p:nvPr>
        </p:nvSpPr>
        <p:spPr>
          <a:xfrm>
            <a:off x="383457" y="1825625"/>
            <a:ext cx="11375923" cy="4351338"/>
          </a:xfrm>
        </p:spPr>
        <p:txBody>
          <a:bodyPr/>
          <a:lstStyle/>
          <a:p>
            <a:r>
              <a:rPr lang="cs-CZ" b="1" dirty="0"/>
              <a:t>Ve spolupráci s výrobci potravin aktivní podpora </a:t>
            </a:r>
            <a:r>
              <a:rPr lang="cs-CZ" b="1" dirty="0" err="1"/>
              <a:t>reformulační</a:t>
            </a:r>
            <a:r>
              <a:rPr lang="cs-CZ" b="1" dirty="0"/>
              <a:t> politiky potravin s cílem progresivního snižování především obsahu soli v potravinách, nasycených a </a:t>
            </a:r>
            <a:r>
              <a:rPr lang="cs-CZ" b="1" dirty="0" err="1"/>
              <a:t>transmastných</a:t>
            </a:r>
            <a:r>
              <a:rPr lang="cs-CZ" b="1" dirty="0"/>
              <a:t> kyselin, cukrů. </a:t>
            </a:r>
          </a:p>
          <a:p>
            <a:r>
              <a:rPr lang="cs-CZ" dirty="0"/>
              <a:t> Průběžné </a:t>
            </a:r>
            <a:r>
              <a:rPr lang="cs-CZ" b="1" dirty="0"/>
              <a:t>monitorování</a:t>
            </a:r>
            <a:r>
              <a:rPr lang="cs-CZ" dirty="0"/>
              <a:t> a </a:t>
            </a:r>
            <a:r>
              <a:rPr lang="cs-CZ" b="1" dirty="0"/>
              <a:t>vyhodnocování dopadů </a:t>
            </a:r>
            <a:r>
              <a:rPr lang="cs-CZ" b="1" dirty="0" err="1"/>
              <a:t>reformulační</a:t>
            </a:r>
            <a:r>
              <a:rPr lang="cs-CZ" b="1" dirty="0"/>
              <a:t> politiky v nabízených potravinách i nutriční spotřebě</a:t>
            </a:r>
            <a:r>
              <a:rPr lang="cs-CZ" dirty="0"/>
              <a:t>. </a:t>
            </a:r>
          </a:p>
          <a:p>
            <a:r>
              <a:rPr lang="cs-CZ" dirty="0"/>
              <a:t>Spolupráce s výrobci a prodejci, včetně společného stravování, při </a:t>
            </a:r>
            <a:r>
              <a:rPr lang="cs-CZ" b="1" dirty="0"/>
              <a:t>vývoji nových technologií a receptur potravin/pokrmů tak, aby lépe odpovídaly současným požadavkům na správnou výživu/kvalitu výživy</a:t>
            </a:r>
            <a:r>
              <a:rPr lang="cs-CZ" dirty="0"/>
              <a:t>. </a:t>
            </a:r>
          </a:p>
          <a:p>
            <a:endParaRPr lang="cs-CZ" dirty="0"/>
          </a:p>
          <a:p>
            <a:endParaRPr lang="cs-CZ" dirty="0"/>
          </a:p>
        </p:txBody>
      </p:sp>
      <p:sp>
        <p:nvSpPr>
          <p:cNvPr id="7" name="Nadpis 1">
            <a:extLst>
              <a:ext uri="{FF2B5EF4-FFF2-40B4-BE49-F238E27FC236}">
                <a16:creationId xmlns:a16="http://schemas.microsoft.com/office/drawing/2014/main" id="{25A9A448-5F64-448F-8BD4-492438AACB69}"/>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200" b="1" u="sng" dirty="0">
                <a:solidFill>
                  <a:srgbClr val="FF0000"/>
                </a:solidFill>
                <a:latin typeface="+mn-lt"/>
              </a:rPr>
              <a:t>Pro reformulaci potravin</a:t>
            </a:r>
          </a:p>
        </p:txBody>
      </p:sp>
    </p:spTree>
    <p:extLst>
      <p:ext uri="{BB962C8B-B14F-4D97-AF65-F5344CB8AC3E}">
        <p14:creationId xmlns:p14="http://schemas.microsoft.com/office/powerpoint/2010/main" val="1018595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9589C7-87D1-4638-9018-4EC75B07DD3A}"/>
              </a:ext>
            </a:extLst>
          </p:cNvPr>
          <p:cNvSpPr>
            <a:spLocks noGrp="1"/>
          </p:cNvSpPr>
          <p:nvPr>
            <p:ph type="title"/>
          </p:nvPr>
        </p:nvSpPr>
        <p:spPr/>
        <p:txBody>
          <a:bodyPr>
            <a:normAutofit fontScale="90000"/>
          </a:bodyPr>
          <a:lstStyle/>
          <a:p>
            <a:r>
              <a:rPr lang="cs-CZ" sz="2700" b="1" dirty="0">
                <a:solidFill>
                  <a:srgbClr val="FF0000"/>
                </a:solidFill>
                <a:latin typeface="+mn-lt"/>
              </a:rPr>
              <a:t>Podniknutí potřebných aktivit</a:t>
            </a:r>
            <a:br>
              <a:rPr lang="cs-CZ" sz="2700" b="1" dirty="0">
                <a:solidFill>
                  <a:srgbClr val="FF0000"/>
                </a:solidFill>
                <a:latin typeface="+mn-lt"/>
              </a:rPr>
            </a:br>
            <a:r>
              <a:rPr lang="cs-CZ" sz="2700" b="1" dirty="0">
                <a:solidFill>
                  <a:srgbClr val="FF0000"/>
                </a:solidFill>
                <a:latin typeface="+mn-lt"/>
              </a:rPr>
              <a:t>Klíčová priorita: Tvorba prostředí s vhodnými potravinami </a:t>
            </a:r>
            <a:br>
              <a:rPr lang="cs-CZ" sz="2700" b="1" dirty="0">
                <a:solidFill>
                  <a:srgbClr val="FF0000"/>
                </a:solidFill>
                <a:latin typeface="+mn-lt"/>
              </a:rPr>
            </a:br>
            <a:r>
              <a:rPr lang="cs-CZ" sz="2700" b="1" dirty="0">
                <a:solidFill>
                  <a:srgbClr val="FF0000"/>
                </a:solidFill>
                <a:latin typeface="+mn-lt"/>
              </a:rPr>
              <a:t>Vytvoření systému společenské odpovědnosti za správnou výživu obyvatelstva</a:t>
            </a:r>
            <a:endParaRPr lang="cs-CZ" sz="2000" dirty="0"/>
          </a:p>
        </p:txBody>
      </p:sp>
      <p:sp>
        <p:nvSpPr>
          <p:cNvPr id="3" name="Zástupný symbol pro obsah 2">
            <a:extLst>
              <a:ext uri="{FF2B5EF4-FFF2-40B4-BE49-F238E27FC236}">
                <a16:creationId xmlns:a16="http://schemas.microsoft.com/office/drawing/2014/main" id="{6FD9EA06-28BD-45AF-A199-EDA8A65260A2}"/>
              </a:ext>
            </a:extLst>
          </p:cNvPr>
          <p:cNvSpPr>
            <a:spLocks noGrp="1"/>
          </p:cNvSpPr>
          <p:nvPr>
            <p:ph idx="1"/>
          </p:nvPr>
        </p:nvSpPr>
        <p:spPr/>
        <p:txBody>
          <a:bodyPr>
            <a:normAutofit/>
          </a:bodyPr>
          <a:lstStyle/>
          <a:p>
            <a:r>
              <a:rPr lang="cs-CZ" dirty="0"/>
              <a:t>Předpokladem pro tvorbu takového prostředí je vytvoření národního </a:t>
            </a:r>
            <a:r>
              <a:rPr lang="cs-CZ" b="1" dirty="0"/>
              <a:t>systému mezirezortní odpovědnosti za správnou výživu, vytvoření mezirezortního konsorcia (MRK) mezi jednotlivými oborovými ministerstvy (MZ, MZE, MŠMT, MPO, MF), </a:t>
            </a:r>
            <a:r>
              <a:rPr lang="cs-CZ" dirty="0"/>
              <a:t>kde bude na bázi trvale udržitelné supervize pravidelně diskutována a rozpracovávána problematika správné výživy obyvatelstva a vytváření </a:t>
            </a:r>
            <a:r>
              <a:rPr lang="cs-CZ" dirty="0" err="1">
                <a:solidFill>
                  <a:srgbClr val="FF0000"/>
                </a:solidFill>
              </a:rPr>
              <a:t>antiobezigenního</a:t>
            </a:r>
            <a:r>
              <a:rPr lang="cs-CZ" dirty="0">
                <a:solidFill>
                  <a:srgbClr val="FF0000"/>
                </a:solidFill>
              </a:rPr>
              <a:t> prostředí</a:t>
            </a:r>
            <a:r>
              <a:rPr lang="cs-CZ" dirty="0"/>
              <a:t>. Klíčová role MZ spočívá v rozboru zdravotního stavu obyvatelstva, analýzy rizika vyplývajícího z nesprávné výživy a identifikaci potřebných změn v jejích klíčových determinantách, aby se to projevilo na zdravotním stavu lidí. </a:t>
            </a:r>
          </a:p>
          <a:p>
            <a:endParaRPr lang="cs-CZ" dirty="0"/>
          </a:p>
        </p:txBody>
      </p:sp>
    </p:spTree>
    <p:extLst>
      <p:ext uri="{BB962C8B-B14F-4D97-AF65-F5344CB8AC3E}">
        <p14:creationId xmlns:p14="http://schemas.microsoft.com/office/powerpoint/2010/main" val="3155806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A7F3D2-B3CA-40C3-A6F1-AF2C373D5B45}"/>
              </a:ext>
            </a:extLst>
          </p:cNvPr>
          <p:cNvSpPr>
            <a:spLocks noGrp="1"/>
          </p:cNvSpPr>
          <p:nvPr>
            <p:ph type="title"/>
          </p:nvPr>
        </p:nvSpPr>
        <p:spPr/>
        <p:txBody>
          <a:bodyPr>
            <a:normAutofit/>
          </a:bodyPr>
          <a:lstStyle/>
          <a:p>
            <a:r>
              <a:rPr lang="cs-CZ" sz="3200" b="1" dirty="0">
                <a:solidFill>
                  <a:srgbClr val="FF0000"/>
                </a:solidFill>
                <a:latin typeface="+mn-lt"/>
              </a:rPr>
              <a:t>Tvorba prostředí s vhodnými potravinami</a:t>
            </a:r>
            <a:endParaRPr lang="cs-CZ" sz="3200" dirty="0">
              <a:solidFill>
                <a:srgbClr val="FF0000"/>
              </a:solidFill>
              <a:latin typeface="+mn-lt"/>
            </a:endParaRPr>
          </a:p>
        </p:txBody>
      </p:sp>
      <p:sp>
        <p:nvSpPr>
          <p:cNvPr id="3" name="Zástupný symbol pro obsah 2">
            <a:extLst>
              <a:ext uri="{FF2B5EF4-FFF2-40B4-BE49-F238E27FC236}">
                <a16:creationId xmlns:a16="http://schemas.microsoft.com/office/drawing/2014/main" id="{27A78CC1-6BD3-41DC-A783-E5D1575C4E5A}"/>
              </a:ext>
            </a:extLst>
          </p:cNvPr>
          <p:cNvSpPr>
            <a:spLocks noGrp="1"/>
          </p:cNvSpPr>
          <p:nvPr>
            <p:ph idx="1"/>
          </p:nvPr>
        </p:nvSpPr>
        <p:spPr/>
        <p:txBody>
          <a:bodyPr>
            <a:normAutofit lnSpcReduction="10000"/>
          </a:bodyPr>
          <a:lstStyle/>
          <a:p>
            <a:r>
              <a:rPr lang="cs-CZ" dirty="0"/>
              <a:t>znamená vytvořit takové zevní prostředí pro obyvatele ČR, které umožní, aby </a:t>
            </a:r>
            <a:r>
              <a:rPr lang="cs-CZ" b="1" dirty="0"/>
              <a:t>nabídka a možnost výběru vhodných potravin z hlediska dlouhodobé ochrany a podpory zdraví byla pro ně </a:t>
            </a:r>
            <a:r>
              <a:rPr lang="cs-CZ" b="1" dirty="0">
                <a:solidFill>
                  <a:srgbClr val="FF0000"/>
                </a:solidFill>
              </a:rPr>
              <a:t>snadnější</a:t>
            </a:r>
            <a:r>
              <a:rPr lang="cs-CZ" dirty="0">
                <a:solidFill>
                  <a:srgbClr val="FF0000"/>
                </a:solidFill>
              </a:rPr>
              <a:t>. </a:t>
            </a:r>
            <a:r>
              <a:rPr lang="cs-CZ" dirty="0"/>
              <a:t>Tedy, nejenže tyto potraviny jsou fyzicky na trhu přítomné, ale jsou pro obyvatele i </a:t>
            </a:r>
            <a:r>
              <a:rPr lang="cs-CZ" b="1" dirty="0">
                <a:solidFill>
                  <a:srgbClr val="FF0000"/>
                </a:solidFill>
              </a:rPr>
              <a:t>ekonomicky dostupné </a:t>
            </a:r>
            <a:r>
              <a:rPr lang="cs-CZ" b="1" dirty="0"/>
              <a:t>a jsou také jimi snadno </a:t>
            </a:r>
            <a:r>
              <a:rPr lang="cs-CZ" b="1" dirty="0">
                <a:solidFill>
                  <a:srgbClr val="FF0000"/>
                </a:solidFill>
              </a:rPr>
              <a:t>rozpoznatelné</a:t>
            </a:r>
            <a:r>
              <a:rPr lang="cs-CZ" b="1" dirty="0"/>
              <a:t>. </a:t>
            </a:r>
            <a:r>
              <a:rPr lang="cs-CZ" dirty="0"/>
              <a:t>Dle nejnovějších studií to nelze zajistit živelnými tržními mechanismy, ale cílevědomým řízením státní správy </a:t>
            </a:r>
          </a:p>
          <a:p>
            <a:r>
              <a:rPr lang="cs-CZ" dirty="0"/>
              <a:t>Protože nevhodné potraviny svým složením a cenovou dostupností vytvářejí závislost biologickou, psychologickou, sociální a ekonomickou, které obyvatelé bez aktivní podpory státu nemají možnost zvládnout.</a:t>
            </a:r>
          </a:p>
        </p:txBody>
      </p:sp>
    </p:spTree>
    <p:extLst>
      <p:ext uri="{BB962C8B-B14F-4D97-AF65-F5344CB8AC3E}">
        <p14:creationId xmlns:p14="http://schemas.microsoft.com/office/powerpoint/2010/main" val="3892946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4F724A8-825B-4875-8B59-923F0992B505}"/>
              </a:ext>
            </a:extLst>
          </p:cNvPr>
          <p:cNvGraphicFramePr/>
          <p:nvPr>
            <p:extLst>
              <p:ext uri="{D42A27DB-BD31-4B8C-83A1-F6EECF244321}">
                <p14:modId xmlns:p14="http://schemas.microsoft.com/office/powerpoint/2010/main" val="749147690"/>
              </p:ext>
            </p:extLst>
          </p:nvPr>
        </p:nvGraphicFramePr>
        <p:xfrm>
          <a:off x="861960" y="80569"/>
          <a:ext cx="945207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Obdélník 4">
            <a:extLst>
              <a:ext uri="{FF2B5EF4-FFF2-40B4-BE49-F238E27FC236}">
                <a16:creationId xmlns:a16="http://schemas.microsoft.com/office/drawing/2014/main" id="{9D018853-DD17-4224-9F01-668BEC8DB39F}"/>
              </a:ext>
            </a:extLst>
          </p:cNvPr>
          <p:cNvSpPr/>
          <p:nvPr/>
        </p:nvSpPr>
        <p:spPr>
          <a:xfrm>
            <a:off x="1317522" y="5054824"/>
            <a:ext cx="10736825" cy="1754326"/>
          </a:xfrm>
          <a:prstGeom prst="rect">
            <a:avLst/>
          </a:prstGeom>
        </p:spPr>
        <p:txBody>
          <a:bodyPr wrap="square">
            <a:spAutoFit/>
          </a:bodyPr>
          <a:lstStyle/>
          <a:p>
            <a:pPr marL="285750" indent="-285750">
              <a:buFont typeface="Arial" panose="020B0604020202020204" pitchFamily="34" charset="0"/>
              <a:buChar char="•"/>
            </a:pPr>
            <a:r>
              <a:rPr lang="cs-CZ" b="1" dirty="0"/>
              <a:t>směřovat a motivovat výrobce a distributory potravin k šíření a zásobování trhu potravinami s nižším obsahem soli, cukrů, nasycených nebo trans mastných kyselin,</a:t>
            </a:r>
          </a:p>
          <a:p>
            <a:pPr marL="285750" indent="-285750">
              <a:buFont typeface="Arial" panose="020B0604020202020204" pitchFamily="34" charset="0"/>
              <a:buChar char="•"/>
            </a:pPr>
            <a:r>
              <a:rPr lang="cs-CZ" b="1" dirty="0"/>
              <a:t>nabízení potravin s vyšším zastoupením celozrnných obilovin, zeleniny, ovoce, libového masa a ryb, nízkotučných mléčných výrobků,</a:t>
            </a:r>
          </a:p>
          <a:p>
            <a:pPr marL="285750" indent="-285750">
              <a:buFont typeface="Arial" panose="020B0604020202020204" pitchFamily="34" charset="0"/>
              <a:buChar char="•"/>
            </a:pPr>
            <a:r>
              <a:rPr lang="cs-CZ" b="1" dirty="0"/>
              <a:t>koordinovaná časová souslednost postupných </a:t>
            </a:r>
            <a:r>
              <a:rPr lang="cs-CZ" b="1" dirty="0" err="1"/>
              <a:t>reformulačních</a:t>
            </a:r>
            <a:r>
              <a:rPr lang="cs-CZ" b="1" dirty="0"/>
              <a:t> cílů, komunikace s výrobci a distributory a podpora odbytu reformulovaných potravin vyšším spotřebitelským zájmem.</a:t>
            </a:r>
          </a:p>
        </p:txBody>
      </p:sp>
    </p:spTree>
    <p:extLst>
      <p:ext uri="{BB962C8B-B14F-4D97-AF65-F5344CB8AC3E}">
        <p14:creationId xmlns:p14="http://schemas.microsoft.com/office/powerpoint/2010/main" val="20142414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7414BB-CDFF-4D91-822E-4F5C09C00D9F}"/>
              </a:ext>
            </a:extLst>
          </p:cNvPr>
          <p:cNvSpPr>
            <a:spLocks noGrp="1"/>
          </p:cNvSpPr>
          <p:nvPr>
            <p:ph type="title"/>
          </p:nvPr>
        </p:nvSpPr>
        <p:spPr/>
        <p:txBody>
          <a:bodyPr>
            <a:normAutofit/>
          </a:bodyPr>
          <a:lstStyle/>
          <a:p>
            <a:r>
              <a:rPr lang="cs-CZ" sz="3200" b="1" dirty="0">
                <a:solidFill>
                  <a:srgbClr val="FF0000"/>
                </a:solidFill>
                <a:latin typeface="+mn-lt"/>
              </a:rPr>
              <a:t>Kromě ustanovení mezirezortní komise pro </a:t>
            </a:r>
            <a:r>
              <a:rPr lang="cs-CZ" sz="3200" b="1" dirty="0" err="1">
                <a:solidFill>
                  <a:srgbClr val="FF0000"/>
                </a:solidFill>
                <a:latin typeface="+mn-lt"/>
              </a:rPr>
              <a:t>reformulační</a:t>
            </a:r>
            <a:r>
              <a:rPr lang="cs-CZ" sz="3200" b="1" dirty="0">
                <a:solidFill>
                  <a:srgbClr val="FF0000"/>
                </a:solidFill>
                <a:latin typeface="+mn-lt"/>
              </a:rPr>
              <a:t> politiku pak dílčími projekty jsou: </a:t>
            </a:r>
            <a:endParaRPr lang="cs-CZ" b="1" dirty="0">
              <a:solidFill>
                <a:srgbClr val="FF0000"/>
              </a:solidFill>
              <a:latin typeface="+mn-lt"/>
            </a:endParaRPr>
          </a:p>
        </p:txBody>
      </p:sp>
      <p:sp>
        <p:nvSpPr>
          <p:cNvPr id="3" name="Zástupný symbol pro obsah 2">
            <a:extLst>
              <a:ext uri="{FF2B5EF4-FFF2-40B4-BE49-F238E27FC236}">
                <a16:creationId xmlns:a16="http://schemas.microsoft.com/office/drawing/2014/main" id="{3AC07212-F802-42E9-AC9D-7D755BEEBD4B}"/>
              </a:ext>
            </a:extLst>
          </p:cNvPr>
          <p:cNvSpPr>
            <a:spLocks noGrp="1"/>
          </p:cNvSpPr>
          <p:nvPr>
            <p:ph idx="1"/>
          </p:nvPr>
        </p:nvSpPr>
        <p:spPr/>
        <p:txBody>
          <a:bodyPr>
            <a:normAutofit fontScale="92500" lnSpcReduction="10000"/>
          </a:bodyPr>
          <a:lstStyle/>
          <a:p>
            <a:r>
              <a:rPr lang="cs-CZ" dirty="0"/>
              <a:t>vyhodnocení</a:t>
            </a:r>
            <a:r>
              <a:rPr lang="cs-CZ" u="sng" dirty="0">
                <a:solidFill>
                  <a:srgbClr val="FF0000"/>
                </a:solidFill>
              </a:rPr>
              <a:t>, které potraviny nejvíce zatěžují nejvyšší počet obyvatel nadměrným příjmem</a:t>
            </a:r>
            <a:r>
              <a:rPr lang="cs-CZ" dirty="0"/>
              <a:t> a tedy nejvyšší koncentrací sledovaných </a:t>
            </a:r>
            <a:r>
              <a:rPr lang="cs-CZ" u="sng" dirty="0">
                <a:solidFill>
                  <a:srgbClr val="FF0000"/>
                </a:solidFill>
              </a:rPr>
              <a:t>problematických nutrientů</a:t>
            </a:r>
            <a:r>
              <a:rPr lang="cs-CZ" dirty="0"/>
              <a:t> za den </a:t>
            </a:r>
          </a:p>
          <a:p>
            <a:pPr lvl="1"/>
            <a:r>
              <a:rPr lang="cs-CZ" dirty="0"/>
              <a:t>na základě sběru dat a analýzy spotřeby potravin, ustanovení časově vázaných realistických </a:t>
            </a:r>
            <a:r>
              <a:rPr lang="cs-CZ" dirty="0" err="1"/>
              <a:t>reformulačních</a:t>
            </a:r>
            <a:r>
              <a:rPr lang="cs-CZ" dirty="0"/>
              <a:t> cílů (</a:t>
            </a:r>
            <a:r>
              <a:rPr lang="cs-CZ" dirty="0" err="1"/>
              <a:t>bench</a:t>
            </a:r>
            <a:r>
              <a:rPr lang="cs-CZ" dirty="0"/>
              <a:t> marky, limity) nasycených tuků, cukrů a soli pro jednotlivé komodity. </a:t>
            </a:r>
          </a:p>
          <a:p>
            <a:r>
              <a:rPr lang="cs-CZ" dirty="0"/>
              <a:t>stanovení </a:t>
            </a:r>
            <a:r>
              <a:rPr lang="cs-CZ" u="sng" dirty="0">
                <a:solidFill>
                  <a:srgbClr val="FF0000"/>
                </a:solidFill>
              </a:rPr>
              <a:t>účinných, v našich podmínkách přijatelných, nástrojů </a:t>
            </a:r>
            <a:r>
              <a:rPr lang="cs-CZ" dirty="0" err="1"/>
              <a:t>reformulační</a:t>
            </a:r>
            <a:r>
              <a:rPr lang="cs-CZ" dirty="0"/>
              <a:t> politiky</a:t>
            </a:r>
          </a:p>
          <a:p>
            <a:pPr lvl="1"/>
            <a:r>
              <a:rPr lang="cs-CZ" dirty="0"/>
              <a:t>příklady ze světa nabízejí několik forem, od pobídky investic do nových technologií a ekonomické podpory výroby vhodných potravin až po </a:t>
            </a:r>
            <a:r>
              <a:rPr lang="cs-CZ" dirty="0">
                <a:solidFill>
                  <a:srgbClr val="FF0000"/>
                </a:solidFill>
              </a:rPr>
              <a:t>daňové znevýhodnění balených potravin překračující nastavené limity (Maďarsko, Mexiko, přechodně Dánsko), </a:t>
            </a:r>
            <a:r>
              <a:rPr lang="cs-CZ" dirty="0"/>
              <a:t>které podle systematického výzkumu mají potenciál snižovat spotřebu nevhodných potravin (Lancet, 4, 2015). </a:t>
            </a:r>
          </a:p>
          <a:p>
            <a:endParaRPr lang="cs-CZ" dirty="0"/>
          </a:p>
        </p:txBody>
      </p:sp>
    </p:spTree>
    <p:extLst>
      <p:ext uri="{BB962C8B-B14F-4D97-AF65-F5344CB8AC3E}">
        <p14:creationId xmlns:p14="http://schemas.microsoft.com/office/powerpoint/2010/main" val="37588611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A8674A-3E9A-4411-8404-0C37D6883CC2}"/>
              </a:ext>
            </a:extLst>
          </p:cNvPr>
          <p:cNvSpPr>
            <a:spLocks noGrp="1"/>
          </p:cNvSpPr>
          <p:nvPr>
            <p:ph type="title"/>
          </p:nvPr>
        </p:nvSpPr>
        <p:spPr/>
        <p:txBody>
          <a:bodyPr>
            <a:normAutofit/>
          </a:bodyPr>
          <a:lstStyle/>
          <a:p>
            <a:r>
              <a:rPr lang="cs-CZ" sz="3200" b="1" dirty="0">
                <a:solidFill>
                  <a:srgbClr val="FF0000"/>
                </a:solidFill>
                <a:latin typeface="+mn-lt"/>
              </a:rPr>
              <a:t>Předpokládané benefity APSV a jejich indikátory</a:t>
            </a:r>
            <a:endParaRPr lang="cs-CZ" sz="3200" dirty="0">
              <a:solidFill>
                <a:srgbClr val="FF0000"/>
              </a:solidFill>
              <a:latin typeface="+mn-lt"/>
            </a:endParaRPr>
          </a:p>
        </p:txBody>
      </p:sp>
      <p:sp>
        <p:nvSpPr>
          <p:cNvPr id="3" name="Zástupný symbol pro obsah 2">
            <a:extLst>
              <a:ext uri="{FF2B5EF4-FFF2-40B4-BE49-F238E27FC236}">
                <a16:creationId xmlns:a16="http://schemas.microsoft.com/office/drawing/2014/main" id="{96C3313A-6510-4FD9-8DC9-83B21F7A0139}"/>
              </a:ext>
            </a:extLst>
          </p:cNvPr>
          <p:cNvSpPr>
            <a:spLocks noGrp="1"/>
          </p:cNvSpPr>
          <p:nvPr>
            <p:ph idx="1"/>
          </p:nvPr>
        </p:nvSpPr>
        <p:spPr/>
        <p:txBody>
          <a:bodyPr/>
          <a:lstStyle/>
          <a:p>
            <a:pPr marL="0" indent="0">
              <a:buNone/>
            </a:pPr>
            <a:r>
              <a:rPr lang="en-US" b="1" dirty="0"/>
              <a:t>Benefit </a:t>
            </a:r>
            <a:r>
              <a:rPr lang="en-US" b="1" dirty="0" err="1"/>
              <a:t>splnění</a:t>
            </a:r>
            <a:r>
              <a:rPr lang="en-US" b="1" dirty="0"/>
              <a:t> </a:t>
            </a:r>
            <a:r>
              <a:rPr lang="en-US" b="1" dirty="0" err="1"/>
              <a:t>klíčové</a:t>
            </a:r>
            <a:r>
              <a:rPr lang="en-US" b="1" dirty="0"/>
              <a:t> priority 1 </a:t>
            </a:r>
            <a:endParaRPr lang="en-US" dirty="0"/>
          </a:p>
          <a:p>
            <a:r>
              <a:rPr lang="cs-CZ" dirty="0"/>
              <a:t>Zlepšení dostupnosti vhodných potravin - pokles průměrné spotřeby soli na dospělého obyvatele ČR (věkově standardizováno) </a:t>
            </a:r>
            <a:r>
              <a:rPr lang="cs-CZ" dirty="0">
                <a:solidFill>
                  <a:srgbClr val="FF0000"/>
                </a:solidFill>
              </a:rPr>
              <a:t>o 20 %; </a:t>
            </a:r>
            <a:r>
              <a:rPr lang="cs-CZ" dirty="0"/>
              <a:t>cukrů o </a:t>
            </a:r>
            <a:r>
              <a:rPr lang="cs-CZ" dirty="0">
                <a:solidFill>
                  <a:srgbClr val="FF0000"/>
                </a:solidFill>
              </a:rPr>
              <a:t>10 %</a:t>
            </a:r>
            <a:r>
              <a:rPr lang="cs-CZ" dirty="0"/>
              <a:t>, </a:t>
            </a:r>
            <a:r>
              <a:rPr lang="cs-CZ" dirty="0" err="1"/>
              <a:t>transmastných</a:t>
            </a:r>
            <a:r>
              <a:rPr lang="cs-CZ" dirty="0"/>
              <a:t> kyselin pod </a:t>
            </a:r>
            <a:r>
              <a:rPr lang="cs-CZ" dirty="0">
                <a:solidFill>
                  <a:srgbClr val="FF0000"/>
                </a:solidFill>
              </a:rPr>
              <a:t>1 %</a:t>
            </a:r>
            <a:r>
              <a:rPr lang="cs-CZ" dirty="0"/>
              <a:t> celkové přijímané energie. Posílení domácí produkce potravin.</a:t>
            </a:r>
          </a:p>
          <a:p>
            <a:r>
              <a:rPr lang="cs-CZ" b="1" dirty="0"/>
              <a:t>Prodloužení délky života bez nemoci v jednotlivých krajích o 1 rok. Snížení rychlosti nárůstu prevalence obezity, diabetu </a:t>
            </a:r>
            <a:r>
              <a:rPr lang="cs-CZ" b="1" dirty="0" err="1"/>
              <a:t>mellitu</a:t>
            </a:r>
            <a:r>
              <a:rPr lang="cs-CZ" b="1" dirty="0"/>
              <a:t>, hypertenze o 10 % u dětí i dospělých. </a:t>
            </a:r>
          </a:p>
        </p:txBody>
      </p:sp>
    </p:spTree>
    <p:extLst>
      <p:ext uri="{BB962C8B-B14F-4D97-AF65-F5344CB8AC3E}">
        <p14:creationId xmlns:p14="http://schemas.microsoft.com/office/powerpoint/2010/main" val="9677844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ABB380-B1AC-40EC-9C9A-E3DF08D1F824}"/>
              </a:ext>
            </a:extLst>
          </p:cNvPr>
          <p:cNvSpPr>
            <a:spLocks noGrp="1"/>
          </p:cNvSpPr>
          <p:nvPr>
            <p:ph type="title"/>
          </p:nvPr>
        </p:nvSpPr>
        <p:spPr/>
        <p:txBody>
          <a:bodyPr>
            <a:normAutofit/>
          </a:bodyPr>
          <a:lstStyle/>
          <a:p>
            <a:r>
              <a:rPr lang="cs-CZ" sz="3200" b="1" dirty="0">
                <a:solidFill>
                  <a:srgbClr val="FF0000"/>
                </a:solidFill>
                <a:latin typeface="+mn-lt"/>
              </a:rPr>
              <a:t>Indikátory </a:t>
            </a:r>
          </a:p>
        </p:txBody>
      </p:sp>
      <p:sp>
        <p:nvSpPr>
          <p:cNvPr id="3" name="Zástupný symbol pro obsah 2">
            <a:extLst>
              <a:ext uri="{FF2B5EF4-FFF2-40B4-BE49-F238E27FC236}">
                <a16:creationId xmlns:a16="http://schemas.microsoft.com/office/drawing/2014/main" id="{AB9C06F2-454F-47EF-8A39-D4F1DD8A9724}"/>
              </a:ext>
            </a:extLst>
          </p:cNvPr>
          <p:cNvSpPr>
            <a:spLocks noGrp="1"/>
          </p:cNvSpPr>
          <p:nvPr>
            <p:ph idx="1"/>
          </p:nvPr>
        </p:nvSpPr>
        <p:spPr>
          <a:xfrm>
            <a:off x="334297" y="1825624"/>
            <a:ext cx="11238271" cy="4870143"/>
          </a:xfrm>
        </p:spPr>
        <p:txBody>
          <a:bodyPr>
            <a:normAutofit fontScale="92500" lnSpcReduction="20000"/>
          </a:bodyPr>
          <a:lstStyle/>
          <a:p>
            <a:r>
              <a:rPr lang="cs-CZ" dirty="0"/>
              <a:t>Počet legislativních změn a celostátních opatření podporujících správnou výživu; </a:t>
            </a:r>
          </a:p>
          <a:p>
            <a:r>
              <a:rPr lang="cs-CZ" dirty="0"/>
              <a:t>Funkční systém mezirezortní odpovědnosti za správnou výživu; existence státem garantované, pro obyvatele volně přístupné databáze nutričního složení potravin. </a:t>
            </a:r>
          </a:p>
          <a:p>
            <a:r>
              <a:rPr lang="cs-CZ" dirty="0"/>
              <a:t>Pokles obsahu </a:t>
            </a:r>
            <a:r>
              <a:rPr lang="cs-CZ" b="1" dirty="0"/>
              <a:t>soli v komoditách (chléb a pečivo, masné výrobky a dalších nejvíce obsahem soli a spotřebou zatěžujících komodit) o 20 % za 5 let</a:t>
            </a:r>
            <a:r>
              <a:rPr lang="cs-CZ" dirty="0"/>
              <a:t>; pokles přidávaných </a:t>
            </a:r>
            <a:r>
              <a:rPr lang="cs-CZ" b="1" dirty="0"/>
              <a:t>cukrů v potravinách o 10 % za 5 let</a:t>
            </a:r>
            <a:r>
              <a:rPr lang="cs-CZ" dirty="0"/>
              <a:t>; posílení domácí produkce vhodných potravin. </a:t>
            </a:r>
          </a:p>
          <a:p>
            <a:r>
              <a:rPr lang="cs-CZ" dirty="0"/>
              <a:t>Plnění ukazatelů spotřebního koše a pestrosti v 80 % školních jídelen; </a:t>
            </a:r>
            <a:r>
              <a:rPr lang="cs-CZ" dirty="0">
                <a:solidFill>
                  <a:srgbClr val="FF0000"/>
                </a:solidFill>
              </a:rPr>
              <a:t>pokles nabídky nevhodných potravin v doplňkovém prodeji škol a školských zařízení o 100 %</a:t>
            </a:r>
            <a:r>
              <a:rPr lang="cs-CZ" dirty="0"/>
              <a:t>; zavedení nutričních doporučení pro školní stravování, proškolení pracovníků ve školním stravování; zvýšení nabídky zeleniny ve školních obědech o 30 %. </a:t>
            </a:r>
          </a:p>
          <a:p>
            <a:r>
              <a:rPr lang="pl-PL" dirty="0"/>
              <a:t>Pokles marketingu (reklamy) </a:t>
            </a:r>
            <a:r>
              <a:rPr lang="pl-PL" dirty="0">
                <a:solidFill>
                  <a:srgbClr val="FF0000"/>
                </a:solidFill>
              </a:rPr>
              <a:t>nevhodných potravin v čase od 7 do 19 hod o 50 %</a:t>
            </a:r>
            <a:r>
              <a:rPr lang="pl-PL" dirty="0"/>
              <a:t>. </a:t>
            </a:r>
            <a:endParaRPr lang="cs-CZ" dirty="0"/>
          </a:p>
        </p:txBody>
      </p:sp>
    </p:spTree>
    <p:extLst>
      <p:ext uri="{BB962C8B-B14F-4D97-AF65-F5344CB8AC3E}">
        <p14:creationId xmlns:p14="http://schemas.microsoft.com/office/powerpoint/2010/main" val="3629700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5FBA97-7C11-4475-A8E3-98394DFCE3FC}"/>
              </a:ext>
            </a:extLst>
          </p:cNvPr>
          <p:cNvSpPr>
            <a:spLocks noGrp="1"/>
          </p:cNvSpPr>
          <p:nvPr>
            <p:ph type="title"/>
          </p:nvPr>
        </p:nvSpPr>
        <p:spPr/>
        <p:txBody>
          <a:bodyPr>
            <a:normAutofit/>
          </a:bodyPr>
          <a:lstStyle/>
          <a:p>
            <a:r>
              <a:rPr lang="cs-CZ" sz="3200" b="1" dirty="0">
                <a:solidFill>
                  <a:srgbClr val="FF0000"/>
                </a:solidFill>
                <a:latin typeface="+mn-lt"/>
              </a:rPr>
              <a:t>Překážky</a:t>
            </a:r>
          </a:p>
        </p:txBody>
      </p:sp>
      <p:sp>
        <p:nvSpPr>
          <p:cNvPr id="3" name="Zástupný symbol pro obsah 2">
            <a:extLst>
              <a:ext uri="{FF2B5EF4-FFF2-40B4-BE49-F238E27FC236}">
                <a16:creationId xmlns:a16="http://schemas.microsoft.com/office/drawing/2014/main" id="{CE8B8DE4-64F8-4C22-ABC0-A9D01C26E57B}"/>
              </a:ext>
            </a:extLst>
          </p:cNvPr>
          <p:cNvSpPr>
            <a:spLocks noGrp="1"/>
          </p:cNvSpPr>
          <p:nvPr>
            <p:ph idx="1"/>
          </p:nvPr>
        </p:nvSpPr>
        <p:spPr/>
        <p:txBody>
          <a:bodyPr/>
          <a:lstStyle/>
          <a:p>
            <a:endParaRPr lang="cs-CZ" dirty="0"/>
          </a:p>
          <a:p>
            <a:r>
              <a:rPr lang="cs-CZ" b="1" dirty="0"/>
              <a:t>Neochota obyvatel </a:t>
            </a:r>
            <a:r>
              <a:rPr lang="cs-CZ" dirty="0"/>
              <a:t>přijmout </a:t>
            </a:r>
            <a:r>
              <a:rPr lang="cs-CZ" b="1" dirty="0"/>
              <a:t>zodpovědnost za své jednání </a:t>
            </a:r>
            <a:r>
              <a:rPr lang="cs-CZ" dirty="0"/>
              <a:t>a životní styl poškozující zdraví.</a:t>
            </a:r>
          </a:p>
          <a:p>
            <a:r>
              <a:rPr lang="cs-CZ" dirty="0">
                <a:solidFill>
                  <a:srgbClr val="FF0000"/>
                </a:solidFill>
              </a:rPr>
              <a:t>Neochota měnit nesprávné výživové zvyklosti </a:t>
            </a:r>
            <a:r>
              <a:rPr lang="cs-CZ" dirty="0"/>
              <a:t>z důvodu biologické (závislost na tučném, sladkém) či sociální závislosti (získávání sociální podpory a jiných výhod z komplikací obezity). </a:t>
            </a:r>
          </a:p>
          <a:p>
            <a:r>
              <a:rPr lang="cs-CZ" b="1" dirty="0"/>
              <a:t>Neochota politické reprezentace </a:t>
            </a:r>
            <a:r>
              <a:rPr lang="cs-CZ" dirty="0"/>
              <a:t>měnit prostředí směrem k ochraně a podpoře zdraví obyvatelstva plněním APSV. </a:t>
            </a:r>
          </a:p>
          <a:p>
            <a:endParaRPr lang="cs-CZ" dirty="0"/>
          </a:p>
        </p:txBody>
      </p:sp>
    </p:spTree>
    <p:extLst>
      <p:ext uri="{BB962C8B-B14F-4D97-AF65-F5344CB8AC3E}">
        <p14:creationId xmlns:p14="http://schemas.microsoft.com/office/powerpoint/2010/main" val="891742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885F2A32-BBAE-47A0-868B-776DC0B9DE8F}"/>
              </a:ext>
            </a:extLst>
          </p:cNvPr>
          <p:cNvPicPr>
            <a:picLocks noGrp="1" noChangeAspect="1"/>
          </p:cNvPicPr>
          <p:nvPr>
            <p:ph idx="1"/>
          </p:nvPr>
        </p:nvPicPr>
        <p:blipFill>
          <a:blip r:embed="rId2"/>
          <a:stretch>
            <a:fillRect/>
          </a:stretch>
        </p:blipFill>
        <p:spPr>
          <a:xfrm>
            <a:off x="285007" y="207809"/>
            <a:ext cx="11336722" cy="6270633"/>
          </a:xfrm>
          <a:prstGeom prst="rect">
            <a:avLst/>
          </a:prstGeom>
        </p:spPr>
      </p:pic>
      <p:sp>
        <p:nvSpPr>
          <p:cNvPr id="5" name="Obdélník 4">
            <a:extLst>
              <a:ext uri="{FF2B5EF4-FFF2-40B4-BE49-F238E27FC236}">
                <a16:creationId xmlns:a16="http://schemas.microsoft.com/office/drawing/2014/main" id="{5A1923DB-E8F3-4111-B42D-EB7C614FC43B}"/>
              </a:ext>
            </a:extLst>
          </p:cNvPr>
          <p:cNvSpPr/>
          <p:nvPr/>
        </p:nvSpPr>
        <p:spPr>
          <a:xfrm>
            <a:off x="7575108" y="4856059"/>
            <a:ext cx="3663163" cy="66966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29517469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7F19FD-30A5-45DC-9CDC-1F2DCD7032DA}"/>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F3C6827F-0353-44C6-841B-0F927C5118EF}"/>
              </a:ext>
            </a:extLst>
          </p:cNvPr>
          <p:cNvSpPr>
            <a:spLocks noGrp="1"/>
          </p:cNvSpPr>
          <p:nvPr>
            <p:ph idx="1"/>
          </p:nvPr>
        </p:nvSpPr>
        <p:spPr/>
        <p:txBody>
          <a:bodyPr/>
          <a:lstStyle/>
          <a:p>
            <a:pPr marL="0" indent="0">
              <a:buNone/>
            </a:pPr>
            <a:r>
              <a:rPr lang="en-US" b="1" dirty="0"/>
              <a:t>Benefit </a:t>
            </a:r>
            <a:r>
              <a:rPr lang="en-US" b="1" dirty="0" err="1"/>
              <a:t>splnění</a:t>
            </a:r>
            <a:r>
              <a:rPr lang="en-US" b="1" dirty="0"/>
              <a:t> </a:t>
            </a:r>
            <a:r>
              <a:rPr lang="en-US" b="1" dirty="0" err="1"/>
              <a:t>klíčové</a:t>
            </a:r>
            <a:r>
              <a:rPr lang="en-US" b="1" dirty="0"/>
              <a:t> priority 2 </a:t>
            </a:r>
            <a:endParaRPr lang="en-US" dirty="0"/>
          </a:p>
          <a:p>
            <a:r>
              <a:rPr lang="cs-CZ" dirty="0"/>
              <a:t>Snížení prevalence osob, které jedí méně než </a:t>
            </a:r>
            <a:r>
              <a:rPr lang="cs-CZ" dirty="0">
                <a:solidFill>
                  <a:srgbClr val="FF0000"/>
                </a:solidFill>
              </a:rPr>
              <a:t>5 porcí ovoce a zel</a:t>
            </a:r>
            <a:r>
              <a:rPr lang="cs-CZ" dirty="0"/>
              <a:t>eniny (400 g) denně (věkově standardizováno) o 20 %. Pokles průměrného </a:t>
            </a:r>
            <a:r>
              <a:rPr lang="cs-CZ" dirty="0">
                <a:solidFill>
                  <a:srgbClr val="FF0000"/>
                </a:solidFill>
              </a:rPr>
              <a:t>příjmu nasycených tuků o 5 % </a:t>
            </a:r>
            <a:r>
              <a:rPr lang="cs-CZ" dirty="0"/>
              <a:t>u dospělých (věkově standardizováno). Snížení počtu osob s podvýživou způsobenou chudobou o 5 %. Zlepšení dostupnosti věrohodných informací. </a:t>
            </a:r>
          </a:p>
        </p:txBody>
      </p:sp>
    </p:spTree>
    <p:extLst>
      <p:ext uri="{BB962C8B-B14F-4D97-AF65-F5344CB8AC3E}">
        <p14:creationId xmlns:p14="http://schemas.microsoft.com/office/powerpoint/2010/main" val="3015651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Zástupný obsah 3">
            <a:extLst>
              <a:ext uri="{FF2B5EF4-FFF2-40B4-BE49-F238E27FC236}">
                <a16:creationId xmlns:a16="http://schemas.microsoft.com/office/drawing/2014/main" id="{5E05B305-9169-488D-8DB9-9B792773F65A}"/>
              </a:ext>
            </a:extLst>
          </p:cNvPr>
          <p:cNvGraphicFramePr>
            <a:graphicFrameLocks noGrp="1"/>
          </p:cNvGraphicFramePr>
          <p:nvPr>
            <p:ph idx="1"/>
            <p:extLst>
              <p:ext uri="{D42A27DB-BD31-4B8C-83A1-F6EECF244321}">
                <p14:modId xmlns:p14="http://schemas.microsoft.com/office/powerpoint/2010/main" val="125106564"/>
              </p:ext>
            </p:extLst>
          </p:nvPr>
        </p:nvGraphicFramePr>
        <p:xfrm>
          <a:off x="766917" y="1027906"/>
          <a:ext cx="11041625" cy="5383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bdélník 6">
            <a:extLst>
              <a:ext uri="{FF2B5EF4-FFF2-40B4-BE49-F238E27FC236}">
                <a16:creationId xmlns:a16="http://schemas.microsoft.com/office/drawing/2014/main" id="{B9A6B0B6-5EDD-4427-BE32-12C4B249B838}"/>
              </a:ext>
            </a:extLst>
          </p:cNvPr>
          <p:cNvSpPr/>
          <p:nvPr/>
        </p:nvSpPr>
        <p:spPr>
          <a:xfrm>
            <a:off x="7676927" y="4806837"/>
            <a:ext cx="2226224" cy="11968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9" name="Skupina 8">
            <a:extLst>
              <a:ext uri="{FF2B5EF4-FFF2-40B4-BE49-F238E27FC236}">
                <a16:creationId xmlns:a16="http://schemas.microsoft.com/office/drawing/2014/main" id="{7F26DE5D-1CB6-4349-B828-983920DBD812}"/>
              </a:ext>
            </a:extLst>
          </p:cNvPr>
          <p:cNvGrpSpPr/>
          <p:nvPr/>
        </p:nvGrpSpPr>
        <p:grpSpPr>
          <a:xfrm>
            <a:off x="7549107" y="4806837"/>
            <a:ext cx="2226224" cy="1196894"/>
            <a:chOff x="7848827" y="2124832"/>
            <a:chExt cx="2226224" cy="1196894"/>
          </a:xfrm>
        </p:grpSpPr>
        <p:sp>
          <p:nvSpPr>
            <p:cNvPr id="10" name="Obdélník 9">
              <a:extLst>
                <a:ext uri="{FF2B5EF4-FFF2-40B4-BE49-F238E27FC236}">
                  <a16:creationId xmlns:a16="http://schemas.microsoft.com/office/drawing/2014/main" id="{3D9960E7-FF29-474C-8680-1ED036640689}"/>
                </a:ext>
              </a:extLst>
            </p:cNvPr>
            <p:cNvSpPr/>
            <p:nvPr/>
          </p:nvSpPr>
          <p:spPr>
            <a:xfrm>
              <a:off x="7848827" y="2124832"/>
              <a:ext cx="2226224" cy="11968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TextovéPole 10">
              <a:extLst>
                <a:ext uri="{FF2B5EF4-FFF2-40B4-BE49-F238E27FC236}">
                  <a16:creationId xmlns:a16="http://schemas.microsoft.com/office/drawing/2014/main" id="{067A9C8B-77BB-4A0E-B57D-0E230C689567}"/>
                </a:ext>
              </a:extLst>
            </p:cNvPr>
            <p:cNvSpPr txBox="1"/>
            <p:nvPr/>
          </p:nvSpPr>
          <p:spPr>
            <a:xfrm>
              <a:off x="7848827" y="2124832"/>
              <a:ext cx="2226224" cy="119689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cs-CZ" sz="2400" b="1" kern="1200" dirty="0"/>
                <a:t>Celozrnné výrobky, ovoce a zelenina</a:t>
              </a:r>
            </a:p>
          </p:txBody>
        </p:sp>
      </p:grpSp>
      <p:sp>
        <p:nvSpPr>
          <p:cNvPr id="8" name="Nadpis 1">
            <a:extLst>
              <a:ext uri="{FF2B5EF4-FFF2-40B4-BE49-F238E27FC236}">
                <a16:creationId xmlns:a16="http://schemas.microsoft.com/office/drawing/2014/main" id="{E2D30E09-F50B-4A4E-A606-768CB04FD464}"/>
              </a:ext>
            </a:extLst>
          </p:cNvPr>
          <p:cNvSpPr>
            <a:spLocks noGrp="1"/>
          </p:cNvSpPr>
          <p:nvPr>
            <p:ph type="title"/>
          </p:nvPr>
        </p:nvSpPr>
        <p:spPr>
          <a:xfrm>
            <a:off x="838200" y="365126"/>
            <a:ext cx="10515600" cy="804914"/>
          </a:xfrm>
        </p:spPr>
        <p:txBody>
          <a:bodyPr>
            <a:normAutofit/>
          </a:bodyPr>
          <a:lstStyle/>
          <a:p>
            <a:r>
              <a:rPr lang="cs-CZ" sz="3200" b="1" dirty="0">
                <a:solidFill>
                  <a:srgbClr val="FF0000"/>
                </a:solidFill>
                <a:latin typeface="+mn-lt"/>
              </a:rPr>
              <a:t>CÍLE REFORMULACE?</a:t>
            </a:r>
          </a:p>
        </p:txBody>
      </p:sp>
    </p:spTree>
    <p:extLst>
      <p:ext uri="{BB962C8B-B14F-4D97-AF65-F5344CB8AC3E}">
        <p14:creationId xmlns:p14="http://schemas.microsoft.com/office/powerpoint/2010/main" val="5268424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20F05C-4522-4788-838E-C6CCF7051B17}"/>
              </a:ext>
            </a:extLst>
          </p:cNvPr>
          <p:cNvSpPr>
            <a:spLocks noGrp="1"/>
          </p:cNvSpPr>
          <p:nvPr>
            <p:ph type="title"/>
          </p:nvPr>
        </p:nvSpPr>
        <p:spPr/>
        <p:txBody>
          <a:bodyPr>
            <a:normAutofit/>
          </a:bodyPr>
          <a:lstStyle/>
          <a:p>
            <a:r>
              <a:rPr lang="cs-CZ" sz="3200" b="1" dirty="0">
                <a:solidFill>
                  <a:srgbClr val="FF0000"/>
                </a:solidFill>
                <a:latin typeface="+mn-lt"/>
              </a:rPr>
              <a:t>CÍLE REFORMULACE ve vztahu ke zdraví</a:t>
            </a:r>
          </a:p>
        </p:txBody>
      </p:sp>
      <p:sp>
        <p:nvSpPr>
          <p:cNvPr id="3" name="Zástupný symbol pro obsah 2">
            <a:extLst>
              <a:ext uri="{FF2B5EF4-FFF2-40B4-BE49-F238E27FC236}">
                <a16:creationId xmlns:a16="http://schemas.microsoft.com/office/drawing/2014/main" id="{1FDFA281-575A-41C8-91B0-063BB1DAD5FA}"/>
              </a:ext>
            </a:extLst>
          </p:cNvPr>
          <p:cNvSpPr>
            <a:spLocks noGrp="1"/>
          </p:cNvSpPr>
          <p:nvPr>
            <p:ph idx="1"/>
          </p:nvPr>
        </p:nvSpPr>
        <p:spPr>
          <a:xfrm>
            <a:off x="838199" y="1825624"/>
            <a:ext cx="10862187" cy="4801317"/>
          </a:xfrm>
        </p:spPr>
        <p:txBody>
          <a:bodyPr>
            <a:normAutofit fontScale="92500" lnSpcReduction="10000"/>
          </a:bodyPr>
          <a:lstStyle/>
          <a:p>
            <a:r>
              <a:rPr lang="cs-CZ" dirty="0"/>
              <a:t>Odstranit </a:t>
            </a:r>
            <a:r>
              <a:rPr lang="cs-CZ" b="1" dirty="0">
                <a:solidFill>
                  <a:srgbClr val="FF0000"/>
                </a:solidFill>
              </a:rPr>
              <a:t>trans mastné kyseliny </a:t>
            </a:r>
            <a:r>
              <a:rPr lang="cs-CZ" dirty="0"/>
              <a:t>(1 %) a přívod energie z nasycených mastných kyselin do 10 %,  které podílejí na vzniku kardiovaskulárních onemocněních;</a:t>
            </a:r>
          </a:p>
          <a:p>
            <a:r>
              <a:rPr lang="cs-CZ" dirty="0"/>
              <a:t>Omezit </a:t>
            </a:r>
            <a:r>
              <a:rPr lang="cs-CZ" b="1" dirty="0">
                <a:solidFill>
                  <a:srgbClr val="FF0000"/>
                </a:solidFill>
              </a:rPr>
              <a:t>sůl</a:t>
            </a:r>
            <a:r>
              <a:rPr lang="cs-CZ" dirty="0">
                <a:solidFill>
                  <a:srgbClr val="FF0000"/>
                </a:solidFill>
              </a:rPr>
              <a:t> </a:t>
            </a:r>
            <a:r>
              <a:rPr lang="cs-CZ" dirty="0"/>
              <a:t>(5 g) / </a:t>
            </a:r>
            <a:r>
              <a:rPr lang="cs-CZ" b="1" dirty="0">
                <a:solidFill>
                  <a:srgbClr val="FF0000"/>
                </a:solidFill>
              </a:rPr>
              <a:t>sodík</a:t>
            </a:r>
            <a:r>
              <a:rPr lang="cs-CZ" dirty="0"/>
              <a:t>(2000 mg), jehož nadměrná spotřeba je spojena s vysokým krevním tlakem a mozkovou mrtvicí;</a:t>
            </a:r>
          </a:p>
          <a:p>
            <a:r>
              <a:rPr lang="cs-CZ" dirty="0"/>
              <a:t>Omezit </a:t>
            </a:r>
            <a:r>
              <a:rPr lang="cs-CZ" b="1" dirty="0">
                <a:solidFill>
                  <a:srgbClr val="FF0000"/>
                </a:solidFill>
              </a:rPr>
              <a:t>cukr</a:t>
            </a:r>
            <a:r>
              <a:rPr lang="cs-CZ" dirty="0"/>
              <a:t>, který je spojen s vysokou hladinou cukru v krvi, cukrovkou a zubním kazem; a / nebo,</a:t>
            </a:r>
          </a:p>
          <a:p>
            <a:r>
              <a:rPr lang="cs-CZ" dirty="0"/>
              <a:t>Snížit celkový </a:t>
            </a:r>
            <a:r>
              <a:rPr lang="cs-CZ" b="1" dirty="0">
                <a:solidFill>
                  <a:srgbClr val="FF0000"/>
                </a:solidFill>
              </a:rPr>
              <a:t>energetický obsah </a:t>
            </a:r>
            <a:r>
              <a:rPr lang="cs-CZ" dirty="0"/>
              <a:t>- energetická nerovnováha je spojena s obezitou, 10 %  přívodu energie z nasycených mastných kyselin.</a:t>
            </a:r>
          </a:p>
          <a:p>
            <a:r>
              <a:rPr lang="cs-CZ" dirty="0"/>
              <a:t>Reformace může teoreticky také zahrnovat </a:t>
            </a:r>
            <a:r>
              <a:rPr lang="cs-CZ" b="1" dirty="0">
                <a:solidFill>
                  <a:srgbClr val="00B050"/>
                </a:solidFill>
              </a:rPr>
              <a:t>přidávání složek potravin </a:t>
            </a:r>
            <a:r>
              <a:rPr lang="cs-CZ" dirty="0"/>
              <a:t>spojených s prevencí neinfekčních chronických onemocnění (např. ovoce, zelenina, celozrnné potraviny, vláknina).</a:t>
            </a:r>
          </a:p>
          <a:p>
            <a:pPr marL="0" indent="0">
              <a:buNone/>
            </a:pPr>
            <a:endParaRPr lang="cs-CZ" dirty="0"/>
          </a:p>
          <a:p>
            <a:endParaRPr lang="cs-CZ" dirty="0"/>
          </a:p>
        </p:txBody>
      </p:sp>
    </p:spTree>
    <p:extLst>
      <p:ext uri="{BB962C8B-B14F-4D97-AF65-F5344CB8AC3E}">
        <p14:creationId xmlns:p14="http://schemas.microsoft.com/office/powerpoint/2010/main" val="41495145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C4AA047D-08D5-4340-965E-634972160AF8}"/>
              </a:ext>
            </a:extLst>
          </p:cNvPr>
          <p:cNvPicPr>
            <a:picLocks noChangeAspect="1"/>
          </p:cNvPicPr>
          <p:nvPr/>
        </p:nvPicPr>
        <p:blipFill>
          <a:blip r:embed="rId2"/>
          <a:stretch>
            <a:fillRect/>
          </a:stretch>
        </p:blipFill>
        <p:spPr>
          <a:xfrm>
            <a:off x="6350683" y="3283974"/>
            <a:ext cx="5704713" cy="3208901"/>
          </a:xfrm>
          <a:prstGeom prst="rect">
            <a:avLst/>
          </a:prstGeom>
        </p:spPr>
      </p:pic>
      <p:sp>
        <p:nvSpPr>
          <p:cNvPr id="2" name="Nadpis 1">
            <a:extLst>
              <a:ext uri="{FF2B5EF4-FFF2-40B4-BE49-F238E27FC236}">
                <a16:creationId xmlns:a16="http://schemas.microsoft.com/office/drawing/2014/main" id="{A9FE33B5-808D-4C72-8E1B-56F82E65FB1C}"/>
              </a:ext>
            </a:extLst>
          </p:cNvPr>
          <p:cNvSpPr>
            <a:spLocks noGrp="1"/>
          </p:cNvSpPr>
          <p:nvPr>
            <p:ph type="title"/>
          </p:nvPr>
        </p:nvSpPr>
        <p:spPr>
          <a:xfrm>
            <a:off x="8082115" y="1151705"/>
            <a:ext cx="3382298" cy="1325563"/>
          </a:xfrm>
        </p:spPr>
        <p:txBody>
          <a:bodyPr>
            <a:normAutofit/>
          </a:bodyPr>
          <a:lstStyle/>
          <a:p>
            <a:r>
              <a:rPr lang="cs-CZ" sz="3200" b="1" dirty="0">
                <a:solidFill>
                  <a:srgbClr val="FF0000"/>
                </a:solidFill>
                <a:latin typeface="+mn-lt"/>
              </a:rPr>
              <a:t>Spotřeba soli (g/den)</a:t>
            </a:r>
          </a:p>
        </p:txBody>
      </p:sp>
      <p:pic>
        <p:nvPicPr>
          <p:cNvPr id="4" name="Obrázek 3">
            <a:extLst>
              <a:ext uri="{FF2B5EF4-FFF2-40B4-BE49-F238E27FC236}">
                <a16:creationId xmlns:a16="http://schemas.microsoft.com/office/drawing/2014/main" id="{577612A1-F71C-49F4-9C05-63B2F86F29F0}"/>
              </a:ext>
            </a:extLst>
          </p:cNvPr>
          <p:cNvPicPr>
            <a:picLocks noChangeAspect="1"/>
          </p:cNvPicPr>
          <p:nvPr/>
        </p:nvPicPr>
        <p:blipFill>
          <a:blip r:embed="rId3"/>
          <a:stretch>
            <a:fillRect/>
          </a:stretch>
        </p:blipFill>
        <p:spPr>
          <a:xfrm>
            <a:off x="136604" y="0"/>
            <a:ext cx="7749915" cy="6858000"/>
          </a:xfrm>
          <a:prstGeom prst="rect">
            <a:avLst/>
          </a:prstGeom>
        </p:spPr>
      </p:pic>
    </p:spTree>
    <p:extLst>
      <p:ext uri="{BB962C8B-B14F-4D97-AF65-F5344CB8AC3E}">
        <p14:creationId xmlns:p14="http://schemas.microsoft.com/office/powerpoint/2010/main" val="3767309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C95DEE3-DC4A-480C-AC10-A65F4428D97A}"/>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F77BD190-ABCD-4534-BA8B-FD1F83778513}"/>
              </a:ext>
            </a:extLst>
          </p:cNvPr>
          <p:cNvPicPr>
            <a:picLocks noGrp="1" noChangeAspect="1"/>
          </p:cNvPicPr>
          <p:nvPr>
            <p:ph idx="1"/>
          </p:nvPr>
        </p:nvPicPr>
        <p:blipFill>
          <a:blip r:embed="rId2"/>
          <a:stretch>
            <a:fillRect/>
          </a:stretch>
        </p:blipFill>
        <p:spPr>
          <a:xfrm>
            <a:off x="307869" y="365126"/>
            <a:ext cx="11154253" cy="6188074"/>
          </a:xfrm>
          <a:prstGeom prst="rect">
            <a:avLst/>
          </a:prstGeom>
        </p:spPr>
      </p:pic>
      <p:sp>
        <p:nvSpPr>
          <p:cNvPr id="3" name="Obdélník 2">
            <a:extLst>
              <a:ext uri="{FF2B5EF4-FFF2-40B4-BE49-F238E27FC236}">
                <a16:creationId xmlns:a16="http://schemas.microsoft.com/office/drawing/2014/main" id="{51BD915A-B546-42AC-A5DE-1076DD4B8607}"/>
              </a:ext>
            </a:extLst>
          </p:cNvPr>
          <p:cNvSpPr/>
          <p:nvPr/>
        </p:nvSpPr>
        <p:spPr>
          <a:xfrm>
            <a:off x="1497874" y="3039290"/>
            <a:ext cx="69669" cy="296962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16403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EACE47-CF47-41BA-BE8E-5A7E96B691E0}"/>
              </a:ext>
            </a:extLst>
          </p:cNvPr>
          <p:cNvSpPr>
            <a:spLocks noGrp="1"/>
          </p:cNvSpPr>
          <p:nvPr>
            <p:ph type="title"/>
          </p:nvPr>
        </p:nvSpPr>
        <p:spPr>
          <a:xfrm>
            <a:off x="838200" y="365125"/>
            <a:ext cx="10515600" cy="799881"/>
          </a:xfrm>
        </p:spPr>
        <p:txBody>
          <a:bodyPr>
            <a:noAutofit/>
          </a:bodyPr>
          <a:lstStyle/>
          <a:p>
            <a:r>
              <a:rPr lang="en-US" sz="2400" b="1" dirty="0">
                <a:latin typeface="+mn-lt"/>
              </a:rPr>
              <a:t>Prevalence of hypertension (≥140/90 mm Hg) among adults aged ≥25 years in the European Union, Norway, and Switzerland </a:t>
            </a:r>
            <a:r>
              <a:rPr lang="cs-CZ" sz="1200" dirty="0">
                <a:latin typeface="+mn-lt"/>
              </a:rPr>
              <a:t>(</a:t>
            </a:r>
            <a:r>
              <a:rPr lang="en-US" sz="1200" dirty="0"/>
              <a:t>World Health </a:t>
            </a:r>
            <a:r>
              <a:rPr lang="en-US" sz="1200" dirty="0" err="1"/>
              <a:t>Organisation</a:t>
            </a:r>
            <a:r>
              <a:rPr lang="en-US" sz="1200" dirty="0"/>
              <a:t>, World Health Statistics 2013</a:t>
            </a:r>
            <a:r>
              <a:rPr lang="cs-CZ" sz="1200" dirty="0"/>
              <a:t>)</a:t>
            </a:r>
            <a:endParaRPr lang="cs-CZ" sz="2400" b="1" dirty="0">
              <a:latin typeface="+mn-lt"/>
            </a:endParaRPr>
          </a:p>
        </p:txBody>
      </p:sp>
      <p:sp>
        <p:nvSpPr>
          <p:cNvPr id="3" name="Zástupný symbol pro obsah 2">
            <a:extLst>
              <a:ext uri="{FF2B5EF4-FFF2-40B4-BE49-F238E27FC236}">
                <a16:creationId xmlns:a16="http://schemas.microsoft.com/office/drawing/2014/main" id="{0AA6335D-D116-49DF-8619-674460255A6D}"/>
              </a:ext>
            </a:extLst>
          </p:cNvPr>
          <p:cNvSpPr>
            <a:spLocks noGrp="1"/>
          </p:cNvSpPr>
          <p:nvPr>
            <p:ph idx="1"/>
          </p:nvPr>
        </p:nvSpPr>
        <p:spPr>
          <a:xfrm>
            <a:off x="1553060" y="1825625"/>
            <a:ext cx="9800740" cy="4351338"/>
          </a:xfrm>
        </p:spPr>
        <p:txBody>
          <a:bodyPr/>
          <a:lstStyle/>
          <a:p>
            <a:endParaRPr lang="cs-CZ" dirty="0"/>
          </a:p>
        </p:txBody>
      </p:sp>
      <p:pic>
        <p:nvPicPr>
          <p:cNvPr id="4" name="Obrázek 3">
            <a:extLst>
              <a:ext uri="{FF2B5EF4-FFF2-40B4-BE49-F238E27FC236}">
                <a16:creationId xmlns:a16="http://schemas.microsoft.com/office/drawing/2014/main" id="{ACA507E5-4E53-406B-8746-79CEDA31B661}"/>
              </a:ext>
            </a:extLst>
          </p:cNvPr>
          <p:cNvPicPr>
            <a:picLocks noChangeAspect="1"/>
          </p:cNvPicPr>
          <p:nvPr/>
        </p:nvPicPr>
        <p:blipFill>
          <a:blip r:embed="rId2"/>
          <a:stretch>
            <a:fillRect/>
          </a:stretch>
        </p:blipFill>
        <p:spPr>
          <a:xfrm>
            <a:off x="545690" y="1165006"/>
            <a:ext cx="10977716" cy="5622358"/>
          </a:xfrm>
          <a:prstGeom prst="rect">
            <a:avLst/>
          </a:prstGeom>
        </p:spPr>
      </p:pic>
      <p:sp>
        <p:nvSpPr>
          <p:cNvPr id="5" name="Obdélník: se zakulacenými rohy 4">
            <a:extLst>
              <a:ext uri="{FF2B5EF4-FFF2-40B4-BE49-F238E27FC236}">
                <a16:creationId xmlns:a16="http://schemas.microsoft.com/office/drawing/2014/main" id="{ACF44B25-7667-4CD6-BCC3-24BD0EAF6A39}"/>
              </a:ext>
            </a:extLst>
          </p:cNvPr>
          <p:cNvSpPr/>
          <p:nvPr/>
        </p:nvSpPr>
        <p:spPr>
          <a:xfrm>
            <a:off x="4414684" y="4453218"/>
            <a:ext cx="353961" cy="1868923"/>
          </a:xfrm>
          <a:prstGeom prst="roundRect">
            <a:avLst/>
          </a:prstGeom>
          <a:solidFill>
            <a:srgbClr val="FF0000">
              <a:alpha val="2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269069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92A00AB-4AD4-410D-BFCA-88BB8C672A3B}"/>
              </a:ext>
            </a:extLst>
          </p:cNvPr>
          <p:cNvSpPr>
            <a:spLocks noGrp="1"/>
          </p:cNvSpPr>
          <p:nvPr>
            <p:ph type="title"/>
          </p:nvPr>
        </p:nvSpPr>
        <p:spPr/>
        <p:txBody>
          <a:bodyPr>
            <a:noAutofit/>
          </a:bodyPr>
          <a:lstStyle/>
          <a:p>
            <a:r>
              <a:rPr lang="nl-NL" sz="2400" b="1" dirty="0">
                <a:latin typeface="+mn-lt"/>
              </a:rPr>
              <a:t>Hendriksen MAH, van Raaij JMA, Geleijnse</a:t>
            </a:r>
            <a:r>
              <a:rPr lang="cs-CZ" sz="2400" b="1" dirty="0">
                <a:latin typeface="+mn-lt"/>
              </a:rPr>
              <a:t> </a:t>
            </a:r>
            <a:r>
              <a:rPr lang="en-US" sz="2400" b="1" dirty="0">
                <a:latin typeface="+mn-lt"/>
              </a:rPr>
              <a:t>JM, Breda J, </a:t>
            </a:r>
            <a:r>
              <a:rPr lang="en-US" sz="2400" b="1" dirty="0" err="1">
                <a:latin typeface="+mn-lt"/>
              </a:rPr>
              <a:t>Boshuizen</a:t>
            </a:r>
            <a:r>
              <a:rPr lang="en-US" sz="2400" b="1" dirty="0">
                <a:latin typeface="+mn-lt"/>
              </a:rPr>
              <a:t> HC (2015) Health Gain by</a:t>
            </a:r>
            <a:r>
              <a:rPr lang="cs-CZ" sz="2400" b="1" dirty="0">
                <a:latin typeface="+mn-lt"/>
              </a:rPr>
              <a:t> </a:t>
            </a:r>
            <a:r>
              <a:rPr lang="en-US" sz="2400" b="1" dirty="0">
                <a:latin typeface="+mn-lt"/>
              </a:rPr>
              <a:t>Salt Reduction in Europe: A Modelling Study. </a:t>
            </a:r>
            <a:r>
              <a:rPr lang="en-US" sz="2400" b="1" dirty="0" err="1">
                <a:latin typeface="+mn-lt"/>
              </a:rPr>
              <a:t>PLoS</a:t>
            </a:r>
            <a:r>
              <a:rPr lang="cs-CZ" sz="2400" b="1" dirty="0">
                <a:latin typeface="+mn-lt"/>
              </a:rPr>
              <a:t> ONE 10(3): e0118873. doi:10.1371/journal.pone.0118873</a:t>
            </a:r>
          </a:p>
        </p:txBody>
      </p:sp>
      <p:sp>
        <p:nvSpPr>
          <p:cNvPr id="3" name="Zástupný symbol pro obsah 2">
            <a:extLst>
              <a:ext uri="{FF2B5EF4-FFF2-40B4-BE49-F238E27FC236}">
                <a16:creationId xmlns:a16="http://schemas.microsoft.com/office/drawing/2014/main" id="{DD47E6DC-A5CD-41DB-B97F-551EE0F7E6C1}"/>
              </a:ext>
            </a:extLst>
          </p:cNvPr>
          <p:cNvSpPr>
            <a:spLocks noGrp="1"/>
          </p:cNvSpPr>
          <p:nvPr>
            <p:ph idx="1"/>
          </p:nvPr>
        </p:nvSpPr>
        <p:spPr>
          <a:xfrm>
            <a:off x="540775" y="1825625"/>
            <a:ext cx="11248102" cy="4351338"/>
          </a:xfrm>
        </p:spPr>
        <p:txBody>
          <a:bodyPr>
            <a:normAutofit lnSpcReduction="10000"/>
          </a:bodyPr>
          <a:lstStyle/>
          <a:p>
            <a:r>
              <a:rPr lang="cs-CZ" dirty="0"/>
              <a:t>Snížení soli o 30 % by snížilo prevalenci mozkové mrtvice o </a:t>
            </a:r>
            <a:r>
              <a:rPr lang="cs-CZ" dirty="0">
                <a:solidFill>
                  <a:srgbClr val="FF0000"/>
                </a:solidFill>
              </a:rPr>
              <a:t>6,4 %</a:t>
            </a:r>
            <a:r>
              <a:rPr lang="cs-CZ" dirty="0"/>
              <a:t> ve Finsku, o </a:t>
            </a:r>
            <a:r>
              <a:rPr lang="cs-CZ" dirty="0">
                <a:solidFill>
                  <a:srgbClr val="FF0000"/>
                </a:solidFill>
              </a:rPr>
              <a:t>13,5 %</a:t>
            </a:r>
            <a:r>
              <a:rPr lang="cs-CZ" dirty="0"/>
              <a:t> v Polsku. </a:t>
            </a:r>
          </a:p>
          <a:p>
            <a:r>
              <a:rPr lang="cs-CZ" dirty="0"/>
              <a:t>Ischemická choroba srdeční by se snížila o 4,1 % ve Finsku, o </a:t>
            </a:r>
            <a:r>
              <a:rPr lang="cs-CZ" dirty="0">
                <a:solidFill>
                  <a:srgbClr val="FF0000"/>
                </a:solidFill>
              </a:rPr>
              <a:t>8,9 %</a:t>
            </a:r>
            <a:r>
              <a:rPr lang="cs-CZ" dirty="0"/>
              <a:t> v Polsku. </a:t>
            </a:r>
          </a:p>
          <a:p>
            <a:r>
              <a:rPr lang="cs-CZ" dirty="0"/>
              <a:t>Když je příjem soli snížen na  cílové hodnoty WHO, prevalence by se snížila u mozkové mrtvice o 10,1 % ve Finsku a až o 23,1 % v Polsku.</a:t>
            </a:r>
          </a:p>
          <a:p>
            <a:r>
              <a:rPr lang="cs-CZ" dirty="0"/>
              <a:t>Ischemická choroba srdeční by se ve Finsku snížila o 6,6 % a na 15,5 % ve</a:t>
            </a:r>
            <a:br>
              <a:rPr lang="cs-CZ" dirty="0"/>
            </a:br>
            <a:r>
              <a:rPr lang="cs-CZ" dirty="0"/>
              <a:t>Polsku.</a:t>
            </a:r>
          </a:p>
          <a:p>
            <a:r>
              <a:rPr lang="cs-CZ" b="1" u="sng" dirty="0">
                <a:solidFill>
                  <a:srgbClr val="FF0000"/>
                </a:solidFill>
              </a:rPr>
              <a:t>Snížením příjmu soli na 5 gramů denně - sníží kardiovaskulární onemocnění a úmrtnost v několika evropských zemích</a:t>
            </a:r>
          </a:p>
          <a:p>
            <a:endParaRPr lang="cs-CZ" dirty="0"/>
          </a:p>
        </p:txBody>
      </p:sp>
    </p:spTree>
    <p:extLst>
      <p:ext uri="{BB962C8B-B14F-4D97-AF65-F5344CB8AC3E}">
        <p14:creationId xmlns:p14="http://schemas.microsoft.com/office/powerpoint/2010/main" val="1974283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F71EE0-9867-486A-B157-EADE31BD1D12}"/>
              </a:ext>
            </a:extLst>
          </p:cNvPr>
          <p:cNvSpPr>
            <a:spLocks noGrp="1"/>
          </p:cNvSpPr>
          <p:nvPr>
            <p:ph type="title"/>
          </p:nvPr>
        </p:nvSpPr>
        <p:spPr/>
        <p:txBody>
          <a:bodyPr>
            <a:normAutofit/>
          </a:bodyPr>
          <a:lstStyle/>
          <a:p>
            <a:r>
              <a:rPr lang="cs-CZ" sz="3200" b="1" dirty="0">
                <a:solidFill>
                  <a:srgbClr val="FF0000"/>
                </a:solidFill>
                <a:latin typeface="+mn-lt"/>
              </a:rPr>
              <a:t>9 zemí Evropy – snížení příjmu soli dle doporučení WHO</a:t>
            </a:r>
          </a:p>
        </p:txBody>
      </p:sp>
      <p:pic>
        <p:nvPicPr>
          <p:cNvPr id="4" name="Obrázek 3">
            <a:extLst>
              <a:ext uri="{FF2B5EF4-FFF2-40B4-BE49-F238E27FC236}">
                <a16:creationId xmlns:a16="http://schemas.microsoft.com/office/drawing/2014/main" id="{AE06FAA0-7951-4DE0-8F56-5B6A3242A794}"/>
              </a:ext>
            </a:extLst>
          </p:cNvPr>
          <p:cNvPicPr>
            <a:picLocks noChangeAspect="1"/>
          </p:cNvPicPr>
          <p:nvPr/>
        </p:nvPicPr>
        <p:blipFill rotWithShape="1">
          <a:blip r:embed="rId2"/>
          <a:srcRect t="17090"/>
          <a:stretch/>
        </p:blipFill>
        <p:spPr>
          <a:xfrm>
            <a:off x="209550" y="1792313"/>
            <a:ext cx="11772900" cy="4351338"/>
          </a:xfrm>
          <a:prstGeom prst="rect">
            <a:avLst/>
          </a:prstGeom>
        </p:spPr>
      </p:pic>
    </p:spTree>
    <p:extLst>
      <p:ext uri="{BB962C8B-B14F-4D97-AF65-F5344CB8AC3E}">
        <p14:creationId xmlns:p14="http://schemas.microsoft.com/office/powerpoint/2010/main" val="4089454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32153-C588-4074-B413-B3DC5F6CAA81}"/>
              </a:ext>
            </a:extLst>
          </p:cNvPr>
          <p:cNvSpPr>
            <a:spLocks noGrp="1"/>
          </p:cNvSpPr>
          <p:nvPr>
            <p:ph type="title"/>
          </p:nvPr>
        </p:nvSpPr>
        <p:spPr>
          <a:xfrm>
            <a:off x="838200" y="365125"/>
            <a:ext cx="10515600" cy="1325563"/>
          </a:xfrm>
        </p:spPr>
        <p:txBody>
          <a:bodyPr>
            <a:normAutofit/>
          </a:bodyPr>
          <a:lstStyle/>
          <a:p>
            <a:r>
              <a:rPr lang="cs-CZ" sz="3200" b="1" dirty="0">
                <a:solidFill>
                  <a:srgbClr val="FF0000"/>
                </a:solidFill>
                <a:latin typeface="+mn-lt"/>
              </a:rPr>
              <a:t>Úspěšné příklady snižování soli (FINSKO)</a:t>
            </a:r>
          </a:p>
        </p:txBody>
      </p:sp>
      <p:sp>
        <p:nvSpPr>
          <p:cNvPr id="3" name="Zástupný symbol pro obsah 2">
            <a:extLst>
              <a:ext uri="{FF2B5EF4-FFF2-40B4-BE49-F238E27FC236}">
                <a16:creationId xmlns:a16="http://schemas.microsoft.com/office/drawing/2014/main" id="{603BD4AD-73E8-4884-A6DA-D5CD09BCA909}"/>
              </a:ext>
            </a:extLst>
          </p:cNvPr>
          <p:cNvSpPr>
            <a:spLocks noGrp="1"/>
          </p:cNvSpPr>
          <p:nvPr>
            <p:ph idx="1"/>
          </p:nvPr>
        </p:nvSpPr>
        <p:spPr>
          <a:xfrm>
            <a:off x="838199" y="1425677"/>
            <a:ext cx="10921181" cy="5171768"/>
          </a:xfrm>
        </p:spPr>
        <p:txBody>
          <a:bodyPr>
            <a:normAutofit fontScale="92500" lnSpcReduction="10000"/>
          </a:bodyPr>
          <a:lstStyle/>
          <a:p>
            <a:r>
              <a:rPr lang="cs-CZ" dirty="0"/>
              <a:t>Finsko zavedlo dobrovolný program snižování sodíku od konce 70. let, začleněním reformulace potravin, vzdělávání spotřebitelů a povinné označování potravin s vysokým obsahem soli a trvalá kampaň za zvyšování povědomí veřejnosti.</a:t>
            </a:r>
          </a:p>
          <a:p>
            <a:r>
              <a:rPr lang="cs-CZ" dirty="0"/>
              <a:t>V období mezi lety 1978 a 2002 se průměrný příjem soli v zemi snížil přibližně </a:t>
            </a:r>
            <a:r>
              <a:rPr lang="cs-CZ" b="1" dirty="0">
                <a:solidFill>
                  <a:srgbClr val="FF0000"/>
                </a:solidFill>
              </a:rPr>
              <a:t>3 g / den </a:t>
            </a:r>
            <a:r>
              <a:rPr lang="cs-CZ" dirty="0"/>
              <a:t>(1200 mg sodíku).</a:t>
            </a:r>
          </a:p>
          <a:p>
            <a:r>
              <a:rPr lang="cs-CZ" dirty="0"/>
              <a:t>V roce 1979 u mužů v oblasti Severní Karélie bylo snížení soli z </a:t>
            </a:r>
            <a:r>
              <a:rPr lang="cs-CZ" b="1" dirty="0">
                <a:solidFill>
                  <a:srgbClr val="FF0000"/>
                </a:solidFill>
              </a:rPr>
              <a:t>12,9 g</a:t>
            </a:r>
            <a:r>
              <a:rPr lang="cs-CZ" b="1" dirty="0"/>
              <a:t> </a:t>
            </a:r>
            <a:br>
              <a:rPr lang="cs-CZ" b="1" dirty="0"/>
            </a:br>
            <a:r>
              <a:rPr lang="cs-CZ" dirty="0"/>
              <a:t>(12,4 až 13,5) denně až na </a:t>
            </a:r>
            <a:r>
              <a:rPr lang="cs-CZ" b="1" dirty="0">
                <a:solidFill>
                  <a:srgbClr val="FF0000"/>
                </a:solidFill>
              </a:rPr>
              <a:t>9,5 g denně </a:t>
            </a:r>
            <a:r>
              <a:rPr lang="cs-CZ" dirty="0"/>
              <a:t>(8,9 až 10,0) v roce 2002.</a:t>
            </a:r>
          </a:p>
          <a:p>
            <a:r>
              <a:rPr lang="cs-CZ" dirty="0"/>
              <a:t>Ve stejné době došlo </a:t>
            </a:r>
            <a:r>
              <a:rPr lang="cs-CZ" b="1" dirty="0">
                <a:solidFill>
                  <a:srgbClr val="FF0000"/>
                </a:solidFill>
              </a:rPr>
              <a:t>ke snížení diastolického i systolického  krevního tlaku </a:t>
            </a:r>
            <a:br>
              <a:rPr lang="cs-CZ" b="1" dirty="0">
                <a:solidFill>
                  <a:srgbClr val="FF0000"/>
                </a:solidFill>
              </a:rPr>
            </a:br>
            <a:r>
              <a:rPr lang="cs-CZ" b="1" dirty="0">
                <a:solidFill>
                  <a:srgbClr val="FF0000"/>
                </a:solidFill>
              </a:rPr>
              <a:t>o 10 mm </a:t>
            </a:r>
            <a:r>
              <a:rPr lang="cs-CZ" b="1" dirty="0" err="1">
                <a:solidFill>
                  <a:srgbClr val="FF0000"/>
                </a:solidFill>
              </a:rPr>
              <a:t>Hg</a:t>
            </a:r>
            <a:r>
              <a:rPr lang="cs-CZ" b="1" dirty="0">
                <a:solidFill>
                  <a:srgbClr val="FF0000"/>
                </a:solidFill>
              </a:rPr>
              <a:t>  </a:t>
            </a:r>
            <a:r>
              <a:rPr lang="cs-CZ" dirty="0"/>
              <a:t>a 60–80 % snížení úmrtnosti na mrtvici a kardiovaskulární onemocnění.</a:t>
            </a:r>
          </a:p>
          <a:p>
            <a:pPr marL="0" indent="0">
              <a:buNone/>
            </a:pPr>
            <a:r>
              <a:rPr lang="cs-CZ" b="1" dirty="0">
                <a:solidFill>
                  <a:srgbClr val="FF0000"/>
                </a:solidFill>
              </a:rPr>
              <a:t>Tento dramatický pokles krevního tlaku je přičítán zavedeným strategiím </a:t>
            </a:r>
            <a:br>
              <a:rPr lang="cs-CZ" b="1" dirty="0">
                <a:solidFill>
                  <a:srgbClr val="FF0000"/>
                </a:solidFill>
              </a:rPr>
            </a:br>
            <a:r>
              <a:rPr lang="cs-CZ" b="1" dirty="0">
                <a:solidFill>
                  <a:srgbClr val="FF0000"/>
                </a:solidFill>
              </a:rPr>
              <a:t>než souběžné primární prevenci. </a:t>
            </a:r>
          </a:p>
        </p:txBody>
      </p:sp>
    </p:spTree>
    <p:extLst>
      <p:ext uri="{BB962C8B-B14F-4D97-AF65-F5344CB8AC3E}">
        <p14:creationId xmlns:p14="http://schemas.microsoft.com/office/powerpoint/2010/main" val="1360347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9E32153-C588-4074-B413-B3DC5F6CAA81}"/>
              </a:ext>
            </a:extLst>
          </p:cNvPr>
          <p:cNvSpPr>
            <a:spLocks noGrp="1"/>
          </p:cNvSpPr>
          <p:nvPr>
            <p:ph type="title"/>
          </p:nvPr>
        </p:nvSpPr>
        <p:spPr>
          <a:xfrm>
            <a:off x="0" y="365125"/>
            <a:ext cx="12191999" cy="863907"/>
          </a:xfrm>
        </p:spPr>
        <p:txBody>
          <a:bodyPr>
            <a:normAutofit/>
          </a:bodyPr>
          <a:lstStyle/>
          <a:p>
            <a:r>
              <a:rPr lang="cs-CZ" sz="3200" b="1" dirty="0">
                <a:solidFill>
                  <a:srgbClr val="FF0000"/>
                </a:solidFill>
                <a:latin typeface="+mn-lt"/>
              </a:rPr>
              <a:t>V průmyslových zemích 80 % příjmu soli pochází z vyráběných potravin</a:t>
            </a:r>
          </a:p>
        </p:txBody>
      </p:sp>
      <p:sp>
        <p:nvSpPr>
          <p:cNvPr id="3" name="Zástupný symbol pro obsah 2">
            <a:extLst>
              <a:ext uri="{FF2B5EF4-FFF2-40B4-BE49-F238E27FC236}">
                <a16:creationId xmlns:a16="http://schemas.microsoft.com/office/drawing/2014/main" id="{603BD4AD-73E8-4884-A6DA-D5CD09BCA909}"/>
              </a:ext>
            </a:extLst>
          </p:cNvPr>
          <p:cNvSpPr>
            <a:spLocks noGrp="1"/>
          </p:cNvSpPr>
          <p:nvPr>
            <p:ph idx="1"/>
          </p:nvPr>
        </p:nvSpPr>
        <p:spPr>
          <a:xfrm>
            <a:off x="838199" y="1425677"/>
            <a:ext cx="11117827" cy="5171768"/>
          </a:xfrm>
        </p:spPr>
        <p:txBody>
          <a:bodyPr>
            <a:normAutofit/>
          </a:bodyPr>
          <a:lstStyle/>
          <a:p>
            <a:r>
              <a:rPr lang="cs-CZ" dirty="0"/>
              <a:t>Proto je snížení soli obtížné dosáhnout.</a:t>
            </a:r>
          </a:p>
          <a:p>
            <a:r>
              <a:rPr lang="cs-CZ" dirty="0"/>
              <a:t>Průměrné </a:t>
            </a:r>
            <a:r>
              <a:rPr lang="cs-CZ" b="1" dirty="0">
                <a:solidFill>
                  <a:srgbClr val="FF0000"/>
                </a:solidFill>
              </a:rPr>
              <a:t>množství soli </a:t>
            </a:r>
            <a:r>
              <a:rPr lang="cs-CZ" dirty="0"/>
              <a:t>spotřebované na </a:t>
            </a:r>
            <a:r>
              <a:rPr lang="cs-CZ" b="1" dirty="0">
                <a:solidFill>
                  <a:srgbClr val="FF0000"/>
                </a:solidFill>
              </a:rPr>
              <a:t>denní příjem stravy </a:t>
            </a:r>
            <a:r>
              <a:rPr lang="cs-CZ" dirty="0"/>
              <a:t>pochází:</a:t>
            </a:r>
          </a:p>
          <a:p>
            <a:pPr lvl="1">
              <a:buFont typeface="Wingdings" panose="05000000000000000000" pitchFamily="2" charset="2"/>
              <a:buChar char="Ø"/>
            </a:pPr>
            <a:r>
              <a:rPr lang="cs-CZ" dirty="0"/>
              <a:t>1 g ze </a:t>
            </a:r>
            <a:r>
              <a:rPr lang="cs-CZ" dirty="0">
                <a:solidFill>
                  <a:srgbClr val="FF0000"/>
                </a:solidFill>
              </a:rPr>
              <a:t>základních nezpracovaných potravin </a:t>
            </a:r>
            <a:r>
              <a:rPr lang="cs-CZ" dirty="0"/>
              <a:t>(zelenina, brambory, obilí, mléko, maso)</a:t>
            </a:r>
          </a:p>
          <a:p>
            <a:pPr lvl="1">
              <a:buFont typeface="Wingdings" panose="05000000000000000000" pitchFamily="2" charset="2"/>
              <a:buChar char="Ø"/>
            </a:pPr>
            <a:r>
              <a:rPr lang="cs-CZ" dirty="0"/>
              <a:t>2–3 g z </a:t>
            </a:r>
            <a:r>
              <a:rPr lang="cs-CZ" dirty="0">
                <a:solidFill>
                  <a:srgbClr val="FF0000"/>
                </a:solidFill>
              </a:rPr>
              <a:t>chleba a pekařských výrobků</a:t>
            </a:r>
          </a:p>
          <a:p>
            <a:pPr lvl="1">
              <a:buFont typeface="Wingdings" panose="05000000000000000000" pitchFamily="2" charset="2"/>
              <a:buChar char="Ø"/>
            </a:pPr>
            <a:r>
              <a:rPr lang="cs-CZ" dirty="0"/>
              <a:t>3–5 g ze </a:t>
            </a:r>
            <a:r>
              <a:rPr lang="cs-CZ" dirty="0">
                <a:solidFill>
                  <a:srgbClr val="FF0000"/>
                </a:solidFill>
              </a:rPr>
              <a:t>salámů, šunky, aj. masných výrobků, sýrů, rybí omáčky</a:t>
            </a:r>
          </a:p>
          <a:p>
            <a:pPr lvl="1">
              <a:buFont typeface="Wingdings" panose="05000000000000000000" pitchFamily="2" charset="2"/>
              <a:buChar char="Ø"/>
            </a:pPr>
            <a:r>
              <a:rPr lang="cs-CZ" dirty="0"/>
              <a:t>4–5 g z průmyslově zpracovaných produktů, jako jsou </a:t>
            </a:r>
            <a:r>
              <a:rPr lang="cs-CZ" dirty="0">
                <a:solidFill>
                  <a:srgbClr val="FF0000"/>
                </a:solidFill>
              </a:rPr>
              <a:t>konzervy/rybí výrobky </a:t>
            </a:r>
            <a:r>
              <a:rPr lang="cs-CZ" dirty="0"/>
              <a:t>a </a:t>
            </a:r>
            <a:r>
              <a:rPr lang="cs-CZ" dirty="0">
                <a:solidFill>
                  <a:srgbClr val="FF0000"/>
                </a:solidFill>
              </a:rPr>
              <a:t>domácí pokrmy</a:t>
            </a:r>
          </a:p>
          <a:p>
            <a:pPr lvl="1">
              <a:buFont typeface="Wingdings" panose="05000000000000000000" pitchFamily="2" charset="2"/>
              <a:buChar char="Ø"/>
            </a:pPr>
            <a:r>
              <a:rPr lang="cs-CZ" b="1" u="sng" dirty="0">
                <a:solidFill>
                  <a:srgbClr val="FF0000"/>
                </a:solidFill>
              </a:rPr>
              <a:t>1–2 g ze soli přidané u stolu</a:t>
            </a:r>
          </a:p>
          <a:p>
            <a:pPr marL="0" indent="0">
              <a:buNone/>
            </a:pPr>
            <a:endParaRPr lang="cs-CZ" b="1" u="sng" dirty="0">
              <a:solidFill>
                <a:srgbClr val="FF0000"/>
              </a:solidFill>
            </a:endParaRPr>
          </a:p>
          <a:p>
            <a:pPr marL="0" indent="0">
              <a:buNone/>
            </a:pPr>
            <a:r>
              <a:rPr lang="cs-CZ" dirty="0"/>
              <a:t>Vyhnout se přisolování u stolu a nahradit ji </a:t>
            </a:r>
            <a:r>
              <a:rPr lang="cs-CZ" u="sng" dirty="0">
                <a:solidFill>
                  <a:srgbClr val="FF0000"/>
                </a:solidFill>
              </a:rPr>
              <a:t>bylinkami a kořením</a:t>
            </a:r>
            <a:r>
              <a:rPr lang="cs-CZ" dirty="0"/>
              <a:t>. </a:t>
            </a:r>
          </a:p>
          <a:p>
            <a:pPr marL="0" indent="0">
              <a:buNone/>
            </a:pPr>
            <a:r>
              <a:rPr lang="cs-CZ" dirty="0"/>
              <a:t>Číst etikety a </a:t>
            </a:r>
            <a:r>
              <a:rPr lang="cs-CZ" u="sng" dirty="0">
                <a:solidFill>
                  <a:srgbClr val="FF0000"/>
                </a:solidFill>
              </a:rPr>
              <a:t>snížit spotřebu hotových pokrmů s vysokým obsahem soli</a:t>
            </a:r>
            <a:r>
              <a:rPr lang="cs-CZ" dirty="0"/>
              <a:t>.</a:t>
            </a:r>
          </a:p>
        </p:txBody>
      </p:sp>
    </p:spTree>
    <p:extLst>
      <p:ext uri="{BB962C8B-B14F-4D97-AF65-F5344CB8AC3E}">
        <p14:creationId xmlns:p14="http://schemas.microsoft.com/office/powerpoint/2010/main" val="301815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53B2F7-F6F0-428A-94D0-1F6B6EBA66BE}"/>
              </a:ext>
            </a:extLst>
          </p:cNvPr>
          <p:cNvSpPr>
            <a:spLocks noGrp="1"/>
          </p:cNvSpPr>
          <p:nvPr>
            <p:ph type="title"/>
          </p:nvPr>
        </p:nvSpPr>
        <p:spPr/>
        <p:txBody>
          <a:bodyPr/>
          <a:lstStyle/>
          <a:p>
            <a:endParaRPr lang="cs-CZ" dirty="0"/>
          </a:p>
        </p:txBody>
      </p:sp>
      <p:pic>
        <p:nvPicPr>
          <p:cNvPr id="4" name="Zástupný symbol pro obsah 3">
            <a:extLst>
              <a:ext uri="{FF2B5EF4-FFF2-40B4-BE49-F238E27FC236}">
                <a16:creationId xmlns:a16="http://schemas.microsoft.com/office/drawing/2014/main" id="{530EDF10-0301-4E0B-814D-34CB1064BF81}"/>
              </a:ext>
            </a:extLst>
          </p:cNvPr>
          <p:cNvPicPr>
            <a:picLocks noGrp="1" noChangeAspect="1"/>
          </p:cNvPicPr>
          <p:nvPr>
            <p:ph idx="1"/>
          </p:nvPr>
        </p:nvPicPr>
        <p:blipFill>
          <a:blip r:embed="rId2"/>
          <a:stretch>
            <a:fillRect/>
          </a:stretch>
        </p:blipFill>
        <p:spPr>
          <a:xfrm>
            <a:off x="435635" y="191505"/>
            <a:ext cx="11617111" cy="6310048"/>
          </a:xfrm>
          <a:prstGeom prst="rect">
            <a:avLst/>
          </a:prstGeom>
        </p:spPr>
      </p:pic>
      <p:sp>
        <p:nvSpPr>
          <p:cNvPr id="5" name="Obdélník 4">
            <a:extLst>
              <a:ext uri="{FF2B5EF4-FFF2-40B4-BE49-F238E27FC236}">
                <a16:creationId xmlns:a16="http://schemas.microsoft.com/office/drawing/2014/main" id="{CF81412B-2C6D-4FBC-89B0-46C106995279}"/>
              </a:ext>
            </a:extLst>
          </p:cNvPr>
          <p:cNvSpPr/>
          <p:nvPr/>
        </p:nvSpPr>
        <p:spPr>
          <a:xfrm>
            <a:off x="7612835" y="2588348"/>
            <a:ext cx="2524224" cy="21630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bdélník 5">
            <a:extLst>
              <a:ext uri="{FF2B5EF4-FFF2-40B4-BE49-F238E27FC236}">
                <a16:creationId xmlns:a16="http://schemas.microsoft.com/office/drawing/2014/main" id="{ED56C884-8F01-4C79-8A20-0486B8C63151}"/>
              </a:ext>
            </a:extLst>
          </p:cNvPr>
          <p:cNvSpPr/>
          <p:nvPr/>
        </p:nvSpPr>
        <p:spPr>
          <a:xfrm>
            <a:off x="7612835" y="2162558"/>
            <a:ext cx="3133824" cy="21630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 name="Obdélník 6">
            <a:extLst>
              <a:ext uri="{FF2B5EF4-FFF2-40B4-BE49-F238E27FC236}">
                <a16:creationId xmlns:a16="http://schemas.microsoft.com/office/drawing/2014/main" id="{3E7C657E-18C6-481A-BB9A-08C170B8EC57}"/>
              </a:ext>
            </a:extLst>
          </p:cNvPr>
          <p:cNvSpPr/>
          <p:nvPr/>
        </p:nvSpPr>
        <p:spPr>
          <a:xfrm>
            <a:off x="8947354" y="3429000"/>
            <a:ext cx="2241755" cy="216309"/>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 name="Obdélník 7">
            <a:extLst>
              <a:ext uri="{FF2B5EF4-FFF2-40B4-BE49-F238E27FC236}">
                <a16:creationId xmlns:a16="http://schemas.microsoft.com/office/drawing/2014/main" id="{0B2ABF54-AA76-4141-BFF0-D9C22CC82CA6}"/>
              </a:ext>
            </a:extLst>
          </p:cNvPr>
          <p:cNvSpPr/>
          <p:nvPr/>
        </p:nvSpPr>
        <p:spPr>
          <a:xfrm>
            <a:off x="7612835" y="3664856"/>
            <a:ext cx="1511500" cy="261633"/>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5758304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B888E4-D0F2-40BA-9E1E-9179B68EED7C}"/>
              </a:ext>
            </a:extLst>
          </p:cNvPr>
          <p:cNvSpPr>
            <a:spLocks noGrp="1"/>
          </p:cNvSpPr>
          <p:nvPr>
            <p:ph type="title"/>
          </p:nvPr>
        </p:nvSpPr>
        <p:spPr/>
        <p:txBody>
          <a:bodyPr/>
          <a:lstStyle/>
          <a:p>
            <a:endParaRPr lang="cs-CZ"/>
          </a:p>
        </p:txBody>
      </p:sp>
      <p:sp>
        <p:nvSpPr>
          <p:cNvPr id="3" name="Zástupný symbol pro obsah 2">
            <a:extLst>
              <a:ext uri="{FF2B5EF4-FFF2-40B4-BE49-F238E27FC236}">
                <a16:creationId xmlns:a16="http://schemas.microsoft.com/office/drawing/2014/main" id="{77676F7B-198D-49D1-9018-F0E05ECB6C5B}"/>
              </a:ext>
            </a:extLst>
          </p:cNvPr>
          <p:cNvSpPr>
            <a:spLocks noGrp="1"/>
          </p:cNvSpPr>
          <p:nvPr>
            <p:ph idx="1"/>
          </p:nvPr>
        </p:nvSpPr>
        <p:spPr/>
        <p:txBody>
          <a:bodyPr/>
          <a:lstStyle/>
          <a:p>
            <a:endParaRPr lang="cs-CZ"/>
          </a:p>
        </p:txBody>
      </p:sp>
      <p:pic>
        <p:nvPicPr>
          <p:cNvPr id="4" name="Picture 3">
            <a:extLst>
              <a:ext uri="{FF2B5EF4-FFF2-40B4-BE49-F238E27FC236}">
                <a16:creationId xmlns:a16="http://schemas.microsoft.com/office/drawing/2014/main" id="{3D96989D-498C-4D3B-B3C9-F4D79477F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73188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 5">
            <a:extLst>
              <a:ext uri="{FF2B5EF4-FFF2-40B4-BE49-F238E27FC236}">
                <a16:creationId xmlns:a16="http://schemas.microsoft.com/office/drawing/2014/main" id="{B510626D-17AE-4BD0-B1C8-5B7DE2776D52}"/>
              </a:ext>
            </a:extLst>
          </p:cNvPr>
          <p:cNvGraphicFramePr>
            <a:graphicFrameLocks/>
          </p:cNvGraphicFramePr>
          <p:nvPr>
            <p:extLst>
              <p:ext uri="{D42A27DB-BD31-4B8C-83A1-F6EECF244321}">
                <p14:modId xmlns:p14="http://schemas.microsoft.com/office/powerpoint/2010/main" val="2367190126"/>
              </p:ext>
            </p:extLst>
          </p:nvPr>
        </p:nvGraphicFramePr>
        <p:xfrm>
          <a:off x="477478" y="192573"/>
          <a:ext cx="11272069" cy="64736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28991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B0BE288F-6B2A-4D65-9450-28548D877198}"/>
              </a:ext>
            </a:extLst>
          </p:cNvPr>
          <p:cNvPicPr>
            <a:picLocks noGrp="1" noChangeAspect="1"/>
          </p:cNvPicPr>
          <p:nvPr>
            <p:ph idx="1"/>
          </p:nvPr>
        </p:nvPicPr>
        <p:blipFill>
          <a:blip r:embed="rId2"/>
          <a:stretch>
            <a:fillRect/>
          </a:stretch>
        </p:blipFill>
        <p:spPr>
          <a:xfrm>
            <a:off x="173876" y="70638"/>
            <a:ext cx="11831311" cy="6724892"/>
          </a:xfrm>
          <a:prstGeom prst="rect">
            <a:avLst/>
          </a:prstGeom>
        </p:spPr>
      </p:pic>
      <p:sp>
        <p:nvSpPr>
          <p:cNvPr id="2" name="Nadpis 1">
            <a:extLst>
              <a:ext uri="{FF2B5EF4-FFF2-40B4-BE49-F238E27FC236}">
                <a16:creationId xmlns:a16="http://schemas.microsoft.com/office/drawing/2014/main" id="{D0C4C420-3425-4C32-B7CD-52DD8E4AF7F5}"/>
              </a:ext>
            </a:extLst>
          </p:cNvPr>
          <p:cNvSpPr>
            <a:spLocks noGrp="1"/>
          </p:cNvSpPr>
          <p:nvPr>
            <p:ph type="title"/>
          </p:nvPr>
        </p:nvSpPr>
        <p:spPr>
          <a:xfrm>
            <a:off x="1437968" y="62470"/>
            <a:ext cx="5523271" cy="593557"/>
          </a:xfrm>
        </p:spPr>
        <p:txBody>
          <a:bodyPr>
            <a:noAutofit/>
          </a:bodyPr>
          <a:lstStyle/>
          <a:p>
            <a:r>
              <a:rPr lang="fr-FR" sz="3200" b="1" dirty="0">
                <a:solidFill>
                  <a:srgbClr val="FF0000"/>
                </a:solidFill>
                <a:latin typeface="+mn-lt"/>
              </a:rPr>
              <a:t>EFSA Journal 2010; 8(3):1462</a:t>
            </a:r>
            <a:endParaRPr lang="cs-CZ" sz="3200" b="1" dirty="0">
              <a:solidFill>
                <a:srgbClr val="FF0000"/>
              </a:solidFill>
              <a:latin typeface="+mn-lt"/>
            </a:endParaRPr>
          </a:p>
        </p:txBody>
      </p:sp>
    </p:spTree>
    <p:extLst>
      <p:ext uri="{BB962C8B-B14F-4D97-AF65-F5344CB8AC3E}">
        <p14:creationId xmlns:p14="http://schemas.microsoft.com/office/powerpoint/2010/main" val="14834717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27090-C205-4421-ABA4-80858E236F60}"/>
              </a:ext>
            </a:extLst>
          </p:cNvPr>
          <p:cNvSpPr>
            <a:spLocks noGrp="1"/>
          </p:cNvSpPr>
          <p:nvPr>
            <p:ph type="title"/>
          </p:nvPr>
        </p:nvSpPr>
        <p:spPr>
          <a:xfrm>
            <a:off x="275303" y="186813"/>
            <a:ext cx="11720052" cy="1503875"/>
          </a:xfrm>
        </p:spPr>
        <p:txBody>
          <a:bodyPr>
            <a:normAutofit fontScale="90000"/>
          </a:bodyPr>
          <a:lstStyle/>
          <a:p>
            <a:r>
              <a:rPr lang="cs-CZ" sz="3600" b="1" dirty="0">
                <a:solidFill>
                  <a:srgbClr val="FF0000"/>
                </a:solidFill>
                <a:latin typeface="+mn-lt"/>
              </a:rPr>
              <a:t>RUPRICH,J., DOFKOVÁ,M., ŘEHŮŘKOVÁ,I., SLAMĚNÍKOVÁ,E., RESOVÁ,D. Individuální spotřeba potravin - národní studie SISP04. </a:t>
            </a:r>
            <a:r>
              <a:rPr lang="cs-CZ" sz="2800" dirty="0">
                <a:solidFill>
                  <a:srgbClr val="FF0000"/>
                </a:solidFill>
                <a:latin typeface="+mn-lt"/>
              </a:rPr>
              <a:t>CHPŘ SZÚ v Praze, 2006, dostupné na URL: http://czvp.szu.cz/spotrebapotravin.htm. </a:t>
            </a:r>
          </a:p>
        </p:txBody>
      </p:sp>
      <p:pic>
        <p:nvPicPr>
          <p:cNvPr id="4" name="Zástupný symbol pro obsah 3">
            <a:extLst>
              <a:ext uri="{FF2B5EF4-FFF2-40B4-BE49-F238E27FC236}">
                <a16:creationId xmlns:a16="http://schemas.microsoft.com/office/drawing/2014/main" id="{A1DC8D28-E25B-4152-B58B-789B7DE681B6}"/>
              </a:ext>
            </a:extLst>
          </p:cNvPr>
          <p:cNvPicPr>
            <a:picLocks noGrp="1" noChangeAspect="1"/>
          </p:cNvPicPr>
          <p:nvPr>
            <p:ph idx="1"/>
          </p:nvPr>
        </p:nvPicPr>
        <p:blipFill>
          <a:blip r:embed="rId2"/>
          <a:stretch>
            <a:fillRect/>
          </a:stretch>
        </p:blipFill>
        <p:spPr>
          <a:xfrm>
            <a:off x="766916" y="1475637"/>
            <a:ext cx="9940413" cy="5382363"/>
          </a:xfrm>
          <a:prstGeom prst="rect">
            <a:avLst/>
          </a:prstGeom>
        </p:spPr>
      </p:pic>
    </p:spTree>
    <p:extLst>
      <p:ext uri="{BB962C8B-B14F-4D97-AF65-F5344CB8AC3E}">
        <p14:creationId xmlns:p14="http://schemas.microsoft.com/office/powerpoint/2010/main" val="18087375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27090-C205-4421-ABA4-80858E236F60}"/>
              </a:ext>
            </a:extLst>
          </p:cNvPr>
          <p:cNvSpPr>
            <a:spLocks noGrp="1"/>
          </p:cNvSpPr>
          <p:nvPr>
            <p:ph type="title"/>
          </p:nvPr>
        </p:nvSpPr>
        <p:spPr>
          <a:xfrm>
            <a:off x="275303" y="186813"/>
            <a:ext cx="11720052" cy="1503875"/>
          </a:xfrm>
        </p:spPr>
        <p:txBody>
          <a:bodyPr>
            <a:normAutofit fontScale="90000"/>
          </a:bodyPr>
          <a:lstStyle/>
          <a:p>
            <a:r>
              <a:rPr lang="cs-CZ" sz="3600" b="1" dirty="0">
                <a:solidFill>
                  <a:srgbClr val="FF0000"/>
                </a:solidFill>
                <a:latin typeface="+mn-lt"/>
              </a:rPr>
              <a:t>RUPRICH,J., DOFKOVÁ,M., ŘEHŮŘKOVÁ,I., SLAMĚNÍKOVÁ,E., RESOVÁ,D. Individuální spotřeba potravin - národní studie SISP04. </a:t>
            </a:r>
            <a:r>
              <a:rPr lang="cs-CZ" sz="2800" dirty="0">
                <a:solidFill>
                  <a:srgbClr val="FF0000"/>
                </a:solidFill>
                <a:latin typeface="+mn-lt"/>
              </a:rPr>
              <a:t>CHPŘ SZÚ v Praze, 2006, dostupné na URL: http://czvp.szu.cz/spotrebapotravin.htm. </a:t>
            </a:r>
          </a:p>
        </p:txBody>
      </p:sp>
      <p:sp>
        <p:nvSpPr>
          <p:cNvPr id="5" name="Zástupný obsah 4">
            <a:extLst>
              <a:ext uri="{FF2B5EF4-FFF2-40B4-BE49-F238E27FC236}">
                <a16:creationId xmlns:a16="http://schemas.microsoft.com/office/drawing/2014/main" id="{CD4F6E9E-8107-44FF-BD4E-AC20FFA29941}"/>
              </a:ext>
            </a:extLst>
          </p:cNvPr>
          <p:cNvSpPr>
            <a:spLocks noGrp="1"/>
          </p:cNvSpPr>
          <p:nvPr>
            <p:ph idx="1"/>
          </p:nvPr>
        </p:nvSpPr>
        <p:spPr>
          <a:xfrm>
            <a:off x="393290" y="1825625"/>
            <a:ext cx="10960510" cy="4929136"/>
          </a:xfrm>
        </p:spPr>
        <p:txBody>
          <a:bodyPr>
            <a:normAutofit fontScale="92500" lnSpcReduction="10000"/>
          </a:bodyPr>
          <a:lstStyle/>
          <a:p>
            <a:r>
              <a:rPr lang="cs-CZ" dirty="0"/>
              <a:t>V posledním sloupci je uvedena </a:t>
            </a:r>
            <a:r>
              <a:rPr lang="cs-CZ" b="1" dirty="0">
                <a:solidFill>
                  <a:srgbClr val="FF0000"/>
                </a:solidFill>
              </a:rPr>
              <a:t>hodnota doporučení</a:t>
            </a:r>
            <a:r>
              <a:rPr lang="cs-CZ" dirty="0"/>
              <a:t> (&lt;10 % energie), </a:t>
            </a:r>
            <a:br>
              <a:rPr lang="cs-CZ" dirty="0"/>
            </a:br>
            <a:r>
              <a:rPr lang="cs-CZ" dirty="0"/>
              <a:t>která byla </a:t>
            </a:r>
            <a:r>
              <a:rPr lang="cs-CZ" b="1" dirty="0">
                <a:solidFill>
                  <a:srgbClr val="FF0000"/>
                </a:solidFill>
              </a:rPr>
              <a:t>přijata řadou orgánů jako horní limit </a:t>
            </a:r>
            <a:r>
              <a:rPr lang="cs-CZ" dirty="0"/>
              <a:t>pro průměrný přívod </a:t>
            </a:r>
            <a:br>
              <a:rPr lang="cs-CZ" dirty="0"/>
            </a:br>
            <a:r>
              <a:rPr lang="cs-CZ" dirty="0"/>
              <a:t>na úrovni populace nebo i individuální přívod přidaných cukrů. </a:t>
            </a:r>
          </a:p>
          <a:p>
            <a:r>
              <a:rPr lang="cs-CZ" dirty="0"/>
              <a:t>Na tuto hodnotu </a:t>
            </a:r>
            <a:r>
              <a:rPr lang="cs-CZ" b="1" dirty="0">
                <a:solidFill>
                  <a:srgbClr val="FF0000"/>
                </a:solidFill>
              </a:rPr>
              <a:t>odkazuje i EFSA</a:t>
            </a:r>
            <a:r>
              <a:rPr lang="cs-CZ" dirty="0"/>
              <a:t>, přestože limit nestanovuje z důvodu </a:t>
            </a:r>
            <a:r>
              <a:rPr lang="cs-CZ" b="1" dirty="0">
                <a:solidFill>
                  <a:srgbClr val="FF0000"/>
                </a:solidFill>
              </a:rPr>
              <a:t>nedostatku relevantních údajů </a:t>
            </a:r>
            <a:r>
              <a:rPr lang="cs-CZ" dirty="0"/>
              <a:t>(EFSA, 2010).</a:t>
            </a:r>
          </a:p>
          <a:p>
            <a:r>
              <a:rPr lang="cs-CZ" dirty="0"/>
              <a:t>Z tabulky je patrné, že </a:t>
            </a:r>
            <a:r>
              <a:rPr lang="cs-CZ" b="1" dirty="0">
                <a:solidFill>
                  <a:srgbClr val="FF0000"/>
                </a:solidFill>
              </a:rPr>
              <a:t>přívod v mladších věkových skupinách je vyšší</a:t>
            </a:r>
            <a:r>
              <a:rPr lang="cs-CZ" dirty="0"/>
              <a:t>, </a:t>
            </a:r>
            <a:br>
              <a:rPr lang="cs-CZ" dirty="0"/>
            </a:br>
            <a:r>
              <a:rPr lang="cs-CZ" dirty="0"/>
              <a:t>než by bylo žádoucí, </a:t>
            </a:r>
            <a:r>
              <a:rPr lang="cs-CZ" b="1" dirty="0">
                <a:solidFill>
                  <a:srgbClr val="00B050"/>
                </a:solidFill>
              </a:rPr>
              <a:t>zatímco příjem přidaných cukrů u dospělé populace uvedený limit nepřekračuje</a:t>
            </a:r>
            <a:r>
              <a:rPr lang="cs-CZ" dirty="0"/>
              <a:t>.</a:t>
            </a:r>
          </a:p>
          <a:p>
            <a:r>
              <a:rPr lang="cs-CZ" dirty="0"/>
              <a:t>Při </a:t>
            </a:r>
            <a:r>
              <a:rPr lang="cs-CZ" b="1" dirty="0">
                <a:solidFill>
                  <a:srgbClr val="0070C0"/>
                </a:solidFill>
              </a:rPr>
              <a:t>stanovování nutričních cílů pro populace</a:t>
            </a:r>
            <a:r>
              <a:rPr lang="cs-CZ" dirty="0"/>
              <a:t> a </a:t>
            </a:r>
            <a:r>
              <a:rPr lang="cs-CZ" b="1" dirty="0">
                <a:solidFill>
                  <a:srgbClr val="0070C0"/>
                </a:solidFill>
              </a:rPr>
              <a:t>doporučení pro jednotlivce</a:t>
            </a:r>
            <a:r>
              <a:rPr lang="cs-CZ" dirty="0"/>
              <a:t> </a:t>
            </a:r>
            <a:br>
              <a:rPr lang="cs-CZ" dirty="0"/>
            </a:br>
            <a:r>
              <a:rPr lang="cs-CZ" dirty="0"/>
              <a:t>a při </a:t>
            </a:r>
            <a:r>
              <a:rPr lang="cs-CZ" b="1" dirty="0">
                <a:solidFill>
                  <a:srgbClr val="0070C0"/>
                </a:solidFill>
              </a:rPr>
              <a:t>vývoji výživových doporučení pro potraviny</a:t>
            </a:r>
            <a:r>
              <a:rPr lang="cs-CZ" dirty="0"/>
              <a:t> by měly být </a:t>
            </a:r>
            <a:r>
              <a:rPr lang="cs-CZ" b="1" u="sng" dirty="0"/>
              <a:t>zváženy důkazy</a:t>
            </a:r>
            <a:r>
              <a:rPr lang="cs-CZ" dirty="0"/>
              <a:t> o vztahu </a:t>
            </a:r>
            <a:r>
              <a:rPr lang="cs-CZ" b="1" dirty="0">
                <a:solidFill>
                  <a:srgbClr val="FF0000"/>
                </a:solidFill>
              </a:rPr>
              <a:t>mezi spotřebou potravin a nápojů obsahujících cukr a zubním kazem </a:t>
            </a:r>
            <a:r>
              <a:rPr lang="cs-CZ" dirty="0"/>
              <a:t>(častá konzumace než množství), </a:t>
            </a:r>
            <a:r>
              <a:rPr lang="cs-CZ" b="1" dirty="0">
                <a:solidFill>
                  <a:srgbClr val="FF0000"/>
                </a:solidFill>
              </a:rPr>
              <a:t>zvýšením tělesné hmotnosti </a:t>
            </a:r>
            <a:br>
              <a:rPr lang="cs-CZ" b="1" dirty="0">
                <a:solidFill>
                  <a:srgbClr val="FF0000"/>
                </a:solidFill>
              </a:rPr>
            </a:br>
            <a:r>
              <a:rPr lang="cs-CZ" dirty="0"/>
              <a:t>(zvýšení příjmu cukru – zvýšený příjem energie bez kompenzace snížení energie z jiných zdrojů) a </a:t>
            </a:r>
            <a:r>
              <a:rPr lang="cs-CZ" b="1" dirty="0">
                <a:solidFill>
                  <a:srgbClr val="00CC00"/>
                </a:solidFill>
              </a:rPr>
              <a:t>příjmem mikroživin</a:t>
            </a:r>
            <a:r>
              <a:rPr lang="cs-CZ" dirty="0"/>
              <a:t>.</a:t>
            </a:r>
          </a:p>
          <a:p>
            <a:endParaRPr lang="cs-CZ" dirty="0"/>
          </a:p>
        </p:txBody>
      </p:sp>
    </p:spTree>
    <p:extLst>
      <p:ext uri="{BB962C8B-B14F-4D97-AF65-F5344CB8AC3E}">
        <p14:creationId xmlns:p14="http://schemas.microsoft.com/office/powerpoint/2010/main" val="41959362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08253B-D0F5-4689-89BE-2DBEDF47702A}"/>
              </a:ext>
            </a:extLst>
          </p:cNvPr>
          <p:cNvSpPr>
            <a:spLocks noGrp="1"/>
          </p:cNvSpPr>
          <p:nvPr>
            <p:ph type="title"/>
          </p:nvPr>
        </p:nvSpPr>
        <p:spPr/>
        <p:txBody>
          <a:bodyPr>
            <a:normAutofit/>
          </a:bodyPr>
          <a:lstStyle/>
          <a:p>
            <a:r>
              <a:rPr lang="cs-CZ" sz="3200" b="1" dirty="0">
                <a:solidFill>
                  <a:srgbClr val="FF0000"/>
                </a:solidFill>
                <a:latin typeface="+mn-lt"/>
              </a:rPr>
              <a:t>Vliv vysokého příjmu cukrů na hladinu glukózy a inzulínovou odpověď </a:t>
            </a:r>
          </a:p>
        </p:txBody>
      </p:sp>
      <p:sp>
        <p:nvSpPr>
          <p:cNvPr id="3" name="Zástupný symbol pro obsah 2">
            <a:extLst>
              <a:ext uri="{FF2B5EF4-FFF2-40B4-BE49-F238E27FC236}">
                <a16:creationId xmlns:a16="http://schemas.microsoft.com/office/drawing/2014/main" id="{91C806BE-6895-494A-9F18-80D9F031B2A2}"/>
              </a:ext>
            </a:extLst>
          </p:cNvPr>
          <p:cNvSpPr>
            <a:spLocks noGrp="1"/>
          </p:cNvSpPr>
          <p:nvPr>
            <p:ph idx="1"/>
          </p:nvPr>
        </p:nvSpPr>
        <p:spPr/>
        <p:txBody>
          <a:bodyPr/>
          <a:lstStyle/>
          <a:p>
            <a:pPr lvl="0">
              <a:spcBef>
                <a:spcPts val="1001"/>
              </a:spcBef>
              <a:buFont typeface="Arial" pitchFamily="32"/>
              <a:buChar char="•"/>
            </a:pPr>
            <a:r>
              <a:rPr lang="cs-CZ" b="1" dirty="0">
                <a:solidFill>
                  <a:srgbClr val="FF0000"/>
                </a:solidFill>
              </a:rPr>
              <a:t>Většina krátkodobých intervenčních studií </a:t>
            </a:r>
            <a:r>
              <a:rPr lang="cs-CZ" dirty="0"/>
              <a:t>zaměřených na vliv vysokého příjmu cukrů na glukózu a inzulínovou odpověď </a:t>
            </a:r>
            <a:r>
              <a:rPr lang="cs-CZ" b="1" dirty="0">
                <a:solidFill>
                  <a:srgbClr val="FF0000"/>
                </a:solidFill>
              </a:rPr>
              <a:t>neprokázala nepříznivé účinky </a:t>
            </a:r>
            <a:r>
              <a:rPr lang="cs-CZ" dirty="0"/>
              <a:t>při příjmu převážně přidaných cukrů do 20 až 25 % energie za předpokladu, že je zachována tělesná hmotnost.</a:t>
            </a:r>
          </a:p>
          <a:p>
            <a:pPr lvl="0">
              <a:spcBef>
                <a:spcPts val="1001"/>
              </a:spcBef>
              <a:buFont typeface="Arial" pitchFamily="32"/>
              <a:buChar char="•"/>
            </a:pPr>
            <a:r>
              <a:rPr lang="cs-CZ" dirty="0"/>
              <a:t>I když </a:t>
            </a:r>
            <a:r>
              <a:rPr lang="cs-CZ" b="1" dirty="0">
                <a:solidFill>
                  <a:srgbClr val="FF0000"/>
                </a:solidFill>
              </a:rPr>
              <a:t>existují určité důkazy </a:t>
            </a:r>
            <a:r>
              <a:rPr lang="cs-CZ" dirty="0"/>
              <a:t>o tom, že </a:t>
            </a:r>
            <a:r>
              <a:rPr lang="cs-CZ" b="1" dirty="0">
                <a:solidFill>
                  <a:srgbClr val="FF0000"/>
                </a:solidFill>
              </a:rPr>
              <a:t>vysoké příjmy (&gt; 20 % energie) cukrů </a:t>
            </a:r>
            <a:r>
              <a:rPr lang="cs-CZ" dirty="0"/>
              <a:t>mohou zvýšit </a:t>
            </a:r>
            <a:r>
              <a:rPr lang="cs-CZ" b="1" dirty="0">
                <a:solidFill>
                  <a:srgbClr val="FF0000"/>
                </a:solidFill>
              </a:rPr>
              <a:t>koncentraci </a:t>
            </a:r>
            <a:r>
              <a:rPr lang="cs-CZ" b="1" dirty="0" err="1">
                <a:solidFill>
                  <a:srgbClr val="FF0000"/>
                </a:solidFill>
              </a:rPr>
              <a:t>triacylglycerolů</a:t>
            </a:r>
            <a:r>
              <a:rPr lang="cs-CZ" b="1" dirty="0">
                <a:solidFill>
                  <a:srgbClr val="FF0000"/>
                </a:solidFill>
              </a:rPr>
              <a:t> </a:t>
            </a:r>
            <a:r>
              <a:rPr lang="cs-CZ" dirty="0"/>
              <a:t>a </a:t>
            </a:r>
            <a:r>
              <a:rPr lang="cs-CZ" b="1" dirty="0">
                <a:solidFill>
                  <a:srgbClr val="FF0000"/>
                </a:solidFill>
              </a:rPr>
              <a:t>cholesterolu v séru </a:t>
            </a:r>
            <a:r>
              <a:rPr lang="cs-CZ" dirty="0"/>
              <a:t>a že příjmy &gt; 20-25 % energie mohou </a:t>
            </a:r>
            <a:r>
              <a:rPr lang="cs-CZ" b="1" dirty="0">
                <a:solidFill>
                  <a:srgbClr val="FF0000"/>
                </a:solidFill>
              </a:rPr>
              <a:t>nepříznivě ovlivnit glukózovou </a:t>
            </a:r>
            <a:r>
              <a:rPr lang="cs-CZ" dirty="0"/>
              <a:t>a </a:t>
            </a:r>
            <a:r>
              <a:rPr lang="cs-CZ" b="1" dirty="0">
                <a:solidFill>
                  <a:srgbClr val="FF0000"/>
                </a:solidFill>
              </a:rPr>
              <a:t>inzulínovou odpověď</a:t>
            </a:r>
            <a:r>
              <a:rPr lang="cs-CZ" dirty="0"/>
              <a:t>, dostupné údaje nejsou dostatečné k tomu, horní limit pro (přidaný) příjem cukru.</a:t>
            </a:r>
          </a:p>
          <a:p>
            <a:endParaRPr lang="cs-CZ" dirty="0"/>
          </a:p>
        </p:txBody>
      </p:sp>
    </p:spTree>
    <p:extLst>
      <p:ext uri="{BB962C8B-B14F-4D97-AF65-F5344CB8AC3E}">
        <p14:creationId xmlns:p14="http://schemas.microsoft.com/office/powerpoint/2010/main" val="33090863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B52267-9D00-4AAA-91A6-878277F3CB17}"/>
              </a:ext>
            </a:extLst>
          </p:cNvPr>
          <p:cNvSpPr>
            <a:spLocks noGrp="1"/>
          </p:cNvSpPr>
          <p:nvPr>
            <p:ph type="title"/>
          </p:nvPr>
        </p:nvSpPr>
        <p:spPr/>
        <p:txBody>
          <a:bodyPr>
            <a:normAutofit/>
          </a:bodyPr>
          <a:lstStyle/>
          <a:p>
            <a:r>
              <a:rPr lang="cs-CZ" sz="3200" b="1" dirty="0">
                <a:solidFill>
                  <a:srgbClr val="FF0000"/>
                </a:solidFill>
                <a:latin typeface="+mn-lt"/>
              </a:rPr>
              <a:t>Vliv reformulace na spotřebu cukrů a s dopadem na zdraví</a:t>
            </a:r>
          </a:p>
        </p:txBody>
      </p:sp>
      <p:sp>
        <p:nvSpPr>
          <p:cNvPr id="3" name="Zástupný symbol pro obsah 2">
            <a:extLst>
              <a:ext uri="{FF2B5EF4-FFF2-40B4-BE49-F238E27FC236}">
                <a16:creationId xmlns:a16="http://schemas.microsoft.com/office/drawing/2014/main" id="{F1A56F8C-1DA7-42FC-8A5E-93C081ED9CF2}"/>
              </a:ext>
            </a:extLst>
          </p:cNvPr>
          <p:cNvSpPr>
            <a:spLocks noGrp="1"/>
          </p:cNvSpPr>
          <p:nvPr>
            <p:ph idx="1"/>
          </p:nvPr>
        </p:nvSpPr>
        <p:spPr>
          <a:xfrm>
            <a:off x="452285" y="1825624"/>
            <a:ext cx="11484076" cy="4879975"/>
          </a:xfrm>
        </p:spPr>
        <p:txBody>
          <a:bodyPr>
            <a:normAutofit lnSpcReduction="10000"/>
          </a:bodyPr>
          <a:lstStyle/>
          <a:p>
            <a:r>
              <a:rPr lang="cs-CZ" b="1" dirty="0">
                <a:solidFill>
                  <a:srgbClr val="FF0000"/>
                </a:solidFill>
              </a:rPr>
              <a:t>Výsledky</a:t>
            </a:r>
            <a:r>
              <a:rPr lang="cs-CZ" dirty="0"/>
              <a:t>  z randomizovaných </a:t>
            </a:r>
            <a:r>
              <a:rPr lang="cs-CZ" b="1" dirty="0">
                <a:solidFill>
                  <a:srgbClr val="FF0000"/>
                </a:solidFill>
              </a:rPr>
              <a:t>kontrolovaných studií </a:t>
            </a:r>
            <a:r>
              <a:rPr lang="cs-CZ" dirty="0"/>
              <a:t>(SR a MA 2019) </a:t>
            </a:r>
            <a:r>
              <a:rPr lang="cs-CZ" b="1" dirty="0">
                <a:solidFill>
                  <a:srgbClr val="FF0000"/>
                </a:solidFill>
              </a:rPr>
              <a:t>naznačují</a:t>
            </a:r>
            <a:r>
              <a:rPr lang="cs-CZ" dirty="0"/>
              <a:t>, že spotřeba reformulovaných potravin </a:t>
            </a:r>
            <a:r>
              <a:rPr lang="cs-CZ" b="1" dirty="0">
                <a:solidFill>
                  <a:srgbClr val="FF0000"/>
                </a:solidFill>
              </a:rPr>
              <a:t>může snížit příjem cukru </a:t>
            </a:r>
            <a:br>
              <a:rPr lang="cs-CZ" b="1" dirty="0">
                <a:solidFill>
                  <a:srgbClr val="FF0000"/>
                </a:solidFill>
              </a:rPr>
            </a:br>
            <a:r>
              <a:rPr lang="cs-CZ" b="1" dirty="0">
                <a:solidFill>
                  <a:srgbClr val="FF0000"/>
                </a:solidFill>
              </a:rPr>
              <a:t>a tělesná hmotnost</a:t>
            </a:r>
            <a:r>
              <a:rPr lang="cs-CZ" dirty="0"/>
              <a:t>. </a:t>
            </a:r>
          </a:p>
          <a:p>
            <a:r>
              <a:rPr lang="cs-CZ" dirty="0"/>
              <a:t>Souhrnné </a:t>
            </a:r>
            <a:r>
              <a:rPr lang="cs-CZ" b="1" dirty="0">
                <a:solidFill>
                  <a:srgbClr val="0070C0"/>
                </a:solidFill>
              </a:rPr>
              <a:t>odhady byly 11,18 %  příjmu cukru a 91,00 g / den </a:t>
            </a:r>
            <a:r>
              <a:rPr lang="cs-CZ" dirty="0"/>
              <a:t>pro změny </a:t>
            </a:r>
            <a:br>
              <a:rPr lang="cs-CZ" dirty="0"/>
            </a:br>
            <a:r>
              <a:rPr lang="cs-CZ" dirty="0"/>
              <a:t>v příjmu cukru v gramech na den a </a:t>
            </a:r>
            <a:r>
              <a:rPr lang="cs-CZ" b="1" dirty="0">
                <a:solidFill>
                  <a:srgbClr val="0070C0"/>
                </a:solidFill>
              </a:rPr>
              <a:t>1,04 kg pro změny tělesné hmotnosti</a:t>
            </a:r>
            <a:r>
              <a:rPr lang="cs-CZ" dirty="0"/>
              <a:t>. </a:t>
            </a:r>
          </a:p>
          <a:p>
            <a:r>
              <a:rPr lang="cs-CZ" dirty="0"/>
              <a:t>Kvalita důkazů však byla velmi nízká. </a:t>
            </a:r>
          </a:p>
          <a:p>
            <a:r>
              <a:rPr lang="cs-CZ" dirty="0"/>
              <a:t>Výsledek z jiných studií navrhl, že </a:t>
            </a:r>
            <a:r>
              <a:rPr lang="cs-CZ" b="1" dirty="0">
                <a:solidFill>
                  <a:srgbClr val="00B050"/>
                </a:solidFill>
              </a:rPr>
              <a:t>reformulace může snížit příjem cukru </a:t>
            </a:r>
            <a:br>
              <a:rPr lang="cs-CZ" b="1" dirty="0">
                <a:solidFill>
                  <a:srgbClr val="00B050"/>
                </a:solidFill>
              </a:rPr>
            </a:br>
            <a:r>
              <a:rPr lang="cs-CZ" b="1" dirty="0">
                <a:solidFill>
                  <a:srgbClr val="00B050"/>
                </a:solidFill>
              </a:rPr>
              <a:t>a zlepšit zdraví</a:t>
            </a:r>
            <a:r>
              <a:rPr lang="cs-CZ" dirty="0"/>
              <a:t>. Velká část důkazů vychází z modelových studií.</a:t>
            </a:r>
          </a:p>
          <a:p>
            <a:pPr marL="0" indent="0">
              <a:buNone/>
            </a:pPr>
            <a:r>
              <a:rPr lang="cs-CZ" dirty="0"/>
              <a:t>Závěry: Tato první systematická přehledová práce a meta analýza naznačuje, že reformulace </a:t>
            </a:r>
            <a:r>
              <a:rPr lang="cs-CZ" b="1" dirty="0">
                <a:solidFill>
                  <a:srgbClr val="0070C0"/>
                </a:solidFill>
              </a:rPr>
              <a:t>potravin se sníženým obsahem cukru by mohly snížit příjem cukru u jednotlivců</a:t>
            </a:r>
            <a:r>
              <a:rPr lang="cs-CZ" dirty="0"/>
              <a:t> a tím </a:t>
            </a:r>
            <a:r>
              <a:rPr lang="cs-CZ" b="1" u="sng" dirty="0">
                <a:solidFill>
                  <a:srgbClr val="00B050"/>
                </a:solidFill>
              </a:rPr>
              <a:t>zlepšit zdraví populace</a:t>
            </a:r>
            <a:r>
              <a:rPr lang="cs-CZ" dirty="0"/>
              <a:t>. </a:t>
            </a:r>
          </a:p>
          <a:p>
            <a:pPr marL="0" indent="0">
              <a:buNone/>
            </a:pPr>
            <a:r>
              <a:rPr lang="cs-CZ" sz="2000" b="1" i="1" dirty="0" err="1"/>
              <a:t>Nutrition</a:t>
            </a:r>
            <a:r>
              <a:rPr lang="cs-CZ" sz="2000" b="1" i="1" dirty="0"/>
              <a:t> </a:t>
            </a:r>
            <a:r>
              <a:rPr lang="cs-CZ" sz="2000" b="1" i="1" dirty="0" err="1"/>
              <a:t>Reviews</a:t>
            </a:r>
            <a:r>
              <a:rPr lang="cs-CZ" sz="2000" b="1" i="1" dirty="0"/>
              <a:t> 2019, Vol. 77(3):181–196</a:t>
            </a:r>
          </a:p>
        </p:txBody>
      </p:sp>
    </p:spTree>
    <p:extLst>
      <p:ext uri="{BB962C8B-B14F-4D97-AF65-F5344CB8AC3E}">
        <p14:creationId xmlns:p14="http://schemas.microsoft.com/office/powerpoint/2010/main" val="8707944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796D2F-25AB-41AA-8A0D-9431F48037C6}"/>
              </a:ext>
            </a:extLst>
          </p:cNvPr>
          <p:cNvSpPr>
            <a:spLocks noGrp="1"/>
          </p:cNvSpPr>
          <p:nvPr>
            <p:ph type="title"/>
          </p:nvPr>
        </p:nvSpPr>
        <p:spPr/>
        <p:txBody>
          <a:bodyPr>
            <a:normAutofit/>
          </a:bodyPr>
          <a:lstStyle/>
          <a:p>
            <a:r>
              <a:rPr lang="cs-CZ" sz="3200" b="1" dirty="0">
                <a:solidFill>
                  <a:srgbClr val="FF0000"/>
                </a:solidFill>
                <a:latin typeface="+mn-lt"/>
              </a:rPr>
              <a:t>ŘEŠENÍ - snížení spotřeby, reformulace, inovace nebo velikost porce nebo balení</a:t>
            </a:r>
          </a:p>
        </p:txBody>
      </p:sp>
      <p:sp>
        <p:nvSpPr>
          <p:cNvPr id="3" name="Zástupný symbol pro obsah 2">
            <a:extLst>
              <a:ext uri="{FF2B5EF4-FFF2-40B4-BE49-F238E27FC236}">
                <a16:creationId xmlns:a16="http://schemas.microsoft.com/office/drawing/2014/main" id="{484E69B5-2966-4F37-B317-F2E0305B1986}"/>
              </a:ext>
            </a:extLst>
          </p:cNvPr>
          <p:cNvSpPr>
            <a:spLocks noGrp="1"/>
          </p:cNvSpPr>
          <p:nvPr>
            <p:ph idx="1"/>
          </p:nvPr>
        </p:nvSpPr>
        <p:spPr>
          <a:xfrm>
            <a:off x="838199" y="1825624"/>
            <a:ext cx="11009671" cy="4870143"/>
          </a:xfrm>
        </p:spPr>
        <p:txBody>
          <a:bodyPr>
            <a:normAutofit/>
          </a:bodyPr>
          <a:lstStyle/>
          <a:p>
            <a:r>
              <a:rPr lang="cs-CZ" dirty="0"/>
              <a:t>Navrhuje se, aby se </a:t>
            </a:r>
            <a:r>
              <a:rPr lang="cs-CZ" b="1" dirty="0">
                <a:solidFill>
                  <a:srgbClr val="FF0000"/>
                </a:solidFill>
              </a:rPr>
              <a:t>upřednostňovaly kategorie potravin</a:t>
            </a:r>
            <a:r>
              <a:rPr lang="cs-CZ" dirty="0"/>
              <a:t>, které obvykle představují </a:t>
            </a:r>
            <a:r>
              <a:rPr lang="cs-CZ" b="1" dirty="0">
                <a:solidFill>
                  <a:srgbClr val="FF0000"/>
                </a:solidFill>
              </a:rPr>
              <a:t>hlavní zdroje přidaných cukrů </a:t>
            </a:r>
            <a:r>
              <a:rPr lang="cs-CZ" dirty="0"/>
              <a:t>ve stravě členských států, </a:t>
            </a:r>
            <a:br>
              <a:rPr lang="cs-CZ" dirty="0"/>
            </a:br>
            <a:r>
              <a:rPr lang="cs-CZ" dirty="0"/>
              <a:t>které </a:t>
            </a:r>
            <a:r>
              <a:rPr lang="cs-CZ" b="1" dirty="0">
                <a:solidFill>
                  <a:srgbClr val="FF0000"/>
                </a:solidFill>
              </a:rPr>
              <a:t>mají vysoký dopad na veřejné zdraví </a:t>
            </a:r>
            <a:r>
              <a:rPr lang="cs-CZ" dirty="0"/>
              <a:t>nebo které se </a:t>
            </a:r>
            <a:r>
              <a:rPr lang="cs-CZ" b="1" dirty="0">
                <a:solidFill>
                  <a:srgbClr val="0070C0"/>
                </a:solidFill>
              </a:rPr>
              <a:t>doporučuje konzumovat</a:t>
            </a:r>
            <a:r>
              <a:rPr lang="cs-CZ" dirty="0"/>
              <a:t>.</a:t>
            </a:r>
          </a:p>
          <a:p>
            <a:r>
              <a:rPr lang="cs-CZ" dirty="0"/>
              <a:t>Podle těchto kritérií jsou </a:t>
            </a:r>
            <a:r>
              <a:rPr lang="cs-CZ" b="1" u="sng" dirty="0">
                <a:solidFill>
                  <a:srgbClr val="0070C0"/>
                </a:solidFill>
              </a:rPr>
              <a:t>relevantní tyto kategorie potravin</a:t>
            </a:r>
            <a:r>
              <a:rPr lang="cs-CZ" dirty="0"/>
              <a:t>, na které je třeba se zaměřit:</a:t>
            </a:r>
          </a:p>
          <a:p>
            <a:pPr lvl="1"/>
            <a:r>
              <a:rPr lang="cs-CZ" sz="2800" dirty="0">
                <a:solidFill>
                  <a:srgbClr val="FF0000"/>
                </a:solidFill>
              </a:rPr>
              <a:t>Nápoje slazené cukry • Mléčné  a rostlinné nápoje slazené cukry • Snídaňové cereálie • Chléb a pečivo • Cukrovinky • Pekařské výrobky (např.: koláče a sušenky) • Hotové pokrmy (dehydratované polévky, sušená bramborová kaše, směs rýže) • </a:t>
            </a:r>
            <a:r>
              <a:rPr lang="cs-CZ" sz="2800" dirty="0" err="1">
                <a:solidFill>
                  <a:srgbClr val="FF0000"/>
                </a:solidFill>
              </a:rPr>
              <a:t>Snacky</a:t>
            </a:r>
            <a:r>
              <a:rPr lang="cs-CZ" sz="2800" dirty="0">
                <a:solidFill>
                  <a:srgbClr val="FF0000"/>
                </a:solidFill>
              </a:rPr>
              <a:t> • Omáčky (včetně kečupu) • Dezerty, zmrzlina a polevy • Konzervované ovoce a zelenina</a:t>
            </a:r>
          </a:p>
        </p:txBody>
      </p:sp>
    </p:spTree>
    <p:extLst>
      <p:ext uri="{BB962C8B-B14F-4D97-AF65-F5344CB8AC3E}">
        <p14:creationId xmlns:p14="http://schemas.microsoft.com/office/powerpoint/2010/main" val="12524083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820970-E5E8-484C-882D-3A0F244522E4}"/>
              </a:ext>
            </a:extLst>
          </p:cNvPr>
          <p:cNvSpPr>
            <a:spLocks noGrp="1"/>
          </p:cNvSpPr>
          <p:nvPr>
            <p:ph type="title"/>
          </p:nvPr>
        </p:nvSpPr>
        <p:spPr>
          <a:xfrm>
            <a:off x="838200" y="166255"/>
            <a:ext cx="10515600" cy="1130531"/>
          </a:xfrm>
        </p:spPr>
        <p:txBody>
          <a:bodyPr>
            <a:normAutofit fontScale="90000"/>
          </a:bodyPr>
          <a:lstStyle/>
          <a:p>
            <a:r>
              <a:rPr lang="cs-CZ" sz="4000" b="1" dirty="0">
                <a:solidFill>
                  <a:srgbClr val="FF0000"/>
                </a:solidFill>
                <a:latin typeface="+mn-lt"/>
              </a:rPr>
              <a:t>Obsah cukru ve slazených nápojích (na 330 ml)</a:t>
            </a:r>
            <a:br>
              <a:rPr lang="cs-CZ" b="1" dirty="0">
                <a:solidFill>
                  <a:srgbClr val="FF0000"/>
                </a:solidFill>
              </a:rPr>
            </a:br>
            <a:r>
              <a:rPr lang="en-US" sz="3600" b="1" dirty="0">
                <a:solidFill>
                  <a:srgbClr val="FF0000"/>
                </a:solidFill>
                <a:latin typeface="+mn-lt"/>
              </a:rPr>
              <a:t>Source: Action on Sugar, 2015 WHO/Europe</a:t>
            </a:r>
            <a:endParaRPr lang="cs-CZ" dirty="0">
              <a:solidFill>
                <a:srgbClr val="FF0000"/>
              </a:solidFill>
            </a:endParaRPr>
          </a:p>
        </p:txBody>
      </p:sp>
      <p:pic>
        <p:nvPicPr>
          <p:cNvPr id="4" name="Zástupný symbol pro obsah 3">
            <a:extLst>
              <a:ext uri="{FF2B5EF4-FFF2-40B4-BE49-F238E27FC236}">
                <a16:creationId xmlns:a16="http://schemas.microsoft.com/office/drawing/2014/main" id="{8CBC9350-1CEF-4471-9E79-2052B8E132E4}"/>
              </a:ext>
            </a:extLst>
          </p:cNvPr>
          <p:cNvPicPr>
            <a:picLocks noGrp="1" noChangeAspect="1"/>
          </p:cNvPicPr>
          <p:nvPr>
            <p:ph idx="1"/>
          </p:nvPr>
        </p:nvPicPr>
        <p:blipFill>
          <a:blip r:embed="rId2"/>
          <a:stretch>
            <a:fillRect/>
          </a:stretch>
        </p:blipFill>
        <p:spPr>
          <a:xfrm>
            <a:off x="499933" y="1119412"/>
            <a:ext cx="11323507" cy="5572333"/>
          </a:xfrm>
          <a:prstGeom prst="rect">
            <a:avLst/>
          </a:prstGeom>
        </p:spPr>
      </p:pic>
    </p:spTree>
    <p:extLst>
      <p:ext uri="{BB962C8B-B14F-4D97-AF65-F5344CB8AC3E}">
        <p14:creationId xmlns:p14="http://schemas.microsoft.com/office/powerpoint/2010/main" val="305785472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54A10A-05C7-41A2-85E3-DB73572492D1}"/>
              </a:ext>
            </a:extLst>
          </p:cNvPr>
          <p:cNvSpPr>
            <a:spLocks noGrp="1"/>
          </p:cNvSpPr>
          <p:nvPr>
            <p:ph type="title"/>
          </p:nvPr>
        </p:nvSpPr>
        <p:spPr>
          <a:xfrm>
            <a:off x="838200" y="365125"/>
            <a:ext cx="10515600" cy="686927"/>
          </a:xfrm>
        </p:spPr>
        <p:txBody>
          <a:bodyPr>
            <a:normAutofit/>
          </a:bodyPr>
          <a:lstStyle/>
          <a:p>
            <a:r>
              <a:rPr lang="cs-CZ" sz="3200" b="1" dirty="0">
                <a:solidFill>
                  <a:srgbClr val="FF0000"/>
                </a:solidFill>
                <a:latin typeface="+mn-lt"/>
              </a:rPr>
              <a:t>Nebezpečí slazených nápojů?</a:t>
            </a:r>
          </a:p>
        </p:txBody>
      </p:sp>
      <p:sp>
        <p:nvSpPr>
          <p:cNvPr id="3" name="Zástupný symbol pro obsah 2">
            <a:extLst>
              <a:ext uri="{FF2B5EF4-FFF2-40B4-BE49-F238E27FC236}">
                <a16:creationId xmlns:a16="http://schemas.microsoft.com/office/drawing/2014/main" id="{8FDE3F2D-EAD8-4068-B0BA-A6E4A7A90082}"/>
              </a:ext>
            </a:extLst>
          </p:cNvPr>
          <p:cNvSpPr>
            <a:spLocks noGrp="1"/>
          </p:cNvSpPr>
          <p:nvPr>
            <p:ph idx="1"/>
          </p:nvPr>
        </p:nvSpPr>
        <p:spPr>
          <a:xfrm>
            <a:off x="373626" y="1297858"/>
            <a:ext cx="10980174" cy="4984955"/>
          </a:xfrm>
        </p:spPr>
        <p:txBody>
          <a:bodyPr>
            <a:normAutofit lnSpcReduction="10000"/>
          </a:bodyPr>
          <a:lstStyle/>
          <a:p>
            <a:r>
              <a:rPr lang="cs-CZ" dirty="0"/>
              <a:t>V roce 2016  systematický přehled s meta-analýzou zjistil, že </a:t>
            </a:r>
            <a:r>
              <a:rPr lang="cs-CZ" b="1" dirty="0">
                <a:solidFill>
                  <a:srgbClr val="FF0000"/>
                </a:solidFill>
              </a:rPr>
              <a:t>pravidelná konzumace slazených nápojů je spojena s vyšším rizikem rozvoje cukrovky 2. typu </a:t>
            </a:r>
            <a:r>
              <a:rPr lang="cs-CZ" dirty="0">
                <a:solidFill>
                  <a:srgbClr val="0070C0"/>
                </a:solidFill>
              </a:rPr>
              <a:t>nezávisle na obezitě</a:t>
            </a:r>
            <a:r>
              <a:rPr lang="cs-CZ" dirty="0"/>
              <a:t>.</a:t>
            </a:r>
          </a:p>
          <a:p>
            <a:r>
              <a:rPr lang="cs-CZ" dirty="0"/>
              <a:t>Snížit konzumaci nápojů  slazených cukrem, </a:t>
            </a:r>
            <a:r>
              <a:rPr lang="cs-CZ" b="1" dirty="0">
                <a:solidFill>
                  <a:srgbClr val="0070C0"/>
                </a:solidFill>
              </a:rPr>
              <a:t>nápoje se sladidly a džusy nejsou vhodnou náhradou</a:t>
            </a:r>
            <a:r>
              <a:rPr lang="cs-CZ" dirty="0"/>
              <a:t>. </a:t>
            </a:r>
          </a:p>
          <a:p>
            <a:r>
              <a:rPr lang="cs-CZ" dirty="0"/>
              <a:t>Další studie globální odhad vlivu slazených nápojů cukrem s obsahem alespoň  5 g cukru / 100 ml, kromě 100% džusů.</a:t>
            </a:r>
          </a:p>
          <a:p>
            <a:r>
              <a:rPr lang="cs-CZ" dirty="0"/>
              <a:t>Autoři vycházeli ze světové zátěže nemocemi podle hodnocení WHO.</a:t>
            </a:r>
          </a:p>
          <a:p>
            <a:r>
              <a:rPr lang="cs-CZ" dirty="0"/>
              <a:t>Konzumace  cukrem slazených nápojů </a:t>
            </a:r>
            <a:r>
              <a:rPr lang="cs-CZ" b="1" dirty="0">
                <a:solidFill>
                  <a:srgbClr val="FF0000"/>
                </a:solidFill>
              </a:rPr>
              <a:t>má souvislost s 184 000 úmrtími ročně </a:t>
            </a:r>
            <a:r>
              <a:rPr lang="cs-CZ" dirty="0"/>
              <a:t>( 133 000 diabetes, 45 000 KVO, 6 450 nádorová onemocnění)</a:t>
            </a:r>
          </a:p>
          <a:p>
            <a:r>
              <a:rPr lang="cs-CZ" dirty="0"/>
              <a:t>Doporučení </a:t>
            </a:r>
            <a:r>
              <a:rPr lang="cs-CZ" b="1" dirty="0">
                <a:solidFill>
                  <a:srgbClr val="FF0000"/>
                </a:solidFill>
              </a:rPr>
              <a:t>omezit konzumaci cukru ze slazených nápojů </a:t>
            </a:r>
            <a:r>
              <a:rPr lang="cs-CZ" dirty="0"/>
              <a:t>u dospělých na max. </a:t>
            </a:r>
            <a:r>
              <a:rPr lang="cs-CZ" b="1" u="sng" dirty="0">
                <a:solidFill>
                  <a:srgbClr val="FF0000"/>
                </a:solidFill>
              </a:rPr>
              <a:t>asi na 1 litr – nápoje s 11 g/100 ml.</a:t>
            </a:r>
            <a:endParaRPr lang="cs-CZ" dirty="0"/>
          </a:p>
          <a:p>
            <a:endParaRPr lang="cs-CZ" dirty="0"/>
          </a:p>
        </p:txBody>
      </p:sp>
    </p:spTree>
    <p:extLst>
      <p:ext uri="{BB962C8B-B14F-4D97-AF65-F5344CB8AC3E}">
        <p14:creationId xmlns:p14="http://schemas.microsoft.com/office/powerpoint/2010/main" val="1019477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E57011AF-B82C-4B3E-8829-2FAC1B5D3787}"/>
              </a:ext>
            </a:extLst>
          </p:cNvPr>
          <p:cNvPicPr>
            <a:picLocks noGrp="1" noChangeAspect="1"/>
          </p:cNvPicPr>
          <p:nvPr>
            <p:ph idx="1"/>
          </p:nvPr>
        </p:nvPicPr>
        <p:blipFill>
          <a:blip r:embed="rId2"/>
          <a:stretch>
            <a:fillRect/>
          </a:stretch>
        </p:blipFill>
        <p:spPr>
          <a:xfrm>
            <a:off x="171926" y="487783"/>
            <a:ext cx="11848147" cy="6005092"/>
          </a:xfrm>
          <a:prstGeom prst="rect">
            <a:avLst/>
          </a:prstGeom>
        </p:spPr>
      </p:pic>
      <p:sp>
        <p:nvSpPr>
          <p:cNvPr id="3" name="Obdélník 2">
            <a:extLst>
              <a:ext uri="{FF2B5EF4-FFF2-40B4-BE49-F238E27FC236}">
                <a16:creationId xmlns:a16="http://schemas.microsoft.com/office/drawing/2014/main" id="{B873256D-07BF-4031-BAD9-9970C5614F8D}"/>
              </a:ext>
            </a:extLst>
          </p:cNvPr>
          <p:cNvSpPr/>
          <p:nvPr/>
        </p:nvSpPr>
        <p:spPr>
          <a:xfrm>
            <a:off x="2075167" y="2785058"/>
            <a:ext cx="107594" cy="277016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9968462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200" b="1" noProof="0" dirty="0">
                <a:solidFill>
                  <a:srgbClr val="FF0000"/>
                </a:solidFill>
                <a:latin typeface="+mn-lt"/>
              </a:rPr>
              <a:t>Ovoce nebo džus nebo kola</a:t>
            </a:r>
            <a:r>
              <a:rPr lang="en-GB" sz="3200" b="1" noProof="0" dirty="0">
                <a:solidFill>
                  <a:srgbClr val="FF0000"/>
                </a:solidFill>
                <a:latin typeface="+mn-lt"/>
              </a:rPr>
              <a:t>?</a:t>
            </a:r>
          </a:p>
        </p:txBody>
      </p:sp>
      <p:graphicFrame>
        <p:nvGraphicFramePr>
          <p:cNvPr id="6" name="Tabulka 5"/>
          <p:cNvGraphicFramePr>
            <a:graphicFrameLocks noGrp="1"/>
          </p:cNvGraphicFramePr>
          <p:nvPr>
            <p:extLst>
              <p:ext uri="{D42A27DB-BD31-4B8C-83A1-F6EECF244321}">
                <p14:modId xmlns:p14="http://schemas.microsoft.com/office/powerpoint/2010/main" val="4091321795"/>
              </p:ext>
            </p:extLst>
          </p:nvPr>
        </p:nvGraphicFramePr>
        <p:xfrm>
          <a:off x="3802902" y="1489715"/>
          <a:ext cx="8027416" cy="4642261"/>
        </p:xfrm>
        <a:graphic>
          <a:graphicData uri="http://schemas.openxmlformats.org/drawingml/2006/table">
            <a:tbl>
              <a:tblPr firstRow="1" bandRow="1">
                <a:tableStyleId>{93296810-A885-4BE3-A3E7-6D5BEEA58F35}</a:tableStyleId>
              </a:tblPr>
              <a:tblGrid>
                <a:gridCol w="2425924">
                  <a:extLst>
                    <a:ext uri="{9D8B030D-6E8A-4147-A177-3AD203B41FA5}">
                      <a16:colId xmlns:a16="http://schemas.microsoft.com/office/drawing/2014/main" val="2456375958"/>
                    </a:ext>
                  </a:extLst>
                </a:gridCol>
                <a:gridCol w="1867164">
                  <a:extLst>
                    <a:ext uri="{9D8B030D-6E8A-4147-A177-3AD203B41FA5}">
                      <a16:colId xmlns:a16="http://schemas.microsoft.com/office/drawing/2014/main" val="2585535757"/>
                    </a:ext>
                  </a:extLst>
                </a:gridCol>
                <a:gridCol w="1867164">
                  <a:extLst>
                    <a:ext uri="{9D8B030D-6E8A-4147-A177-3AD203B41FA5}">
                      <a16:colId xmlns:a16="http://schemas.microsoft.com/office/drawing/2014/main" val="20002"/>
                    </a:ext>
                  </a:extLst>
                </a:gridCol>
                <a:gridCol w="1867164">
                  <a:extLst>
                    <a:ext uri="{9D8B030D-6E8A-4147-A177-3AD203B41FA5}">
                      <a16:colId xmlns:a16="http://schemas.microsoft.com/office/drawing/2014/main" val="20003"/>
                    </a:ext>
                  </a:extLst>
                </a:gridCol>
              </a:tblGrid>
              <a:tr h="462516">
                <a:tc rowSpan="2">
                  <a:txBody>
                    <a:bodyPr/>
                    <a:lstStyle/>
                    <a:p>
                      <a:pPr algn="ctr"/>
                      <a:r>
                        <a:rPr lang="cs-CZ" sz="1800" dirty="0"/>
                        <a:t>Složení</a:t>
                      </a:r>
                    </a:p>
                  </a:txBody>
                  <a:tcPr anchor="ctr"/>
                </a:tc>
                <a:tc gridSpan="3">
                  <a:txBody>
                    <a:bodyPr/>
                    <a:lstStyle/>
                    <a:p>
                      <a:pPr algn="ctr"/>
                      <a:r>
                        <a:rPr lang="cs-CZ" sz="1800" dirty="0"/>
                        <a:t>Množství na 100 g</a:t>
                      </a:r>
                    </a:p>
                  </a:txBody>
                  <a:tcPr anchor="ctr"/>
                </a:tc>
                <a:tc hMerge="1">
                  <a:txBody>
                    <a:bodyPr/>
                    <a:lstStyle/>
                    <a:p>
                      <a:pPr algn="ctr"/>
                      <a:endParaRPr lang="cs-CZ" sz="2000" dirty="0"/>
                    </a:p>
                  </a:txBody>
                  <a:tcPr/>
                </a:tc>
                <a:tc hMerge="1">
                  <a:txBody>
                    <a:bodyPr/>
                    <a:lstStyle/>
                    <a:p>
                      <a:pPr algn="ctr"/>
                      <a:endParaRPr lang="cs-CZ" sz="2000" dirty="0"/>
                    </a:p>
                  </a:txBody>
                  <a:tcPr/>
                </a:tc>
                <a:extLst>
                  <a:ext uri="{0D108BD9-81ED-4DB2-BD59-A6C34878D82A}">
                    <a16:rowId xmlns:a16="http://schemas.microsoft.com/office/drawing/2014/main" val="1561714612"/>
                  </a:ext>
                </a:extLst>
              </a:tr>
              <a:tr h="423973">
                <a:tc vMerge="1">
                  <a:txBody>
                    <a:bodyPr/>
                    <a:lstStyle/>
                    <a:p>
                      <a:pPr algn="ctr"/>
                      <a:endParaRPr lang="cs-CZ" sz="2000" dirty="0"/>
                    </a:p>
                  </a:txBody>
                  <a:tcPr/>
                </a:tc>
                <a:tc>
                  <a:txBody>
                    <a:bodyPr/>
                    <a:lstStyle/>
                    <a:p>
                      <a:pPr algn="ctr"/>
                      <a:r>
                        <a:rPr lang="cs-CZ" sz="1600" dirty="0"/>
                        <a:t>POMERANČ</a:t>
                      </a:r>
                      <a:endParaRPr lang="cs-CZ" sz="1600" b="1" dirty="0"/>
                    </a:p>
                  </a:txBody>
                  <a:tcPr anchor="ctr"/>
                </a:tc>
                <a:tc>
                  <a:txBody>
                    <a:bodyPr/>
                    <a:lstStyle/>
                    <a:p>
                      <a:pPr algn="ctr"/>
                      <a:r>
                        <a:rPr lang="cs-CZ" sz="1600" dirty="0"/>
                        <a:t>SMOOTHIE</a:t>
                      </a:r>
                      <a:endParaRPr lang="cs-CZ" sz="1600" b="1" dirty="0"/>
                    </a:p>
                  </a:txBody>
                  <a:tcPr anchor="ctr"/>
                </a:tc>
                <a:tc>
                  <a:txBody>
                    <a:bodyPr/>
                    <a:lstStyle/>
                    <a:p>
                      <a:pPr algn="ctr"/>
                      <a:r>
                        <a:rPr lang="cs-CZ" sz="1600" dirty="0"/>
                        <a:t>DŽUS</a:t>
                      </a:r>
                      <a:endParaRPr lang="cs-CZ" sz="1600" b="1" dirty="0"/>
                    </a:p>
                  </a:txBody>
                  <a:tcPr anchor="ctr"/>
                </a:tc>
                <a:extLst>
                  <a:ext uri="{0D108BD9-81ED-4DB2-BD59-A6C34878D82A}">
                    <a16:rowId xmlns:a16="http://schemas.microsoft.com/office/drawing/2014/main" val="10001"/>
                  </a:ext>
                </a:extLst>
              </a:tr>
              <a:tr h="462516">
                <a:tc>
                  <a:txBody>
                    <a:bodyPr/>
                    <a:lstStyle/>
                    <a:p>
                      <a:r>
                        <a:rPr lang="cs-CZ" sz="1800" dirty="0"/>
                        <a:t>Energie</a:t>
                      </a:r>
                    </a:p>
                  </a:txBody>
                  <a:tcPr anchor="ctr"/>
                </a:tc>
                <a:tc>
                  <a:txBody>
                    <a:bodyPr/>
                    <a:lstStyle/>
                    <a:p>
                      <a:pPr algn="ctr"/>
                      <a:r>
                        <a:rPr lang="cs-CZ" sz="1800" dirty="0"/>
                        <a:t>49 kcal / 205 kJ</a:t>
                      </a:r>
                    </a:p>
                  </a:txBody>
                  <a:tcPr anchor="ctr"/>
                </a:tc>
                <a:tc>
                  <a:txBody>
                    <a:bodyPr/>
                    <a:lstStyle/>
                    <a:p>
                      <a:pPr algn="ctr"/>
                      <a:r>
                        <a:rPr lang="cs-CZ" sz="1800" dirty="0"/>
                        <a:t>56 kcal / 235 </a:t>
                      </a:r>
                      <a:r>
                        <a:rPr lang="cs-CZ" sz="1800" dirty="0" err="1"/>
                        <a:t>kJ</a:t>
                      </a:r>
                      <a:endParaRPr lang="cs-CZ" sz="1800" dirty="0"/>
                    </a:p>
                  </a:txBody>
                  <a:tcPr anchor="ctr"/>
                </a:tc>
                <a:tc>
                  <a:txBody>
                    <a:bodyPr/>
                    <a:lstStyle/>
                    <a:p>
                      <a:pPr algn="ctr"/>
                      <a:r>
                        <a:rPr lang="cs-CZ" sz="1800" dirty="0"/>
                        <a:t>43 kcal / 180 </a:t>
                      </a:r>
                      <a:r>
                        <a:rPr lang="cs-CZ" sz="1800" dirty="0" err="1"/>
                        <a:t>kJ</a:t>
                      </a:r>
                      <a:endParaRPr lang="cs-CZ" sz="1800" dirty="0"/>
                    </a:p>
                  </a:txBody>
                  <a:tcPr anchor="ctr"/>
                </a:tc>
                <a:extLst>
                  <a:ext uri="{0D108BD9-81ED-4DB2-BD59-A6C34878D82A}">
                    <a16:rowId xmlns:a16="http://schemas.microsoft.com/office/drawing/2014/main" val="183278638"/>
                  </a:ext>
                </a:extLst>
              </a:tr>
              <a:tr h="462516">
                <a:tc>
                  <a:txBody>
                    <a:bodyPr/>
                    <a:lstStyle/>
                    <a:p>
                      <a:r>
                        <a:rPr lang="cs-CZ" sz="1800" dirty="0"/>
                        <a:t>Tuk</a:t>
                      </a:r>
                    </a:p>
                  </a:txBody>
                  <a:tcPr anchor="ctr"/>
                </a:tc>
                <a:tc>
                  <a:txBody>
                    <a:bodyPr/>
                    <a:lstStyle/>
                    <a:p>
                      <a:pPr algn="ctr"/>
                      <a:r>
                        <a:rPr lang="cs-CZ" sz="1800" dirty="0"/>
                        <a:t>0 g</a:t>
                      </a:r>
                    </a:p>
                  </a:txBody>
                  <a:tcPr anchor="ctr"/>
                </a:tc>
                <a:tc>
                  <a:txBody>
                    <a:bodyPr/>
                    <a:lstStyle/>
                    <a:p>
                      <a:pPr algn="ctr"/>
                      <a:r>
                        <a:rPr lang="cs-CZ" sz="1800" dirty="0"/>
                        <a:t>0,3 g</a:t>
                      </a:r>
                    </a:p>
                  </a:txBody>
                  <a:tcPr anchor="ctr"/>
                </a:tc>
                <a:tc>
                  <a:txBody>
                    <a:bodyPr/>
                    <a:lstStyle/>
                    <a:p>
                      <a:pPr algn="ctr"/>
                      <a:r>
                        <a:rPr lang="cs-CZ" sz="1800" dirty="0"/>
                        <a:t>0 g</a:t>
                      </a:r>
                    </a:p>
                  </a:txBody>
                  <a:tcPr anchor="ctr"/>
                </a:tc>
                <a:extLst>
                  <a:ext uri="{0D108BD9-81ED-4DB2-BD59-A6C34878D82A}">
                    <a16:rowId xmlns:a16="http://schemas.microsoft.com/office/drawing/2014/main" val="4225307498"/>
                  </a:ext>
                </a:extLst>
              </a:tr>
              <a:tr h="462516">
                <a:tc>
                  <a:txBody>
                    <a:bodyPr/>
                    <a:lstStyle/>
                    <a:p>
                      <a:r>
                        <a:rPr lang="cs-CZ" sz="1800" dirty="0"/>
                        <a:t>Sacharidy</a:t>
                      </a:r>
                    </a:p>
                  </a:txBody>
                  <a:tcPr anchor="ctr"/>
                </a:tc>
                <a:tc>
                  <a:txBody>
                    <a:bodyPr/>
                    <a:lstStyle/>
                    <a:p>
                      <a:pPr algn="ctr"/>
                      <a:r>
                        <a:rPr lang="cs-CZ" sz="1800" dirty="0"/>
                        <a:t>10 g</a:t>
                      </a:r>
                    </a:p>
                  </a:txBody>
                  <a:tcPr anchor="ctr"/>
                </a:tc>
                <a:tc>
                  <a:txBody>
                    <a:bodyPr/>
                    <a:lstStyle/>
                    <a:p>
                      <a:pPr algn="ctr"/>
                      <a:r>
                        <a:rPr lang="cs-CZ" sz="1800" dirty="0"/>
                        <a:t>14,4</a:t>
                      </a:r>
                      <a:r>
                        <a:rPr lang="cs-CZ" sz="1800" baseline="0" dirty="0"/>
                        <a:t> g</a:t>
                      </a:r>
                      <a:endParaRPr lang="cs-CZ" sz="1800" dirty="0"/>
                    </a:p>
                  </a:txBody>
                  <a:tcPr anchor="ctr"/>
                </a:tc>
                <a:tc>
                  <a:txBody>
                    <a:bodyPr/>
                    <a:lstStyle/>
                    <a:p>
                      <a:pPr algn="ctr"/>
                      <a:r>
                        <a:rPr lang="cs-CZ" sz="1800" dirty="0"/>
                        <a:t>9 g</a:t>
                      </a:r>
                    </a:p>
                  </a:txBody>
                  <a:tcPr anchor="ctr"/>
                </a:tc>
                <a:extLst>
                  <a:ext uri="{0D108BD9-81ED-4DB2-BD59-A6C34878D82A}">
                    <a16:rowId xmlns:a16="http://schemas.microsoft.com/office/drawing/2014/main" val="3347925279"/>
                  </a:ext>
                </a:extLst>
              </a:tr>
              <a:tr h="462516">
                <a:tc>
                  <a:txBody>
                    <a:bodyPr/>
                    <a:lstStyle/>
                    <a:p>
                      <a:r>
                        <a:rPr lang="cs-CZ" sz="2800" b="1" dirty="0">
                          <a:solidFill>
                            <a:srgbClr val="FF0000"/>
                          </a:solidFill>
                        </a:rPr>
                        <a:t>     Cukr</a:t>
                      </a:r>
                    </a:p>
                  </a:txBody>
                  <a:tcPr anchor="ctr"/>
                </a:tc>
                <a:tc>
                  <a:txBody>
                    <a:bodyPr/>
                    <a:lstStyle/>
                    <a:p>
                      <a:pPr algn="ctr"/>
                      <a:r>
                        <a:rPr lang="cs-CZ" sz="2800" b="1" dirty="0">
                          <a:solidFill>
                            <a:srgbClr val="FF0000"/>
                          </a:solidFill>
                        </a:rPr>
                        <a:t>7,3</a:t>
                      </a:r>
                      <a:r>
                        <a:rPr lang="cs-CZ" sz="2800" b="1" baseline="0" dirty="0">
                          <a:solidFill>
                            <a:srgbClr val="FF0000"/>
                          </a:solidFill>
                        </a:rPr>
                        <a:t> g</a:t>
                      </a:r>
                      <a:endParaRPr lang="cs-CZ" sz="2800" b="1" dirty="0">
                        <a:solidFill>
                          <a:srgbClr val="FF0000"/>
                        </a:solidFill>
                      </a:endParaRPr>
                    </a:p>
                  </a:txBody>
                  <a:tcPr anchor="ctr"/>
                </a:tc>
                <a:tc>
                  <a:txBody>
                    <a:bodyPr/>
                    <a:lstStyle/>
                    <a:p>
                      <a:pPr algn="ctr"/>
                      <a:r>
                        <a:rPr lang="cs-CZ" sz="2800" b="1" dirty="0">
                          <a:solidFill>
                            <a:srgbClr val="FF0000"/>
                          </a:solidFill>
                        </a:rPr>
                        <a:t>12,1 g</a:t>
                      </a:r>
                    </a:p>
                  </a:txBody>
                  <a:tcPr anchor="ctr"/>
                </a:tc>
                <a:tc>
                  <a:txBody>
                    <a:bodyPr/>
                    <a:lstStyle/>
                    <a:p>
                      <a:pPr algn="ctr"/>
                      <a:r>
                        <a:rPr lang="cs-CZ" sz="2800" b="1" dirty="0">
                          <a:solidFill>
                            <a:srgbClr val="FF0000"/>
                          </a:solidFill>
                        </a:rPr>
                        <a:t>9 g</a:t>
                      </a:r>
                    </a:p>
                  </a:txBody>
                  <a:tcPr anchor="ctr"/>
                </a:tc>
                <a:extLst>
                  <a:ext uri="{0D108BD9-81ED-4DB2-BD59-A6C34878D82A}">
                    <a16:rowId xmlns:a16="http://schemas.microsoft.com/office/drawing/2014/main" val="1123449975"/>
                  </a:ext>
                </a:extLst>
              </a:tr>
              <a:tr h="462516">
                <a:tc>
                  <a:txBody>
                    <a:bodyPr/>
                    <a:lstStyle/>
                    <a:p>
                      <a:r>
                        <a:rPr lang="cs-CZ" sz="1800" dirty="0"/>
                        <a:t>Bílkoviny</a:t>
                      </a:r>
                    </a:p>
                  </a:txBody>
                  <a:tcPr anchor="ctr"/>
                </a:tc>
                <a:tc>
                  <a:txBody>
                    <a:bodyPr/>
                    <a:lstStyle/>
                    <a:p>
                      <a:pPr algn="ctr"/>
                      <a:r>
                        <a:rPr lang="cs-CZ" sz="1800" dirty="0"/>
                        <a:t>0,9 g</a:t>
                      </a:r>
                    </a:p>
                  </a:txBody>
                  <a:tcPr anchor="ctr"/>
                </a:tc>
                <a:tc>
                  <a:txBody>
                    <a:bodyPr/>
                    <a:lstStyle/>
                    <a:p>
                      <a:pPr algn="ctr"/>
                      <a:r>
                        <a:rPr lang="cs-CZ" sz="1800" dirty="0"/>
                        <a:t>0,6 g</a:t>
                      </a:r>
                    </a:p>
                  </a:txBody>
                  <a:tcPr anchor="ctr"/>
                </a:tc>
                <a:tc>
                  <a:txBody>
                    <a:bodyPr/>
                    <a:lstStyle/>
                    <a:p>
                      <a:pPr algn="ctr"/>
                      <a:r>
                        <a:rPr lang="cs-CZ" sz="1800" dirty="0"/>
                        <a:t>0,7 g</a:t>
                      </a:r>
                    </a:p>
                  </a:txBody>
                  <a:tcPr anchor="ctr"/>
                </a:tc>
                <a:extLst>
                  <a:ext uri="{0D108BD9-81ED-4DB2-BD59-A6C34878D82A}">
                    <a16:rowId xmlns:a16="http://schemas.microsoft.com/office/drawing/2014/main" val="1056354487"/>
                  </a:ext>
                </a:extLst>
              </a:tr>
              <a:tr h="462516">
                <a:tc>
                  <a:txBody>
                    <a:bodyPr/>
                    <a:lstStyle/>
                    <a:p>
                      <a:r>
                        <a:rPr lang="cs-CZ" sz="1800" dirty="0"/>
                        <a:t>Vláknina</a:t>
                      </a:r>
                    </a:p>
                  </a:txBody>
                  <a:tcPr anchor="ctr"/>
                </a:tc>
                <a:tc>
                  <a:txBody>
                    <a:bodyPr/>
                    <a:lstStyle/>
                    <a:p>
                      <a:pPr algn="ctr"/>
                      <a:r>
                        <a:rPr lang="cs-CZ" sz="1800" dirty="0"/>
                        <a:t>2 g</a:t>
                      </a:r>
                    </a:p>
                  </a:txBody>
                  <a:tcPr anchor="ctr"/>
                </a:tc>
                <a:tc>
                  <a:txBody>
                    <a:bodyPr/>
                    <a:lstStyle/>
                    <a:p>
                      <a:pPr algn="ctr"/>
                      <a:r>
                        <a:rPr lang="cs-CZ" sz="1800" dirty="0"/>
                        <a:t>1,7 g</a:t>
                      </a:r>
                    </a:p>
                  </a:txBody>
                  <a:tcPr anchor="ctr"/>
                </a:tc>
                <a:tc>
                  <a:txBody>
                    <a:bodyPr/>
                    <a:lstStyle/>
                    <a:p>
                      <a:pPr algn="ctr"/>
                      <a:r>
                        <a:rPr lang="cs-CZ" sz="1800" dirty="0"/>
                        <a:t>0,1 g</a:t>
                      </a:r>
                    </a:p>
                  </a:txBody>
                  <a:tcPr anchor="ctr"/>
                </a:tc>
                <a:extLst>
                  <a:ext uri="{0D108BD9-81ED-4DB2-BD59-A6C34878D82A}">
                    <a16:rowId xmlns:a16="http://schemas.microsoft.com/office/drawing/2014/main" val="2418825731"/>
                  </a:ext>
                </a:extLst>
              </a:tr>
              <a:tr h="462516">
                <a:tc>
                  <a:txBody>
                    <a:bodyPr/>
                    <a:lstStyle/>
                    <a:p>
                      <a:r>
                        <a:rPr lang="cs-CZ" sz="1800" dirty="0"/>
                        <a:t>Vitamin C</a:t>
                      </a:r>
                    </a:p>
                  </a:txBody>
                  <a:tcPr anchor="ctr"/>
                </a:tc>
                <a:tc>
                  <a:txBody>
                    <a:bodyPr/>
                    <a:lstStyle/>
                    <a:p>
                      <a:pPr algn="ctr"/>
                      <a:r>
                        <a:rPr lang="cs-CZ" sz="1800" dirty="0"/>
                        <a:t>50,7</a:t>
                      </a:r>
                      <a:r>
                        <a:rPr lang="cs-CZ" sz="1800" baseline="0" dirty="0"/>
                        <a:t> mg</a:t>
                      </a:r>
                      <a:endParaRPr lang="cs-CZ" sz="1800" dirty="0"/>
                    </a:p>
                  </a:txBody>
                  <a:tcPr anchor="ctr"/>
                </a:tc>
                <a:tc>
                  <a:txBody>
                    <a:bodyPr/>
                    <a:lstStyle/>
                    <a:p>
                      <a:pPr algn="ctr"/>
                      <a:r>
                        <a:rPr lang="cs-CZ" sz="1800" dirty="0"/>
                        <a:t>41 mg</a:t>
                      </a:r>
                    </a:p>
                  </a:txBody>
                  <a:tcPr anchor="ctr"/>
                </a:tc>
                <a:tc>
                  <a:txBody>
                    <a:bodyPr/>
                    <a:lstStyle/>
                    <a:p>
                      <a:pPr algn="ctr"/>
                      <a:r>
                        <a:rPr lang="cs-CZ" sz="1800" dirty="0"/>
                        <a:t>30 mg</a:t>
                      </a:r>
                    </a:p>
                  </a:txBody>
                  <a:tcPr anchor="ctr"/>
                </a:tc>
                <a:extLst>
                  <a:ext uri="{0D108BD9-81ED-4DB2-BD59-A6C34878D82A}">
                    <a16:rowId xmlns:a16="http://schemas.microsoft.com/office/drawing/2014/main" val="10008"/>
                  </a:ext>
                </a:extLst>
              </a:tr>
              <a:tr h="462516">
                <a:tc>
                  <a:txBody>
                    <a:bodyPr/>
                    <a:lstStyle/>
                    <a:p>
                      <a:r>
                        <a:rPr lang="cs-CZ" sz="1800" dirty="0"/>
                        <a:t>Antioxidanty</a:t>
                      </a:r>
                      <a:r>
                        <a:rPr lang="cs-CZ" sz="1800" baseline="0" dirty="0"/>
                        <a:t> (ORAC)</a:t>
                      </a:r>
                      <a:endParaRPr lang="cs-CZ" sz="1800" dirty="0"/>
                    </a:p>
                  </a:txBody>
                  <a:tcPr anchor="ctr"/>
                </a:tc>
                <a:tc>
                  <a:txBody>
                    <a:bodyPr/>
                    <a:lstStyle/>
                    <a:p>
                      <a:pPr algn="ctr"/>
                      <a:r>
                        <a:rPr lang="cs-CZ" sz="1800" dirty="0"/>
                        <a:t>2 103</a:t>
                      </a:r>
                    </a:p>
                  </a:txBody>
                  <a:tcPr anchor="ctr"/>
                </a:tc>
                <a:tc>
                  <a:txBody>
                    <a:bodyPr/>
                    <a:lstStyle/>
                    <a:p>
                      <a:pPr algn="ctr"/>
                      <a:r>
                        <a:rPr lang="cs-CZ" sz="1800" dirty="0"/>
                        <a:t>1 566</a:t>
                      </a:r>
                    </a:p>
                  </a:txBody>
                  <a:tcPr anchor="ctr"/>
                </a:tc>
                <a:tc>
                  <a:txBody>
                    <a:bodyPr/>
                    <a:lstStyle/>
                    <a:p>
                      <a:pPr algn="ctr"/>
                      <a:r>
                        <a:rPr lang="cs-CZ" sz="1800" dirty="0"/>
                        <a:t>900</a:t>
                      </a:r>
                    </a:p>
                  </a:txBody>
                  <a:tcPr anchor="ctr"/>
                </a:tc>
                <a:extLst>
                  <a:ext uri="{0D108BD9-81ED-4DB2-BD59-A6C34878D82A}">
                    <a16:rowId xmlns:a16="http://schemas.microsoft.com/office/drawing/2014/main" val="10009"/>
                  </a:ext>
                </a:extLst>
              </a:tr>
            </a:tbl>
          </a:graphicData>
        </a:graphic>
      </p:graphicFrame>
      <p:pic>
        <p:nvPicPr>
          <p:cNvPr id="1026" name="Picture 2" descr="http://www.howtomakeorangejuice.com/files/photos/Orange_Juice_Recipes_Copyright_2012.jpg?w=620"/>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916010" y="2280721"/>
            <a:ext cx="2505076" cy="304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36789174"/>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a:bodyPr>
          <a:lstStyle/>
          <a:p>
            <a:r>
              <a:rPr lang="cs-CZ" sz="3200" b="1" dirty="0">
                <a:solidFill>
                  <a:srgbClr val="FF0000"/>
                </a:solidFill>
                <a:latin typeface="+mn-lt"/>
              </a:rPr>
              <a:t>Označovat přidané cukry?</a:t>
            </a:r>
          </a:p>
        </p:txBody>
      </p:sp>
      <p:pic>
        <p:nvPicPr>
          <p:cNvPr id="65" name="Obrázek 64"/>
          <p:cNvPicPr/>
          <p:nvPr/>
        </p:nvPicPr>
        <p:blipFill>
          <a:blip r:embed="rId2" cstate="print">
            <a:extLst>
              <a:ext uri="{28A0092B-C50C-407E-A947-70E740481C1C}">
                <a14:useLocalDpi xmlns:a14="http://schemas.microsoft.com/office/drawing/2010/main"/>
              </a:ext>
            </a:extLst>
          </a:blip>
          <a:stretch/>
        </p:blipFill>
        <p:spPr>
          <a:xfrm>
            <a:off x="331227" y="1370086"/>
            <a:ext cx="1932608" cy="2791455"/>
          </a:xfrm>
          <a:prstGeom prst="rect">
            <a:avLst/>
          </a:prstGeom>
          <a:ln>
            <a:noFill/>
          </a:ln>
        </p:spPr>
      </p:pic>
      <p:pic>
        <p:nvPicPr>
          <p:cNvPr id="66" name="Obrázek 65"/>
          <p:cNvPicPr/>
          <p:nvPr/>
        </p:nvPicPr>
        <p:blipFill>
          <a:blip r:embed="rId3" cstate="print">
            <a:extLst>
              <a:ext uri="{28A0092B-C50C-407E-A947-70E740481C1C}">
                <a14:useLocalDpi xmlns:a14="http://schemas.microsoft.com/office/drawing/2010/main"/>
              </a:ext>
            </a:extLst>
          </a:blip>
          <a:stretch/>
        </p:blipFill>
        <p:spPr>
          <a:xfrm>
            <a:off x="2314965" y="1386415"/>
            <a:ext cx="2212316" cy="2758798"/>
          </a:xfrm>
          <a:prstGeom prst="rect">
            <a:avLst/>
          </a:prstGeom>
          <a:ln>
            <a:noFill/>
          </a:ln>
        </p:spPr>
      </p:pic>
      <p:graphicFrame>
        <p:nvGraphicFramePr>
          <p:cNvPr id="13" name="Tabulka 12"/>
          <p:cNvGraphicFramePr>
            <a:graphicFrameLocks noGrp="1"/>
          </p:cNvGraphicFramePr>
          <p:nvPr>
            <p:extLst>
              <p:ext uri="{D42A27DB-BD31-4B8C-83A1-F6EECF244321}">
                <p14:modId xmlns:p14="http://schemas.microsoft.com/office/powerpoint/2010/main" val="2831039815"/>
              </p:ext>
            </p:extLst>
          </p:nvPr>
        </p:nvGraphicFramePr>
        <p:xfrm>
          <a:off x="5024284" y="1613559"/>
          <a:ext cx="6654022" cy="3912168"/>
        </p:xfrm>
        <a:graphic>
          <a:graphicData uri="http://schemas.openxmlformats.org/drawingml/2006/table">
            <a:tbl>
              <a:tblPr firstRow="1" bandRow="1">
                <a:tableStyleId>{7DF18680-E054-41AD-8BC1-D1AEF772440D}</a:tableStyleId>
              </a:tblPr>
              <a:tblGrid>
                <a:gridCol w="2027382">
                  <a:extLst>
                    <a:ext uri="{9D8B030D-6E8A-4147-A177-3AD203B41FA5}">
                      <a16:colId xmlns:a16="http://schemas.microsoft.com/office/drawing/2014/main" val="20000"/>
                    </a:ext>
                  </a:extLst>
                </a:gridCol>
                <a:gridCol w="2313320">
                  <a:extLst>
                    <a:ext uri="{9D8B030D-6E8A-4147-A177-3AD203B41FA5}">
                      <a16:colId xmlns:a16="http://schemas.microsoft.com/office/drawing/2014/main" val="2456375958"/>
                    </a:ext>
                  </a:extLst>
                </a:gridCol>
                <a:gridCol w="2313320">
                  <a:extLst>
                    <a:ext uri="{9D8B030D-6E8A-4147-A177-3AD203B41FA5}">
                      <a16:colId xmlns:a16="http://schemas.microsoft.com/office/drawing/2014/main" val="2585535757"/>
                    </a:ext>
                  </a:extLst>
                </a:gridCol>
              </a:tblGrid>
              <a:tr h="1199732">
                <a:tc>
                  <a:txBody>
                    <a:bodyPr/>
                    <a:lstStyle/>
                    <a:p>
                      <a:pPr algn="ctr"/>
                      <a:r>
                        <a:rPr lang="cs-CZ" sz="2000" dirty="0"/>
                        <a:t>Složení</a:t>
                      </a:r>
                    </a:p>
                  </a:txBody>
                  <a:tcPr/>
                </a:tc>
                <a:tc>
                  <a:txBody>
                    <a:bodyPr/>
                    <a:lstStyle/>
                    <a:p>
                      <a:pPr algn="ctr"/>
                      <a:r>
                        <a:rPr lang="cs-CZ" sz="2000" dirty="0"/>
                        <a:t>Ochucený ml. výrobek</a:t>
                      </a:r>
                    </a:p>
                  </a:txBody>
                  <a:tcPr/>
                </a:tc>
                <a:tc>
                  <a:txBody>
                    <a:bodyPr/>
                    <a:lstStyle/>
                    <a:p>
                      <a:pPr algn="ctr"/>
                      <a:r>
                        <a:rPr lang="cs-CZ" sz="2000" dirty="0"/>
                        <a:t>Neochucený ml. výrobek</a:t>
                      </a:r>
                    </a:p>
                  </a:txBody>
                  <a:tcPr/>
                </a:tc>
                <a:extLst>
                  <a:ext uri="{0D108BD9-81ED-4DB2-BD59-A6C34878D82A}">
                    <a16:rowId xmlns:a16="http://schemas.microsoft.com/office/drawing/2014/main" val="1561714612"/>
                  </a:ext>
                </a:extLst>
              </a:tr>
              <a:tr h="678109">
                <a:tc>
                  <a:txBody>
                    <a:bodyPr/>
                    <a:lstStyle/>
                    <a:p>
                      <a:r>
                        <a:rPr lang="cs-CZ" sz="2000" dirty="0"/>
                        <a:t>Energie</a:t>
                      </a:r>
                    </a:p>
                  </a:txBody>
                  <a:tcPr/>
                </a:tc>
                <a:tc>
                  <a:txBody>
                    <a:bodyPr/>
                    <a:lstStyle/>
                    <a:p>
                      <a:pPr algn="ctr"/>
                      <a:r>
                        <a:rPr lang="cs-CZ" sz="2000" b="1" dirty="0"/>
                        <a:t>69 kcal / 290 </a:t>
                      </a:r>
                      <a:r>
                        <a:rPr lang="cs-CZ" sz="2000" b="1" dirty="0" err="1"/>
                        <a:t>kJ</a:t>
                      </a:r>
                      <a:endParaRPr lang="cs-CZ" sz="2000" b="1" dirty="0"/>
                    </a:p>
                  </a:txBody>
                  <a:tcPr/>
                </a:tc>
                <a:tc>
                  <a:txBody>
                    <a:bodyPr/>
                    <a:lstStyle/>
                    <a:p>
                      <a:pPr algn="ctr"/>
                      <a:r>
                        <a:rPr lang="cs-CZ" sz="2000" b="1" dirty="0"/>
                        <a:t>40 kcal / 170 </a:t>
                      </a:r>
                      <a:r>
                        <a:rPr lang="cs-CZ" sz="2000" b="1" dirty="0" err="1"/>
                        <a:t>kJ</a:t>
                      </a:r>
                      <a:endParaRPr lang="cs-CZ" sz="2000" b="1" dirty="0"/>
                    </a:p>
                  </a:txBody>
                  <a:tcPr/>
                </a:tc>
                <a:extLst>
                  <a:ext uri="{0D108BD9-81ED-4DB2-BD59-A6C34878D82A}">
                    <a16:rowId xmlns:a16="http://schemas.microsoft.com/office/drawing/2014/main" val="183278638"/>
                  </a:ext>
                </a:extLst>
              </a:tr>
              <a:tr h="678109">
                <a:tc>
                  <a:txBody>
                    <a:bodyPr/>
                    <a:lstStyle/>
                    <a:p>
                      <a:r>
                        <a:rPr lang="cs-CZ" sz="2000" dirty="0"/>
                        <a:t>Tuky</a:t>
                      </a:r>
                    </a:p>
                  </a:txBody>
                  <a:tcPr/>
                </a:tc>
                <a:tc>
                  <a:txBody>
                    <a:bodyPr/>
                    <a:lstStyle/>
                    <a:p>
                      <a:pPr algn="ctr"/>
                      <a:r>
                        <a:rPr lang="cs-CZ" sz="2000" dirty="0"/>
                        <a:t>1 g</a:t>
                      </a:r>
                    </a:p>
                  </a:txBody>
                  <a:tcPr/>
                </a:tc>
                <a:tc>
                  <a:txBody>
                    <a:bodyPr/>
                    <a:lstStyle/>
                    <a:p>
                      <a:pPr algn="ctr"/>
                      <a:r>
                        <a:rPr lang="cs-CZ" sz="2000" dirty="0"/>
                        <a:t>1 g</a:t>
                      </a:r>
                    </a:p>
                  </a:txBody>
                  <a:tcPr/>
                </a:tc>
                <a:extLst>
                  <a:ext uri="{0D108BD9-81ED-4DB2-BD59-A6C34878D82A}">
                    <a16:rowId xmlns:a16="http://schemas.microsoft.com/office/drawing/2014/main" val="4225307498"/>
                  </a:ext>
                </a:extLst>
              </a:tr>
              <a:tr h="678109">
                <a:tc>
                  <a:txBody>
                    <a:bodyPr/>
                    <a:lstStyle/>
                    <a:p>
                      <a:r>
                        <a:rPr lang="cs-CZ" sz="2000" dirty="0"/>
                        <a:t>Bílkoviny</a:t>
                      </a:r>
                    </a:p>
                  </a:txBody>
                  <a:tcPr/>
                </a:tc>
                <a:tc>
                  <a:txBody>
                    <a:bodyPr/>
                    <a:lstStyle/>
                    <a:p>
                      <a:pPr algn="ctr"/>
                      <a:r>
                        <a:rPr lang="cs-CZ" sz="2000" dirty="0"/>
                        <a:t>3 g</a:t>
                      </a:r>
                    </a:p>
                  </a:txBody>
                  <a:tcPr/>
                </a:tc>
                <a:tc>
                  <a:txBody>
                    <a:bodyPr/>
                    <a:lstStyle/>
                    <a:p>
                      <a:pPr algn="ctr"/>
                      <a:r>
                        <a:rPr lang="cs-CZ" sz="2000" dirty="0"/>
                        <a:t>3 g</a:t>
                      </a:r>
                    </a:p>
                  </a:txBody>
                  <a:tcPr/>
                </a:tc>
                <a:extLst>
                  <a:ext uri="{0D108BD9-81ED-4DB2-BD59-A6C34878D82A}">
                    <a16:rowId xmlns:a16="http://schemas.microsoft.com/office/drawing/2014/main" val="10003"/>
                  </a:ext>
                </a:extLst>
              </a:tr>
              <a:tr h="678109">
                <a:tc>
                  <a:txBody>
                    <a:bodyPr/>
                    <a:lstStyle/>
                    <a:p>
                      <a:r>
                        <a:rPr lang="cs-CZ" sz="2800" b="1" dirty="0">
                          <a:solidFill>
                            <a:srgbClr val="FF0000"/>
                          </a:solidFill>
                        </a:rPr>
                        <a:t>Sacharidy </a:t>
                      </a:r>
                    </a:p>
                  </a:txBody>
                  <a:tcPr/>
                </a:tc>
                <a:tc>
                  <a:txBody>
                    <a:bodyPr/>
                    <a:lstStyle/>
                    <a:p>
                      <a:pPr algn="ctr"/>
                      <a:r>
                        <a:rPr lang="cs-CZ" sz="2800" b="1" dirty="0">
                          <a:solidFill>
                            <a:srgbClr val="FF0000"/>
                          </a:solidFill>
                        </a:rPr>
                        <a:t>12 g</a:t>
                      </a:r>
                    </a:p>
                  </a:txBody>
                  <a:tcPr/>
                </a:tc>
                <a:tc>
                  <a:txBody>
                    <a:bodyPr/>
                    <a:lstStyle/>
                    <a:p>
                      <a:pPr algn="ctr"/>
                      <a:r>
                        <a:rPr lang="cs-CZ" sz="2800" b="1" dirty="0">
                          <a:solidFill>
                            <a:srgbClr val="FF0000"/>
                          </a:solidFill>
                        </a:rPr>
                        <a:t>5,4 g</a:t>
                      </a:r>
                    </a:p>
                  </a:txBody>
                  <a:tcPr/>
                </a:tc>
                <a:extLst>
                  <a:ext uri="{0D108BD9-81ED-4DB2-BD59-A6C34878D82A}">
                    <a16:rowId xmlns:a16="http://schemas.microsoft.com/office/drawing/2014/main" val="3347925279"/>
                  </a:ext>
                </a:extLst>
              </a:tr>
            </a:tbl>
          </a:graphicData>
        </a:graphic>
      </p:graphicFrame>
      <p:sp>
        <p:nvSpPr>
          <p:cNvPr id="14" name="Zástupný symbol pro zápatí 3"/>
          <p:cNvSpPr txBox="1">
            <a:spLocks/>
          </p:cNvSpPr>
          <p:nvPr/>
        </p:nvSpPr>
        <p:spPr>
          <a:xfrm>
            <a:off x="3802902" y="6421078"/>
            <a:ext cx="2902698" cy="365125"/>
          </a:xfrm>
          <a:prstGeom prst="rect">
            <a:avLst/>
          </a:prstGeom>
        </p:spPr>
        <p:txBody>
          <a:bodyPr vert="horz" lIns="91440" tIns="45720" rIns="91440" bIns="45720" rtlCol="0" anchor="ctr"/>
          <a:lstStyle>
            <a:defPPr>
              <a:defRPr lang="cs-CZ"/>
            </a:defPPr>
            <a:lvl1pPr marL="0" algn="ctr" defTabSz="914400" rtl="0" eaLnBrk="1" latinLnBrk="0" hangingPunct="1">
              <a:defRPr sz="1800" b="1" kern="1200">
                <a:solidFill>
                  <a:schemeClr val="accent2">
                    <a:lumMod val="50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cs-CZ" dirty="0">
              <a:solidFill>
                <a:schemeClr val="accent5">
                  <a:lumMod val="60000"/>
                  <a:lumOff val="40000"/>
                </a:schemeClr>
              </a:solidFill>
            </a:endParaRPr>
          </a:p>
        </p:txBody>
      </p:sp>
      <p:pic>
        <p:nvPicPr>
          <p:cNvPr id="2" name="Obrázek 1"/>
          <p:cNvPicPr>
            <a:picLocks noChangeAspect="1"/>
          </p:cNvPicPr>
          <p:nvPr/>
        </p:nvPicPr>
        <p:blipFill>
          <a:blip r:embed="rId4" cstate="print"/>
          <a:stretch>
            <a:fillRect/>
          </a:stretch>
        </p:blipFill>
        <p:spPr>
          <a:xfrm>
            <a:off x="1106548" y="4020128"/>
            <a:ext cx="2314575" cy="1981200"/>
          </a:xfrm>
          <a:prstGeom prst="rect">
            <a:avLst/>
          </a:prstGeom>
        </p:spPr>
      </p:pic>
    </p:spTree>
    <p:extLst>
      <p:ext uri="{BB962C8B-B14F-4D97-AF65-F5344CB8AC3E}">
        <p14:creationId xmlns:p14="http://schemas.microsoft.com/office/powerpoint/2010/main" val="22221615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solidFill>
                  <a:srgbClr val="FF0000"/>
                </a:solidFill>
                <a:latin typeface="+mn-lt"/>
              </a:rPr>
              <a:t>TUKY</a:t>
            </a:r>
          </a:p>
        </p:txBody>
      </p:sp>
      <p:pic>
        <p:nvPicPr>
          <p:cNvPr id="2050" name="Picture 2" descr="https://www.nlm.nih.gov/medlineplus/ency/images/ency/fullsize/1951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99345" y="1527568"/>
            <a:ext cx="5396655" cy="43173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554989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5C3B8-D1B3-43E6-8D6F-C2D005239246}"/>
              </a:ext>
            </a:extLst>
          </p:cNvPr>
          <p:cNvSpPr>
            <a:spLocks noGrp="1"/>
          </p:cNvSpPr>
          <p:nvPr>
            <p:ph type="title"/>
          </p:nvPr>
        </p:nvSpPr>
        <p:spPr/>
        <p:txBody>
          <a:bodyPr>
            <a:normAutofit/>
          </a:bodyPr>
          <a:lstStyle/>
          <a:p>
            <a:r>
              <a:rPr lang="cs-CZ" sz="3200" b="1" dirty="0">
                <a:solidFill>
                  <a:srgbClr val="FF0000"/>
                </a:solidFill>
                <a:latin typeface="+mn-lt"/>
              </a:rPr>
              <a:t>TUKY</a:t>
            </a:r>
          </a:p>
        </p:txBody>
      </p:sp>
      <p:sp>
        <p:nvSpPr>
          <p:cNvPr id="3" name="Zástupný symbol pro obsah 2">
            <a:extLst>
              <a:ext uri="{FF2B5EF4-FFF2-40B4-BE49-F238E27FC236}">
                <a16:creationId xmlns:a16="http://schemas.microsoft.com/office/drawing/2014/main" id="{17DC07F2-CBC6-4D8C-B86D-7AA0EC076AF4}"/>
              </a:ext>
            </a:extLst>
          </p:cNvPr>
          <p:cNvSpPr>
            <a:spLocks noGrp="1"/>
          </p:cNvSpPr>
          <p:nvPr>
            <p:ph idx="1"/>
          </p:nvPr>
        </p:nvSpPr>
        <p:spPr>
          <a:xfrm>
            <a:off x="491613" y="1494503"/>
            <a:ext cx="11218606" cy="4998372"/>
          </a:xfrm>
        </p:spPr>
        <p:txBody>
          <a:bodyPr>
            <a:normAutofit lnSpcReduction="10000"/>
          </a:bodyPr>
          <a:lstStyle/>
          <a:p>
            <a:r>
              <a:rPr lang="cs-CZ" dirty="0"/>
              <a:t>Existuje </a:t>
            </a:r>
            <a:r>
              <a:rPr lang="cs-CZ" b="1" dirty="0">
                <a:solidFill>
                  <a:srgbClr val="FF0000"/>
                </a:solidFill>
              </a:rPr>
              <a:t>korelace mezi rizikem KVO </a:t>
            </a:r>
            <a:r>
              <a:rPr lang="cs-CZ" dirty="0"/>
              <a:t>a </a:t>
            </a:r>
            <a:r>
              <a:rPr lang="cs-CZ" b="1" dirty="0">
                <a:solidFill>
                  <a:srgbClr val="FF0000"/>
                </a:solidFill>
              </a:rPr>
              <a:t>nasycenými mastnými kyselinami</a:t>
            </a:r>
            <a:br>
              <a:rPr lang="cs-CZ" b="1" dirty="0">
                <a:solidFill>
                  <a:srgbClr val="FF0000"/>
                </a:solidFill>
              </a:rPr>
            </a:br>
            <a:r>
              <a:rPr lang="cs-CZ" b="1" dirty="0">
                <a:solidFill>
                  <a:srgbClr val="FF0000"/>
                </a:solidFill>
              </a:rPr>
              <a:t>a trans mastnými kyselinami</a:t>
            </a:r>
            <a:r>
              <a:rPr lang="cs-CZ" dirty="0"/>
              <a:t>.</a:t>
            </a:r>
          </a:p>
          <a:p>
            <a:r>
              <a:rPr lang="cs-CZ" dirty="0"/>
              <a:t>Systematický přehled WHO ukazuje, že jejich </a:t>
            </a:r>
            <a:r>
              <a:rPr lang="cs-CZ" b="1" dirty="0">
                <a:solidFill>
                  <a:srgbClr val="00B050"/>
                </a:solidFill>
              </a:rPr>
              <a:t>nahrazení jinými nutrienty především polynenasycenými kyselinami má příznivý vliv </a:t>
            </a:r>
            <a:r>
              <a:rPr lang="cs-CZ" dirty="0"/>
              <a:t>na riziko kardiovaskulárních onemocnění.</a:t>
            </a:r>
          </a:p>
          <a:p>
            <a:r>
              <a:rPr lang="cs-CZ" b="1" dirty="0">
                <a:solidFill>
                  <a:srgbClr val="0070C0"/>
                </a:solidFill>
              </a:rPr>
              <a:t>Snížení obsahu trans mastných kyselin je jedna z hlavních priorit reformulací složení výrobků</a:t>
            </a:r>
            <a:r>
              <a:rPr lang="cs-CZ" dirty="0">
                <a:solidFill>
                  <a:srgbClr val="0070C0"/>
                </a:solidFill>
              </a:rPr>
              <a:t>.</a:t>
            </a:r>
          </a:p>
          <a:p>
            <a:r>
              <a:rPr lang="cs-CZ" dirty="0"/>
              <a:t>Téměř </a:t>
            </a:r>
            <a:r>
              <a:rPr lang="cs-CZ" b="1" dirty="0">
                <a:solidFill>
                  <a:srgbClr val="FF0000"/>
                </a:solidFill>
              </a:rPr>
              <a:t>ve všech státech EU je příjem nasycených mastných kyselin vyšší</a:t>
            </a:r>
            <a:r>
              <a:rPr lang="cs-CZ" dirty="0"/>
              <a:t> </a:t>
            </a:r>
            <a:r>
              <a:rPr lang="cs-CZ" b="1" dirty="0">
                <a:solidFill>
                  <a:srgbClr val="FF0000"/>
                </a:solidFill>
              </a:rPr>
              <a:t>než 10 % z celkového příjmu energie</a:t>
            </a:r>
            <a:r>
              <a:rPr lang="cs-CZ" dirty="0"/>
              <a:t>. </a:t>
            </a:r>
          </a:p>
          <a:p>
            <a:r>
              <a:rPr lang="cs-CZ" dirty="0"/>
              <a:t>V duchu rámce týkajícího se vybraných nutričních látek by se měla soustředit pozornost na následující kategorie: </a:t>
            </a:r>
            <a:r>
              <a:rPr lang="cs-CZ" b="1" u="sng" dirty="0">
                <a:solidFill>
                  <a:srgbClr val="FF0000"/>
                </a:solidFill>
              </a:rPr>
              <a:t>školní stravování, hotové pokrmy, mléčné a mastné výrobky, tuky, oleje a margariny</a:t>
            </a:r>
            <a:r>
              <a:rPr lang="cs-CZ" dirty="0"/>
              <a:t>.</a:t>
            </a:r>
          </a:p>
        </p:txBody>
      </p:sp>
    </p:spTree>
    <p:extLst>
      <p:ext uri="{BB962C8B-B14F-4D97-AF65-F5344CB8AC3E}">
        <p14:creationId xmlns:p14="http://schemas.microsoft.com/office/powerpoint/2010/main" val="4119519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05497828-B347-4C3C-9A24-0FC940D738EA}"/>
              </a:ext>
            </a:extLst>
          </p:cNvPr>
          <p:cNvSpPr>
            <a:spLocks noGrp="1"/>
          </p:cNvSpPr>
          <p:nvPr>
            <p:ph idx="1"/>
          </p:nvPr>
        </p:nvSpPr>
        <p:spPr>
          <a:xfrm>
            <a:off x="838200" y="1825625"/>
            <a:ext cx="10515600" cy="3837756"/>
          </a:xfrm>
        </p:spPr>
        <p:txBody>
          <a:bodyPr>
            <a:normAutofit/>
          </a:bodyPr>
          <a:lstStyle/>
          <a:p>
            <a:r>
              <a:rPr lang="cs-CZ" dirty="0"/>
              <a:t>V usnesení Evropského parlamentu z roku 2016 se uvádí, že: </a:t>
            </a:r>
          </a:p>
          <a:p>
            <a:pPr lvl="1"/>
            <a:r>
              <a:rPr lang="cs-CZ" b="1" dirty="0">
                <a:solidFill>
                  <a:srgbClr val="FF0000"/>
                </a:solidFill>
              </a:rPr>
              <a:t>příjem trans mastných kyselin </a:t>
            </a:r>
            <a:r>
              <a:rPr lang="cs-CZ" dirty="0"/>
              <a:t>(více než jiné živiny při stejném příjmu energie) </a:t>
            </a:r>
            <a:r>
              <a:rPr lang="cs-CZ" b="1" dirty="0">
                <a:solidFill>
                  <a:srgbClr val="FF0000"/>
                </a:solidFill>
              </a:rPr>
              <a:t>zvyšuje riziko rozvoje ischemické choroby srdeční</a:t>
            </a:r>
            <a:r>
              <a:rPr lang="cs-CZ" dirty="0"/>
              <a:t>, což je onemocnění, které má podle střízlivých odhadů v EU na svědomí přibližně </a:t>
            </a:r>
            <a:r>
              <a:rPr lang="cs-CZ" b="1" u="sng" dirty="0">
                <a:solidFill>
                  <a:srgbClr val="FF0000"/>
                </a:solidFill>
              </a:rPr>
              <a:t>660 000 úmrtí ro</a:t>
            </a:r>
            <a:r>
              <a:rPr lang="cs-CZ" dirty="0"/>
              <a:t>čně, což odpovídá asi </a:t>
            </a:r>
            <a:r>
              <a:rPr lang="cs-CZ" b="1" u="sng" dirty="0">
                <a:solidFill>
                  <a:srgbClr val="0070C0"/>
                </a:solidFill>
              </a:rPr>
              <a:t>14 % z celkového počtu úmrtí</a:t>
            </a:r>
            <a:r>
              <a:rPr lang="cs-CZ" dirty="0"/>
              <a:t>. </a:t>
            </a:r>
          </a:p>
          <a:p>
            <a:pPr lvl="1"/>
            <a:r>
              <a:rPr lang="cs-CZ" b="1" dirty="0">
                <a:solidFill>
                  <a:srgbClr val="FF0000"/>
                </a:solidFill>
              </a:rPr>
              <a:t>snížení příjmu nasycených mastných kyselin</a:t>
            </a:r>
            <a:r>
              <a:rPr lang="cs-CZ" dirty="0"/>
              <a:t> v rámci jednotlivých států </a:t>
            </a:r>
            <a:r>
              <a:rPr lang="cs-CZ" b="1" dirty="0">
                <a:solidFill>
                  <a:srgbClr val="FF0000"/>
                </a:solidFill>
              </a:rPr>
              <a:t>o 5 % v průběhu 4 let</a:t>
            </a:r>
            <a:r>
              <a:rPr lang="cs-CZ" dirty="0"/>
              <a:t> od jeho vydání </a:t>
            </a:r>
            <a:r>
              <a:rPr lang="cs-CZ" b="1" dirty="0">
                <a:solidFill>
                  <a:srgbClr val="FF0000"/>
                </a:solidFill>
              </a:rPr>
              <a:t>a dalších 5 % do roku 2020 </a:t>
            </a:r>
            <a:r>
              <a:rPr lang="cs-CZ" dirty="0"/>
              <a:t>oproti příjmu v roce 2012 – z dokumentu EU pro cíle reformulací konkrétních živin.</a:t>
            </a:r>
          </a:p>
          <a:p>
            <a:pPr marL="0" indent="0">
              <a:buNone/>
            </a:pPr>
            <a:r>
              <a:rPr lang="en-GB" b="1" i="1" baseline="30000" dirty="0"/>
              <a:t>European Parliament resolution of 26 October 2016 on trans fats (TFAs).</a:t>
            </a:r>
            <a:endParaRPr lang="cs-CZ" b="1" i="1" baseline="30000" dirty="0"/>
          </a:p>
          <a:p>
            <a:pPr marL="0" indent="0">
              <a:buNone/>
            </a:pPr>
            <a:r>
              <a:rPr lang="en-GB" sz="1800" b="1" i="1" dirty="0"/>
              <a:t>Annex I. Saturated Fat (2012)</a:t>
            </a:r>
            <a:r>
              <a:rPr lang="en-GB" sz="1800" b="1" i="1" baseline="30000" dirty="0"/>
              <a:t> </a:t>
            </a:r>
            <a:endParaRPr lang="cs-CZ" sz="1800" b="1" i="1" baseline="30000" dirty="0"/>
          </a:p>
          <a:p>
            <a:pPr marL="0" indent="0">
              <a:buNone/>
            </a:pPr>
            <a:endParaRPr lang="cs-CZ" sz="1600" i="1" dirty="0"/>
          </a:p>
          <a:p>
            <a:endParaRPr lang="cs-CZ" dirty="0"/>
          </a:p>
        </p:txBody>
      </p:sp>
      <p:sp>
        <p:nvSpPr>
          <p:cNvPr id="4" name="Nadpis 1">
            <a:extLst>
              <a:ext uri="{FF2B5EF4-FFF2-40B4-BE49-F238E27FC236}">
                <a16:creationId xmlns:a16="http://schemas.microsoft.com/office/drawing/2014/main" id="{C9D166D8-E909-4570-962E-5CA49D509B81}"/>
              </a:ext>
            </a:extLst>
          </p:cNvPr>
          <p:cNvSpPr txBox="1">
            <a:spLocks/>
          </p:cNvSpPr>
          <p:nvPr/>
        </p:nvSpPr>
        <p:spPr>
          <a:xfrm>
            <a:off x="990600" y="517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cs-CZ" sz="3200" b="1">
                <a:solidFill>
                  <a:srgbClr val="FF0000"/>
                </a:solidFill>
                <a:latin typeface="+mn-lt"/>
              </a:rPr>
              <a:t>TUKY</a:t>
            </a:r>
            <a:endParaRPr lang="cs-CZ" sz="3200" b="1" dirty="0">
              <a:solidFill>
                <a:srgbClr val="FF0000"/>
              </a:solidFill>
              <a:latin typeface="+mn-lt"/>
            </a:endParaRPr>
          </a:p>
        </p:txBody>
      </p:sp>
    </p:spTree>
    <p:extLst>
      <p:ext uri="{BB962C8B-B14F-4D97-AF65-F5344CB8AC3E}">
        <p14:creationId xmlns:p14="http://schemas.microsoft.com/office/powerpoint/2010/main" val="35967454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514F399-B938-474F-89B4-292D50405986}"/>
              </a:ext>
            </a:extLst>
          </p:cNvPr>
          <p:cNvSpPr>
            <a:spLocks noGrp="1"/>
          </p:cNvSpPr>
          <p:nvPr>
            <p:ph type="title"/>
          </p:nvPr>
        </p:nvSpPr>
        <p:spPr/>
        <p:txBody>
          <a:bodyPr>
            <a:normAutofit/>
          </a:bodyPr>
          <a:lstStyle/>
          <a:p>
            <a:r>
              <a:rPr lang="cs-CZ" sz="3200" b="1" dirty="0">
                <a:solidFill>
                  <a:srgbClr val="FF0000"/>
                </a:solidFill>
                <a:latin typeface="+mn-lt"/>
              </a:rPr>
              <a:t>Řešení</a:t>
            </a:r>
          </a:p>
        </p:txBody>
      </p:sp>
      <p:sp>
        <p:nvSpPr>
          <p:cNvPr id="3" name="Zástupný symbol pro obsah 2">
            <a:extLst>
              <a:ext uri="{FF2B5EF4-FFF2-40B4-BE49-F238E27FC236}">
                <a16:creationId xmlns:a16="http://schemas.microsoft.com/office/drawing/2014/main" id="{C595E58C-C1B9-4A68-B757-39B41061DC94}"/>
              </a:ext>
            </a:extLst>
          </p:cNvPr>
          <p:cNvSpPr>
            <a:spLocks noGrp="1"/>
          </p:cNvSpPr>
          <p:nvPr>
            <p:ph idx="1"/>
          </p:nvPr>
        </p:nvSpPr>
        <p:spPr/>
        <p:txBody>
          <a:bodyPr/>
          <a:lstStyle/>
          <a:p>
            <a:pPr marL="0" indent="0">
              <a:buNone/>
            </a:pPr>
            <a:r>
              <a:rPr lang="en-GB" dirty="0" err="1"/>
              <a:t>Jako</a:t>
            </a:r>
            <a:r>
              <a:rPr lang="en-GB" dirty="0"/>
              <a:t> </a:t>
            </a:r>
            <a:r>
              <a:rPr lang="en-GB" dirty="0" err="1"/>
              <a:t>alternativy</a:t>
            </a:r>
            <a:r>
              <a:rPr lang="en-GB" dirty="0"/>
              <a:t> se </a:t>
            </a:r>
            <a:r>
              <a:rPr lang="en-GB" dirty="0" err="1"/>
              <a:t>nabízejí</a:t>
            </a:r>
            <a:r>
              <a:rPr lang="cs-CZ" dirty="0"/>
              <a:t>:</a:t>
            </a:r>
          </a:p>
          <a:p>
            <a:r>
              <a:rPr lang="en-GB" b="1" dirty="0" err="1">
                <a:solidFill>
                  <a:srgbClr val="FF0000"/>
                </a:solidFill>
              </a:rPr>
              <a:t>zavedení</a:t>
            </a:r>
            <a:r>
              <a:rPr lang="en-GB" b="1" dirty="0">
                <a:solidFill>
                  <a:srgbClr val="FF0000"/>
                </a:solidFill>
              </a:rPr>
              <a:t> </a:t>
            </a:r>
            <a:r>
              <a:rPr lang="en-GB" b="1" dirty="0" err="1">
                <a:solidFill>
                  <a:srgbClr val="FF0000"/>
                </a:solidFill>
              </a:rPr>
              <a:t>limitu</a:t>
            </a:r>
            <a:r>
              <a:rPr lang="en-GB" b="1" dirty="0"/>
              <a:t> </a:t>
            </a:r>
            <a:r>
              <a:rPr lang="en-GB" dirty="0"/>
              <a:t>pro </a:t>
            </a:r>
            <a:r>
              <a:rPr lang="en-GB" dirty="0" err="1"/>
              <a:t>transmastné</a:t>
            </a:r>
            <a:r>
              <a:rPr lang="en-GB" dirty="0"/>
              <a:t> </a:t>
            </a:r>
            <a:r>
              <a:rPr lang="en-GB" dirty="0" err="1"/>
              <a:t>kyseliny</a:t>
            </a:r>
            <a:r>
              <a:rPr lang="en-GB" dirty="0"/>
              <a:t> v </a:t>
            </a:r>
            <a:r>
              <a:rPr lang="en-GB" dirty="0" err="1"/>
              <a:t>potravinách</a:t>
            </a:r>
            <a:r>
              <a:rPr lang="en-GB" dirty="0"/>
              <a:t>, </a:t>
            </a:r>
            <a:endParaRPr lang="cs-CZ" dirty="0"/>
          </a:p>
          <a:p>
            <a:r>
              <a:rPr lang="en-GB" b="1" dirty="0" err="1">
                <a:solidFill>
                  <a:srgbClr val="FF0000"/>
                </a:solidFill>
              </a:rPr>
              <a:t>zákaz</a:t>
            </a:r>
            <a:r>
              <a:rPr lang="en-GB" b="1" dirty="0">
                <a:solidFill>
                  <a:srgbClr val="FF0000"/>
                </a:solidFill>
              </a:rPr>
              <a:t> </a:t>
            </a:r>
            <a:r>
              <a:rPr lang="en-GB" b="1" dirty="0" err="1">
                <a:solidFill>
                  <a:srgbClr val="FF0000"/>
                </a:solidFill>
              </a:rPr>
              <a:t>používání</a:t>
            </a:r>
            <a:r>
              <a:rPr lang="en-GB" b="1" dirty="0">
                <a:solidFill>
                  <a:srgbClr val="FF0000"/>
                </a:solidFill>
              </a:rPr>
              <a:t> </a:t>
            </a:r>
            <a:r>
              <a:rPr lang="en-GB" dirty="0" err="1"/>
              <a:t>částečně</a:t>
            </a:r>
            <a:r>
              <a:rPr lang="en-GB" dirty="0"/>
              <a:t> </a:t>
            </a:r>
            <a:r>
              <a:rPr lang="en-GB" dirty="0" err="1"/>
              <a:t>ztužených</a:t>
            </a:r>
            <a:r>
              <a:rPr lang="en-GB" dirty="0"/>
              <a:t> </a:t>
            </a:r>
            <a:r>
              <a:rPr lang="en-GB" dirty="0" err="1"/>
              <a:t>tuků</a:t>
            </a:r>
            <a:r>
              <a:rPr lang="en-GB" dirty="0"/>
              <a:t> </a:t>
            </a:r>
            <a:endParaRPr lang="cs-CZ" dirty="0"/>
          </a:p>
          <a:p>
            <a:r>
              <a:rPr lang="en-GB" dirty="0" err="1"/>
              <a:t>nebo</a:t>
            </a:r>
            <a:r>
              <a:rPr lang="en-GB" dirty="0"/>
              <a:t> </a:t>
            </a:r>
            <a:r>
              <a:rPr lang="en-GB" b="1" dirty="0" err="1">
                <a:solidFill>
                  <a:srgbClr val="FF0000"/>
                </a:solidFill>
              </a:rPr>
              <a:t>zavedení</a:t>
            </a:r>
            <a:r>
              <a:rPr lang="en-GB" b="1" dirty="0">
                <a:solidFill>
                  <a:srgbClr val="FF0000"/>
                </a:solidFill>
              </a:rPr>
              <a:t> </a:t>
            </a:r>
            <a:r>
              <a:rPr lang="en-GB" b="1" dirty="0" err="1">
                <a:solidFill>
                  <a:srgbClr val="FF0000"/>
                </a:solidFill>
              </a:rPr>
              <a:t>povinnosti</a:t>
            </a:r>
            <a:r>
              <a:rPr lang="en-GB" b="1" dirty="0">
                <a:solidFill>
                  <a:srgbClr val="FF0000"/>
                </a:solidFill>
              </a:rPr>
              <a:t> </a:t>
            </a:r>
            <a:r>
              <a:rPr lang="cs-CZ" b="1" dirty="0">
                <a:solidFill>
                  <a:srgbClr val="FF0000"/>
                </a:solidFill>
              </a:rPr>
              <a:t>označování</a:t>
            </a:r>
            <a:r>
              <a:rPr lang="en-GB" b="1" dirty="0">
                <a:solidFill>
                  <a:srgbClr val="FF0000"/>
                </a:solidFill>
              </a:rPr>
              <a:t> </a:t>
            </a:r>
            <a:r>
              <a:rPr lang="en-GB" dirty="0" err="1"/>
              <a:t>obsah</a:t>
            </a:r>
            <a:r>
              <a:rPr lang="cs-CZ" dirty="0"/>
              <a:t>u</a:t>
            </a:r>
            <a:r>
              <a:rPr lang="en-GB" dirty="0"/>
              <a:t> </a:t>
            </a:r>
            <a:r>
              <a:rPr lang="en-GB" dirty="0" err="1"/>
              <a:t>trasmastných</a:t>
            </a:r>
            <a:r>
              <a:rPr lang="en-GB" dirty="0"/>
              <a:t> </a:t>
            </a:r>
            <a:r>
              <a:rPr lang="en-GB" dirty="0" err="1"/>
              <a:t>kyselin</a:t>
            </a:r>
            <a:r>
              <a:rPr lang="en-GB" dirty="0"/>
              <a:t> </a:t>
            </a:r>
            <a:r>
              <a:rPr lang="en-GB" dirty="0" err="1"/>
              <a:t>na</a:t>
            </a:r>
            <a:r>
              <a:rPr lang="en-GB" dirty="0"/>
              <a:t> </a:t>
            </a:r>
            <a:r>
              <a:rPr lang="en-GB" dirty="0" err="1"/>
              <a:t>obalech</a:t>
            </a:r>
            <a:r>
              <a:rPr lang="en-GB" dirty="0"/>
              <a:t> </a:t>
            </a:r>
            <a:r>
              <a:rPr lang="en-GB" dirty="0" err="1"/>
              <a:t>potravin</a:t>
            </a:r>
            <a:r>
              <a:rPr lang="en-GB" dirty="0"/>
              <a:t>. </a:t>
            </a:r>
            <a:endParaRPr lang="cs-CZ" dirty="0"/>
          </a:p>
        </p:txBody>
      </p:sp>
    </p:spTree>
    <p:extLst>
      <p:ext uri="{BB962C8B-B14F-4D97-AF65-F5344CB8AC3E}">
        <p14:creationId xmlns:p14="http://schemas.microsoft.com/office/powerpoint/2010/main" val="32762340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6D6BF4-CD16-4C64-9B7C-D06DEF1AC24D}"/>
              </a:ext>
            </a:extLst>
          </p:cNvPr>
          <p:cNvSpPr>
            <a:spLocks noGrp="1"/>
          </p:cNvSpPr>
          <p:nvPr>
            <p:ph type="title"/>
          </p:nvPr>
        </p:nvSpPr>
        <p:spPr/>
        <p:txBody>
          <a:bodyPr>
            <a:normAutofit/>
          </a:bodyPr>
          <a:lstStyle/>
          <a:p>
            <a:r>
              <a:rPr lang="cs-CZ" sz="3200" b="1" dirty="0">
                <a:solidFill>
                  <a:srgbClr val="FF0000"/>
                </a:solidFill>
                <a:latin typeface="+mn-lt"/>
              </a:rPr>
              <a:t>Trans mastné kyseliny</a:t>
            </a:r>
          </a:p>
        </p:txBody>
      </p:sp>
      <p:sp>
        <p:nvSpPr>
          <p:cNvPr id="3" name="Zástupný symbol pro obsah 2">
            <a:extLst>
              <a:ext uri="{FF2B5EF4-FFF2-40B4-BE49-F238E27FC236}">
                <a16:creationId xmlns:a16="http://schemas.microsoft.com/office/drawing/2014/main" id="{3B78D5E7-2349-474A-9948-269764D1F0D7}"/>
              </a:ext>
            </a:extLst>
          </p:cNvPr>
          <p:cNvSpPr>
            <a:spLocks noGrp="1"/>
          </p:cNvSpPr>
          <p:nvPr>
            <p:ph sz="half" idx="1"/>
          </p:nvPr>
        </p:nvSpPr>
        <p:spPr>
          <a:xfrm>
            <a:off x="609600" y="1600200"/>
            <a:ext cx="10972800" cy="4525963"/>
          </a:xfrm>
        </p:spPr>
        <p:txBody>
          <a:bodyPr/>
          <a:lstStyle/>
          <a:p>
            <a:r>
              <a:rPr lang="cs-CZ" dirty="0"/>
              <a:t>V Úředním věstníku EU bylo zveřejněno nařízení Komise (EU) č. </a:t>
            </a:r>
            <a:r>
              <a:rPr lang="cs-CZ" dirty="0">
                <a:hlinkClick r:id="rId2"/>
              </a:rPr>
              <a:t>649</a:t>
            </a:r>
            <a:r>
              <a:rPr lang="cs-CZ" dirty="0"/>
              <a:t> z 2019 ze dne 24. dubna 2019, kterým se mění příloha III nařízení Evropského parlamentu a Rady (ES) č. 1925/2006, pokud jde o </a:t>
            </a:r>
            <a:r>
              <a:rPr lang="cs-CZ" dirty="0" err="1"/>
              <a:t>transmastné</a:t>
            </a:r>
            <a:r>
              <a:rPr lang="cs-CZ" dirty="0"/>
              <a:t> kyseliny, jiné než </a:t>
            </a:r>
            <a:r>
              <a:rPr lang="cs-CZ" dirty="0" err="1"/>
              <a:t>transmastné</a:t>
            </a:r>
            <a:r>
              <a:rPr lang="cs-CZ" dirty="0"/>
              <a:t> kyseliny přirozeně se vyskytující v tucích živočišného původu. </a:t>
            </a:r>
          </a:p>
          <a:p>
            <a:r>
              <a:rPr lang="cs-CZ" b="1" dirty="0">
                <a:solidFill>
                  <a:srgbClr val="FF0000"/>
                </a:solidFill>
              </a:rPr>
              <a:t>Obsah </a:t>
            </a:r>
            <a:r>
              <a:rPr lang="cs-CZ" b="1" dirty="0" err="1">
                <a:solidFill>
                  <a:srgbClr val="FF0000"/>
                </a:solidFill>
              </a:rPr>
              <a:t>transmastných</a:t>
            </a:r>
            <a:r>
              <a:rPr lang="cs-CZ" b="1" dirty="0">
                <a:solidFill>
                  <a:srgbClr val="FF0000"/>
                </a:solidFill>
              </a:rPr>
              <a:t> kyselin</a:t>
            </a:r>
            <a:r>
              <a:rPr lang="cs-CZ" b="1" dirty="0"/>
              <a:t>, </a:t>
            </a:r>
            <a:r>
              <a:rPr lang="cs-CZ" dirty="0"/>
              <a:t>jiných</a:t>
            </a:r>
            <a:r>
              <a:rPr lang="cs-CZ" b="1" dirty="0"/>
              <a:t> </a:t>
            </a:r>
            <a:r>
              <a:rPr lang="cs-CZ" dirty="0"/>
              <a:t>než </a:t>
            </a:r>
            <a:r>
              <a:rPr lang="cs-CZ" dirty="0" err="1"/>
              <a:t>transmastných</a:t>
            </a:r>
            <a:r>
              <a:rPr lang="cs-CZ" dirty="0"/>
              <a:t> kyselin přirozeně se vyskytujících v tucích živočišného původu, v potravinách určených pro konečného spotřebitele a v potravinách určených pro maloobchod </a:t>
            </a:r>
            <a:r>
              <a:rPr lang="cs-CZ" b="1" dirty="0">
                <a:solidFill>
                  <a:srgbClr val="FF0000"/>
                </a:solidFill>
              </a:rPr>
              <a:t>nesmí překročit 2 g na 100 g tuku</a:t>
            </a:r>
            <a:r>
              <a:rPr lang="cs-CZ" b="1" dirty="0"/>
              <a:t>.</a:t>
            </a:r>
          </a:p>
          <a:p>
            <a:endParaRPr lang="cs-CZ" dirty="0"/>
          </a:p>
        </p:txBody>
      </p:sp>
      <p:sp>
        <p:nvSpPr>
          <p:cNvPr id="4" name="Zástupný symbol pro text 3">
            <a:extLst>
              <a:ext uri="{FF2B5EF4-FFF2-40B4-BE49-F238E27FC236}">
                <a16:creationId xmlns:a16="http://schemas.microsoft.com/office/drawing/2014/main" id="{9A8EF922-20AE-4E7A-93A9-D7905879BFC1}"/>
              </a:ext>
            </a:extLst>
          </p:cNvPr>
          <p:cNvSpPr>
            <a:spLocks noGrp="1"/>
          </p:cNvSpPr>
          <p:nvPr>
            <p:ph type="body" sz="half" idx="2"/>
          </p:nvPr>
        </p:nvSpPr>
        <p:spPr>
          <a:xfrm>
            <a:off x="1981200" y="6080445"/>
            <a:ext cx="8003232" cy="45719"/>
          </a:xfrm>
        </p:spPr>
        <p:txBody>
          <a:bodyPr>
            <a:normAutofit fontScale="25000" lnSpcReduction="20000"/>
          </a:bodyPr>
          <a:lstStyle/>
          <a:p>
            <a:endParaRPr lang="cs-CZ" dirty="0"/>
          </a:p>
        </p:txBody>
      </p:sp>
    </p:spTree>
    <p:extLst>
      <p:ext uri="{BB962C8B-B14F-4D97-AF65-F5344CB8AC3E}">
        <p14:creationId xmlns:p14="http://schemas.microsoft.com/office/powerpoint/2010/main" val="31283023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49FF2CF2-5AED-4567-B1D7-B018C5CD28AF}"/>
              </a:ext>
            </a:extLst>
          </p:cNvPr>
          <p:cNvSpPr>
            <a:spLocks noGrp="1"/>
          </p:cNvSpPr>
          <p:nvPr>
            <p:ph idx="1"/>
          </p:nvPr>
        </p:nvSpPr>
        <p:spPr>
          <a:xfrm>
            <a:off x="838199" y="688258"/>
            <a:ext cx="10931013" cy="5488705"/>
          </a:xfrm>
        </p:spPr>
        <p:txBody>
          <a:bodyPr>
            <a:normAutofit/>
          </a:bodyPr>
          <a:lstStyle/>
          <a:p>
            <a:pPr marL="0" indent="0">
              <a:buNone/>
            </a:pPr>
            <a:r>
              <a:rPr lang="en-GB" b="1" dirty="0" err="1">
                <a:solidFill>
                  <a:srgbClr val="FF0000"/>
                </a:solidFill>
              </a:rPr>
              <a:t>Evropská</a:t>
            </a:r>
            <a:r>
              <a:rPr lang="en-GB" b="1" dirty="0">
                <a:solidFill>
                  <a:srgbClr val="FF0000"/>
                </a:solidFill>
              </a:rPr>
              <a:t> </a:t>
            </a:r>
            <a:r>
              <a:rPr lang="en-GB" b="1" dirty="0" err="1">
                <a:solidFill>
                  <a:srgbClr val="FF0000"/>
                </a:solidFill>
              </a:rPr>
              <a:t>komise</a:t>
            </a:r>
            <a:r>
              <a:rPr lang="en-GB" b="1" dirty="0">
                <a:solidFill>
                  <a:srgbClr val="FF0000"/>
                </a:solidFill>
              </a:rPr>
              <a:t> </a:t>
            </a:r>
            <a:r>
              <a:rPr lang="en-GB" b="1" dirty="0" err="1">
                <a:solidFill>
                  <a:srgbClr val="FF0000"/>
                </a:solidFill>
              </a:rPr>
              <a:t>vydala</a:t>
            </a:r>
            <a:r>
              <a:rPr lang="en-GB" b="1" dirty="0">
                <a:solidFill>
                  <a:srgbClr val="FF0000"/>
                </a:solidFill>
              </a:rPr>
              <a:t> v </a:t>
            </a:r>
            <a:r>
              <a:rPr lang="en-GB" b="1" dirty="0" err="1">
                <a:solidFill>
                  <a:srgbClr val="FF0000"/>
                </a:solidFill>
              </a:rPr>
              <a:t>prosinci</a:t>
            </a:r>
            <a:r>
              <a:rPr lang="en-GB" b="1" dirty="0">
                <a:solidFill>
                  <a:srgbClr val="FF0000"/>
                </a:solidFill>
              </a:rPr>
              <a:t> 2015 </a:t>
            </a:r>
            <a:r>
              <a:rPr lang="en-GB" b="1" dirty="0" err="1">
                <a:solidFill>
                  <a:srgbClr val="FF0000"/>
                </a:solidFill>
              </a:rPr>
              <a:t>zprávu</a:t>
            </a:r>
            <a:r>
              <a:rPr lang="en-GB" b="1" dirty="0">
                <a:solidFill>
                  <a:srgbClr val="FF0000"/>
                </a:solidFill>
              </a:rPr>
              <a:t> </a:t>
            </a:r>
            <a:r>
              <a:rPr lang="en-GB" b="1" dirty="0" err="1">
                <a:solidFill>
                  <a:srgbClr val="FF0000"/>
                </a:solidFill>
              </a:rPr>
              <a:t>týkající</a:t>
            </a:r>
            <a:r>
              <a:rPr lang="en-GB" b="1" dirty="0">
                <a:solidFill>
                  <a:srgbClr val="FF0000"/>
                </a:solidFill>
              </a:rPr>
              <a:t> se </a:t>
            </a:r>
            <a:br>
              <a:rPr lang="cs-CZ" b="1" dirty="0">
                <a:solidFill>
                  <a:srgbClr val="FF0000"/>
                </a:solidFill>
              </a:rPr>
            </a:br>
            <a:r>
              <a:rPr lang="en-GB" b="1" dirty="0">
                <a:solidFill>
                  <a:srgbClr val="FF0000"/>
                </a:solidFill>
              </a:rPr>
              <a:t>trans</a:t>
            </a:r>
            <a:r>
              <a:rPr lang="cs-CZ" b="1" dirty="0">
                <a:solidFill>
                  <a:srgbClr val="FF0000"/>
                </a:solidFill>
              </a:rPr>
              <a:t> </a:t>
            </a:r>
            <a:r>
              <a:rPr lang="en-GB" b="1" dirty="0">
                <a:solidFill>
                  <a:srgbClr val="FF0000"/>
                </a:solidFill>
              </a:rPr>
              <a:t>mas</a:t>
            </a:r>
            <a:r>
              <a:rPr lang="cs-CZ" b="1" dirty="0">
                <a:solidFill>
                  <a:srgbClr val="FF0000"/>
                </a:solidFill>
              </a:rPr>
              <a:t>t</a:t>
            </a:r>
            <a:r>
              <a:rPr lang="en-GB" b="1" dirty="0" err="1">
                <a:solidFill>
                  <a:srgbClr val="FF0000"/>
                </a:solidFill>
              </a:rPr>
              <a:t>ných</a:t>
            </a:r>
            <a:r>
              <a:rPr lang="en-GB" b="1" dirty="0">
                <a:solidFill>
                  <a:srgbClr val="FF0000"/>
                </a:solidFill>
              </a:rPr>
              <a:t> </a:t>
            </a:r>
            <a:r>
              <a:rPr lang="en-GB" b="1" dirty="0" err="1">
                <a:solidFill>
                  <a:srgbClr val="FF0000"/>
                </a:solidFill>
              </a:rPr>
              <a:t>kyselin</a:t>
            </a:r>
            <a:endParaRPr lang="cs-CZ" b="1" dirty="0">
              <a:solidFill>
                <a:srgbClr val="FF0000"/>
              </a:solidFill>
            </a:endParaRPr>
          </a:p>
          <a:p>
            <a:r>
              <a:rPr lang="en-GB" dirty="0" err="1"/>
              <a:t>Ve</a:t>
            </a:r>
            <a:r>
              <a:rPr lang="en-GB" dirty="0"/>
              <a:t> </a:t>
            </a:r>
            <a:r>
              <a:rPr lang="en-GB" dirty="0" err="1"/>
              <a:t>zprávě</a:t>
            </a:r>
            <a:r>
              <a:rPr lang="en-GB" dirty="0"/>
              <a:t> se </a:t>
            </a:r>
            <a:r>
              <a:rPr lang="en-GB" dirty="0" err="1"/>
              <a:t>konstatuje</a:t>
            </a:r>
            <a:r>
              <a:rPr lang="en-GB" dirty="0"/>
              <a:t>, </a:t>
            </a:r>
            <a:r>
              <a:rPr lang="en-GB" dirty="0" err="1"/>
              <a:t>že</a:t>
            </a:r>
            <a:r>
              <a:rPr lang="en-GB" dirty="0"/>
              <a:t> </a:t>
            </a:r>
            <a:r>
              <a:rPr lang="en-GB" dirty="0" err="1"/>
              <a:t>většina</a:t>
            </a:r>
            <a:r>
              <a:rPr lang="en-GB" dirty="0"/>
              <a:t> </a:t>
            </a:r>
            <a:r>
              <a:rPr lang="en-GB" dirty="0" err="1"/>
              <a:t>potravinářských</a:t>
            </a:r>
            <a:r>
              <a:rPr lang="en-GB" dirty="0"/>
              <a:t> </a:t>
            </a:r>
            <a:r>
              <a:rPr lang="en-GB" dirty="0" err="1"/>
              <a:t>výrobků</a:t>
            </a:r>
            <a:r>
              <a:rPr lang="en-GB" dirty="0"/>
              <a:t> v </a:t>
            </a:r>
            <a:r>
              <a:rPr lang="en-GB" dirty="0" err="1"/>
              <a:t>rámci</a:t>
            </a:r>
            <a:r>
              <a:rPr lang="en-GB" dirty="0"/>
              <a:t> </a:t>
            </a:r>
            <a:r>
              <a:rPr lang="en-GB" dirty="0" err="1"/>
              <a:t>Evropské</a:t>
            </a:r>
            <a:r>
              <a:rPr lang="en-GB" dirty="0"/>
              <a:t> </a:t>
            </a:r>
            <a:r>
              <a:rPr lang="en-GB" dirty="0" err="1"/>
              <a:t>unie</a:t>
            </a:r>
            <a:r>
              <a:rPr lang="en-GB" dirty="0"/>
              <a:t> </a:t>
            </a:r>
            <a:r>
              <a:rPr lang="en-GB" dirty="0" err="1"/>
              <a:t>obsahuje</a:t>
            </a:r>
            <a:r>
              <a:rPr lang="en-GB" dirty="0"/>
              <a:t> </a:t>
            </a:r>
            <a:r>
              <a:rPr lang="en-GB" dirty="0" err="1"/>
              <a:t>transmastné</a:t>
            </a:r>
            <a:r>
              <a:rPr lang="en-GB" dirty="0"/>
              <a:t> </a:t>
            </a:r>
            <a:r>
              <a:rPr lang="en-GB" dirty="0" err="1"/>
              <a:t>kyseliny</a:t>
            </a:r>
            <a:r>
              <a:rPr lang="en-GB" dirty="0"/>
              <a:t> </a:t>
            </a:r>
            <a:r>
              <a:rPr lang="en-GB" b="1" u="sng" dirty="0">
                <a:solidFill>
                  <a:srgbClr val="FF0000"/>
                </a:solidFill>
              </a:rPr>
              <a:t>v </a:t>
            </a:r>
            <a:r>
              <a:rPr lang="en-GB" b="1" u="sng" dirty="0" err="1">
                <a:solidFill>
                  <a:srgbClr val="FF0000"/>
                </a:solidFill>
              </a:rPr>
              <a:t>množství</a:t>
            </a:r>
            <a:r>
              <a:rPr lang="en-GB" b="1" u="sng" dirty="0">
                <a:solidFill>
                  <a:srgbClr val="FF0000"/>
                </a:solidFill>
              </a:rPr>
              <a:t> </a:t>
            </a:r>
            <a:r>
              <a:rPr lang="en-GB" b="1" u="sng" dirty="0" err="1">
                <a:solidFill>
                  <a:srgbClr val="FF0000"/>
                </a:solidFill>
              </a:rPr>
              <a:t>nižším</a:t>
            </a:r>
            <a:r>
              <a:rPr lang="en-GB" b="1" u="sng" dirty="0">
                <a:solidFill>
                  <a:srgbClr val="FF0000"/>
                </a:solidFill>
              </a:rPr>
              <a:t> </a:t>
            </a:r>
            <a:r>
              <a:rPr lang="en-GB" b="1" u="sng" dirty="0" err="1">
                <a:solidFill>
                  <a:srgbClr val="FF0000"/>
                </a:solidFill>
              </a:rPr>
              <a:t>než</a:t>
            </a:r>
            <a:r>
              <a:rPr lang="en-GB" b="1" u="sng" dirty="0">
                <a:solidFill>
                  <a:srgbClr val="FF0000"/>
                </a:solidFill>
              </a:rPr>
              <a:t> 2 g </a:t>
            </a:r>
            <a:r>
              <a:rPr lang="en-GB" b="1" u="sng" dirty="0" err="1">
                <a:solidFill>
                  <a:srgbClr val="FF0000"/>
                </a:solidFill>
              </a:rPr>
              <a:t>ve</a:t>
            </a:r>
            <a:r>
              <a:rPr lang="en-GB" b="1" u="sng" dirty="0">
                <a:solidFill>
                  <a:srgbClr val="FF0000"/>
                </a:solidFill>
              </a:rPr>
              <a:t> 100 g </a:t>
            </a:r>
            <a:r>
              <a:rPr lang="en-GB" b="1" u="sng" dirty="0" err="1">
                <a:solidFill>
                  <a:srgbClr val="FF0000"/>
                </a:solidFill>
              </a:rPr>
              <a:t>tuku</a:t>
            </a:r>
            <a:r>
              <a:rPr lang="en-GB" dirty="0"/>
              <a:t>. </a:t>
            </a:r>
            <a:endParaRPr lang="cs-CZ" dirty="0"/>
          </a:p>
          <a:p>
            <a:r>
              <a:rPr lang="en-GB" dirty="0" err="1"/>
              <a:t>Zpráva</a:t>
            </a:r>
            <a:r>
              <a:rPr lang="en-GB" dirty="0"/>
              <a:t> </a:t>
            </a:r>
            <a:r>
              <a:rPr lang="en-GB" dirty="0" err="1"/>
              <a:t>však</a:t>
            </a:r>
            <a:r>
              <a:rPr lang="en-GB" dirty="0"/>
              <a:t> </a:t>
            </a:r>
            <a:r>
              <a:rPr lang="en-GB" dirty="0" err="1"/>
              <a:t>také</a:t>
            </a:r>
            <a:r>
              <a:rPr lang="en-GB" dirty="0"/>
              <a:t> </a:t>
            </a:r>
            <a:r>
              <a:rPr lang="en-GB" dirty="0" err="1"/>
              <a:t>ukazuje</a:t>
            </a:r>
            <a:r>
              <a:rPr lang="en-GB" dirty="0"/>
              <a:t>, </a:t>
            </a:r>
            <a:r>
              <a:rPr lang="en-GB" dirty="0" err="1"/>
              <a:t>že</a:t>
            </a:r>
            <a:r>
              <a:rPr lang="en-GB" dirty="0"/>
              <a:t> </a:t>
            </a:r>
            <a:r>
              <a:rPr lang="en-GB" b="1" dirty="0" err="1">
                <a:solidFill>
                  <a:srgbClr val="FF0000"/>
                </a:solidFill>
              </a:rPr>
              <a:t>stále</a:t>
            </a:r>
            <a:r>
              <a:rPr lang="en-GB" b="1" dirty="0">
                <a:solidFill>
                  <a:srgbClr val="FF0000"/>
                </a:solidFill>
              </a:rPr>
              <a:t> </a:t>
            </a:r>
            <a:r>
              <a:rPr lang="en-GB" b="1" dirty="0" err="1">
                <a:solidFill>
                  <a:srgbClr val="FF0000"/>
                </a:solidFill>
              </a:rPr>
              <a:t>existuje</a:t>
            </a:r>
            <a:r>
              <a:rPr lang="en-GB" b="1" dirty="0">
                <a:solidFill>
                  <a:srgbClr val="FF0000"/>
                </a:solidFill>
              </a:rPr>
              <a:t> </a:t>
            </a:r>
            <a:r>
              <a:rPr lang="en-GB" b="1" dirty="0" err="1">
                <a:solidFill>
                  <a:srgbClr val="FF0000"/>
                </a:solidFill>
              </a:rPr>
              <a:t>řada</a:t>
            </a:r>
            <a:r>
              <a:rPr lang="en-GB" b="1" dirty="0">
                <a:solidFill>
                  <a:srgbClr val="FF0000"/>
                </a:solidFill>
              </a:rPr>
              <a:t> </a:t>
            </a:r>
            <a:r>
              <a:rPr lang="en-GB" b="1" dirty="0" err="1">
                <a:solidFill>
                  <a:srgbClr val="FF0000"/>
                </a:solidFill>
              </a:rPr>
              <a:t>potravin</a:t>
            </a:r>
            <a:r>
              <a:rPr lang="en-GB" b="1" dirty="0">
                <a:solidFill>
                  <a:srgbClr val="FF0000"/>
                </a:solidFill>
              </a:rPr>
              <a:t> s </a:t>
            </a:r>
            <a:r>
              <a:rPr lang="en-GB" b="1" dirty="0" err="1">
                <a:solidFill>
                  <a:srgbClr val="FF0000"/>
                </a:solidFill>
              </a:rPr>
              <a:t>vysokým</a:t>
            </a:r>
            <a:r>
              <a:rPr lang="en-GB" b="1" dirty="0">
                <a:solidFill>
                  <a:srgbClr val="FF0000"/>
                </a:solidFill>
              </a:rPr>
              <a:t> </a:t>
            </a:r>
            <a:r>
              <a:rPr lang="en-GB" b="1" dirty="0" err="1">
                <a:solidFill>
                  <a:srgbClr val="FF0000"/>
                </a:solidFill>
              </a:rPr>
              <a:t>podílem</a:t>
            </a:r>
            <a:r>
              <a:rPr lang="en-GB" b="1" dirty="0">
                <a:solidFill>
                  <a:srgbClr val="FF0000"/>
                </a:solidFill>
              </a:rPr>
              <a:t> </a:t>
            </a:r>
            <a:r>
              <a:rPr lang="en-GB" b="1" dirty="0" err="1">
                <a:solidFill>
                  <a:srgbClr val="FF0000"/>
                </a:solidFill>
              </a:rPr>
              <a:t>transmastných</a:t>
            </a:r>
            <a:r>
              <a:rPr lang="en-GB" b="1" dirty="0">
                <a:solidFill>
                  <a:srgbClr val="FF0000"/>
                </a:solidFill>
              </a:rPr>
              <a:t> </a:t>
            </a:r>
            <a:r>
              <a:rPr lang="en-GB" b="1" dirty="0" err="1">
                <a:solidFill>
                  <a:srgbClr val="FF0000"/>
                </a:solidFill>
              </a:rPr>
              <a:t>kyselin</a:t>
            </a:r>
            <a:r>
              <a:rPr lang="en-GB" b="1" dirty="0">
                <a:solidFill>
                  <a:srgbClr val="FF0000"/>
                </a:solidFill>
              </a:rPr>
              <a:t> </a:t>
            </a:r>
            <a:r>
              <a:rPr lang="en-GB" u="sng" dirty="0">
                <a:solidFill>
                  <a:srgbClr val="FF0000"/>
                </a:solidFill>
              </a:rPr>
              <a:t>(</a:t>
            </a:r>
            <a:r>
              <a:rPr lang="en-GB" u="sng" dirty="0" err="1">
                <a:solidFill>
                  <a:srgbClr val="FF0000"/>
                </a:solidFill>
              </a:rPr>
              <a:t>nad</a:t>
            </a:r>
            <a:r>
              <a:rPr lang="en-GB" u="sng" dirty="0">
                <a:solidFill>
                  <a:srgbClr val="FF0000"/>
                </a:solidFill>
              </a:rPr>
              <a:t> 2 g </a:t>
            </a:r>
            <a:r>
              <a:rPr lang="en-GB" u="sng" dirty="0" err="1">
                <a:solidFill>
                  <a:srgbClr val="FF0000"/>
                </a:solidFill>
              </a:rPr>
              <a:t>na</a:t>
            </a:r>
            <a:r>
              <a:rPr lang="en-GB" u="sng" dirty="0">
                <a:solidFill>
                  <a:srgbClr val="FF0000"/>
                </a:solidFill>
              </a:rPr>
              <a:t> 100 g </a:t>
            </a:r>
            <a:r>
              <a:rPr lang="en-GB" u="sng" dirty="0" err="1">
                <a:solidFill>
                  <a:srgbClr val="FF0000"/>
                </a:solidFill>
              </a:rPr>
              <a:t>tuku</a:t>
            </a:r>
            <a:r>
              <a:rPr lang="en-GB" u="sng" dirty="0">
                <a:solidFill>
                  <a:srgbClr val="FF0000"/>
                </a:solidFill>
              </a:rPr>
              <a:t>)</a:t>
            </a:r>
            <a:r>
              <a:rPr lang="en-GB" dirty="0"/>
              <a:t> </a:t>
            </a:r>
            <a:r>
              <a:rPr lang="en-GB" dirty="0" err="1"/>
              <a:t>zvláště</a:t>
            </a:r>
            <a:r>
              <a:rPr lang="en-GB" dirty="0"/>
              <a:t> v </a:t>
            </a:r>
            <a:r>
              <a:rPr lang="en-GB" dirty="0" err="1"/>
              <a:t>některých</a:t>
            </a:r>
            <a:r>
              <a:rPr lang="en-GB" dirty="0"/>
              <a:t> </a:t>
            </a:r>
            <a:r>
              <a:rPr lang="en-GB" dirty="0" err="1"/>
              <a:t>evropských</a:t>
            </a:r>
            <a:r>
              <a:rPr lang="en-GB" dirty="0"/>
              <a:t> </a:t>
            </a:r>
            <a:r>
              <a:rPr lang="en-GB" dirty="0" err="1"/>
              <a:t>zemích</a:t>
            </a:r>
            <a:r>
              <a:rPr lang="en-GB" dirty="0"/>
              <a:t> a </a:t>
            </a:r>
            <a:r>
              <a:rPr lang="en-GB" dirty="0" err="1"/>
              <a:t>některých</a:t>
            </a:r>
            <a:r>
              <a:rPr lang="en-GB" dirty="0"/>
              <a:t> </a:t>
            </a:r>
            <a:r>
              <a:rPr lang="en-GB" dirty="0" err="1"/>
              <a:t>druzích</a:t>
            </a:r>
            <a:r>
              <a:rPr lang="en-GB" dirty="0"/>
              <a:t> </a:t>
            </a:r>
            <a:r>
              <a:rPr lang="en-GB" dirty="0" err="1"/>
              <a:t>potravin</a:t>
            </a:r>
            <a:r>
              <a:rPr lang="en-GB" dirty="0"/>
              <a:t>. </a:t>
            </a:r>
            <a:endParaRPr lang="cs-CZ" dirty="0"/>
          </a:p>
          <a:p>
            <a:r>
              <a:rPr lang="en-GB" dirty="0" err="1"/>
              <a:t>Existují</a:t>
            </a:r>
            <a:r>
              <a:rPr lang="en-GB" dirty="0"/>
              <a:t> </a:t>
            </a:r>
            <a:r>
              <a:rPr lang="en-GB" dirty="0" err="1"/>
              <a:t>skupiny</a:t>
            </a:r>
            <a:r>
              <a:rPr lang="en-GB" dirty="0"/>
              <a:t> </a:t>
            </a:r>
            <a:r>
              <a:rPr lang="en-GB" dirty="0" err="1"/>
              <a:t>obyvatelstva</a:t>
            </a:r>
            <a:r>
              <a:rPr lang="en-GB" dirty="0"/>
              <a:t>, </a:t>
            </a:r>
            <a:r>
              <a:rPr lang="en-GB" dirty="0" err="1"/>
              <a:t>které</a:t>
            </a:r>
            <a:r>
              <a:rPr lang="en-GB" dirty="0"/>
              <a:t> </a:t>
            </a:r>
            <a:r>
              <a:rPr lang="en-GB" dirty="0" err="1"/>
              <a:t>mohou</a:t>
            </a:r>
            <a:r>
              <a:rPr lang="en-GB" dirty="0"/>
              <a:t> </a:t>
            </a:r>
            <a:r>
              <a:rPr lang="en-GB" dirty="0" err="1"/>
              <a:t>být</a:t>
            </a:r>
            <a:r>
              <a:rPr lang="en-GB" dirty="0"/>
              <a:t> </a:t>
            </a:r>
            <a:r>
              <a:rPr lang="en-GB" dirty="0" err="1"/>
              <a:t>ohroženy</a:t>
            </a:r>
            <a:r>
              <a:rPr lang="en-GB" dirty="0"/>
              <a:t> </a:t>
            </a:r>
            <a:r>
              <a:rPr lang="en-GB" dirty="0" err="1"/>
              <a:t>vysokým</a:t>
            </a:r>
            <a:r>
              <a:rPr lang="en-GB" dirty="0"/>
              <a:t> </a:t>
            </a:r>
            <a:r>
              <a:rPr lang="en-GB" dirty="0" err="1"/>
              <a:t>příjmem</a:t>
            </a:r>
            <a:r>
              <a:rPr lang="en-GB" dirty="0"/>
              <a:t> </a:t>
            </a:r>
            <a:r>
              <a:rPr lang="en-GB" dirty="0" err="1"/>
              <a:t>transmastných</a:t>
            </a:r>
            <a:r>
              <a:rPr lang="en-GB" dirty="0"/>
              <a:t> </a:t>
            </a:r>
            <a:r>
              <a:rPr lang="en-GB" dirty="0" err="1"/>
              <a:t>kyselin</a:t>
            </a:r>
            <a:r>
              <a:rPr lang="en-GB" dirty="0"/>
              <a:t>. </a:t>
            </a:r>
            <a:endParaRPr lang="cs-CZ" dirty="0"/>
          </a:p>
          <a:p>
            <a:pPr marL="0" indent="0">
              <a:buNone/>
            </a:pPr>
            <a:r>
              <a:rPr lang="en-GB" sz="1200" i="1" dirty="0"/>
              <a:t>Report from the Commission to the European Parliament and the Council regarding trans fats in foods and in the overall diet of the Union population, COM (2015) 619 final.</a:t>
            </a:r>
            <a:r>
              <a:rPr lang="en-US" sz="1200" i="1" dirty="0"/>
              <a:t>http://ec.europa.eu/food/safety/docs/fs_labelling-nutrition_trans-fats-report_en.pdf</a:t>
            </a:r>
            <a:endParaRPr lang="cs-CZ" sz="1200" i="1" dirty="0"/>
          </a:p>
          <a:p>
            <a:endParaRPr lang="cs-CZ" dirty="0"/>
          </a:p>
        </p:txBody>
      </p:sp>
    </p:spTree>
    <p:extLst>
      <p:ext uri="{BB962C8B-B14F-4D97-AF65-F5344CB8AC3E}">
        <p14:creationId xmlns:p14="http://schemas.microsoft.com/office/powerpoint/2010/main" val="406641890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38339B-BDE4-421B-B019-46039179311B}"/>
              </a:ext>
            </a:extLst>
          </p:cNvPr>
          <p:cNvSpPr>
            <a:spLocks noGrp="1"/>
          </p:cNvSpPr>
          <p:nvPr>
            <p:ph type="title"/>
          </p:nvPr>
        </p:nvSpPr>
        <p:spPr/>
        <p:txBody>
          <a:bodyPr>
            <a:normAutofit/>
          </a:bodyPr>
          <a:lstStyle/>
          <a:p>
            <a:r>
              <a:rPr lang="cs-CZ" sz="3200" b="1" dirty="0">
                <a:solidFill>
                  <a:srgbClr val="FF0000"/>
                </a:solidFill>
                <a:latin typeface="+mn-lt"/>
              </a:rPr>
              <a:t>Úspěšné příklady snižování TMK</a:t>
            </a:r>
          </a:p>
        </p:txBody>
      </p:sp>
      <p:sp>
        <p:nvSpPr>
          <p:cNvPr id="3" name="Zástupný symbol pro obsah 2">
            <a:extLst>
              <a:ext uri="{FF2B5EF4-FFF2-40B4-BE49-F238E27FC236}">
                <a16:creationId xmlns:a16="http://schemas.microsoft.com/office/drawing/2014/main" id="{148E4F7A-0CFA-446D-ABBE-450861F4AFD3}"/>
              </a:ext>
            </a:extLst>
          </p:cNvPr>
          <p:cNvSpPr>
            <a:spLocks noGrp="1"/>
          </p:cNvSpPr>
          <p:nvPr>
            <p:ph idx="1"/>
          </p:nvPr>
        </p:nvSpPr>
        <p:spPr>
          <a:xfrm>
            <a:off x="838200" y="1825624"/>
            <a:ext cx="10515600" cy="4820981"/>
          </a:xfrm>
        </p:spPr>
        <p:txBody>
          <a:bodyPr>
            <a:normAutofit/>
          </a:bodyPr>
          <a:lstStyle/>
          <a:p>
            <a:r>
              <a:rPr lang="cs-CZ" dirty="0"/>
              <a:t>V roce 2003 byl </a:t>
            </a:r>
            <a:r>
              <a:rPr lang="cs-CZ" b="1" dirty="0">
                <a:solidFill>
                  <a:srgbClr val="FF0000"/>
                </a:solidFill>
              </a:rPr>
              <a:t>v Dánsku zaveden koordinovaný přístup </a:t>
            </a:r>
            <a:r>
              <a:rPr lang="cs-CZ" dirty="0"/>
              <a:t>zahrnující </a:t>
            </a:r>
            <a:r>
              <a:rPr lang="cs-CZ" b="1" dirty="0">
                <a:solidFill>
                  <a:srgbClr val="0070C0"/>
                </a:solidFill>
              </a:rPr>
              <a:t>povinné označování trans mastných kyselin </a:t>
            </a:r>
            <a:r>
              <a:rPr lang="cs-CZ" dirty="0"/>
              <a:t>a jejich </a:t>
            </a:r>
            <a:r>
              <a:rPr lang="cs-CZ" b="1" dirty="0">
                <a:solidFill>
                  <a:srgbClr val="0070C0"/>
                </a:solidFill>
              </a:rPr>
              <a:t>reformulace ve zpracovaných potravinách</a:t>
            </a:r>
            <a:r>
              <a:rPr lang="cs-CZ" dirty="0"/>
              <a:t>.</a:t>
            </a:r>
          </a:p>
          <a:p>
            <a:r>
              <a:rPr lang="cs-CZ" dirty="0"/>
              <a:t>Zatímco průměrný </a:t>
            </a:r>
            <a:r>
              <a:rPr lang="cs-CZ" b="1" dirty="0">
                <a:solidFill>
                  <a:srgbClr val="FF0000"/>
                </a:solidFill>
              </a:rPr>
              <a:t>příjem na osobu klesl z přibližně z 7,5 g </a:t>
            </a:r>
            <a:r>
              <a:rPr lang="cs-CZ" dirty="0"/>
              <a:t>v roce 1976 </a:t>
            </a:r>
            <a:r>
              <a:rPr lang="cs-CZ" b="1" dirty="0">
                <a:solidFill>
                  <a:srgbClr val="00B050"/>
                </a:solidFill>
              </a:rPr>
              <a:t>až pod 1 g/den v roce 1996.</a:t>
            </a:r>
          </a:p>
          <a:p>
            <a:r>
              <a:rPr lang="cs-CZ" dirty="0"/>
              <a:t>Avšak určité </a:t>
            </a:r>
            <a:r>
              <a:rPr lang="cs-CZ" b="1" dirty="0">
                <a:solidFill>
                  <a:srgbClr val="FF0000"/>
                </a:solidFill>
              </a:rPr>
              <a:t>podskupiny mohly stále konzumovat až 5 g </a:t>
            </a:r>
            <a:r>
              <a:rPr lang="cs-CZ" dirty="0"/>
              <a:t>TMK za den. </a:t>
            </a:r>
          </a:p>
          <a:p>
            <a:r>
              <a:rPr lang="cs-CZ" b="1" dirty="0">
                <a:solidFill>
                  <a:srgbClr val="00B050"/>
                </a:solidFill>
              </a:rPr>
              <a:t>Legislativa spolu s angažovaností průmyslu </a:t>
            </a:r>
            <a:r>
              <a:rPr lang="cs-CZ" dirty="0"/>
              <a:t>byly </a:t>
            </a:r>
            <a:r>
              <a:rPr lang="cs-CZ" b="1" dirty="0">
                <a:solidFill>
                  <a:srgbClr val="00B050"/>
                </a:solidFill>
              </a:rPr>
              <a:t>nezbytné pro zlepšení zdraví </a:t>
            </a:r>
            <a:r>
              <a:rPr lang="cs-CZ" dirty="0"/>
              <a:t>těchto podskupin.</a:t>
            </a:r>
          </a:p>
          <a:p>
            <a:r>
              <a:rPr lang="cs-CZ" dirty="0"/>
              <a:t>V roce 2005 byl </a:t>
            </a:r>
            <a:r>
              <a:rPr lang="cs-CZ" b="1" dirty="0">
                <a:solidFill>
                  <a:srgbClr val="00B050"/>
                </a:solidFill>
              </a:rPr>
              <a:t>přívod TMK </a:t>
            </a:r>
            <a:r>
              <a:rPr lang="cs-CZ" dirty="0"/>
              <a:t>na individuální i populační úrovni </a:t>
            </a:r>
            <a:r>
              <a:rPr lang="cs-CZ" b="1" dirty="0">
                <a:solidFill>
                  <a:srgbClr val="00B050"/>
                </a:solidFill>
              </a:rPr>
              <a:t>zanedbatelný</a:t>
            </a:r>
            <a:r>
              <a:rPr lang="cs-CZ" dirty="0"/>
              <a:t> – významné snížení počtu úmrtí na KVO.</a:t>
            </a:r>
          </a:p>
          <a:p>
            <a:endParaRPr lang="cs-CZ" dirty="0"/>
          </a:p>
        </p:txBody>
      </p:sp>
    </p:spTree>
    <p:extLst>
      <p:ext uri="{BB962C8B-B14F-4D97-AF65-F5344CB8AC3E}">
        <p14:creationId xmlns:p14="http://schemas.microsoft.com/office/powerpoint/2010/main" val="28028246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A32535-9EED-46F9-A1F6-349F606E300E}"/>
              </a:ext>
            </a:extLst>
          </p:cNvPr>
          <p:cNvSpPr>
            <a:spLocks noGrp="1"/>
          </p:cNvSpPr>
          <p:nvPr>
            <p:ph type="title"/>
          </p:nvPr>
        </p:nvSpPr>
        <p:spPr>
          <a:xfrm>
            <a:off x="690716" y="207841"/>
            <a:ext cx="10515600" cy="1630791"/>
          </a:xfrm>
        </p:spPr>
        <p:txBody>
          <a:bodyPr>
            <a:normAutofit fontScale="90000"/>
          </a:bodyPr>
          <a:lstStyle/>
          <a:p>
            <a:r>
              <a:rPr lang="cs-CZ" sz="3200" b="1" dirty="0">
                <a:solidFill>
                  <a:srgbClr val="FF0000"/>
                </a:solidFill>
                <a:latin typeface="+mn-lt"/>
              </a:rPr>
              <a:t>Jiné alternativy - technický vývoj v oblasti senzorického vnímání </a:t>
            </a:r>
            <a:br>
              <a:rPr lang="cs-CZ" sz="3200" dirty="0">
                <a:latin typeface="+mn-lt"/>
              </a:rPr>
            </a:br>
            <a:r>
              <a:rPr lang="cs-CZ" sz="3200" dirty="0">
                <a:latin typeface="+mn-lt"/>
              </a:rPr>
              <a:t>– vidlička s elektrickými impulzy ovlivňujícími vjem slané chuti </a:t>
            </a:r>
            <a:br>
              <a:rPr lang="cs-CZ" sz="3200" dirty="0">
                <a:latin typeface="+mn-lt"/>
              </a:rPr>
            </a:br>
            <a:r>
              <a:rPr lang="cs-CZ" sz="3200" dirty="0">
                <a:latin typeface="+mn-lt"/>
              </a:rPr>
              <a:t>(výrobní cena 400 Kč)</a:t>
            </a:r>
          </a:p>
        </p:txBody>
      </p:sp>
      <p:sp>
        <p:nvSpPr>
          <p:cNvPr id="3" name="Zástupný symbol pro obsah 2">
            <a:extLst>
              <a:ext uri="{FF2B5EF4-FFF2-40B4-BE49-F238E27FC236}">
                <a16:creationId xmlns:a16="http://schemas.microsoft.com/office/drawing/2014/main" id="{34BF3167-D6CD-4EE1-B847-1637CC712E45}"/>
              </a:ext>
            </a:extLst>
          </p:cNvPr>
          <p:cNvSpPr>
            <a:spLocks noGrp="1"/>
          </p:cNvSpPr>
          <p:nvPr>
            <p:ph idx="1"/>
          </p:nvPr>
        </p:nvSpPr>
        <p:spPr>
          <a:xfrm>
            <a:off x="838200" y="6327058"/>
            <a:ext cx="10515600" cy="550606"/>
          </a:xfrm>
        </p:spPr>
        <p:txBody>
          <a:bodyPr>
            <a:normAutofit/>
          </a:bodyPr>
          <a:lstStyle/>
          <a:p>
            <a:r>
              <a:rPr lang="cs-CZ" sz="2000" dirty="0"/>
              <a:t>https://www.au-magasin.fr/news/au-japon-une-fourchette-simule-le-gout-du-sel.html</a:t>
            </a:r>
          </a:p>
        </p:txBody>
      </p:sp>
      <p:pic>
        <p:nvPicPr>
          <p:cNvPr id="4" name="Obrázek 3">
            <a:extLst>
              <a:ext uri="{FF2B5EF4-FFF2-40B4-BE49-F238E27FC236}">
                <a16:creationId xmlns:a16="http://schemas.microsoft.com/office/drawing/2014/main" id="{D8A607BE-77D1-4E37-B9A6-E087A78BF210}"/>
              </a:ext>
            </a:extLst>
          </p:cNvPr>
          <p:cNvPicPr>
            <a:picLocks noChangeAspect="1"/>
          </p:cNvPicPr>
          <p:nvPr/>
        </p:nvPicPr>
        <p:blipFill rotWithShape="1">
          <a:blip r:embed="rId2"/>
          <a:srcRect l="18710" t="47025" r="44194" b="14982"/>
          <a:stretch/>
        </p:blipFill>
        <p:spPr>
          <a:xfrm>
            <a:off x="353962" y="1885121"/>
            <a:ext cx="7629832" cy="4395447"/>
          </a:xfrm>
          <a:prstGeom prst="rect">
            <a:avLst/>
          </a:prstGeom>
        </p:spPr>
      </p:pic>
      <p:pic>
        <p:nvPicPr>
          <p:cNvPr id="6" name="Obrázek 5">
            <a:extLst>
              <a:ext uri="{FF2B5EF4-FFF2-40B4-BE49-F238E27FC236}">
                <a16:creationId xmlns:a16="http://schemas.microsoft.com/office/drawing/2014/main" id="{9ED0A0A9-72DF-4C9B-A985-298DB0D88CDC}"/>
              </a:ext>
            </a:extLst>
          </p:cNvPr>
          <p:cNvPicPr>
            <a:picLocks noChangeAspect="1"/>
          </p:cNvPicPr>
          <p:nvPr/>
        </p:nvPicPr>
        <p:blipFill rotWithShape="1">
          <a:blip r:embed="rId3"/>
          <a:srcRect l="66129" t="28960" r="22016" b="50000"/>
          <a:stretch/>
        </p:blipFill>
        <p:spPr>
          <a:xfrm>
            <a:off x="7836310" y="1918518"/>
            <a:ext cx="3883742" cy="3877137"/>
          </a:xfrm>
          <a:prstGeom prst="rect">
            <a:avLst/>
          </a:prstGeom>
        </p:spPr>
      </p:pic>
    </p:spTree>
    <p:extLst>
      <p:ext uri="{BB962C8B-B14F-4D97-AF65-F5344CB8AC3E}">
        <p14:creationId xmlns:p14="http://schemas.microsoft.com/office/powerpoint/2010/main" val="4193201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79777C-2B04-4973-8842-0AB03781EE05}"/>
              </a:ext>
            </a:extLst>
          </p:cNvPr>
          <p:cNvSpPr>
            <a:spLocks noGrp="1"/>
          </p:cNvSpPr>
          <p:nvPr>
            <p:ph type="title"/>
          </p:nvPr>
        </p:nvSpPr>
        <p:spPr/>
        <p:txBody>
          <a:bodyPr/>
          <a:lstStyle/>
          <a:p>
            <a:endParaRPr lang="cs-CZ"/>
          </a:p>
        </p:txBody>
      </p:sp>
      <p:pic>
        <p:nvPicPr>
          <p:cNvPr id="4" name="Zástupný symbol pro obsah 3">
            <a:extLst>
              <a:ext uri="{FF2B5EF4-FFF2-40B4-BE49-F238E27FC236}">
                <a16:creationId xmlns:a16="http://schemas.microsoft.com/office/drawing/2014/main" id="{B0A38E38-0561-45FE-B6DE-17C6440CA026}"/>
              </a:ext>
            </a:extLst>
          </p:cNvPr>
          <p:cNvPicPr>
            <a:picLocks noGrp="1" noChangeAspect="1"/>
          </p:cNvPicPr>
          <p:nvPr>
            <p:ph idx="1"/>
          </p:nvPr>
        </p:nvPicPr>
        <p:blipFill>
          <a:blip r:embed="rId2"/>
          <a:stretch>
            <a:fillRect/>
          </a:stretch>
        </p:blipFill>
        <p:spPr>
          <a:xfrm>
            <a:off x="93261" y="105649"/>
            <a:ext cx="12005477" cy="5807470"/>
          </a:xfrm>
          <a:prstGeom prst="rect">
            <a:avLst/>
          </a:prstGeom>
        </p:spPr>
      </p:pic>
      <p:pic>
        <p:nvPicPr>
          <p:cNvPr id="3" name="Obrázek 2">
            <a:extLst>
              <a:ext uri="{FF2B5EF4-FFF2-40B4-BE49-F238E27FC236}">
                <a16:creationId xmlns:a16="http://schemas.microsoft.com/office/drawing/2014/main" id="{F89AE252-F36B-4DCF-8D45-745BEED7C749}"/>
              </a:ext>
            </a:extLst>
          </p:cNvPr>
          <p:cNvPicPr>
            <a:picLocks noChangeAspect="1"/>
          </p:cNvPicPr>
          <p:nvPr/>
        </p:nvPicPr>
        <p:blipFill rotWithShape="1">
          <a:blip r:embed="rId3"/>
          <a:srcRect l="853" t="15252" r="45791" b="-337"/>
          <a:stretch/>
        </p:blipFill>
        <p:spPr>
          <a:xfrm>
            <a:off x="156679" y="1050530"/>
            <a:ext cx="7526589" cy="5807470"/>
          </a:xfrm>
          <a:prstGeom prst="rect">
            <a:avLst/>
          </a:prstGeom>
        </p:spPr>
      </p:pic>
      <p:sp>
        <p:nvSpPr>
          <p:cNvPr id="5" name="Obdélník 4">
            <a:extLst>
              <a:ext uri="{FF2B5EF4-FFF2-40B4-BE49-F238E27FC236}">
                <a16:creationId xmlns:a16="http://schemas.microsoft.com/office/drawing/2014/main" id="{FB571A44-864B-4A88-88B8-B11AAD885CBE}"/>
              </a:ext>
            </a:extLst>
          </p:cNvPr>
          <p:cNvSpPr/>
          <p:nvPr/>
        </p:nvSpPr>
        <p:spPr>
          <a:xfrm>
            <a:off x="7732078" y="2545480"/>
            <a:ext cx="4135458" cy="708997"/>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7920697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DFD5B-1E76-45AB-9640-374948E2F2A9}"/>
              </a:ext>
            </a:extLst>
          </p:cNvPr>
          <p:cNvSpPr>
            <a:spLocks noGrp="1"/>
          </p:cNvSpPr>
          <p:nvPr>
            <p:ph type="title"/>
          </p:nvPr>
        </p:nvSpPr>
        <p:spPr/>
        <p:txBody>
          <a:bodyPr/>
          <a:lstStyle/>
          <a:p>
            <a:endParaRPr lang="cs-CZ"/>
          </a:p>
        </p:txBody>
      </p:sp>
      <p:pic>
        <p:nvPicPr>
          <p:cNvPr id="5" name="Zástupný symbol pro obsah 4">
            <a:extLst>
              <a:ext uri="{FF2B5EF4-FFF2-40B4-BE49-F238E27FC236}">
                <a16:creationId xmlns:a16="http://schemas.microsoft.com/office/drawing/2014/main" id="{4609D515-EE41-4389-9B9C-00703AE68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1760" y="365125"/>
            <a:ext cx="5902036" cy="6376497"/>
          </a:xfrm>
        </p:spPr>
      </p:pic>
    </p:spTree>
    <p:extLst>
      <p:ext uri="{BB962C8B-B14F-4D97-AF65-F5344CB8AC3E}">
        <p14:creationId xmlns:p14="http://schemas.microsoft.com/office/powerpoint/2010/main" val="4710471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9623" y="1097738"/>
            <a:ext cx="7816262" cy="5672834"/>
          </a:xfrm>
          <a:prstGeom prst="rect">
            <a:avLst/>
          </a:prstGeom>
        </p:spPr>
      </p:pic>
      <p:sp>
        <p:nvSpPr>
          <p:cNvPr id="3" name="Nadpis 2">
            <a:extLst>
              <a:ext uri="{FF2B5EF4-FFF2-40B4-BE49-F238E27FC236}">
                <a16:creationId xmlns:a16="http://schemas.microsoft.com/office/drawing/2014/main" id="{218A04D7-B03F-4875-B732-0D11AEABCD9F}"/>
              </a:ext>
            </a:extLst>
          </p:cNvPr>
          <p:cNvSpPr>
            <a:spLocks noGrp="1"/>
          </p:cNvSpPr>
          <p:nvPr>
            <p:ph type="title"/>
          </p:nvPr>
        </p:nvSpPr>
        <p:spPr>
          <a:xfrm>
            <a:off x="838200" y="365126"/>
            <a:ext cx="10515600" cy="529610"/>
          </a:xfrm>
        </p:spPr>
        <p:txBody>
          <a:bodyPr>
            <a:normAutofit fontScale="90000"/>
          </a:bodyPr>
          <a:lstStyle/>
          <a:p>
            <a:pPr algn="ctr"/>
            <a:r>
              <a:rPr lang="cs-CZ" b="1" dirty="0">
                <a:solidFill>
                  <a:srgbClr val="FF0000"/>
                </a:solidFill>
                <a:latin typeface="+mn-lt"/>
              </a:rPr>
              <a:t>Děkuji za pozornost.</a:t>
            </a:r>
          </a:p>
        </p:txBody>
      </p:sp>
    </p:spTree>
    <p:extLst>
      <p:ext uri="{BB962C8B-B14F-4D97-AF65-F5344CB8AC3E}">
        <p14:creationId xmlns:p14="http://schemas.microsoft.com/office/powerpoint/2010/main" val="147603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C0CF890-0AAD-4231-A5D8-0B6B19030ABC}"/>
              </a:ext>
            </a:extLst>
          </p:cNvPr>
          <p:cNvSpPr>
            <a:spLocks noGrp="1"/>
          </p:cNvSpPr>
          <p:nvPr>
            <p:ph type="title"/>
          </p:nvPr>
        </p:nvSpPr>
        <p:spPr/>
        <p:txBody>
          <a:bodyPr>
            <a:normAutofit/>
          </a:bodyPr>
          <a:lstStyle/>
          <a:p>
            <a:r>
              <a:rPr lang="cs-CZ" sz="3200" b="1" dirty="0">
                <a:solidFill>
                  <a:srgbClr val="FF0000"/>
                </a:solidFill>
                <a:latin typeface="+mn-lt"/>
              </a:rPr>
              <a:t>Definice</a:t>
            </a:r>
          </a:p>
        </p:txBody>
      </p:sp>
      <p:sp>
        <p:nvSpPr>
          <p:cNvPr id="3" name="Zástupný symbol pro obsah 2"/>
          <p:cNvSpPr>
            <a:spLocks noGrp="1"/>
          </p:cNvSpPr>
          <p:nvPr>
            <p:ph idx="1"/>
          </p:nvPr>
        </p:nvSpPr>
        <p:spPr/>
        <p:txBody>
          <a:bodyPr>
            <a:normAutofit/>
          </a:bodyPr>
          <a:lstStyle/>
          <a:p>
            <a:pPr algn="just"/>
            <a:r>
              <a:rPr lang="cs-CZ" dirty="0">
                <a:solidFill>
                  <a:srgbClr val="FF0000"/>
                </a:solidFill>
              </a:rPr>
              <a:t>zdravotní gramotnost </a:t>
            </a:r>
            <a:r>
              <a:rPr lang="cs-CZ" dirty="0"/>
              <a:t>(dle WHO)</a:t>
            </a:r>
          </a:p>
          <a:p>
            <a:pPr lvl="1" algn="just"/>
            <a:r>
              <a:rPr lang="cs-CZ" i="1" dirty="0"/>
              <a:t>„kognitivní a sociální </a:t>
            </a:r>
            <a:r>
              <a:rPr lang="cs-CZ" i="1" u="sng" dirty="0"/>
              <a:t>schopnosti,</a:t>
            </a:r>
            <a:r>
              <a:rPr lang="cs-CZ" i="1" dirty="0"/>
              <a:t> které určují motivaci a způsobilost jednotlivců k tomu, aby si dokázali </a:t>
            </a:r>
            <a:r>
              <a:rPr lang="cs-CZ" i="1" u="sng" dirty="0"/>
              <a:t>získat přístup k informacím</a:t>
            </a:r>
            <a:r>
              <a:rPr lang="cs-CZ" i="1" dirty="0"/>
              <a:t>, porozumět jim a </a:t>
            </a:r>
            <a:r>
              <a:rPr lang="cs-CZ" i="1" u="sng" dirty="0"/>
              <a:t>využívat je způsobem</a:t>
            </a:r>
            <a:r>
              <a:rPr lang="cs-CZ" i="1" dirty="0"/>
              <a:t>, který podporuje a </a:t>
            </a:r>
            <a:r>
              <a:rPr lang="cs-CZ" i="1" u="sng" dirty="0"/>
              <a:t>udržuje dobré zdraví</a:t>
            </a:r>
            <a:r>
              <a:rPr lang="cs-CZ" i="1" dirty="0"/>
              <a:t>.“</a:t>
            </a:r>
            <a:r>
              <a:rPr lang="cs-CZ" dirty="0"/>
              <a:t> </a:t>
            </a:r>
          </a:p>
          <a:p>
            <a:pPr algn="just"/>
            <a:r>
              <a:rPr lang="cs-CZ" dirty="0">
                <a:solidFill>
                  <a:srgbClr val="FF0000"/>
                </a:solidFill>
              </a:rPr>
              <a:t>výživová gramotnost</a:t>
            </a:r>
          </a:p>
          <a:p>
            <a:pPr lvl="1" algn="just"/>
            <a:r>
              <a:rPr lang="cs-CZ" i="1" dirty="0"/>
              <a:t>„míra schopnosti získávat, zpracovávat a pochopit základní informace o výživě.“ </a:t>
            </a:r>
            <a:r>
              <a:rPr lang="cs-CZ" dirty="0"/>
              <a:t>(</a:t>
            </a:r>
            <a:r>
              <a:rPr lang="cs-CZ" dirty="0" err="1"/>
              <a:t>Zoellner</a:t>
            </a:r>
            <a:r>
              <a:rPr lang="cs-CZ" dirty="0"/>
              <a:t> a kolektiv)</a:t>
            </a:r>
          </a:p>
          <a:p>
            <a:pPr lvl="1" algn="just"/>
            <a:r>
              <a:rPr lang="cs-CZ" i="1" dirty="0"/>
              <a:t>„výživová gramotnost sleduje analogii s charakteristikou obecné gramotnosti. Tuto analogii lze chápat tak, že výživově gramotný člověk nedisponuje pouze mechanicky osvojenými dílčími </a:t>
            </a:r>
            <a:r>
              <a:rPr lang="cs-CZ" i="1" u="sng" dirty="0"/>
              <a:t>dovednostmi a vědomostmi</a:t>
            </a:r>
            <a:r>
              <a:rPr lang="cs-CZ" i="1" dirty="0"/>
              <a:t>, ale umí je efektivně </a:t>
            </a:r>
            <a:r>
              <a:rPr lang="cs-CZ" i="1" u="sng" dirty="0"/>
              <a:t>využívat k individuálně preferovanému účelu</a:t>
            </a:r>
            <a:r>
              <a:rPr lang="cs-CZ" i="1" dirty="0"/>
              <a:t>.“ </a:t>
            </a:r>
            <a:r>
              <a:rPr lang="cs-CZ" dirty="0"/>
              <a:t>(dokumenty MŠMT)</a:t>
            </a:r>
          </a:p>
        </p:txBody>
      </p:sp>
    </p:spTree>
    <p:extLst>
      <p:ext uri="{BB962C8B-B14F-4D97-AF65-F5344CB8AC3E}">
        <p14:creationId xmlns:p14="http://schemas.microsoft.com/office/powerpoint/2010/main" val="10115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a:extLst>
              <a:ext uri="{FF2B5EF4-FFF2-40B4-BE49-F238E27FC236}">
                <a16:creationId xmlns:a16="http://schemas.microsoft.com/office/drawing/2014/main" id="{B30F3C06-60DF-4940-8A9D-938B98740D99}"/>
              </a:ext>
            </a:extLst>
          </p:cNvPr>
          <p:cNvPicPr>
            <a:picLocks noGrp="1" noChangeAspect="1"/>
          </p:cNvPicPr>
          <p:nvPr>
            <p:ph idx="1"/>
          </p:nvPr>
        </p:nvPicPr>
        <p:blipFill>
          <a:blip r:embed="rId2"/>
          <a:stretch>
            <a:fillRect/>
          </a:stretch>
        </p:blipFill>
        <p:spPr>
          <a:xfrm>
            <a:off x="70377" y="477769"/>
            <a:ext cx="12051246" cy="6163015"/>
          </a:xfrm>
          <a:prstGeom prst="rect">
            <a:avLst/>
          </a:prstGeom>
        </p:spPr>
      </p:pic>
      <p:sp>
        <p:nvSpPr>
          <p:cNvPr id="5" name="Obdélník 4">
            <a:extLst>
              <a:ext uri="{FF2B5EF4-FFF2-40B4-BE49-F238E27FC236}">
                <a16:creationId xmlns:a16="http://schemas.microsoft.com/office/drawing/2014/main" id="{B44BFF3D-9F81-4DA5-A3B7-A0BC4C38F4C9}"/>
              </a:ext>
            </a:extLst>
          </p:cNvPr>
          <p:cNvSpPr/>
          <p:nvPr/>
        </p:nvSpPr>
        <p:spPr>
          <a:xfrm>
            <a:off x="9055509" y="3559277"/>
            <a:ext cx="1818967" cy="245807"/>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6" name="Obdélník 5">
            <a:extLst>
              <a:ext uri="{FF2B5EF4-FFF2-40B4-BE49-F238E27FC236}">
                <a16:creationId xmlns:a16="http://schemas.microsoft.com/office/drawing/2014/main" id="{E048AF66-59F0-463A-AB7A-741801CE6FCD}"/>
              </a:ext>
            </a:extLst>
          </p:cNvPr>
          <p:cNvSpPr/>
          <p:nvPr/>
        </p:nvSpPr>
        <p:spPr>
          <a:xfrm>
            <a:off x="7152967" y="3977148"/>
            <a:ext cx="2403988" cy="245807"/>
          </a:xfrm>
          <a:prstGeom prst="rect">
            <a:avLst/>
          </a:prstGeom>
          <a:solidFill>
            <a:srgbClr val="FF0000">
              <a:alpha val="2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3368754533"/>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2318</TotalTime>
  <Words>5420</Words>
  <Application>Microsoft Office PowerPoint</Application>
  <PresentationFormat>Širokoúhlá obrazovka</PresentationFormat>
  <Paragraphs>325</Paragraphs>
  <Slides>71</Slides>
  <Notes>4</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71</vt:i4>
      </vt:variant>
    </vt:vector>
  </HeadingPairs>
  <TitlesOfParts>
    <vt:vector size="78" baseType="lpstr">
      <vt:lpstr>Arial</vt:lpstr>
      <vt:lpstr>Calibri</vt:lpstr>
      <vt:lpstr>Calibri Light</vt:lpstr>
      <vt:lpstr>Segoe UI</vt:lpstr>
      <vt:lpstr>Segoe UI Black</vt:lpstr>
      <vt:lpstr>Wingdings</vt:lpstr>
      <vt:lpstr>Motiv Office</vt:lpstr>
      <vt:lpstr>Cíl reformulací potravin  a zdravotní hlediska</vt:lpstr>
      <vt:lpstr>Cíle evropského akčního plánu pro potraviny a výživu  na léta 2015-2020</vt:lpstr>
      <vt:lpstr>Cíl strategického rámce rozvoje péče o zdraví v ČR  do roku 2030 – zdraví všech skupin obyvatel se zlepšuje</vt:lpstr>
      <vt:lpstr>Prezentace aplikace PowerPoint</vt:lpstr>
      <vt:lpstr>Prezentace aplikace PowerPoint</vt:lpstr>
      <vt:lpstr>Prezentace aplikace PowerPoint</vt:lpstr>
      <vt:lpstr>Prezentace aplikace PowerPoint</vt:lpstr>
      <vt:lpstr>Definice</vt:lpstr>
      <vt:lpstr>Prezentace aplikace PowerPoint</vt:lpstr>
      <vt:lpstr>Prezentace aplikace PowerPoint</vt:lpstr>
      <vt:lpstr>Prezentace aplikace PowerPoint</vt:lpstr>
      <vt:lpstr>Zvýšené hodnoty krevního tlaku u dětí dle pohlaví a věku (studie SZÚ, 2017)</vt:lpstr>
      <vt:lpstr>Vývoj prevalence nadváhy a obezity u dětí  (věkové skupiny 5, 9, 13 a 17 let) mezi lety 1996 až 2016 (studie SZÚ, 2017)</vt:lpstr>
      <vt:lpstr>Počet hodin strávený denně u PC, tabletu nebo televize u chlapců a dívek podle věku (studie SZÚ, 2017)</vt:lpstr>
      <vt:lpstr>Reformulace potravin - spojení 4 oblastí</vt:lpstr>
      <vt:lpstr>Akční plány pro implementaci Národní strategie Zdraví 2020</vt:lpstr>
      <vt:lpstr>Akční plán č. 2: Správná výživa a stravovací návyky populace na období 2015 – 2020 </vt:lpstr>
      <vt:lpstr>Marketingová manipulace  pomocí tvrzení, která nejsou pravdivá nebo jsou zavádějící</vt:lpstr>
      <vt:lpstr>Akční plán správné výživy a stravovacích návyků (APSV) Akční plán proti obezitě (APPO) </vt:lpstr>
      <vt:lpstr>Za vhodnou potravinu lze označit:</vt:lpstr>
      <vt:lpstr>V ČR v současné době chybí systematický sběr relevantních dat, jejichž analýza by zajišťovala podklady pro efektivní rozhodování státní správy v oblasti správné výživy obyvatelstva</vt:lpstr>
      <vt:lpstr>Co chybí ?</vt:lpstr>
      <vt:lpstr>Prezentace aplikace PowerPoint</vt:lpstr>
      <vt:lpstr>Prezentace aplikace PowerPoint</vt:lpstr>
      <vt:lpstr>Prezentace aplikace PowerPoint</vt:lpstr>
      <vt:lpstr>Možnosti zapojení jednotlivých rezortů ČR při naplňování Zdraví 2020 v oblasti správné výživy jsou následující: </vt:lpstr>
      <vt:lpstr>Potraviny – Ministerstvo zemědělství (MZe)</vt:lpstr>
      <vt:lpstr>Vzdělávání -  Ministerstvo školství, mládeže a tělovýchovy ČR (MŠMT), aj.</vt:lpstr>
      <vt:lpstr>Obchod a marketing -  Ministerstvo průmyslu a obchodu ČR (MPO) </vt:lpstr>
      <vt:lpstr>Pro reformulaci potravin</vt:lpstr>
      <vt:lpstr>Prezentace aplikace PowerPoint</vt:lpstr>
      <vt:lpstr>Prezentace aplikace PowerPoint</vt:lpstr>
      <vt:lpstr>Podniknutí potřebných aktivit Klíčová priorita: Tvorba prostředí s vhodnými potravinami  Vytvoření systému společenské odpovědnosti za správnou výživu obyvatelstva</vt:lpstr>
      <vt:lpstr>Tvorba prostředí s vhodnými potravinami</vt:lpstr>
      <vt:lpstr>Prezentace aplikace PowerPoint</vt:lpstr>
      <vt:lpstr>Kromě ustanovení mezirezortní komise pro reformulační politiku pak dílčími projekty jsou: </vt:lpstr>
      <vt:lpstr>Předpokládané benefity APSV a jejich indikátory</vt:lpstr>
      <vt:lpstr>Indikátory </vt:lpstr>
      <vt:lpstr>Překážky</vt:lpstr>
      <vt:lpstr>Prezentace aplikace PowerPoint</vt:lpstr>
      <vt:lpstr>CÍLE REFORMULACE?</vt:lpstr>
      <vt:lpstr>CÍLE REFORMULACE ve vztahu ke zdraví</vt:lpstr>
      <vt:lpstr>Spotřeba soli (g/den)</vt:lpstr>
      <vt:lpstr>Prezentace aplikace PowerPoint</vt:lpstr>
      <vt:lpstr>Prevalence of hypertension (≥140/90 mm Hg) among adults aged ≥25 years in the European Union, Norway, and Switzerland (World Health Organisation, World Health Statistics 2013)</vt:lpstr>
      <vt:lpstr>Hendriksen MAH, van Raaij JMA, Geleijnse JM, Breda J, Boshuizen HC (2015) Health Gain by Salt Reduction in Europe: A Modelling Study. PLoS ONE 10(3): e0118873. doi:10.1371/journal.pone.0118873</vt:lpstr>
      <vt:lpstr>9 zemí Evropy – snížení příjmu soli dle doporučení WHO</vt:lpstr>
      <vt:lpstr>Úspěšné příklady snižování soli (FINSKO)</vt:lpstr>
      <vt:lpstr>V průmyslových zemích 80 % příjmu soli pochází z vyráběných potravin</vt:lpstr>
      <vt:lpstr>Prezentace aplikace PowerPoint</vt:lpstr>
      <vt:lpstr>Prezentace aplikace PowerPoint</vt:lpstr>
      <vt:lpstr>EFSA Journal 2010; 8(3):1462</vt:lpstr>
      <vt:lpstr>RUPRICH,J., DOFKOVÁ,M., ŘEHŮŘKOVÁ,I., SLAMĚNÍKOVÁ,E., RESOVÁ,D. Individuální spotřeba potravin - národní studie SISP04. CHPŘ SZÚ v Praze, 2006, dostupné na URL: http://czvp.szu.cz/spotrebapotravin.htm. </vt:lpstr>
      <vt:lpstr>RUPRICH,J., DOFKOVÁ,M., ŘEHŮŘKOVÁ,I., SLAMĚNÍKOVÁ,E., RESOVÁ,D. Individuální spotřeba potravin - národní studie SISP04. CHPŘ SZÚ v Praze, 2006, dostupné na URL: http://czvp.szu.cz/spotrebapotravin.htm. </vt:lpstr>
      <vt:lpstr>Vliv vysokého příjmu cukrů na hladinu glukózy a inzulínovou odpověď </vt:lpstr>
      <vt:lpstr>Vliv reformulace na spotřebu cukrů a s dopadem na zdraví</vt:lpstr>
      <vt:lpstr>ŘEŠENÍ - snížení spotřeby, reformulace, inovace nebo velikost porce nebo balení</vt:lpstr>
      <vt:lpstr>Obsah cukru ve slazených nápojích (na 330 ml) Source: Action on Sugar, 2015 WHO/Europe</vt:lpstr>
      <vt:lpstr>Nebezpečí slazených nápojů?</vt:lpstr>
      <vt:lpstr>Ovoce nebo džus nebo kola?</vt:lpstr>
      <vt:lpstr>Označovat přidané cukry?</vt:lpstr>
      <vt:lpstr>TUKY</vt:lpstr>
      <vt:lpstr>TUKY</vt:lpstr>
      <vt:lpstr>Prezentace aplikace PowerPoint</vt:lpstr>
      <vt:lpstr>Řešení</vt:lpstr>
      <vt:lpstr>Trans mastné kyseliny</vt:lpstr>
      <vt:lpstr>Prezentace aplikace PowerPoint</vt:lpstr>
      <vt:lpstr>Úspěšné příklady snižování TMK</vt:lpstr>
      <vt:lpstr>Jiné alternativy - technický vývoj v oblasti senzorického vnímání  – vidlička s elektrickými impulzy ovlivňujícími vjem slané chuti  (výrobní cena 400 Kč)</vt:lpstr>
      <vt:lpstr>Prezentace aplikace PowerPoint</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Cíl reformulací potravin a zdravotní hlediska</dc:title>
  <dc:creator>Halina Matějová</dc:creator>
  <cp:lastModifiedBy>Halina Matějová</cp:lastModifiedBy>
  <cp:revision>140</cp:revision>
  <cp:lastPrinted>2019-06-18T17:30:31Z</cp:lastPrinted>
  <dcterms:created xsi:type="dcterms:W3CDTF">2019-06-10T11:21:08Z</dcterms:created>
  <dcterms:modified xsi:type="dcterms:W3CDTF">2021-08-24T13:16:47Z</dcterms:modified>
</cp:coreProperties>
</file>