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5" r:id="rId3"/>
    <p:sldId id="384" r:id="rId4"/>
    <p:sldId id="382" r:id="rId5"/>
    <p:sldId id="383" r:id="rId6"/>
    <p:sldId id="402" r:id="rId7"/>
    <p:sldId id="390" r:id="rId8"/>
    <p:sldId id="377" r:id="rId9"/>
    <p:sldId id="404" r:id="rId10"/>
    <p:sldId id="389" r:id="rId11"/>
    <p:sldId id="403" r:id="rId12"/>
    <p:sldId id="391" r:id="rId13"/>
    <p:sldId id="393" r:id="rId14"/>
    <p:sldId id="395" r:id="rId15"/>
    <p:sldId id="396" r:id="rId16"/>
    <p:sldId id="397" r:id="rId17"/>
    <p:sldId id="398" r:id="rId18"/>
    <p:sldId id="400" r:id="rId19"/>
    <p:sldId id="381" r:id="rId20"/>
    <p:sldId id="380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D33"/>
    <a:srgbClr val="0E9D03"/>
    <a:srgbClr val="DE99F9"/>
    <a:srgbClr val="FFC266"/>
    <a:srgbClr val="6FFD9E"/>
    <a:srgbClr val="FFE6C5"/>
    <a:srgbClr val="7CFD35"/>
    <a:srgbClr val="4BD7F3"/>
    <a:srgbClr val="B59D0B"/>
    <a:srgbClr val="C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358334293131545E-2"/>
          <c:y val="5.9216642382744412E-2"/>
          <c:w val="0.89669713049212674"/>
          <c:h val="0.84077866471203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0.113523612017412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61338036854211E-3"/>
                  <c:y val="0.1106855217169775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277140635195895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361338036854211E-3"/>
                  <c:y val="0.153256876223507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865686873419245E-16"/>
                  <c:y val="0.20150441133090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194" b="1" i="0" baseline="0">
                    <a:latin typeface="Arial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List1!$A$2:$A$6</c:f>
              <c:strCache>
                <c:ptCount val="5"/>
                <c:pt idx="0">
                  <c:v>&lt; 3°</c:v>
                </c:pt>
                <c:pt idx="1">
                  <c:v>3-4°</c:v>
                </c:pt>
                <c:pt idx="2">
                  <c:v>4-5°</c:v>
                </c:pt>
                <c:pt idx="3">
                  <c:v>5-6°</c:v>
                </c:pt>
                <c:pt idx="4">
                  <c:v>&gt; 6°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35</c:v>
                </c:pt>
                <c:pt idx="1">
                  <c:v>54</c:v>
                </c:pt>
                <c:pt idx="2">
                  <c:v>112</c:v>
                </c:pt>
                <c:pt idx="3">
                  <c:v>134</c:v>
                </c:pt>
                <c:pt idx="4">
                  <c:v>220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99298304"/>
        <c:axId val="99349248"/>
      </c:barChart>
      <c:catAx>
        <c:axId val="9929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349248"/>
        <c:crosses val="autoZero"/>
        <c:auto val="1"/>
        <c:lblAlgn val="ctr"/>
        <c:lblOffset val="100"/>
        <c:noMultiLvlLbl val="0"/>
      </c:catAx>
      <c:valAx>
        <c:axId val="99349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298304"/>
        <c:crosses val="autoZero"/>
        <c:crossBetween val="between"/>
      </c:valAx>
      <c:spPr>
        <a:noFill/>
        <a:ln w="25357">
          <a:noFill/>
        </a:ln>
      </c:spPr>
    </c:plotArea>
    <c:plotVisOnly val="1"/>
    <c:dispBlanksAs val="gap"/>
    <c:showDLblsOverMax val="0"/>
  </c:chart>
  <c:txPr>
    <a:bodyPr/>
    <a:lstStyle/>
    <a:p>
      <a:pPr>
        <a:defRPr sz="1795"/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010A5-E47F-4D42-A94C-C432020322A8}" type="datetimeFigureOut">
              <a:rPr lang="cs-CZ" smtClean="0"/>
              <a:t>27. 11. 2019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05989-A11D-4606-8AB6-BC75CD6C9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87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1260F-50D5-4BDC-93F5-FDD9BD00E356}" type="datetimeFigureOut">
              <a:rPr lang="cs-CZ" smtClean="0"/>
              <a:t>27. 11. 2019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E6D7F-4A7B-418F-B10E-7CA1DB204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16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120"/>
            <a:ext cx="9144000" cy="19292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356991"/>
            <a:ext cx="7776864" cy="15641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8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9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B0E93-DB2F-4C02-A90D-6388694DB3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45A4F-8251-47E5-89FE-2EE63B84CE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45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B47C53-0977-426E-AA15-A9EB60D8DBC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58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6"/>
          <a:stretch/>
        </p:blipFill>
        <p:spPr>
          <a:xfrm rot="120000">
            <a:off x="-7554" y="836736"/>
            <a:ext cx="9152894" cy="82318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8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650" y="620688"/>
            <a:ext cx="8010814" cy="4032448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Nutriční podpora v paliativní fázi</a:t>
            </a:r>
            <a:br>
              <a:rPr lang="cs-C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nádorového onemocnění</a:t>
            </a:r>
            <a:br>
              <a:rPr lang="cs-C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magisterské </a:t>
            </a:r>
            <a: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studium, obor </a:t>
            </a:r>
            <a:r>
              <a:rPr lang="cs-CZ" sz="28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Nutriční </a:t>
            </a:r>
            <a: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specialista</a:t>
            </a:r>
            <a:r>
              <a:rPr lang="cs-CZ" sz="16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6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6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Miroslav </a:t>
            </a:r>
            <a:r>
              <a:rPr lang="cs-CZ" sz="2800" b="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Tomíška</a:t>
            </a:r>
            <a: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Interní hematologická a onkologická klinika</a:t>
            </a:r>
            <a:b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LF MU a FN Brno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684078"/>
            <a:ext cx="2881189" cy="985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1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3880"/>
            <a:ext cx="8712968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Nutriční podpora 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při paliativní symptomatické léčbě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628800"/>
            <a:ext cx="8496944" cy="4752528"/>
          </a:xfrm>
        </p:spPr>
        <p:txBody>
          <a:bodyPr>
            <a:normAutofit/>
          </a:bodyPr>
          <a:lstStyle/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Cílem je udržení kvality života (</a:t>
            </a:r>
            <a:r>
              <a:rPr lang="cs-CZ" sz="2800" b="1" dirty="0" err="1" smtClean="0">
                <a:latin typeface="Arial" charset="0"/>
              </a:rPr>
              <a:t>QoL</a:t>
            </a:r>
            <a:r>
              <a:rPr lang="cs-CZ" sz="2800" b="1" dirty="0" smtClean="0">
                <a:latin typeface="Arial" charset="0"/>
              </a:rPr>
              <a:t>)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nedostatečný příjem stravy a malnutrice však jsou významnou součástí </a:t>
            </a:r>
            <a:r>
              <a:rPr lang="cs-CZ" sz="2400" dirty="0" err="1" smtClean="0">
                <a:latin typeface="Arial" charset="0"/>
              </a:rPr>
              <a:t>QoL</a:t>
            </a:r>
            <a:endParaRPr lang="cs-CZ" sz="2400" dirty="0" smtClean="0">
              <a:latin typeface="Arial" charset="0"/>
            </a:endParaRP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Preferován příjem stravy, i když nepokrývá celou nutriční potřebu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>
                <a:latin typeface="Arial" charset="0"/>
              </a:rPr>
              <a:t>strava podporuje autonomii pacienta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snaha vyhovět přání pacienta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err="1" smtClean="0">
                <a:latin typeface="Arial" charset="0"/>
              </a:rPr>
              <a:t>Sondová</a:t>
            </a:r>
            <a:r>
              <a:rPr lang="cs-CZ" sz="2800" b="1" dirty="0" smtClean="0">
                <a:latin typeface="Arial" charset="0"/>
              </a:rPr>
              <a:t> EV většinou není příliš vhodná 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PV je v praxi častější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Velký důraz na účinnou léčbu symptomů</a:t>
            </a:r>
          </a:p>
          <a:p>
            <a:pPr marL="358775">
              <a:spcBef>
                <a:spcPts val="0"/>
              </a:spcBef>
              <a:buClr>
                <a:schemeClr val="tx2"/>
              </a:buClr>
              <a:buSzPct val="75000"/>
            </a:pPr>
            <a:endParaRPr lang="cs-CZ" b="1" dirty="0" smtClean="0">
              <a:latin typeface="Arial" charset="0"/>
            </a:endParaRPr>
          </a:p>
          <a:p>
            <a:pPr marL="358775">
              <a:spcBef>
                <a:spcPts val="0"/>
              </a:spcBef>
              <a:buClr>
                <a:schemeClr val="tx2"/>
              </a:buClr>
              <a:buSzPct val="75000"/>
            </a:pPr>
            <a:endParaRPr lang="cs-CZ" sz="2800" b="1" dirty="0" smtClean="0">
              <a:latin typeface="Arial" charset="0"/>
            </a:endParaRP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endParaRPr lang="cs-CZ" sz="2800" b="1" dirty="0" smtClean="0">
              <a:latin typeface="Arial" charset="0"/>
            </a:endParaRP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endParaRPr lang="cs-CZ" sz="2400" dirty="0" smtClean="0"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07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4624"/>
            <a:ext cx="7632848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Perorální nutriční intervence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 paliativně symptomatické fázi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0196" y="1556792"/>
            <a:ext cx="8208268" cy="5040560"/>
          </a:xfrm>
        </p:spPr>
        <p:txBody>
          <a:bodyPr>
            <a:normAutofit/>
          </a:bodyPr>
          <a:lstStyle/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Umožnit pacientovi jíst jídlo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které má v oblibě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a které současně může dobře přijímat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b="1" dirty="0" smtClean="0">
                <a:latin typeface="Arial" charset="0"/>
              </a:rPr>
              <a:t>Podporovat potěšení z jídla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jíst v příjemném prostředí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b="1" dirty="0" smtClean="0">
                <a:latin typeface="Arial" charset="0"/>
              </a:rPr>
              <a:t>Není nutné dodržovat pevné časy pro příjem stravy ani není nutné jíst teplou stravu, pokud nevyhovuje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b="1" dirty="0" err="1" smtClean="0">
                <a:latin typeface="Arial" charset="0"/>
              </a:rPr>
              <a:t>Sipping</a:t>
            </a:r>
            <a:r>
              <a:rPr lang="cs-CZ" b="1" dirty="0" smtClean="0">
                <a:latin typeface="Arial" charset="0"/>
              </a:rPr>
              <a:t>  je vhodný pro většinu nemocných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využít nabídky různých typů přípravků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b="1" dirty="0" smtClean="0">
                <a:latin typeface="Arial" charset="0"/>
              </a:rPr>
              <a:t>Nadměrný tlak na pacienta </a:t>
            </a:r>
            <a:r>
              <a:rPr lang="cs-CZ" b="1" dirty="0">
                <a:latin typeface="Arial" charset="0"/>
              </a:rPr>
              <a:t>je </a:t>
            </a:r>
            <a:r>
              <a:rPr lang="cs-CZ" b="1" dirty="0" smtClean="0">
                <a:latin typeface="Arial" charset="0"/>
              </a:rPr>
              <a:t>nežádoucí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může být zdrojem konfliktu ! </a:t>
            </a:r>
          </a:p>
          <a:p>
            <a:pPr marL="358775">
              <a:spcBef>
                <a:spcPts val="0"/>
              </a:spcBef>
              <a:buClr>
                <a:schemeClr val="tx2"/>
              </a:buClr>
              <a:buSzPct val="75000"/>
            </a:pPr>
            <a:endParaRPr lang="cs-CZ" sz="2800" dirty="0" smtClean="0"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53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8884291-F1E9-40E0-9A45-9BC428833F8A}" type="slidenum">
              <a:rPr lang="cs-CZ"/>
              <a:pPr algn="r"/>
              <a:t>12</a:t>
            </a:fld>
            <a:endParaRPr lang="cs-CZ" dirty="0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325" y="44624"/>
            <a:ext cx="7777163" cy="100811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Paliativní parenterální výživa </a:t>
            </a:r>
            <a:b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rgbClr val="000066"/>
                </a:solidFill>
                <a:latin typeface="Arial" charset="0"/>
              </a:rPr>
              <a:t>u </a:t>
            </a:r>
            <a:r>
              <a:rPr lang="cs-CZ" sz="2400" b="0" dirty="0">
                <a:solidFill>
                  <a:srgbClr val="000066"/>
                </a:solidFill>
                <a:latin typeface="Arial" charset="0"/>
              </a:rPr>
              <a:t>nemocných s </a:t>
            </a:r>
            <a:r>
              <a:rPr lang="cs-CZ" sz="2400" b="0" dirty="0" err="1">
                <a:solidFill>
                  <a:srgbClr val="000066"/>
                </a:solidFill>
                <a:latin typeface="Arial" charset="0"/>
              </a:rPr>
              <a:t>inkurabilním</a:t>
            </a:r>
            <a:r>
              <a:rPr lang="cs-CZ" sz="2400" b="0" dirty="0">
                <a:solidFill>
                  <a:srgbClr val="000066"/>
                </a:solidFill>
                <a:latin typeface="Arial" charset="0"/>
              </a:rPr>
              <a:t> nádorem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1"/>
            <a:ext cx="7848103" cy="504056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PV je z hlediska cílů paliativní péče problematickým postupem    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většinou nevede k úlevě v symptomech 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pravděpodobně nezlepší </a:t>
            </a:r>
            <a:r>
              <a:rPr lang="cs-CZ" sz="2400" dirty="0" err="1" smtClean="0">
                <a:latin typeface="Arial" charset="0"/>
              </a:rPr>
              <a:t>asténii</a:t>
            </a:r>
            <a:endParaRPr lang="cs-CZ" sz="24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Pacient může trpět zátěží z podávání PV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žilní přístup, </a:t>
            </a:r>
            <a:r>
              <a:rPr lang="cs-CZ" sz="2400" dirty="0" err="1">
                <a:latin typeface="Arial" charset="0"/>
              </a:rPr>
              <a:t>infúzní</a:t>
            </a:r>
            <a:r>
              <a:rPr lang="cs-CZ" sz="2400" dirty="0">
                <a:latin typeface="Arial" charset="0"/>
              </a:rPr>
              <a:t> pumpa, potřeba sterility 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dlouhá aplikace, časté kontroly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závislost na okolí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komplikace v centrech DPV nejsou </a:t>
            </a:r>
            <a:r>
              <a:rPr lang="cs-CZ" sz="2400" dirty="0" smtClean="0">
                <a:latin typeface="Arial" charset="0"/>
              </a:rPr>
              <a:t>časté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PV by mohla prodlužovat umírání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U nemocných s nulovým příjmem stravy však může být PV potřebná k udržení </a:t>
            </a:r>
            <a:r>
              <a:rPr lang="cs-CZ" sz="2800" b="1" dirty="0" err="1" smtClean="0">
                <a:latin typeface="Arial" charset="0"/>
              </a:rPr>
              <a:t>QoL</a:t>
            </a:r>
            <a:endParaRPr lang="cs-CZ" sz="2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08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E4EAF22-20F9-4882-8E7D-F79F4083D9DF}" type="slidenum">
              <a:rPr lang="cs-CZ"/>
              <a:pPr algn="r"/>
              <a:t>13</a:t>
            </a:fld>
            <a:endParaRPr lang="cs-CZ" dirty="0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0"/>
            <a:ext cx="7793037" cy="105201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Podíl onkologických pacientů   </a:t>
            </a:r>
            <a:b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>
                <a:solidFill>
                  <a:srgbClr val="000066"/>
                </a:solidFill>
                <a:latin typeface="Arial" charset="0"/>
              </a:rPr>
              <a:t>v registrech nemocných </a:t>
            </a:r>
            <a:r>
              <a:rPr lang="cs-CZ" sz="2400" b="0" dirty="0" smtClean="0">
                <a:solidFill>
                  <a:srgbClr val="000066"/>
                </a:solidFill>
                <a:latin typeface="Arial" charset="0"/>
              </a:rPr>
              <a:t>s </a:t>
            </a:r>
            <a:r>
              <a:rPr lang="cs-CZ" sz="2400" b="0" dirty="0">
                <a:solidFill>
                  <a:srgbClr val="000066"/>
                </a:solidFill>
                <a:latin typeface="Arial" charset="0"/>
              </a:rPr>
              <a:t>DPV  </a:t>
            </a:r>
          </a:p>
        </p:txBody>
      </p:sp>
      <p:graphicFrame>
        <p:nvGraphicFramePr>
          <p:cNvPr id="42189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149481"/>
              </p:ext>
            </p:extLst>
          </p:nvPr>
        </p:nvGraphicFramePr>
        <p:xfrm>
          <a:off x="250825" y="1700808"/>
          <a:ext cx="8785225" cy="4856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Graf" r:id="rId3" imgW="6095951" imgH="4067327" progId="MSGraph.Chart.8">
                  <p:embed followColorScheme="full"/>
                </p:oleObj>
              </mc:Choice>
              <mc:Fallback>
                <p:oleObj name="Graf" r:id="rId3" imgW="6095951" imgH="406732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700808"/>
                        <a:ext cx="8785225" cy="4856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250825" y="21336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b="1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5174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DC167D0-BD7C-4E10-BB85-08A318C22A08}" type="slidenum">
              <a:rPr lang="cs-CZ"/>
              <a:pPr algn="r"/>
              <a:t>14</a:t>
            </a:fld>
            <a:endParaRPr lang="cs-CZ" dirty="0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6632"/>
            <a:ext cx="7848872" cy="1800200"/>
          </a:xfrm>
        </p:spPr>
        <p:txBody>
          <a:bodyPr>
            <a:noAutofit/>
          </a:bodyPr>
          <a:lstStyle/>
          <a:p>
            <a:r>
              <a:rPr lang="cs-CZ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Guidelines</a:t>
            </a:r>
            <a: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pro </a:t>
            </a: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domácí úplnou PV  </a:t>
            </a:r>
            <a:r>
              <a:rPr lang="cs-CZ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cs-CZ" dirty="0">
                <a:solidFill>
                  <a:srgbClr val="000066"/>
                </a:solidFill>
                <a:latin typeface="Arial" charset="0"/>
              </a:rPr>
              <a:t/>
            </a:r>
            <a:br>
              <a:rPr lang="cs-CZ" dirty="0">
                <a:solidFill>
                  <a:srgbClr val="000066"/>
                </a:solidFill>
                <a:latin typeface="Arial" charset="0"/>
              </a:rPr>
            </a:br>
            <a:r>
              <a:rPr lang="cs-CZ" sz="2400" b="0" dirty="0">
                <a:solidFill>
                  <a:srgbClr val="000066"/>
                </a:solidFill>
                <a:latin typeface="Arial" charset="0"/>
              </a:rPr>
              <a:t>při pokročilém nádorovém </a:t>
            </a:r>
            <a:r>
              <a:rPr lang="cs-CZ" sz="2400" b="0" dirty="0" smtClean="0">
                <a:solidFill>
                  <a:srgbClr val="000066"/>
                </a:solidFill>
                <a:latin typeface="Arial" charset="0"/>
              </a:rPr>
              <a:t>onemocnění</a:t>
            </a:r>
            <a:br>
              <a:rPr lang="cs-CZ" sz="2400" b="0" dirty="0" smtClean="0">
                <a:solidFill>
                  <a:srgbClr val="000066"/>
                </a:solidFill>
                <a:latin typeface="Arial" charset="0"/>
              </a:rPr>
            </a:br>
            <a:r>
              <a:rPr lang="cs-CZ" b="0" dirty="0">
                <a:solidFill>
                  <a:srgbClr val="000066"/>
                </a:solidFill>
                <a:latin typeface="Arial" charset="0"/>
              </a:rPr>
              <a:t/>
            </a:r>
            <a:br>
              <a:rPr lang="cs-CZ" b="0" dirty="0">
                <a:solidFill>
                  <a:srgbClr val="000066"/>
                </a:solidFill>
                <a:latin typeface="Arial" charset="0"/>
              </a:rPr>
            </a:br>
            <a:r>
              <a:rPr lang="cs-CZ" sz="2400" b="0" dirty="0">
                <a:solidFill>
                  <a:srgbClr val="000066"/>
                </a:solidFill>
                <a:latin typeface="Arial" charset="0"/>
              </a:rPr>
              <a:t>požadováno současné splnění všech podmínek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4129" y="2132856"/>
            <a:ext cx="6912247" cy="424874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sz="2800" b="1" dirty="0" smtClean="0">
                <a:latin typeface="Arial" charset="0"/>
              </a:rPr>
              <a:t>Úplné </a:t>
            </a:r>
            <a:r>
              <a:rPr lang="cs-CZ" sz="2800" b="1" dirty="0">
                <a:latin typeface="Arial" charset="0"/>
              </a:rPr>
              <a:t>selhání funkce střeva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enterální výživa není </a:t>
            </a:r>
            <a:r>
              <a:rPr lang="cs-CZ" sz="2400" dirty="0" smtClean="0">
                <a:latin typeface="Arial" charset="0"/>
              </a:rPr>
              <a:t>proveditelná</a:t>
            </a:r>
            <a:endParaRPr lang="cs-CZ" sz="24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Malnutrice limituje </a:t>
            </a:r>
            <a:r>
              <a:rPr lang="cs-CZ" sz="2800" b="1" dirty="0">
                <a:latin typeface="Arial" charset="0"/>
              </a:rPr>
              <a:t>dobu </a:t>
            </a:r>
            <a:r>
              <a:rPr lang="cs-CZ" sz="2800" b="1" dirty="0" smtClean="0">
                <a:latin typeface="Arial" charset="0"/>
              </a:rPr>
              <a:t>přežívání</a:t>
            </a:r>
            <a:endParaRPr lang="cs-CZ" sz="900" b="1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Očekávané </a:t>
            </a:r>
            <a:r>
              <a:rPr lang="cs-CZ" sz="2800" b="1" dirty="0">
                <a:latin typeface="Arial" charset="0"/>
              </a:rPr>
              <a:t>přežívání </a:t>
            </a:r>
            <a:r>
              <a:rPr lang="cs-CZ" sz="2800" b="1" dirty="0" smtClean="0">
                <a:latin typeface="Arial" charset="0"/>
              </a:rPr>
              <a:t>≥ 3 </a:t>
            </a:r>
            <a:r>
              <a:rPr lang="cs-CZ" sz="2800" b="1" dirty="0">
                <a:latin typeface="Arial" charset="0"/>
              </a:rPr>
              <a:t>měsíce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především z hlediska progrese </a:t>
            </a:r>
            <a:r>
              <a:rPr lang="cs-CZ" sz="2400" dirty="0" smtClean="0">
                <a:latin typeface="Arial" charset="0"/>
              </a:rPr>
              <a:t>nádoru</a:t>
            </a:r>
            <a:endParaRPr lang="cs-CZ" sz="9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Přijatelný funkční stav</a:t>
            </a:r>
          </a:p>
          <a:p>
            <a:pPr lvl="1">
              <a:spcBef>
                <a:spcPct val="0"/>
              </a:spcBef>
            </a:pPr>
            <a:r>
              <a:rPr lang="cs-CZ" sz="2400" dirty="0" smtClean="0">
                <a:latin typeface="Arial" charset="0"/>
              </a:rPr>
              <a:t>KI &gt; 50  (tedy 60 a více), </a:t>
            </a:r>
            <a:r>
              <a:rPr lang="cs-CZ" sz="2400" dirty="0">
                <a:latin typeface="Arial" charset="0"/>
              </a:rPr>
              <a:t>ECOG 0-2  </a:t>
            </a:r>
            <a:endParaRPr lang="cs-CZ" sz="9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Vhodné </a:t>
            </a:r>
            <a:r>
              <a:rPr lang="cs-CZ" sz="2800" b="1" dirty="0">
                <a:latin typeface="Arial" charset="0"/>
              </a:rPr>
              <a:t>domácí prostředí pro PV</a:t>
            </a:r>
            <a:endParaRPr 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39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30BF026-0BA6-409D-8636-94BE77AA704B}" type="slidenum">
              <a:rPr lang="cs-CZ"/>
              <a:pPr algn="r"/>
              <a:t>15</a:t>
            </a:fld>
            <a:endParaRPr lang="cs-CZ" dirty="0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1" y="44624"/>
            <a:ext cx="7561014" cy="1008659"/>
          </a:xfrm>
        </p:spPr>
        <p:txBody>
          <a:bodyPr>
            <a:noAutofit/>
          </a:bodyPr>
          <a:lstStyle/>
          <a:p>
            <a:r>
              <a:rPr lang="cs-CZ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Karnofsky</a:t>
            </a:r>
            <a: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index 60</a:t>
            </a:r>
            <a:b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>
                <a:solidFill>
                  <a:srgbClr val="000066"/>
                </a:solidFill>
                <a:latin typeface="Arial" charset="0"/>
              </a:rPr>
              <a:t>jedna z podmínek PV v paliativní fázi choroby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420938"/>
            <a:ext cx="7561262" cy="252023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b="1" dirty="0">
                <a:latin typeface="Arial" charset="0"/>
              </a:rPr>
              <a:t>Tráví v lůžku méně než 50% denní doby</a:t>
            </a:r>
          </a:p>
          <a:p>
            <a:pPr>
              <a:spcBef>
                <a:spcPct val="0"/>
              </a:spcBef>
            </a:pPr>
            <a:endParaRPr lang="cs-CZ" sz="14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b="1" dirty="0">
                <a:latin typeface="Arial" charset="0"/>
              </a:rPr>
              <a:t>Schopen sám obstarat většinu svých potřeb</a:t>
            </a:r>
          </a:p>
          <a:p>
            <a:pPr>
              <a:spcBef>
                <a:spcPct val="0"/>
              </a:spcBef>
            </a:pPr>
            <a:endParaRPr lang="cs-CZ" sz="14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b="1" dirty="0">
                <a:latin typeface="Arial" charset="0"/>
              </a:rPr>
              <a:t>Vyžaduje pomoc jen </a:t>
            </a:r>
            <a:r>
              <a:rPr lang="cs-CZ" b="1" dirty="0" smtClean="0">
                <a:latin typeface="Arial" charset="0"/>
              </a:rPr>
              <a:t>občasně</a:t>
            </a:r>
          </a:p>
          <a:p>
            <a:pPr>
              <a:spcBef>
                <a:spcPts val="1200"/>
              </a:spcBef>
            </a:pPr>
            <a:r>
              <a:rPr lang="cs-CZ" b="1" dirty="0">
                <a:latin typeface="Arial" charset="0"/>
              </a:rPr>
              <a:t>Schopen vyjít jedno poschodí</a:t>
            </a:r>
          </a:p>
        </p:txBody>
      </p:sp>
    </p:spTree>
    <p:extLst>
      <p:ext uri="{BB962C8B-B14F-4D97-AF65-F5344CB8AC3E}">
        <p14:creationId xmlns:p14="http://schemas.microsoft.com/office/powerpoint/2010/main" val="23175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4563862-FCC5-461B-BB7D-A710855D0E74}" type="slidenum">
              <a:rPr lang="cs-CZ"/>
              <a:pPr algn="r"/>
              <a:t>16</a:t>
            </a:fld>
            <a:endParaRPr lang="cs-CZ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7777163" cy="112474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Řešení nejasných případů  </a:t>
            </a:r>
            <a:b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rgbClr val="000066"/>
                </a:solidFill>
                <a:latin typeface="Arial" charset="0"/>
              </a:rPr>
              <a:t>při zahájení DPV</a:t>
            </a:r>
            <a:endParaRPr lang="cs-CZ" sz="2400" b="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3"/>
            <a:ext cx="8420100" cy="424847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sz="2800" b="1" dirty="0" smtClean="0">
                <a:latin typeface="Arial" charset="0"/>
              </a:rPr>
              <a:t>Zkusit DPV </a:t>
            </a:r>
            <a:r>
              <a:rPr lang="cs-CZ" sz="2800" b="1" dirty="0">
                <a:latin typeface="Arial" charset="0"/>
              </a:rPr>
              <a:t>na 1 měsíc a zhodnotit efekt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ukončit, pokud se </a:t>
            </a:r>
            <a:r>
              <a:rPr lang="cs-CZ" sz="2400" dirty="0" smtClean="0">
                <a:latin typeface="Arial" charset="0"/>
              </a:rPr>
              <a:t>nic nezlepší</a:t>
            </a:r>
          </a:p>
          <a:p>
            <a:pPr>
              <a:spcBef>
                <a:spcPts val="1800"/>
              </a:spcBef>
            </a:pPr>
            <a:r>
              <a:rPr lang="cs-CZ" sz="2800" b="1" dirty="0" smtClean="0">
                <a:latin typeface="Arial" charset="0"/>
              </a:rPr>
              <a:t>DPV </a:t>
            </a:r>
            <a:r>
              <a:rPr lang="cs-CZ" sz="2800" b="1" dirty="0">
                <a:latin typeface="Arial" charset="0"/>
              </a:rPr>
              <a:t>by neměla být podávána s cílem zabránit hladu a žízni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které většinou nejsou </a:t>
            </a:r>
            <a:r>
              <a:rPr lang="cs-CZ" sz="2400" dirty="0" smtClean="0">
                <a:latin typeface="Arial" charset="0"/>
              </a:rPr>
              <a:t>stresující</a:t>
            </a:r>
          </a:p>
          <a:p>
            <a:pPr>
              <a:spcBef>
                <a:spcPts val="1800"/>
              </a:spcBef>
            </a:pPr>
            <a:r>
              <a:rPr lang="cs-CZ" sz="2800" b="1" dirty="0" smtClean="0">
                <a:latin typeface="Arial" charset="0"/>
              </a:rPr>
              <a:t>Zahájení DPV by nemělo vyplývat </a:t>
            </a:r>
            <a:r>
              <a:rPr lang="cs-CZ" sz="2800" b="1" dirty="0">
                <a:latin typeface="Arial" charset="0"/>
              </a:rPr>
              <a:t>ze zoufalství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 nízkého příjmu stravy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ani ze samotného hubnutí pacienta</a:t>
            </a:r>
            <a:r>
              <a:rPr lang="cs-CZ" sz="2400" dirty="0" smtClean="0">
                <a:latin typeface="Arial" charset="0"/>
              </a:rPr>
              <a:t>.</a:t>
            </a:r>
            <a:endParaRPr lang="cs-CZ" sz="2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04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9B440-90AF-4B0F-8D33-D2C5DC071789}" type="slidenum">
              <a:rPr lang="cs-CZ"/>
              <a:pPr algn="r"/>
              <a:t>17</a:t>
            </a:fld>
            <a:endParaRPr lang="cs-CZ" dirty="0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16633"/>
            <a:ext cx="7777162" cy="100811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Indikace doplňkové PV </a:t>
            </a:r>
            <a:br>
              <a:rPr lang="cs-CZ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rgbClr val="000066"/>
                </a:solidFill>
                <a:latin typeface="Arial" charset="0"/>
              </a:rPr>
              <a:t>u onkologických pacientů</a:t>
            </a:r>
            <a:endParaRPr lang="cs-CZ" sz="2400" b="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208912" cy="475252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cs-CZ" sz="2800" b="1" dirty="0" smtClean="0">
                <a:latin typeface="Arial" charset="0"/>
              </a:rPr>
              <a:t>Nedostatečný </a:t>
            </a:r>
            <a:r>
              <a:rPr lang="cs-CZ" sz="2800" b="1" dirty="0">
                <a:latin typeface="Arial" charset="0"/>
              </a:rPr>
              <a:t>příjem </a:t>
            </a:r>
            <a:r>
              <a:rPr lang="cs-CZ" sz="2800" b="1" dirty="0" smtClean="0">
                <a:latin typeface="Arial" charset="0"/>
              </a:rPr>
              <a:t>stravy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Pokračující ztráta hmotnosti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Není </a:t>
            </a:r>
            <a:r>
              <a:rPr lang="cs-CZ" sz="2800" b="1" dirty="0">
                <a:latin typeface="Arial" charset="0"/>
              </a:rPr>
              <a:t>možná enterální výživa, ani </a:t>
            </a:r>
            <a:r>
              <a:rPr lang="cs-CZ" sz="2800" b="1" dirty="0" smtClean="0">
                <a:latin typeface="Arial" charset="0"/>
              </a:rPr>
              <a:t>oligomerní</a:t>
            </a:r>
          </a:p>
          <a:p>
            <a:pPr lvl="1">
              <a:spcBef>
                <a:spcPts val="600"/>
              </a:spcBef>
            </a:pPr>
            <a:r>
              <a:rPr lang="cs-CZ" sz="2600" dirty="0" smtClean="0">
                <a:latin typeface="Arial" charset="0"/>
              </a:rPr>
              <a:t>předpokládána malabsorpce živin</a:t>
            </a:r>
            <a:endParaRPr lang="cs-CZ" sz="26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Podvýživa </a:t>
            </a:r>
            <a:r>
              <a:rPr lang="cs-CZ" sz="2800" b="1" dirty="0">
                <a:latin typeface="Arial" charset="0"/>
              </a:rPr>
              <a:t>ještě není </a:t>
            </a:r>
            <a:r>
              <a:rPr lang="cs-CZ" sz="2800" b="1" dirty="0" smtClean="0">
                <a:latin typeface="Arial" charset="0"/>
              </a:rPr>
              <a:t>těžká  </a:t>
            </a:r>
            <a:r>
              <a:rPr lang="cs-CZ" dirty="0" smtClean="0">
                <a:latin typeface="Arial" charset="0"/>
              </a:rPr>
              <a:t>(nenávratná)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Výkonnostní stav je přijatelný  </a:t>
            </a:r>
            <a:r>
              <a:rPr lang="cs-CZ" dirty="0" smtClean="0">
                <a:latin typeface="Arial" charset="0"/>
              </a:rPr>
              <a:t>(KI ≥ 60)</a:t>
            </a:r>
          </a:p>
          <a:p>
            <a:pPr lvl="1">
              <a:spcBef>
                <a:spcPts val="600"/>
              </a:spcBef>
            </a:pPr>
            <a:r>
              <a:rPr lang="cs-CZ" sz="2400" dirty="0" smtClean="0">
                <a:latin typeface="Arial" charset="0"/>
              </a:rPr>
              <a:t>výjimečně i horší</a:t>
            </a:r>
            <a:endParaRPr lang="cs-CZ" sz="24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Pokročilý </a:t>
            </a:r>
            <a:r>
              <a:rPr lang="cs-CZ" sz="2800" b="1" dirty="0">
                <a:latin typeface="Arial" charset="0"/>
              </a:rPr>
              <a:t>nádor, ale smrt přímo </a:t>
            </a:r>
            <a:r>
              <a:rPr lang="cs-CZ" sz="2800" b="1" dirty="0" smtClean="0">
                <a:latin typeface="Arial" charset="0"/>
              </a:rPr>
              <a:t>nehrozí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latin typeface="Arial" charset="0"/>
              </a:rPr>
              <a:t>Cílem je umožnit pokračování v onkologické léčbě   </a:t>
            </a:r>
            <a:r>
              <a:rPr lang="cs-CZ" dirty="0" smtClean="0">
                <a:latin typeface="Arial" charset="0"/>
              </a:rPr>
              <a:t>(v </a:t>
            </a:r>
            <a:r>
              <a:rPr lang="cs-CZ" dirty="0">
                <a:latin typeface="Arial" charset="0"/>
              </a:rPr>
              <a:t>rámci multimodální paliativní </a:t>
            </a:r>
            <a:r>
              <a:rPr lang="cs-CZ" dirty="0" smtClean="0">
                <a:latin typeface="Arial" charset="0"/>
              </a:rPr>
              <a:t>léčby)</a:t>
            </a:r>
            <a:endParaRPr lang="cs-CZ" dirty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cs-CZ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9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CD778C79-112A-49A1-B792-58C935E6D40B}" type="slidenum">
              <a:rPr lang="cs-CZ"/>
              <a:pPr algn="r"/>
              <a:t>18</a:t>
            </a:fld>
            <a:endParaRPr lang="cs-CZ" dirty="0"/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16632"/>
            <a:ext cx="8064500" cy="100811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Výsledky DPV  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u nemocných s maligní obstrukcí GIT</a:t>
            </a:r>
          </a:p>
        </p:txBody>
      </p:sp>
      <p:sp>
        <p:nvSpPr>
          <p:cNvPr id="429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1772791"/>
            <a:ext cx="8569325" cy="432050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Po měsíci trvání DPV se zlepší 40 % </a:t>
            </a:r>
            <a:r>
              <a:rPr lang="cs-CZ" sz="2800" b="1" dirty="0" smtClean="0">
                <a:latin typeface="Arial" charset="0"/>
              </a:rPr>
              <a:t>pacientů</a:t>
            </a:r>
            <a:endParaRPr lang="cs-CZ" sz="28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Zlepšení / udržení kvality života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retrospektivně u 66 % nemocných, kteří přežili více než</a:t>
            </a:r>
            <a:r>
              <a:rPr lang="en-GB" sz="2400" dirty="0">
                <a:latin typeface="Arial" charset="0"/>
              </a:rPr>
              <a:t> </a:t>
            </a:r>
            <a:r>
              <a:rPr lang="cs-CZ" sz="2400" dirty="0">
                <a:latin typeface="Arial" charset="0"/>
              </a:rPr>
              <a:t>3 měsíce a původně měli KI</a:t>
            </a:r>
            <a:r>
              <a:rPr lang="en-GB" sz="2400" dirty="0">
                <a:latin typeface="Arial" charset="0"/>
              </a:rPr>
              <a:t>&gt;</a:t>
            </a:r>
            <a:r>
              <a:rPr lang="cs-CZ" sz="2400" dirty="0">
                <a:latin typeface="Arial" charset="0"/>
              </a:rPr>
              <a:t>50 </a:t>
            </a:r>
            <a:endParaRPr lang="cs-CZ" sz="2800" dirty="0">
              <a:latin typeface="Arial" charset="0"/>
            </a:endParaRP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ale zřídka u pacientů, kteří nepřežili 3 </a:t>
            </a:r>
            <a:r>
              <a:rPr lang="cs-CZ" sz="2400" dirty="0" smtClean="0">
                <a:latin typeface="Arial" charset="0"/>
              </a:rPr>
              <a:t>měsíce</a:t>
            </a:r>
            <a:endParaRPr lang="cs-CZ" sz="2400" b="1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Průměrné přežívání nemocných </a:t>
            </a:r>
            <a:r>
              <a:rPr lang="cs-CZ" sz="2800" b="1" dirty="0" smtClean="0">
                <a:latin typeface="Arial" charset="0"/>
              </a:rPr>
              <a:t>s </a:t>
            </a:r>
            <a:r>
              <a:rPr lang="cs-CZ" sz="2800" b="1" dirty="0">
                <a:latin typeface="Arial" charset="0"/>
              </a:rPr>
              <a:t>maligní obstrukcí GIT v paliativní péči 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bez nutriční </a:t>
            </a:r>
            <a:r>
              <a:rPr lang="cs-CZ" sz="2400" dirty="0" smtClean="0">
                <a:latin typeface="Arial" charset="0"/>
              </a:rPr>
              <a:t>podpory</a:t>
            </a:r>
            <a:r>
              <a:rPr lang="cs-CZ" sz="2400" dirty="0">
                <a:latin typeface="Arial" charset="0"/>
              </a:rPr>
              <a:t>	      48 dnů,   </a:t>
            </a:r>
            <a:r>
              <a:rPr lang="en-GB" sz="2400" dirty="0">
                <a:latin typeface="Arial" charset="0"/>
              </a:rPr>
              <a:t>&lt;</a:t>
            </a:r>
            <a:r>
              <a:rPr lang="cs-CZ" sz="2400" dirty="0">
                <a:latin typeface="Arial" charset="0"/>
              </a:rPr>
              <a:t> 2 </a:t>
            </a:r>
            <a:r>
              <a:rPr lang="cs-CZ" sz="2400" dirty="0" err="1">
                <a:latin typeface="Arial" charset="0"/>
              </a:rPr>
              <a:t>měs</a:t>
            </a:r>
            <a:r>
              <a:rPr lang="cs-CZ" sz="2400" dirty="0">
                <a:latin typeface="Arial" charset="0"/>
              </a:rPr>
              <a:t>.</a:t>
            </a:r>
          </a:p>
          <a:p>
            <a:pPr lvl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s </a:t>
            </a:r>
            <a:r>
              <a:rPr lang="cs-CZ" sz="2400" dirty="0" smtClean="0">
                <a:latin typeface="Arial" charset="0"/>
              </a:rPr>
              <a:t>DPV	          </a:t>
            </a:r>
            <a:r>
              <a:rPr lang="cs-CZ" sz="2400" dirty="0">
                <a:latin typeface="Arial" charset="0"/>
              </a:rPr>
              <a:t>	       </a:t>
            </a:r>
            <a:r>
              <a:rPr lang="cs-CZ" sz="2400" dirty="0" smtClean="0">
                <a:latin typeface="Arial" charset="0"/>
              </a:rPr>
              <a:t>   až </a:t>
            </a:r>
            <a:r>
              <a:rPr lang="cs-CZ" sz="2400" dirty="0">
                <a:latin typeface="Arial" charset="0"/>
              </a:rPr>
              <a:t>180 dnů,  </a:t>
            </a:r>
            <a:r>
              <a:rPr lang="cs-CZ" sz="2400" dirty="0" smtClean="0">
                <a:latin typeface="Arial" charset="0"/>
              </a:rPr>
              <a:t> 4-6 </a:t>
            </a:r>
            <a:r>
              <a:rPr lang="cs-CZ" sz="2400" dirty="0" err="1">
                <a:latin typeface="Arial" charset="0"/>
              </a:rPr>
              <a:t>měs</a:t>
            </a:r>
            <a:r>
              <a:rPr lang="cs-CZ" sz="2400" dirty="0">
                <a:latin typeface="Arial" charset="0"/>
              </a:rPr>
              <a:t>.</a:t>
            </a:r>
            <a:endParaRPr lang="cs-CZ" sz="2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6632"/>
            <a:ext cx="7992888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Nutriční intervence v terminální fázi 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nádorového onemocnění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0196" y="1772816"/>
            <a:ext cx="8208268" cy="4824536"/>
          </a:xfrm>
        </p:spPr>
        <p:txBody>
          <a:bodyPr>
            <a:normAutofit/>
          </a:bodyPr>
          <a:lstStyle/>
          <a:p>
            <a:pPr marL="358775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Cílem je zlepšit komfort pacienta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zabránit pocitu hladu a žízně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nikoliv zajistit plný nutriční příjem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err="1" smtClean="0">
                <a:latin typeface="Arial" charset="0"/>
              </a:rPr>
              <a:t>Sipping</a:t>
            </a:r>
            <a:r>
              <a:rPr lang="cs-CZ" sz="2800" b="1" dirty="0" smtClean="0">
                <a:latin typeface="Arial" charset="0"/>
              </a:rPr>
              <a:t> může být tolerován lépe než strava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malé množství ONS 200-400 ml/den 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Omezené množství tekutin 1000 ml/den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vyšší příjem tekutin může být zatěžující</a:t>
            </a:r>
          </a:p>
          <a:p>
            <a:pPr marL="1158875" lvl="2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200" dirty="0" smtClean="0">
                <a:latin typeface="Arial" charset="0"/>
              </a:rPr>
              <a:t>otoky, dušnost, expektorace, zvracení většího množství střevní šťávy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mírná dehydratace může být výhodná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výjimkou je zmatenost v důsledku dehydratace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4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4624"/>
            <a:ext cx="7632848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Charakteristika nemocných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 refrakterní fázi nádorové kachexie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0196" y="1916832"/>
            <a:ext cx="8208268" cy="4248472"/>
          </a:xfrm>
        </p:spPr>
        <p:txBody>
          <a:bodyPr>
            <a:normAutofit/>
          </a:bodyPr>
          <a:lstStyle/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Ztráta hmotnosti často &gt; 30 %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Výrazný pokles výkonnostního stavu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KPSI ≤ 50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pacient tráví na lůžku (v křesle) &gt; 50 % denní doby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Výrazný pokles kvality života (</a:t>
            </a:r>
            <a:r>
              <a:rPr lang="cs-CZ" sz="2800" b="1" dirty="0" err="1" smtClean="0">
                <a:latin typeface="Arial" charset="0"/>
              </a:rPr>
              <a:t>QoL</a:t>
            </a:r>
            <a:r>
              <a:rPr lang="cs-CZ" sz="2800" b="1" dirty="0" smtClean="0">
                <a:latin typeface="Arial" charset="0"/>
              </a:rPr>
              <a:t>)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Očekávaná doba přežívání &lt; 3 měsíce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Živiny již nejsou normálně metabolizovány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ani kvalitní výživa nemůže už zvrátit tento stav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4624"/>
            <a:ext cx="7632848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Hypodermoklýza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subkutánní infúze tekutin a výživy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188" y="1700808"/>
            <a:ext cx="8496300" cy="4824536"/>
          </a:xfrm>
        </p:spPr>
        <p:txBody>
          <a:bodyPr>
            <a:normAutofit/>
          </a:bodyPr>
          <a:lstStyle/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Kovová jehla G22-24 </a:t>
            </a:r>
            <a:r>
              <a:rPr lang="cs-CZ" sz="2000" dirty="0" smtClean="0">
                <a:latin typeface="Arial" charset="0"/>
              </a:rPr>
              <a:t>nebo</a:t>
            </a:r>
            <a:r>
              <a:rPr lang="cs-CZ" sz="2000" b="1" dirty="0" smtClean="0">
                <a:latin typeface="Arial" charset="0"/>
              </a:rPr>
              <a:t> </a:t>
            </a:r>
            <a:r>
              <a:rPr lang="cs-CZ" sz="2800" b="1" dirty="0" smtClean="0">
                <a:latin typeface="Arial" charset="0"/>
              </a:rPr>
              <a:t>plastikový katetr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Výběr místa s dobře hmatnou podkožní tkání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přední strana hrudníku-břicha, nebo stehna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Gravitačním způsobem </a:t>
            </a:r>
            <a:r>
              <a:rPr lang="cs-CZ" sz="2000" dirty="0" smtClean="0">
                <a:latin typeface="Arial" charset="0"/>
              </a:rPr>
              <a:t>nebo </a:t>
            </a:r>
            <a:r>
              <a:rPr lang="cs-CZ" sz="2800" b="1" dirty="0" smtClean="0">
                <a:latin typeface="Arial" charset="0"/>
              </a:rPr>
              <a:t>infuzní pumpou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obvyklá rychlost 60 ml/h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Možno podat různé roztoky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FR, </a:t>
            </a:r>
            <a:r>
              <a:rPr lang="cs-CZ" sz="2400" dirty="0" err="1" smtClean="0">
                <a:latin typeface="Arial" charset="0"/>
              </a:rPr>
              <a:t>Glukoza</a:t>
            </a:r>
            <a:r>
              <a:rPr lang="cs-CZ" sz="2400" dirty="0" smtClean="0">
                <a:latin typeface="Arial" charset="0"/>
              </a:rPr>
              <a:t> 5%, Aminokyseliny 5%, kalium 30 </a:t>
            </a:r>
            <a:r>
              <a:rPr lang="cs-CZ" sz="2400" dirty="0" err="1" smtClean="0">
                <a:latin typeface="Arial" charset="0"/>
              </a:rPr>
              <a:t>mmol</a:t>
            </a:r>
            <a:r>
              <a:rPr lang="cs-CZ" sz="2400" dirty="0" smtClean="0">
                <a:latin typeface="Arial" charset="0"/>
              </a:rPr>
              <a:t>/l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Nežádoucí účinky nejsou závažné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lokální otok, bolest, erytém, hematom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ale pozor na objemové přetížení, dušnost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89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403648" y="2708920"/>
            <a:ext cx="5040560" cy="85010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Konec přednášky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4624"/>
            <a:ext cx="7632848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Paliativní fáze nádorového onemocnění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podle časového vývoje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2778796"/>
            <a:ext cx="2736304" cy="3242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Paliativní </a:t>
            </a:r>
          </a:p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chemoterapie</a:t>
            </a:r>
          </a:p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radioterapie</a:t>
            </a:r>
          </a:p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operace</a:t>
            </a:r>
          </a:p>
          <a:p>
            <a:pPr algn="ctr"/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000" i="1" dirty="0" smtClean="0">
                <a:solidFill>
                  <a:schemeClr val="accent1">
                    <a:lumMod val="50000"/>
                  </a:schemeClr>
                </a:solidFill>
              </a:rPr>
              <a:t>snaha o zpomalení růstu nebo zmenšení nádoru</a:t>
            </a: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06205" y="2778796"/>
            <a:ext cx="2736304" cy="32424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Paliativně </a:t>
            </a:r>
          </a:p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symptomatická</a:t>
            </a:r>
          </a:p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léčba</a:t>
            </a:r>
          </a:p>
          <a:p>
            <a:pPr algn="ctr"/>
            <a:endParaRPr lang="cs-CZ" sz="4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000" i="1" dirty="0" smtClean="0">
                <a:solidFill>
                  <a:schemeClr val="accent1">
                    <a:lumMod val="50000"/>
                  </a:schemeClr>
                </a:solidFill>
              </a:rPr>
              <a:t>onkologická léčba</a:t>
            </a:r>
          </a:p>
          <a:p>
            <a:pPr algn="ctr"/>
            <a:r>
              <a:rPr lang="cs-CZ" sz="2000" i="1" dirty="0" smtClean="0">
                <a:solidFill>
                  <a:schemeClr val="accent1">
                    <a:lumMod val="50000"/>
                  </a:schemeClr>
                </a:solidFill>
              </a:rPr>
              <a:t>byla ukončena</a:t>
            </a: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42509" y="2780927"/>
            <a:ext cx="2736304" cy="32403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Terminální</a:t>
            </a:r>
          </a:p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fáze</a:t>
            </a:r>
          </a:p>
          <a:p>
            <a:pPr algn="ctr"/>
            <a:endParaRPr lang="cs-CZ" sz="4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000" i="1" dirty="0" smtClean="0">
                <a:solidFill>
                  <a:schemeClr val="accent1">
                    <a:lumMod val="50000"/>
                  </a:schemeClr>
                </a:solidFill>
              </a:rPr>
              <a:t>stav pacienta </a:t>
            </a:r>
          </a:p>
          <a:p>
            <a:pPr algn="ctr"/>
            <a:r>
              <a:rPr lang="cs-CZ" sz="2000" i="1" dirty="0" smtClean="0">
                <a:solidFill>
                  <a:schemeClr val="accent1">
                    <a:lumMod val="50000"/>
                  </a:schemeClr>
                </a:solidFill>
              </a:rPr>
              <a:t>se zhoršuje </a:t>
            </a:r>
          </a:p>
          <a:p>
            <a:pPr algn="ctr"/>
            <a:r>
              <a:rPr lang="cs-CZ" sz="2000" i="1" dirty="0" smtClean="0">
                <a:solidFill>
                  <a:schemeClr val="accent1">
                    <a:lumMod val="50000"/>
                  </a:schemeClr>
                </a:solidFill>
              </a:rPr>
              <a:t>z týdne na týden</a:t>
            </a: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67544" y="1484784"/>
            <a:ext cx="8211269" cy="107798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T</a:t>
            </a:r>
            <a:r>
              <a:rPr lang="cs-CZ" sz="2400" dirty="0" smtClean="0">
                <a:solidFill>
                  <a:schemeClr val="tx1"/>
                </a:solidFill>
              </a:rPr>
              <a:t>rajektorie nádorového onemocnění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836613"/>
            <a:ext cx="9144000" cy="1871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44450"/>
            <a:ext cx="8964612" cy="11523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Přežívání  pacientů s pokročilým nádorovým onemocněním podle buněčné tělesné hmoty pomocí BIA</a:t>
            </a:r>
            <a:b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0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větší </a:t>
            </a:r>
            <a:r>
              <a:rPr lang="cs-CZ" sz="20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F</a:t>
            </a:r>
            <a:r>
              <a:rPr lang="cs-CZ" sz="20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ázový úhel znamená větší podíl buněčné tělesné hmoty</a:t>
            </a:r>
          </a:p>
        </p:txBody>
      </p:sp>
      <p:graphicFrame>
        <p:nvGraphicFramePr>
          <p:cNvPr id="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254128"/>
              </p:ext>
            </p:extLst>
          </p:nvPr>
        </p:nvGraphicFramePr>
        <p:xfrm>
          <a:off x="519113" y="1619250"/>
          <a:ext cx="7848600" cy="445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3" name="TextovéPole 1"/>
          <p:cNvSpPr txBox="1">
            <a:spLocks noChangeArrowheads="1"/>
          </p:cNvSpPr>
          <p:nvPr/>
        </p:nvSpPr>
        <p:spPr bwMode="auto">
          <a:xfrm>
            <a:off x="508000" y="1360488"/>
            <a:ext cx="655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b="1"/>
              <a:t>dnů</a:t>
            </a:r>
          </a:p>
        </p:txBody>
      </p:sp>
      <p:sp>
        <p:nvSpPr>
          <p:cNvPr id="12294" name="TextovéPole 4"/>
          <p:cNvSpPr txBox="1">
            <a:spLocks noChangeArrowheads="1"/>
          </p:cNvSpPr>
          <p:nvPr/>
        </p:nvSpPr>
        <p:spPr bwMode="auto">
          <a:xfrm>
            <a:off x="755650" y="6280150"/>
            <a:ext cx="5627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i="1"/>
              <a:t>Hui D, et al. Cancer 2014; 120:2207-14</a:t>
            </a:r>
            <a:r>
              <a:rPr lang="cs-CZ" sz="2400"/>
              <a:t>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F81EEC82-3D7F-438B-9CF5-DBFA54E76ABA}" type="slidenum">
              <a:rPr lang="cs-CZ" smtClean="0"/>
              <a:pPr algn="r">
                <a:defRPr/>
              </a:pPr>
              <a:t>4</a:t>
            </a:fld>
            <a:endParaRPr lang="cs-CZ" dirty="0"/>
          </a:p>
        </p:txBody>
      </p:sp>
      <p:sp>
        <p:nvSpPr>
          <p:cNvPr id="12296" name="TextovéPole 2"/>
          <p:cNvSpPr txBox="1">
            <a:spLocks noChangeArrowheads="1"/>
          </p:cNvSpPr>
          <p:nvPr/>
        </p:nvSpPr>
        <p:spPr bwMode="auto">
          <a:xfrm>
            <a:off x="3923928" y="1988840"/>
            <a:ext cx="917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b="1" dirty="0"/>
              <a:t>n=222</a:t>
            </a:r>
          </a:p>
        </p:txBody>
      </p:sp>
    </p:spTree>
    <p:extLst>
      <p:ext uri="{BB962C8B-B14F-4D97-AF65-F5344CB8AC3E}">
        <p14:creationId xmlns:p14="http://schemas.microsoft.com/office/powerpoint/2010/main" val="287939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3880"/>
            <a:ext cx="7704856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Zásady léčby při paliativní chemoterapii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nádorového onemocnění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988840"/>
            <a:ext cx="7848872" cy="4248472"/>
          </a:xfrm>
        </p:spPr>
        <p:txBody>
          <a:bodyPr>
            <a:normAutofit/>
          </a:bodyPr>
          <a:lstStyle/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>
                <a:latin typeface="Arial" charset="0"/>
              </a:rPr>
              <a:t>Chemoterapie by neměla být toxická ani </a:t>
            </a:r>
            <a:r>
              <a:rPr lang="cs-CZ" sz="2800" b="1" dirty="0" smtClean="0">
                <a:latin typeface="Arial" charset="0"/>
              </a:rPr>
              <a:t>  by </a:t>
            </a:r>
            <a:r>
              <a:rPr lang="cs-CZ" sz="2800" b="1" dirty="0">
                <a:latin typeface="Arial" charset="0"/>
              </a:rPr>
              <a:t>neměla mít výrazné vedlejší účinky</a:t>
            </a:r>
            <a:endParaRPr lang="cs-CZ" dirty="0">
              <a:latin typeface="Arial" charset="0"/>
            </a:endParaRP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Nutriční podpora má za cíl 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umožnit pokračování paliativní onkologické léčby 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současně přispět k udržení </a:t>
            </a:r>
            <a:r>
              <a:rPr lang="cs-CZ" sz="2400" dirty="0" err="1" smtClean="0">
                <a:latin typeface="Arial" charset="0"/>
              </a:rPr>
              <a:t>QoL</a:t>
            </a:r>
            <a:endParaRPr lang="cs-CZ" sz="2400" dirty="0" smtClean="0">
              <a:latin typeface="Arial" charset="0"/>
            </a:endParaRP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Ani nutriční podpora by neměla být              pro pacienta příliš zatěžující</a:t>
            </a: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Hlavním cílem je udržet </a:t>
            </a:r>
            <a:r>
              <a:rPr lang="cs-CZ" sz="2800" b="1" dirty="0" err="1" smtClean="0">
                <a:latin typeface="Arial" charset="0"/>
              </a:rPr>
              <a:t>QoL</a:t>
            </a:r>
            <a:endParaRPr lang="cs-CZ" sz="2800" b="1" dirty="0" smtClean="0"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3880"/>
            <a:ext cx="7920880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Cíl léčby v paliativně symptomatické fázi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nádorového onemocnění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6024" y="1844824"/>
            <a:ext cx="8748464" cy="4608512"/>
          </a:xfrm>
        </p:spPr>
        <p:txBody>
          <a:bodyPr>
            <a:normAutofit/>
          </a:bodyPr>
          <a:lstStyle/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Cílem je udržení kvality života (</a:t>
            </a:r>
            <a:r>
              <a:rPr lang="cs-CZ" sz="2800" b="1" dirty="0" err="1" smtClean="0">
                <a:latin typeface="Arial" charset="0"/>
              </a:rPr>
              <a:t>QoL</a:t>
            </a:r>
            <a:r>
              <a:rPr lang="cs-CZ" sz="2800" b="1" dirty="0" smtClean="0">
                <a:latin typeface="Arial" charset="0"/>
              </a:rPr>
              <a:t>)</a:t>
            </a:r>
          </a:p>
          <a:p>
            <a:pPr marL="358775">
              <a:spcBef>
                <a:spcPts val="1800"/>
              </a:spcBef>
              <a:buClr>
                <a:schemeClr val="tx2"/>
              </a:buClr>
              <a:buSzPct val="75000"/>
            </a:pPr>
            <a:r>
              <a:rPr lang="cs-CZ" sz="2800" b="1" dirty="0">
                <a:latin typeface="Arial" charset="0"/>
              </a:rPr>
              <a:t>Nedostatečný příjem stravy a malnutrice však jsou významnou součástí </a:t>
            </a:r>
            <a:r>
              <a:rPr lang="cs-CZ" sz="2800" b="1" dirty="0" err="1">
                <a:latin typeface="Arial" charset="0"/>
              </a:rPr>
              <a:t>QoL</a:t>
            </a:r>
            <a:endParaRPr lang="cs-CZ" sz="2800" b="1" dirty="0">
              <a:latin typeface="Arial" charset="0"/>
            </a:endParaRPr>
          </a:p>
          <a:p>
            <a:pPr marL="358775">
              <a:spcBef>
                <a:spcPts val="18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Poslední 2 měsíce života při nádorové kachexii jsou provázeny nezadržitelnou ztrátou svalové hmoty a </a:t>
            </a:r>
            <a:r>
              <a:rPr lang="cs-CZ" sz="2800" b="1" dirty="0" err="1" smtClean="0">
                <a:latin typeface="Arial" charset="0"/>
              </a:rPr>
              <a:t>QoL</a:t>
            </a:r>
            <a:endParaRPr lang="cs-CZ" sz="2800" b="1" dirty="0" smtClean="0">
              <a:latin typeface="Arial" charset="0"/>
            </a:endParaRPr>
          </a:p>
          <a:p>
            <a:pPr marL="358775">
              <a:spcBef>
                <a:spcPts val="1800"/>
              </a:spcBef>
              <a:buClr>
                <a:schemeClr val="tx2"/>
              </a:buClr>
              <a:buSzPct val="75000"/>
            </a:pPr>
            <a:r>
              <a:rPr lang="cs-CZ" sz="2800" b="1" dirty="0" smtClean="0">
                <a:latin typeface="Arial" charset="0"/>
              </a:rPr>
              <a:t>Lze předpokládat, že pokud je prognóza &gt; 2 m., nutriční deficit se bude podílet na zhoršení </a:t>
            </a:r>
            <a:r>
              <a:rPr lang="cs-CZ" sz="2800" b="1" dirty="0" err="1" smtClean="0">
                <a:latin typeface="Arial" charset="0"/>
              </a:rPr>
              <a:t>QoL</a:t>
            </a:r>
            <a:endParaRPr lang="cs-CZ" sz="2800" b="1" dirty="0" smtClean="0">
              <a:latin typeface="Arial" charset="0"/>
            </a:endParaRP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endParaRPr lang="cs-CZ" sz="2400" dirty="0" smtClean="0"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9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-27384"/>
            <a:ext cx="7992888" cy="10088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Předpověď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očekávané doby života 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při nádorovém onemocnění je nespolehlivá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916832"/>
            <a:ext cx="7560840" cy="3672408"/>
          </a:xfrm>
        </p:spPr>
        <p:txBody>
          <a:bodyPr>
            <a:normAutofit/>
          </a:bodyPr>
          <a:lstStyle/>
          <a:p>
            <a:pPr marL="15875" indent="0">
              <a:spcBef>
                <a:spcPts val="0"/>
              </a:spcBef>
              <a:buClr>
                <a:schemeClr val="tx2"/>
              </a:buClr>
              <a:buSzPct val="75000"/>
              <a:buNone/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Faktory delšího přežívání</a:t>
            </a:r>
          </a:p>
          <a:p>
            <a:pPr marL="358775">
              <a:spcBef>
                <a:spcPts val="600"/>
              </a:spcBef>
              <a:buClr>
                <a:schemeClr val="tx2"/>
              </a:buClr>
              <a:buSzPct val="75000"/>
            </a:pPr>
            <a:r>
              <a:rPr lang="cs-CZ" sz="2800" b="1" dirty="0">
                <a:latin typeface="Arial" charset="0"/>
              </a:rPr>
              <a:t>P</a:t>
            </a:r>
            <a:r>
              <a:rPr lang="cs-CZ" sz="2800" b="1" dirty="0" smtClean="0">
                <a:latin typeface="Arial" charset="0"/>
              </a:rPr>
              <a:t>omalá progrese nádoru 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není rychlá progrese</a:t>
            </a:r>
          </a:p>
          <a:p>
            <a:pPr marL="358775">
              <a:spcBef>
                <a:spcPts val="600"/>
              </a:spcBef>
              <a:buClr>
                <a:schemeClr val="tx2"/>
              </a:buClr>
              <a:buSzPct val="75000"/>
            </a:pPr>
            <a:r>
              <a:rPr lang="cs-CZ" sz="2800" b="1" dirty="0">
                <a:latin typeface="Arial" charset="0"/>
              </a:rPr>
              <a:t>N</a:t>
            </a:r>
            <a:r>
              <a:rPr lang="cs-CZ" sz="2800" b="1" dirty="0" smtClean="0">
                <a:latin typeface="Arial" charset="0"/>
              </a:rPr>
              <a:t>epřítomnost zánětlivého skóre GPS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CRP &lt; 10 mg/l </a:t>
            </a:r>
          </a:p>
          <a:p>
            <a:pPr marL="358775">
              <a:spcBef>
                <a:spcPts val="600"/>
              </a:spcBef>
              <a:buClr>
                <a:schemeClr val="tx2"/>
              </a:buClr>
              <a:buSzPct val="75000"/>
            </a:pPr>
            <a:r>
              <a:rPr lang="cs-CZ" sz="2800" b="1" dirty="0" err="1">
                <a:latin typeface="Arial" charset="0"/>
              </a:rPr>
              <a:t>Grading</a:t>
            </a:r>
            <a:r>
              <a:rPr lang="cs-CZ" sz="2800" b="1" dirty="0">
                <a:latin typeface="Arial" charset="0"/>
              </a:rPr>
              <a:t> ztráty hmotnosti </a:t>
            </a:r>
            <a:r>
              <a:rPr lang="cs-CZ" sz="2800" b="1" dirty="0" smtClean="0">
                <a:latin typeface="Arial" charset="0"/>
              </a:rPr>
              <a:t>≤ 3 body</a:t>
            </a:r>
          </a:p>
          <a:p>
            <a:pPr marL="758825" lvl="1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smtClean="0">
                <a:latin typeface="Arial" charset="0"/>
              </a:rPr>
              <a:t>např. zhubnutí &lt; 11 % při BMI &gt; 22</a:t>
            </a:r>
            <a:endParaRPr lang="cs-CZ" sz="2400" dirty="0">
              <a:latin typeface="Arial" charset="0"/>
            </a:endParaRPr>
          </a:p>
          <a:p>
            <a:pPr marL="358775">
              <a:spcBef>
                <a:spcPts val="1200"/>
              </a:spcBef>
              <a:buClr>
                <a:schemeClr val="tx2"/>
              </a:buClr>
              <a:buSzPct val="75000"/>
            </a:pPr>
            <a:endParaRPr lang="cs-CZ" sz="2400" dirty="0" smtClean="0"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89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908720"/>
            <a:ext cx="914400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496944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Odhad životní prognózy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pacientů s pokročilým nádorovým onemocněním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8</a:t>
            </a:fld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402458"/>
              </p:ext>
            </p:extLst>
          </p:nvPr>
        </p:nvGraphicFramePr>
        <p:xfrm>
          <a:off x="251520" y="1268760"/>
          <a:ext cx="8640960" cy="4960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096344"/>
                <a:gridCol w="3096344"/>
              </a:tblGrid>
              <a:tr h="946711">
                <a:tc>
                  <a:txBody>
                    <a:bodyPr/>
                    <a:lstStyle/>
                    <a:p>
                      <a:pPr algn="ctr"/>
                      <a:endParaRPr lang="cs-CZ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Lepší prognóza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Horší prognóza</a:t>
                      </a:r>
                    </a:p>
                  </a:txBody>
                  <a:tcPr anchor="ctr"/>
                </a:tc>
              </a:tr>
              <a:tr h="789436">
                <a:tc>
                  <a:txBody>
                    <a:bodyPr/>
                    <a:lstStyle/>
                    <a:p>
                      <a:pPr algn="l"/>
                      <a:r>
                        <a:rPr lang="cs-CZ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Grading</a:t>
                      </a:r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ztráty</a:t>
                      </a:r>
                      <a:r>
                        <a:rPr lang="cs-CZ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hmotnosti</a:t>
                      </a:r>
                      <a:endParaRPr lang="cs-CZ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≤ </a:t>
                      </a:r>
                      <a:r>
                        <a:rPr lang="cs-CZ" sz="2400" b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89436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 smtClean="0"/>
                        <a:t>Progrese nádoru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pomalá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rychlá</a:t>
                      </a:r>
                      <a:endParaRPr lang="cs-CZ" sz="2400" b="0" dirty="0"/>
                    </a:p>
                  </a:txBody>
                  <a:tcPr anchor="ctr"/>
                </a:tc>
              </a:tr>
              <a:tr h="789436">
                <a:tc>
                  <a:txBody>
                    <a:bodyPr/>
                    <a:lstStyle/>
                    <a:p>
                      <a:pPr algn="l"/>
                      <a:r>
                        <a:rPr lang="cs-CZ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mGPS</a:t>
                      </a:r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1-2</a:t>
                      </a:r>
                    </a:p>
                  </a:txBody>
                  <a:tcPr anchor="ctr"/>
                </a:tc>
              </a:tr>
              <a:tr h="789436">
                <a:tc>
                  <a:txBody>
                    <a:bodyPr/>
                    <a:lstStyle/>
                    <a:p>
                      <a:pPr algn="l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KPSI</a:t>
                      </a:r>
                      <a:endParaRPr lang="cs-CZ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≤</a:t>
                      </a:r>
                      <a:r>
                        <a:rPr lang="cs-CZ" sz="2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</a:t>
                      </a:r>
                      <a:endParaRPr lang="cs-CZ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89436">
                <a:tc>
                  <a:txBody>
                    <a:bodyPr/>
                    <a:lstStyle/>
                    <a:p>
                      <a:pPr algn="l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Fázový úhel </a:t>
                      </a:r>
                      <a:endParaRPr lang="cs-CZ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5°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5°</a:t>
                      </a:r>
                      <a:endParaRPr lang="cs-CZ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9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908720"/>
            <a:ext cx="914400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496944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Celkové přežívání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podle výkonnostního stavu a zánětlivého skóre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0BB0E93-DB2F-4C02-A90D-6388694DB395}" type="slidenum">
              <a:rPr lang="cs-CZ" smtClean="0"/>
              <a:pPr algn="r">
                <a:defRPr/>
              </a:pPr>
              <a:t>9</a:t>
            </a:fld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82687"/>
              </p:ext>
            </p:extLst>
          </p:nvPr>
        </p:nvGraphicFramePr>
        <p:xfrm>
          <a:off x="251520" y="1988840"/>
          <a:ext cx="8640960" cy="367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096344"/>
                <a:gridCol w="3096344"/>
              </a:tblGrid>
              <a:tr h="1340996">
                <a:tc>
                  <a:txBody>
                    <a:bodyPr/>
                    <a:lstStyle/>
                    <a:p>
                      <a:pPr algn="ctr"/>
                      <a:endParaRPr lang="cs-CZ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Přežití doby</a:t>
                      </a:r>
                    </a:p>
                    <a:p>
                      <a:pPr algn="ctr"/>
                      <a:r>
                        <a:rPr lang="cs-CZ" sz="2800" dirty="0" smtClean="0"/>
                        <a:t>3 měsíců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Přežití doby</a:t>
                      </a:r>
                    </a:p>
                    <a:p>
                      <a:pPr algn="ctr"/>
                      <a:r>
                        <a:rPr lang="cs-CZ" sz="2800" dirty="0" smtClean="0"/>
                        <a:t>6 měsíců</a:t>
                      </a:r>
                    </a:p>
                  </a:txBody>
                  <a:tcPr anchor="ctr"/>
                </a:tc>
              </a:tr>
              <a:tr h="1165706">
                <a:tc>
                  <a:txBody>
                    <a:bodyPr/>
                    <a:lstStyle/>
                    <a:p>
                      <a:pPr algn="l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KPSI &gt; 50</a:t>
                      </a:r>
                    </a:p>
                    <a:p>
                      <a:pPr algn="l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GPS 0</a:t>
                      </a:r>
                      <a:endParaRPr lang="cs-CZ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79 %</a:t>
                      </a:r>
                      <a:endParaRPr lang="cs-CZ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40 %</a:t>
                      </a:r>
                      <a:endParaRPr lang="cs-CZ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65706">
                <a:tc>
                  <a:txBody>
                    <a:bodyPr/>
                    <a:lstStyle/>
                    <a:p>
                      <a:pPr algn="l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KPSI ≤ 50</a:t>
                      </a:r>
                    </a:p>
                    <a:p>
                      <a:pPr algn="l"/>
                      <a:r>
                        <a:rPr lang="cs-CZ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GPS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33 %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5 %</a:t>
                      </a:r>
                      <a:endParaRPr lang="cs-CZ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3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elsin-CNIV">
      <a:dk1>
        <a:sysClr val="windowText" lastClr="000000"/>
      </a:dk1>
      <a:lt1>
        <a:sysClr val="window" lastClr="FFFFFF"/>
      </a:lt1>
      <a:dk2>
        <a:srgbClr val="003C57"/>
      </a:dk2>
      <a:lt2>
        <a:srgbClr val="EEECE1"/>
      </a:lt2>
      <a:accent1>
        <a:srgbClr val="63217F"/>
      </a:accent1>
      <a:accent2>
        <a:srgbClr val="0078AE"/>
      </a:accent2>
      <a:accent3>
        <a:srgbClr val="3E9A3C"/>
      </a:accent3>
      <a:accent4>
        <a:srgbClr val="74767A"/>
      </a:accent4>
      <a:accent5>
        <a:srgbClr val="FF9900"/>
      </a:accent5>
      <a:accent6>
        <a:srgbClr val="94C11F"/>
      </a:accent6>
      <a:hlink>
        <a:srgbClr val="003C57"/>
      </a:hlink>
      <a:folHlink>
        <a:srgbClr val="D16B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9587</TotalTime>
  <Words>906</Words>
  <Application>Microsoft Office PowerPoint</Application>
  <PresentationFormat>Předvádění na obrazovce (4:3)</PresentationFormat>
  <Paragraphs>210</Paragraphs>
  <Slides>21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Office Theme</vt:lpstr>
      <vt:lpstr>Graf</vt:lpstr>
      <vt:lpstr>Nutriční podpora v paliativní fázi nádorového onemocnění  magisterské studium, obor Nutriční specialista  Miroslav Tomíška Interní hematologická a onkologická klinika LF MU a FN Brno</vt:lpstr>
      <vt:lpstr>Charakteristika nemocných v refrakterní fázi nádorové kachexie</vt:lpstr>
      <vt:lpstr>Paliativní fáze nádorového onemocnění podle časového vývoje</vt:lpstr>
      <vt:lpstr>Přežívání  pacientů s pokročilým nádorovým onemocněním podle buněčné tělesné hmoty pomocí BIA větší Fázový úhel znamená větší podíl buněčné tělesné hmoty</vt:lpstr>
      <vt:lpstr>Zásady léčby při paliativní chemoterapii nádorového onemocnění</vt:lpstr>
      <vt:lpstr>Cíl léčby v paliativně symptomatické fázi nádorového onemocnění</vt:lpstr>
      <vt:lpstr>Předpověď očekávané doby života  při nádorovém onemocnění je nespolehlivá</vt:lpstr>
      <vt:lpstr>Odhad životní prognózy  pacientů s pokročilým nádorovým onemocněním</vt:lpstr>
      <vt:lpstr>Celkové přežívání  podle výkonnostního stavu a zánětlivého skóre</vt:lpstr>
      <vt:lpstr>Nutriční podpora  při paliativní symptomatické léčbě</vt:lpstr>
      <vt:lpstr>Perorální nutriční intervence v paliativně symptomatické fázi</vt:lpstr>
      <vt:lpstr>Paliativní parenterální výživa  u nemocných s inkurabilním nádorem</vt:lpstr>
      <vt:lpstr>Podíl onkologických pacientů    v registrech nemocných s DPV  </vt:lpstr>
      <vt:lpstr>Guidelines pro domácí úplnou PV    při pokročilém nádorovém onemocnění  požadováno současné splnění všech podmínek</vt:lpstr>
      <vt:lpstr>Karnofsky index 60 jedna z podmínek PV v paliativní fázi choroby</vt:lpstr>
      <vt:lpstr>Řešení nejasných případů   při zahájení DPV</vt:lpstr>
      <vt:lpstr>Indikace doplňkové PV  u onkologických pacientů</vt:lpstr>
      <vt:lpstr>Výsledky DPV   u nemocných s maligní obstrukcí GIT</vt:lpstr>
      <vt:lpstr>Nutriční intervence v terminální fázi  nádorového onemocnění</vt:lpstr>
      <vt:lpstr>Hypodermoklýza subkutánní infúze tekutin a výživy</vt:lpstr>
      <vt:lpstr>Konec přednášky</vt:lpstr>
    </vt:vector>
  </TitlesOfParts>
  <Company>adelphi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CINV</dc:title>
  <dc:creator>M. Chung</dc:creator>
  <cp:lastModifiedBy>Miroslav Tomíška</cp:lastModifiedBy>
  <cp:revision>348</cp:revision>
  <dcterms:created xsi:type="dcterms:W3CDTF">2015-10-22T09:56:45Z</dcterms:created>
  <dcterms:modified xsi:type="dcterms:W3CDTF">2019-11-26T23:42:39Z</dcterms:modified>
</cp:coreProperties>
</file>