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4" r:id="rId3"/>
    <p:sldId id="345" r:id="rId4"/>
    <p:sldId id="368" r:id="rId5"/>
    <p:sldId id="348" r:id="rId6"/>
    <p:sldId id="378" r:id="rId7"/>
    <p:sldId id="383" r:id="rId8"/>
    <p:sldId id="386" r:id="rId9"/>
    <p:sldId id="382" r:id="rId10"/>
    <p:sldId id="387" r:id="rId11"/>
    <p:sldId id="402" r:id="rId12"/>
    <p:sldId id="381" r:id="rId13"/>
    <p:sldId id="358" r:id="rId14"/>
    <p:sldId id="347" r:id="rId15"/>
    <p:sldId id="372" r:id="rId16"/>
    <p:sldId id="373" r:id="rId17"/>
    <p:sldId id="374" r:id="rId18"/>
    <p:sldId id="379" r:id="rId19"/>
    <p:sldId id="394" r:id="rId20"/>
    <p:sldId id="380" r:id="rId21"/>
    <p:sldId id="395" r:id="rId22"/>
    <p:sldId id="391" r:id="rId23"/>
    <p:sldId id="390" r:id="rId24"/>
    <p:sldId id="400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29. 11. 2021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29. 11. 2021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8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42" y="620688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Sondová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enterální 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onkologických pacientů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magisterské studium, obor Nutriční specialista</a:t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0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0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23680"/>
            <a:ext cx="3275855" cy="32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Fresubin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kcal HP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sondová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výživa s koncentrací energie 2 kcal/ml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6840760" cy="45365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2,0 kcal/ml	          2000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            100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Na 	</a:t>
            </a:r>
            <a:r>
              <a:rPr lang="cs-CZ" sz="2000" dirty="0" smtClean="0"/>
              <a:t>(nízký obsah)    </a:t>
            </a:r>
            <a:r>
              <a:rPr lang="cs-CZ" sz="2800" b="1" dirty="0" smtClean="0"/>
              <a:t>		600 mg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Ca </a:t>
            </a:r>
            <a:r>
              <a:rPr lang="cs-CZ" sz="2000" dirty="0"/>
              <a:t>(vysoký obsah)	    </a:t>
            </a:r>
            <a:r>
              <a:rPr lang="cs-CZ" sz="2000" dirty="0" smtClean="0"/>
              <a:t>      </a:t>
            </a:r>
            <a:r>
              <a:rPr lang="cs-CZ" sz="2800" b="1" dirty="0" smtClean="0"/>
              <a:t>2000 mg   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Selén			130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Zinek			  24 mg</a:t>
            </a:r>
          </a:p>
        </p:txBody>
      </p:sp>
    </p:spTree>
    <p:extLst>
      <p:ext uri="{BB962C8B-B14F-4D97-AF65-F5344CB8AC3E}">
        <p14:creationId xmlns:p14="http://schemas.microsoft.com/office/powerpoint/2010/main" val="19507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Peptamen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AF  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koncentrovaná oligomerní výživa do sondy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6840760" cy="45365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          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              94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peptidy z hydrolyzované syrovátky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64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MCT tuk tvoří 52 % </a:t>
            </a:r>
            <a:r>
              <a:rPr lang="cs-CZ" sz="2400" dirty="0" smtClean="0"/>
              <a:t>tuků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/>
              <a:t>-3 mastné kyseliny 3,6 g / 1000 ml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89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Podmínky úspěchu se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sondovou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nemocničním oddělení a tím i po propuštění domů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12968" cy="482453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výživa je na oddělení používána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veškerý materiál pro zavedení sondy je kdykoliv dostupný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lékaři i sestry mají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zkušenosti s podáváním výživy</a:t>
            </a: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Zahájit podávání enterální pumpou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nízkou rychlostí 20-30 ml/h, postupně zrychlovat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průjmu zpomalit,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nekombinovat se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sippingem</a:t>
            </a:r>
            <a:endParaRPr lang="cs-CZ" sz="2400" dirty="0" smtClean="0">
              <a:solidFill>
                <a:srgbClr val="FF0000"/>
              </a:solidFill>
              <a:latin typeface="Arial" charset="0"/>
            </a:endParaRP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Ponechat možnost pohybu (odpojování)</a:t>
            </a: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Sestry předvídají nechtěné vytažení sondy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dbají na řádnou fixaci sondy, kontrolují pacienta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nechtěném vytažení - zavedení nové sondy (1-2krát)</a:t>
            </a:r>
          </a:p>
          <a:p>
            <a:pPr marL="220663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16016" y="620688"/>
            <a:ext cx="442798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Miroslav\Pictures\PRÁCE\KNIHA 2017\DSC_0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" y="12034"/>
            <a:ext cx="4696494" cy="68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31090" y="293747"/>
            <a:ext cx="35733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Tenká sonda pro výživu,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zaváděná pomocí 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vodícího drátu</a:t>
            </a:r>
          </a:p>
          <a:p>
            <a:endParaRPr lang="cs-CZ" sz="2400" b="1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Flocare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CH8 / 110 cm</a:t>
            </a:r>
          </a:p>
          <a:p>
            <a:endParaRPr lang="cs-CZ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Materiál polyuretan,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může být bez výměny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zavedena až 3 měsíce</a:t>
            </a:r>
          </a:p>
          <a:p>
            <a:endParaRPr lang="cs-CZ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Fixace na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obličeji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mimo zorné pole oka, 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nepřekáží před ústy</a:t>
            </a:r>
          </a:p>
          <a:p>
            <a:endParaRPr lang="cs-CZ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Skladování ve skříni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nenamražuje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se)</a:t>
            </a:r>
            <a:endParaRPr lang="cs-CZ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endParaRPr lang="cs-CZ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Nedostatky při podávání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sondové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které by mohla dobře ovlivnit nutriční terapeutka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96944" cy="4896544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stanovena celková potřeba energie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ani uveden způsob jejího zjištění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Není </a:t>
            </a:r>
            <a:r>
              <a:rPr lang="cs-CZ" sz="2800" b="1" dirty="0" smtClean="0">
                <a:latin typeface="Arial" charset="0"/>
              </a:rPr>
              <a:t>počítáno, </a:t>
            </a:r>
            <a:r>
              <a:rPr lang="cs-CZ" sz="2800" b="1" dirty="0">
                <a:latin typeface="Arial" charset="0"/>
              </a:rPr>
              <a:t>jaký je příjem stravy ústy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např. ústy 20 % potřeby, do sondy 80 % potřeby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jasně definován zvolený přípravek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standardní, energetický, </a:t>
            </a:r>
            <a:r>
              <a:rPr lang="cs-CZ" sz="2400" dirty="0" err="1" smtClean="0">
                <a:latin typeface="Arial" charset="0"/>
              </a:rPr>
              <a:t>vysokoproteinový</a:t>
            </a:r>
            <a:r>
              <a:rPr lang="cs-CZ" sz="2400" dirty="0" smtClean="0">
                <a:latin typeface="Arial" charset="0"/>
              </a:rPr>
              <a:t>, s vlákninou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uvedeno denní množství přípravku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rychlost infúze i doba podání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nemá vyčleněný čas k pohybu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celý den je připoután k infúzi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13690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Bilance tekutin při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liší od bilance vody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280920" cy="446449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 příjmu tekutin se nepočítají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přípravky EV</a:t>
            </a:r>
            <a:r>
              <a:rPr lang="cs-CZ" sz="2400" dirty="0" smtClean="0">
                <a:latin typeface="Arial" charset="0"/>
              </a:rPr>
              <a:t> ani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polévky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běžná strava obsahuje kolem 1000 ml vody </a:t>
            </a:r>
          </a:p>
          <a:p>
            <a:pPr marL="358775">
              <a:spcBef>
                <a:spcPts val="24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Do příjmu tekutin se </a:t>
            </a:r>
            <a:r>
              <a:rPr lang="cs-CZ" sz="2800" b="1" dirty="0" smtClean="0">
                <a:latin typeface="Arial" charset="0"/>
              </a:rPr>
              <a:t>počítají</a:t>
            </a:r>
            <a:endParaRPr lang="cs-CZ" sz="2800" dirty="0" smtClean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nápoje</a:t>
            </a:r>
            <a:r>
              <a:rPr lang="cs-CZ" sz="2400" dirty="0" smtClean="0">
                <a:latin typeface="Arial" charset="0"/>
              </a:rPr>
              <a:t> a také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proplachy sondy </a:t>
            </a:r>
            <a:r>
              <a:rPr lang="cs-CZ" sz="2400" dirty="0" smtClean="0">
                <a:latin typeface="Arial" charset="0"/>
              </a:rPr>
              <a:t>převařenou vodou</a:t>
            </a:r>
          </a:p>
          <a:p>
            <a:pPr marL="358775">
              <a:spcBef>
                <a:spcPts val="24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Průměrná potřeba </a:t>
            </a:r>
            <a:r>
              <a:rPr lang="cs-CZ" sz="2800" b="1" dirty="0" smtClean="0">
                <a:latin typeface="Arial" charset="0"/>
              </a:rPr>
              <a:t>tekutin je</a:t>
            </a:r>
            <a:r>
              <a:rPr lang="cs-CZ" b="1" dirty="0" smtClean="0">
                <a:latin typeface="Arial" charset="0"/>
              </a:rPr>
              <a:t> 1500-2000 ml/den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podle hmotnosti pacienta a jeho fyzické aktivity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zvyšuje se při horečce, pocení, průjmech,          zvýšené fyzické aktivitě</a:t>
            </a:r>
          </a:p>
        </p:txBody>
      </p:sp>
    </p:spTree>
    <p:extLst>
      <p:ext uri="{BB962C8B-B14F-4D97-AF65-F5344CB8AC3E}">
        <p14:creationId xmlns:p14="http://schemas.microsoft.com/office/powerpoint/2010/main" val="30120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Obsah vody v přípravcích pro EV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skupiny (kategorie) přípravků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59212"/>
              </p:ext>
            </p:extLst>
          </p:nvPr>
        </p:nvGraphicFramePr>
        <p:xfrm>
          <a:off x="395536" y="1484784"/>
          <a:ext cx="8280919" cy="485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24"/>
                <a:gridCol w="2192008"/>
                <a:gridCol w="2313787"/>
              </a:tblGrid>
              <a:tr h="895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Denzita</a:t>
                      </a:r>
                      <a:endParaRPr lang="cs-CZ" sz="2000" dirty="0" smtClean="0"/>
                    </a:p>
                    <a:p>
                      <a:pPr algn="ctr"/>
                      <a:r>
                        <a:rPr lang="cs-CZ" sz="2000" dirty="0" smtClean="0"/>
                        <a:t>energie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Obsah vody 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50086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kcal/ml</a:t>
                      </a:r>
                      <a:endParaRPr lang="cs-CZ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%</a:t>
                      </a:r>
                      <a:endParaRPr lang="cs-CZ" i="1" dirty="0"/>
                    </a:p>
                  </a:txBody>
                  <a:tcPr anchor="ctr"/>
                </a:tc>
              </a:tr>
              <a:tr h="66674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Standardní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Standardní s vlákninou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Vysokoproteinové</a:t>
                      </a:r>
                      <a:endParaRPr lang="cs-CZ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Energetické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Vysokoenergetické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2,0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Obsah vody v přípravcích pro EV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skupiny (kategorie) přípravků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03116"/>
              </p:ext>
            </p:extLst>
          </p:nvPr>
        </p:nvGraphicFramePr>
        <p:xfrm>
          <a:off x="395536" y="1484784"/>
          <a:ext cx="8280919" cy="485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24"/>
                <a:gridCol w="2192008"/>
                <a:gridCol w="2313787"/>
              </a:tblGrid>
              <a:tr h="895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Denzita</a:t>
                      </a:r>
                      <a:endParaRPr lang="cs-CZ" sz="2000" dirty="0" smtClean="0"/>
                    </a:p>
                    <a:p>
                      <a:pPr algn="ctr"/>
                      <a:r>
                        <a:rPr lang="cs-CZ" sz="2000" dirty="0" smtClean="0"/>
                        <a:t>energie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Obsah vody 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50086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kcal/ml</a:t>
                      </a:r>
                      <a:endParaRPr lang="cs-CZ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%</a:t>
                      </a:r>
                      <a:endParaRPr lang="cs-CZ" i="1" dirty="0"/>
                    </a:p>
                  </a:txBody>
                  <a:tcPr anchor="ctr"/>
                </a:tc>
              </a:tr>
              <a:tr h="66674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Standardní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Standardní s vlákninou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Vysokoproteinové</a:t>
                      </a:r>
                      <a:endParaRPr lang="cs-CZ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Energetické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/>
                </a:tc>
              </a:tr>
              <a:tr h="69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Vysokoenergetické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2,0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Předpis způsobu podání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sondové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vyžaduje stanovit cílovou denní dávku zvoleného přípravku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352928" cy="446449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Cílová denní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dávka EV v ml </a:t>
            </a:r>
            <a:r>
              <a:rPr lang="cs-CZ" sz="2800" b="1" dirty="0" smtClean="0">
                <a:latin typeface="Arial" charset="0"/>
              </a:rPr>
              <a:t>vychází z celkové potřeby energie </a:t>
            </a:r>
            <a:r>
              <a:rPr lang="cs-CZ" dirty="0" smtClean="0">
                <a:latin typeface="Arial" charset="0"/>
              </a:rPr>
              <a:t>(bílkoviny je pak možno doplnit)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závisí na zvoleném přípravku (1 kcal/ml, 1,5 kcal/ml…)</a:t>
            </a:r>
          </a:p>
          <a:p>
            <a:pPr marL="314325" indent="-35242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Příklad cílové dávky přípravku 1200 ml/24 h</a:t>
            </a:r>
          </a:p>
          <a:p>
            <a:pPr marL="714375" lvl="1" indent="-35242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u přípravku typu „</a:t>
            </a:r>
            <a:r>
              <a:rPr lang="cs-CZ" sz="2400" dirty="0" err="1" smtClean="0">
                <a:latin typeface="Arial" charset="0"/>
              </a:rPr>
              <a:t>Energy</a:t>
            </a:r>
            <a:r>
              <a:rPr lang="cs-CZ" sz="2400" dirty="0" smtClean="0">
                <a:latin typeface="Arial" charset="0"/>
              </a:rPr>
              <a:t>“ 1,5 kcal/ml = 1800 kcal/den </a:t>
            </a:r>
          </a:p>
          <a:p>
            <a:pPr marL="714375" lvl="1" indent="-35242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např.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80 ml/h x 15 h  </a:t>
            </a:r>
            <a:r>
              <a:rPr lang="cs-CZ" sz="2400" dirty="0" smtClean="0">
                <a:latin typeface="Arial" charset="0"/>
              </a:rPr>
              <a:t>(nestačí nastavit jen 80 ml/h) </a:t>
            </a:r>
          </a:p>
          <a:p>
            <a:pPr marL="714375" lvl="1" indent="-35242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zbytek jsou pauzy k pohybu nebo noční pauza</a:t>
            </a:r>
          </a:p>
          <a:p>
            <a:pPr marL="714375" lvl="1" indent="-35242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 domácím prostředí preferováno podání EV přes noc</a:t>
            </a:r>
          </a:p>
          <a:p>
            <a:pPr marL="714375" lvl="1" indent="-35242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jiná formulace: plná dávka zvoleného přípravku EV     při nulovém příjmu stravy by byla 1200 ml/den</a:t>
            </a:r>
          </a:p>
        </p:txBody>
      </p:sp>
    </p:spTree>
    <p:extLst>
      <p:ext uri="{BB962C8B-B14F-4D97-AF65-F5344CB8AC3E}">
        <p14:creationId xmlns:p14="http://schemas.microsoft.com/office/powerpoint/2010/main" val="309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00811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Rozpis bolusové výživy do PEG</a:t>
            </a:r>
            <a:br>
              <a:rPr 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modelový příklad pacienta 60 kg/173 cm, BMI 20 kg/m</a:t>
            </a:r>
            <a:r>
              <a:rPr lang="cs-CZ" sz="2700" b="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96421"/>
              </p:ext>
            </p:extLst>
          </p:nvPr>
        </p:nvGraphicFramePr>
        <p:xfrm>
          <a:off x="431540" y="1304764"/>
          <a:ext cx="8280919" cy="522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664296"/>
                <a:gridCol w="4824535"/>
              </a:tblGrid>
              <a:tr h="87527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Č.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Jednotlivé kroky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Příklad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70233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Potřeba 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1800 kcal / 24 h</a:t>
                      </a:r>
                    </a:p>
                  </a:txBody>
                  <a:tcPr anchor="ctr"/>
                </a:tc>
              </a:tr>
              <a:tr h="7023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Volba přípravku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</a:rPr>
                        <a:t>Fresubin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</a:rPr>
                        <a:t>Fibre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1,5 kcal/ml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Množství / 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1200 ml / 24 h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Velikost bolusu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200 ml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Počet bolusů / 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</a:tr>
              <a:tr h="735158"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Režim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6x 200 ml denně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Definice enterální výživy (EV)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klinické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8496300" cy="4536504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V širším slova smyslu je za EV možno považovat každý přívod živin do střeva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ústy nebo sondou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Obvykle</a:t>
            </a:r>
            <a:r>
              <a:rPr lang="cs-CZ" sz="2800" dirty="0" smtClean="0">
                <a:latin typeface="Arial" charset="0"/>
              </a:rPr>
              <a:t> však je na mysli podávání nutričně definované tekuté výživy </a:t>
            </a:r>
            <a:r>
              <a:rPr lang="cs-CZ" sz="2800" b="1" dirty="0" smtClean="0">
                <a:latin typeface="Arial" charset="0"/>
              </a:rPr>
              <a:t>sondou</a:t>
            </a:r>
            <a:r>
              <a:rPr lang="cs-CZ" sz="2800" dirty="0" smtClean="0">
                <a:latin typeface="Arial" charset="0"/>
              </a:rPr>
              <a:t>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 žaludku či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Pokud jde o nutričně definovanou tekutou výživu (z lékárny), může být podána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ústy jako </a:t>
            </a:r>
            <a:r>
              <a:rPr lang="cs-CZ" sz="2400" b="1" dirty="0" smtClean="0">
                <a:latin typeface="Arial" charset="0"/>
              </a:rPr>
              <a:t>pitná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sondou jako </a:t>
            </a:r>
            <a:r>
              <a:rPr lang="cs-CZ" sz="2400" b="1" dirty="0" err="1" smtClean="0">
                <a:latin typeface="Arial" charset="0"/>
              </a:rPr>
              <a:t>sondová</a:t>
            </a:r>
            <a:r>
              <a:rPr lang="cs-CZ" sz="2400" b="1" dirty="0" smtClean="0">
                <a:latin typeface="Arial" charset="0"/>
              </a:rPr>
              <a:t> EV</a:t>
            </a:r>
          </a:p>
        </p:txBody>
      </p:sp>
    </p:spTree>
    <p:extLst>
      <p:ext uri="{BB962C8B-B14F-4D97-AF65-F5344CB8AC3E}">
        <p14:creationId xmlns:p14="http://schemas.microsoft.com/office/powerpoint/2010/main" val="19672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Problémy při výživě cestou PEG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které je třeba v praxi často řešit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40" y="1772816"/>
            <a:ext cx="8604448" cy="4752528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Rozpis výživy do PEG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závisí na příjmu ústy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 schopnosti polykat a na perorálním příjmu stravy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udržení i malého příjmu ústy a polykání je výhodné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ústy nepodávat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, preferovat potraviny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Přípravek </a:t>
            </a:r>
            <a:r>
              <a:rPr lang="cs-CZ" sz="2800" b="1" dirty="0" smtClean="0">
                <a:latin typeface="Arial" charset="0"/>
              </a:rPr>
              <a:t>do PEG by </a:t>
            </a:r>
            <a:r>
              <a:rPr lang="cs-CZ" sz="2800" b="1" dirty="0">
                <a:latin typeface="Arial" charset="0"/>
              </a:rPr>
              <a:t>měl obsahovat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vlákninu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jinak pacientovi hrozí zácpa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Vedle </a:t>
            </a:r>
            <a:r>
              <a:rPr lang="cs-CZ" sz="2800" b="1" dirty="0">
                <a:latin typeface="Arial" charset="0"/>
              </a:rPr>
              <a:t>výživy je nutná péče o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příjem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tekutin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600" dirty="0" smtClean="0">
                <a:latin typeface="Arial" charset="0"/>
              </a:rPr>
              <a:t>do PEG převařená voda, neperlivá minerálka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600" dirty="0" smtClean="0">
                <a:latin typeface="Arial" charset="0"/>
              </a:rPr>
              <a:t>do příjmu se počítají i proplachy převařenou vodou</a:t>
            </a:r>
            <a:endParaRPr lang="cs-CZ" sz="2600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Injekční stříkačku nepoužívat déle než 7 dnů</a:t>
            </a:r>
          </a:p>
        </p:txBody>
      </p:sp>
    </p:spTree>
    <p:extLst>
      <p:ext uri="{BB962C8B-B14F-4D97-AF65-F5344CB8AC3E}">
        <p14:creationId xmlns:p14="http://schemas.microsoft.com/office/powerpoint/2010/main" val="13775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Při výživě cestou PEG by pacient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měl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udržet nutriční stav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424936" cy="4536504"/>
          </a:xfrm>
        </p:spPr>
        <p:txBody>
          <a:bodyPr>
            <a:normAutofit/>
          </a:bodyPr>
          <a:lstStyle/>
          <a:p>
            <a:pPr marL="220663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Hubnutí při výživě do PEG je neobvyklé</a:t>
            </a: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Příčinou hubnutí </a:t>
            </a:r>
            <a:r>
              <a:rPr lang="cs-CZ" sz="2800" dirty="0">
                <a:latin typeface="Arial" charset="0"/>
              </a:rPr>
              <a:t>může být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nedodržování předepsané dávky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vynechávání </a:t>
            </a:r>
            <a:r>
              <a:rPr lang="cs-CZ" sz="2400" dirty="0">
                <a:latin typeface="Arial" charset="0"/>
              </a:rPr>
              <a:t>některých dávek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špatná tolerance </a:t>
            </a:r>
            <a:r>
              <a:rPr lang="cs-CZ" sz="2400" dirty="0">
                <a:latin typeface="Arial" charset="0"/>
              </a:rPr>
              <a:t>(plnost v břiše) a tím snižování dávky</a:t>
            </a: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sz="2800" b="1" dirty="0">
                <a:latin typeface="Arial" charset="0"/>
              </a:rPr>
              <a:t>špatné </a:t>
            </a:r>
            <a:r>
              <a:rPr lang="cs-CZ" sz="2800" b="1" dirty="0" smtClean="0">
                <a:latin typeface="Arial" charset="0"/>
              </a:rPr>
              <a:t>toleranci </a:t>
            </a:r>
            <a:r>
              <a:rPr lang="cs-CZ" sz="2800" b="1" dirty="0">
                <a:latin typeface="Arial" charset="0"/>
              </a:rPr>
              <a:t>bolusové výživy do </a:t>
            </a:r>
            <a:r>
              <a:rPr lang="cs-CZ" sz="2800" b="1" dirty="0" smtClean="0">
                <a:latin typeface="Arial" charset="0"/>
              </a:rPr>
              <a:t>PEG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podávat výživu v polosedě (ne vleže)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podpora </a:t>
            </a:r>
            <a:r>
              <a:rPr lang="cs-CZ" sz="2400" dirty="0" err="1" smtClean="0">
                <a:latin typeface="Arial" charset="0"/>
              </a:rPr>
              <a:t>metoklopramidem</a:t>
            </a:r>
            <a:r>
              <a:rPr lang="cs-CZ" sz="2400" dirty="0" smtClean="0">
                <a:latin typeface="Arial" charset="0"/>
              </a:rPr>
              <a:t> (</a:t>
            </a:r>
            <a:r>
              <a:rPr lang="cs-CZ" sz="2400" dirty="0" err="1" smtClean="0">
                <a:latin typeface="Arial" charset="0"/>
              </a:rPr>
              <a:t>Degan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menší bolusy ve větším počtu (např. 8x 150 ml)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podat výživu </a:t>
            </a:r>
            <a:r>
              <a:rPr lang="cs-CZ" sz="2400" dirty="0" err="1" smtClean="0">
                <a:latin typeface="Arial" charset="0"/>
              </a:rPr>
              <a:t>infúzní</a:t>
            </a:r>
            <a:r>
              <a:rPr lang="cs-CZ" sz="2400" dirty="0" smtClean="0">
                <a:latin typeface="Arial" charset="0"/>
              </a:rPr>
              <a:t> pumpou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640960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 možno do PEG podávat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přípravky </a:t>
            </a:r>
            <a:r>
              <a:rPr lang="cs-CZ" sz="20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sipping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0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mixovanou stravu 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424936" cy="4536504"/>
          </a:xfrm>
        </p:spPr>
        <p:txBody>
          <a:bodyPr>
            <a:normAutofit fontScale="92500"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Pro výživu cestou PEG je silně preferována tekutá EV z lékárny  </a:t>
            </a:r>
            <a:r>
              <a:rPr lang="cs-CZ" dirty="0" smtClean="0">
                <a:latin typeface="Arial" charset="0"/>
              </a:rPr>
              <a:t>(nutričně definovaná výživa)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Přesto je možno vedle EV podávat i malé množství tekutých / mixovaných potravin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psychologickou výhodou u některých pacientů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Mixovaná strava však není vhodná pro léčbu malnutrice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nízká nutriční hodnota, málo bílkovin, málo vitamínů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není možné ji skladovat, riziko střevní infekce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Výjimečně je možno podat přípravky pro </a:t>
            </a:r>
            <a:r>
              <a:rPr lang="cs-CZ" sz="2800" b="1" dirty="0" err="1" smtClean="0">
                <a:latin typeface="Arial" charset="0"/>
              </a:rPr>
              <a:t>sipping</a:t>
            </a: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Jejunální výživa tenkou NJ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JS sondou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nazojejunální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nebo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jejunostomická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sonda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568952" cy="4968552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NJ sonda: krátkodobý přístup (obv.4-6 týdnů)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zavedení endoskopické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>
                <a:latin typeface="Arial" charset="0"/>
              </a:rPr>
              <a:t>skiaskopické nebo při </a:t>
            </a:r>
            <a:r>
              <a:rPr lang="cs-CZ" sz="2400" dirty="0" smtClean="0">
                <a:latin typeface="Arial" charset="0"/>
              </a:rPr>
              <a:t>operaci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je možné pokusit se i o zavedení naslepo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JS sonda: dlouhodobý přístup (až 6 měsíců)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 zavedení je nutný malý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operační výkon</a:t>
            </a:r>
          </a:p>
          <a:p>
            <a:pPr marL="358775" lvl="1" indent="-342900">
              <a:spcBef>
                <a:spcPts val="12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Arial" charset="0"/>
              </a:rPr>
              <a:t>Umožňuje podávání EV při dysfunkci žaludku, při nevolnosti a plnosti v žaludku</a:t>
            </a:r>
          </a:p>
          <a:p>
            <a:pPr marL="758825" lvl="2" indent="-342900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charset="0"/>
              </a:rPr>
              <a:t>nižší riziko regurgitace a aspirace výživy</a:t>
            </a:r>
          </a:p>
          <a:p>
            <a:pPr marL="758825" lvl="2" indent="-342900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charset="0"/>
              </a:rPr>
              <a:t>ale je riziko „vyzvracení“ sondy</a:t>
            </a:r>
          </a:p>
          <a:p>
            <a:pPr marL="358775" lvl="1" indent="-342900">
              <a:spcBef>
                <a:spcPts val="12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Čistý až aseptický přístup </a:t>
            </a:r>
            <a:r>
              <a:rPr lang="cs-CZ" sz="2800" dirty="0" smtClean="0">
                <a:latin typeface="Arial" charset="0"/>
              </a:rPr>
              <a:t>ke katétru je nutný</a:t>
            </a:r>
            <a:endParaRPr lang="cs-CZ" sz="2800" b="1" dirty="0" smtClean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Jejunální výživa tenkou NJ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JS sondou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nazojejunální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nebo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jejunostomická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sonda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24936" cy="4968552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Preferováno je podávání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infúzním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způsobem </a:t>
            </a:r>
            <a:r>
              <a:rPr lang="cs-CZ" sz="2800" b="1" dirty="0">
                <a:latin typeface="Arial" charset="0"/>
              </a:rPr>
              <a:t>pomocí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enterální pumpy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výjimečně větší počet malých bolusů po 100-200 ml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Podány mohou být nejen oligomerní, ale také 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polymerní koncentrované </a:t>
            </a:r>
            <a:r>
              <a:rPr lang="cs-CZ" sz="2800" b="1" dirty="0">
                <a:latin typeface="Arial" charset="0"/>
              </a:rPr>
              <a:t>přípravky</a:t>
            </a:r>
            <a:endParaRPr lang="cs-CZ" b="1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sz="2800" b="1" dirty="0">
                <a:latin typeface="Arial" charset="0"/>
              </a:rPr>
              <a:t>podávání EV v domácím prostředí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zapůjčení pumpy z nutriční ambulance pacientovi domů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infúzní</a:t>
            </a:r>
            <a:r>
              <a:rPr lang="cs-CZ" sz="2400" dirty="0">
                <a:latin typeface="Arial" charset="0"/>
              </a:rPr>
              <a:t> sety nepoužívat déle než 3 dny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injekční stříkačku k proplachům také měnit za 3 dny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Lze </a:t>
            </a:r>
            <a:r>
              <a:rPr lang="cs-CZ" sz="2800" b="1" dirty="0">
                <a:latin typeface="Arial" charset="0"/>
              </a:rPr>
              <a:t>zapůjčit i </a:t>
            </a:r>
            <a:r>
              <a:rPr lang="cs-CZ" sz="2800" b="1" dirty="0" smtClean="0">
                <a:latin typeface="Arial" charset="0"/>
              </a:rPr>
              <a:t>batoh k udržení pohybu</a:t>
            </a:r>
            <a:endParaRPr lang="cs-CZ" sz="2800" b="1" dirty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Výhody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 ve srovnání s PV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96300" cy="518457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Podpora funkce střeva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prevence atrofie střevní sliznice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lepší stav slizniční bariéry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Podpora střevní mikroflóry (</a:t>
            </a:r>
            <a:r>
              <a:rPr lang="cs-CZ" sz="2800" b="1" dirty="0" err="1" smtClean="0">
                <a:latin typeface="Arial" charset="0"/>
              </a:rPr>
              <a:t>mikrobiomu</a:t>
            </a:r>
            <a:r>
              <a:rPr lang="cs-CZ" sz="2800" b="1" dirty="0" smtClean="0">
                <a:latin typeface="Arial" charset="0"/>
              </a:rPr>
              <a:t>)</a:t>
            </a:r>
            <a:endParaRPr lang="cs-CZ" b="1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Podpora funkce imunitního systému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Nižší riziko infekčních komplikací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nejen katétrových infekcí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Dřívější obnovení přirozeného příjmu stravy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Více viditelné zlepšení celkového stavu pacienta, pokud je EV tolerována</a:t>
            </a:r>
          </a:p>
        </p:txBody>
      </p:sp>
    </p:spTree>
    <p:extLst>
      <p:ext uri="{BB962C8B-B14F-4D97-AF65-F5344CB8AC3E}">
        <p14:creationId xmlns:p14="http://schemas.microsoft.com/office/powerpoint/2010/main" val="17452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Nevýhody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 ve srovnání s PV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vyplývají z potřeby fungujícího GIT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72816"/>
            <a:ext cx="8712324" cy="4896544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Závislost na dobré funkci střeva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průchodnost, motilita, vylučování trávících enzymů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Špatná tolerance sondy, zavedené nosní cestou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riziko nechtěného vytažení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riziko ucpání tenké sondy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Riziko špatné gastrointestinální tolerance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nausea</a:t>
            </a:r>
            <a:r>
              <a:rPr lang="cs-CZ" sz="2400" dirty="0" smtClean="0">
                <a:latin typeface="Arial" charset="0"/>
              </a:rPr>
              <a:t>, zvracení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stagnace obsahu ve střevě, plnost břicha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průjem vyvolaný nebo zhoršovaný výživou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Nemocní často preferují PV před EV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protože při PV nemají žaludeční/střevní potíže</a:t>
            </a:r>
          </a:p>
        </p:txBody>
      </p:sp>
    </p:spTree>
    <p:extLst>
      <p:ext uri="{BB962C8B-B14F-4D97-AF65-F5344CB8AC3E}">
        <p14:creationId xmlns:p14="http://schemas.microsoft.com/office/powerpoint/2010/main" val="22048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08912" cy="16561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Potenciál, který EV reálně má, 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není v běžné praxi dostatečně využíván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částečně i pro nedostatečný důraz nutričních terapeutů !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60848"/>
            <a:ext cx="8496300" cy="4320480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Váhání se zavedením tenké NG </a:t>
            </a:r>
            <a:r>
              <a:rPr lang="cs-CZ" sz="20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NJ sondy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čekání, jestli pacient nezačne více jíst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špatný odhad, že pacient bude pít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Počáteční nesouhlas pacienta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který však nebyl řádně informován a motivován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Neznalost tenkých sond pro </a:t>
            </a:r>
            <a:r>
              <a:rPr lang="cs-CZ" sz="2800" b="1" dirty="0" smtClean="0">
                <a:latin typeface="Arial" charset="0"/>
              </a:rPr>
              <a:t>výživu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lépe se zavádějí, jsou komfortnější pro pacienta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výživa není na oddělení zavedena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jako běžný způsob nutriční podpory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b="1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632848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Pokud má pacient nutritivní sondu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možno mu podat přípravky výhodnějšího složení,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než má běžná strava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496944" cy="482453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dirty="0" smtClean="0">
                <a:latin typeface="Arial" charset="0"/>
              </a:rPr>
              <a:t>Neřešíme jen otázku, zda pacient sní dostatečné množství stravy, </a:t>
            </a:r>
            <a:r>
              <a:rPr lang="cs-CZ" b="1" dirty="0">
                <a:latin typeface="Arial" charset="0"/>
              </a:rPr>
              <a:t>nejde jen o náhradu stravy 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může dostat vysoce kvalitní přípravky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vysokoproteinové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obsahem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EPA a DHA  </a:t>
            </a:r>
            <a:r>
              <a:rPr lang="cs-CZ" sz="2400" dirty="0" smtClean="0">
                <a:latin typeface="Arial" charset="0"/>
              </a:rPr>
              <a:t>(n-3 </a:t>
            </a:r>
            <a:r>
              <a:rPr lang="cs-CZ" sz="2400" dirty="0">
                <a:latin typeface="Arial" charset="0"/>
              </a:rPr>
              <a:t>PUFA 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obsahem </a:t>
            </a:r>
            <a:r>
              <a:rPr lang="cs-CZ" sz="2400" dirty="0" err="1" smtClean="0">
                <a:latin typeface="Arial" charset="0"/>
              </a:rPr>
              <a:t>hydroxy</a:t>
            </a:r>
            <a:r>
              <a:rPr lang="cs-CZ" sz="2400" dirty="0" smtClean="0">
                <a:latin typeface="Arial" charset="0"/>
              </a:rPr>
              <a:t>-metyl-butyrátu,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HMB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 obsahem rozpustné vlákniny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FOS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oligomerní</a:t>
            </a:r>
            <a:r>
              <a:rPr lang="cs-CZ" sz="2400" dirty="0" smtClean="0">
                <a:latin typeface="Arial" charset="0"/>
              </a:rPr>
              <a:t> při malabsorpci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všechny přípravky mají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plnou dávku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vitamínů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           </a:t>
            </a:r>
            <a:r>
              <a:rPr lang="cs-CZ" sz="2400" dirty="0" smtClean="0">
                <a:latin typeface="Arial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stopových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prvků </a:t>
            </a:r>
            <a:r>
              <a:rPr lang="cs-CZ" sz="2400" dirty="0" smtClean="0">
                <a:latin typeface="Arial" charset="0"/>
              </a:rPr>
              <a:t>v objemu 1000-1500 ml/den</a:t>
            </a:r>
            <a:endParaRPr lang="cs-CZ" sz="2400" dirty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supportan 500 ml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51" y="3363642"/>
            <a:ext cx="3065537" cy="35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Supportan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 výživy pro onkologické pacienty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8245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100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Sacharidy		  135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             66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	     6,0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Vitamín D 		   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Vláknina			    12 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Diben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1,5 kcal HP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EPA a DHA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38884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75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      2,3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Vitamín D 	    20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Vláknina		    23 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ensure plus advance rth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4" y="4026295"/>
            <a:ext cx="2859088" cy="28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Abbott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HMB k podpoře svalové hmoty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484783"/>
            <a:ext cx="7848872" cy="51633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množství  2x 500 ml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cs-CZ" sz="3000" b="1" dirty="0" smtClean="0"/>
              <a:t>Energie 1,5 kcal/ml		1500 kcal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cs-CZ" sz="2600" b="1" dirty="0" smtClean="0"/>
              <a:t>                                                       </a:t>
            </a:r>
            <a:r>
              <a:rPr lang="cs-CZ" sz="2600" dirty="0" smtClean="0"/>
              <a:t>6300 </a:t>
            </a:r>
            <a:r>
              <a:rPr lang="cs-CZ" sz="2600" dirty="0" err="1" smtClean="0"/>
              <a:t>kJ</a:t>
            </a:r>
            <a:endParaRPr lang="cs-CZ" sz="2600" dirty="0" smtClean="0"/>
          </a:p>
          <a:p>
            <a:pPr>
              <a:spcBef>
                <a:spcPts val="1800"/>
              </a:spcBef>
            </a:pPr>
            <a:r>
              <a:rPr lang="cs-CZ" sz="2800" b="1" dirty="0" smtClean="0"/>
              <a:t>Bílkoviny				     80 g</a:t>
            </a:r>
          </a:p>
          <a:p>
            <a:pPr>
              <a:spcBef>
                <a:spcPts val="18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Hydroxy</a:t>
            </a:r>
            <a:r>
              <a:rPr lang="cs-CZ" sz="2800" b="1" dirty="0" smtClean="0">
                <a:solidFill>
                  <a:srgbClr val="FF0000"/>
                </a:solidFill>
              </a:rPr>
              <a:t>-</a:t>
            </a:r>
            <a:r>
              <a:rPr lang="cs-CZ" sz="2800" b="1" dirty="0" err="1" smtClean="0">
                <a:solidFill>
                  <a:srgbClr val="FF0000"/>
                </a:solidFill>
              </a:rPr>
              <a:t>methyl</a:t>
            </a:r>
            <a:r>
              <a:rPr lang="cs-CZ" sz="2800" b="1" dirty="0" smtClean="0">
                <a:solidFill>
                  <a:srgbClr val="FF0000"/>
                </a:solidFill>
              </a:rPr>
              <a:t>-butyrát	              2,4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metabolit leucinu s anabolickým účinkem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účinná dávka 3 g/den 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Vitamín D 			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800"/>
              </a:spcBef>
            </a:pPr>
            <a:r>
              <a:rPr lang="cs-CZ" sz="2800" b="1" dirty="0"/>
              <a:t>FOS </a:t>
            </a:r>
            <a:r>
              <a:rPr lang="cs-CZ" sz="2800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fruktooligosacharidy</a:t>
            </a:r>
            <a:r>
              <a:rPr lang="cs-CZ" dirty="0" smtClean="0"/>
              <a:t>)       </a:t>
            </a:r>
            <a:r>
              <a:rPr lang="cs-CZ" sz="2800" b="1" dirty="0" smtClean="0"/>
              <a:t>7,5 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124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9667</TotalTime>
  <Words>1240</Words>
  <Application>Microsoft Office PowerPoint</Application>
  <PresentationFormat>Předvádění na obrazovce (4:3)</PresentationFormat>
  <Paragraphs>280</Paragraphs>
  <Slides>25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Office Theme</vt:lpstr>
      <vt:lpstr>Sondová enterální výživa u onkologických pacientů  magisterské studium, obor Nutriční specialista  Miroslav Tomíška Interní hematologická a onkologická klinika LF MU a FN Brno</vt:lpstr>
      <vt:lpstr>Definice enterální výživy (EV)  v klinické praxi</vt:lpstr>
      <vt:lpstr>Výhody EV ve srovnání s PV v běžné praxi</vt:lpstr>
      <vt:lpstr>Nevýhody EV ve srovnání s PV vyplývají z potřeby fungujícího GIT</vt:lpstr>
      <vt:lpstr>Potenciál, který EV reálně má,  není v běžné praxi dostatečně využíván  částečně i pro nedostatečný důraz nutričních terapeutů !</vt:lpstr>
      <vt:lpstr>Pokud má pacient nutritivní sondu je možno mu podat přípravky výhodnějšího složení,  než má běžná strava</vt:lpstr>
      <vt:lpstr>Supportan  500 ml design výživy pro onkologické pacienty</vt:lpstr>
      <vt:lpstr>Diben 1,5 kcal HP  500 ml obsahuje EPA a DHA</vt:lpstr>
      <vt:lpstr>Ensure Plus Advance® Abbott 500 ml obsahuje HMB k podpoře svalové hmoty</vt:lpstr>
      <vt:lpstr>Fresubin 2 kcal HP Fibre 500 ml první sondová výživa s koncentrací energie 2 kcal/ml</vt:lpstr>
      <vt:lpstr>Peptamen AF   (Advanced Formula) první koncentrovaná oligomerní výživa do sondy</vt:lpstr>
      <vt:lpstr>Podmínky úspěchu se sondovou EV na nemocničním oddělení a tím i po propuštění domů</vt:lpstr>
      <vt:lpstr>Prezentace aplikace PowerPoint</vt:lpstr>
      <vt:lpstr>Nedostatky při podávání sondové EV které by mohla dobře ovlivnit nutriční terapeutka</vt:lpstr>
      <vt:lpstr>Bilance tekutin při EV se liší od bilance vody</vt:lpstr>
      <vt:lpstr>Obsah vody v přípravcích pro EV skupiny (kategorie) přípravků</vt:lpstr>
      <vt:lpstr>Obsah vody v přípravcích pro EV skupiny (kategorie) přípravků</vt:lpstr>
      <vt:lpstr>Předpis způsobu podání sondové EV vyžaduje stanovit cílovou denní dávku zvoleného přípravku</vt:lpstr>
      <vt:lpstr>Rozpis bolusové výživy do PEG modelový příklad pacienta 60 kg/173 cm, BMI 20 kg/m2</vt:lpstr>
      <vt:lpstr>Problémy při výživě cestou PEG které je třeba v praxi často řešit</vt:lpstr>
      <vt:lpstr>Při výživě cestou PEG by pacient měl udržet nutriční stav</vt:lpstr>
      <vt:lpstr>Je možno do PEG podávat přípravky pro sipping nebo mixovanou stravu ?</vt:lpstr>
      <vt:lpstr>Jejunální výživa tenkou NJ nebo JS sondou nazojejunální nebo jejunostomická sonda</vt:lpstr>
      <vt:lpstr>Jejunální výživa tenkou NJ nebo JS sondou nazojejunální nebo jejunostomická sonda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363</cp:revision>
  <dcterms:created xsi:type="dcterms:W3CDTF">2015-10-22T09:56:45Z</dcterms:created>
  <dcterms:modified xsi:type="dcterms:W3CDTF">2021-11-29T16:50:11Z</dcterms:modified>
</cp:coreProperties>
</file>