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45" r:id="rId3"/>
    <p:sldId id="389" r:id="rId4"/>
    <p:sldId id="379" r:id="rId5"/>
    <p:sldId id="380" r:id="rId6"/>
    <p:sldId id="390" r:id="rId7"/>
    <p:sldId id="392" r:id="rId8"/>
    <p:sldId id="375" r:id="rId9"/>
    <p:sldId id="395" r:id="rId10"/>
    <p:sldId id="393" r:id="rId11"/>
    <p:sldId id="396" r:id="rId12"/>
    <p:sldId id="376" r:id="rId13"/>
    <p:sldId id="377" r:id="rId14"/>
    <p:sldId id="372" r:id="rId15"/>
    <p:sldId id="348" r:id="rId16"/>
    <p:sldId id="374" r:id="rId17"/>
    <p:sldId id="378" r:id="rId18"/>
    <p:sldId id="381" r:id="rId19"/>
    <p:sldId id="382" r:id="rId20"/>
    <p:sldId id="350" r:id="rId21"/>
    <p:sldId id="387" r:id="rId22"/>
    <p:sldId id="388" r:id="rId23"/>
    <p:sldId id="386" r:id="rId24"/>
    <p:sldId id="351" r:id="rId25"/>
    <p:sldId id="352" r:id="rId26"/>
    <p:sldId id="353" r:id="rId27"/>
    <p:sldId id="354" r:id="rId28"/>
    <p:sldId id="369" r:id="rId29"/>
    <p:sldId id="370" r:id="rId30"/>
    <p:sldId id="355" r:id="rId31"/>
    <p:sldId id="356" r:id="rId32"/>
    <p:sldId id="357" r:id="rId33"/>
    <p:sldId id="360" r:id="rId34"/>
    <p:sldId id="361" r:id="rId35"/>
    <p:sldId id="366" r:id="rId36"/>
    <p:sldId id="384" r:id="rId37"/>
    <p:sldId id="385" r:id="rId38"/>
    <p:sldId id="367" r:id="rId39"/>
    <p:sldId id="383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12. 11. 2019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83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E93-DB2F-4C02-A90D-6388694DB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7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989033-482C-4AEF-A088-F94326E7761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79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50" y="692696"/>
            <a:ext cx="7938806" cy="3960440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Parenterální výživa 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nádorovém onemocnění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magisterské 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studium, obor </a:t>
            </a: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Nutriční 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specialista</a:t>
            </a:r>
            <a: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hematologická a onkologická klinika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52928" cy="5760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Přepočet procentuálního obsahu na gramy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10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959947"/>
            <a:ext cx="432048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Tuková emulze  20</a:t>
            </a:r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% roztok </a:t>
            </a:r>
            <a:endParaRPr lang="cs-CZ" sz="2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cs-CZ" sz="2400" b="1" dirty="0" smtClean="0"/>
              <a:t>         20 </a:t>
            </a:r>
            <a:r>
              <a:rPr lang="cs-CZ" sz="2400" b="1" dirty="0" smtClean="0"/>
              <a:t>g </a:t>
            </a:r>
            <a:r>
              <a:rPr lang="cs-CZ" sz="2400" b="1" dirty="0" smtClean="0"/>
              <a:t>tuku </a:t>
            </a:r>
            <a:r>
              <a:rPr lang="cs-CZ" sz="2400" b="1" dirty="0" smtClean="0"/>
              <a:t>/ 100 </a:t>
            </a:r>
            <a:r>
              <a:rPr lang="cs-CZ" sz="2400" b="1" dirty="0" smtClean="0"/>
              <a:t>ml</a:t>
            </a:r>
          </a:p>
          <a:p>
            <a:pPr>
              <a:spcBef>
                <a:spcPts val="300"/>
              </a:spcBef>
            </a:pPr>
            <a:r>
              <a:rPr lang="cs-CZ" sz="2400" b="1" dirty="0"/>
              <a:t> </a:t>
            </a:r>
            <a:r>
              <a:rPr lang="cs-CZ" sz="2400" b="1" dirty="0" smtClean="0"/>
              <a:t>        50 g tuku / 250 ml</a:t>
            </a:r>
            <a:endParaRPr lang="cs-CZ" sz="2400" b="1" dirty="0" smtClean="0"/>
          </a:p>
          <a:p>
            <a:pPr>
              <a:spcBef>
                <a:spcPts val="300"/>
              </a:spcBef>
            </a:pPr>
            <a:r>
              <a:rPr lang="cs-CZ" sz="2400" b="1" dirty="0"/>
              <a:t> </a:t>
            </a:r>
            <a:r>
              <a:rPr lang="cs-CZ" sz="2400" b="1" dirty="0" smtClean="0"/>
              <a:t>  </a:t>
            </a:r>
            <a:r>
              <a:rPr lang="cs-CZ" sz="2400" b="1" dirty="0" smtClean="0"/>
              <a:t>    100 </a:t>
            </a:r>
            <a:r>
              <a:rPr lang="cs-CZ" sz="2400" b="1" dirty="0" smtClean="0"/>
              <a:t>g </a:t>
            </a:r>
            <a:r>
              <a:rPr lang="cs-CZ" sz="2400" b="1" dirty="0" smtClean="0"/>
              <a:t>tuku / 500 </a:t>
            </a:r>
            <a:r>
              <a:rPr lang="cs-CZ" sz="2400" b="1" dirty="0" smtClean="0"/>
              <a:t>ml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06404" y="1959947"/>
            <a:ext cx="404206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Glukóza 40</a:t>
            </a:r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% roztok </a:t>
            </a:r>
            <a:endParaRPr lang="cs-CZ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cs-CZ" sz="2400" b="1" dirty="0" smtClean="0"/>
              <a:t> 40 </a:t>
            </a:r>
            <a:r>
              <a:rPr lang="cs-CZ" sz="2400" b="1" dirty="0" smtClean="0"/>
              <a:t>g </a:t>
            </a:r>
            <a:r>
              <a:rPr lang="cs-CZ" sz="2400" b="1" dirty="0" smtClean="0"/>
              <a:t>glukózy </a:t>
            </a:r>
            <a:r>
              <a:rPr lang="cs-CZ" sz="2400" b="1" dirty="0" smtClean="0"/>
              <a:t>/ 100 </a:t>
            </a:r>
            <a:r>
              <a:rPr lang="cs-CZ" sz="2400" b="1" dirty="0" smtClean="0"/>
              <a:t>ml</a:t>
            </a:r>
          </a:p>
          <a:p>
            <a:pPr algn="ctr">
              <a:spcBef>
                <a:spcPts val="300"/>
              </a:spcBef>
            </a:pPr>
            <a:r>
              <a:rPr lang="cs-CZ" sz="2400" b="1" dirty="0" smtClean="0"/>
              <a:t>100 g glukózy / 250 ml</a:t>
            </a:r>
            <a:endParaRPr lang="cs-CZ" sz="2400" b="1" dirty="0" smtClean="0"/>
          </a:p>
          <a:p>
            <a:pPr algn="ctr">
              <a:spcBef>
                <a:spcPts val="300"/>
              </a:spcBef>
            </a:pPr>
            <a:r>
              <a:rPr lang="cs-CZ" sz="2400" b="1" dirty="0" smtClean="0"/>
              <a:t>200 </a:t>
            </a:r>
            <a:r>
              <a:rPr lang="cs-CZ" sz="2400" b="1" dirty="0" smtClean="0"/>
              <a:t>g </a:t>
            </a:r>
            <a:r>
              <a:rPr lang="cs-CZ" sz="2400" b="1" dirty="0" smtClean="0"/>
              <a:t>glukózy / 500 </a:t>
            </a:r>
            <a:r>
              <a:rPr lang="cs-CZ" sz="2400" b="1" dirty="0" smtClean="0"/>
              <a:t>ml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64266" y="4221088"/>
            <a:ext cx="5400022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Roztok aminokyselin 15%</a:t>
            </a:r>
            <a:endParaRPr lang="cs-CZ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cs-CZ" sz="2400" b="1" dirty="0" smtClean="0"/>
              <a:t> 15 </a:t>
            </a:r>
            <a:r>
              <a:rPr lang="cs-CZ" sz="2400" b="1" dirty="0" smtClean="0"/>
              <a:t>g </a:t>
            </a:r>
            <a:r>
              <a:rPr lang="cs-CZ" sz="2400" b="1" dirty="0" smtClean="0"/>
              <a:t>aminokyselin </a:t>
            </a:r>
            <a:r>
              <a:rPr lang="cs-CZ" sz="2400" b="1" dirty="0" smtClean="0"/>
              <a:t>/ 100 </a:t>
            </a:r>
            <a:r>
              <a:rPr lang="cs-CZ" sz="2400" b="1" dirty="0" smtClean="0"/>
              <a:t>ml</a:t>
            </a:r>
          </a:p>
          <a:p>
            <a:pPr algn="ctr">
              <a:spcBef>
                <a:spcPts val="300"/>
              </a:spcBef>
            </a:pPr>
            <a:r>
              <a:rPr lang="cs-CZ" sz="2400" b="1" dirty="0" smtClean="0"/>
              <a:t> 75 g aminokyselin / 500 ml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8652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6768752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Propočet celkového příjmu energie</a:t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doménou nutričního terapeuta</a:t>
            </a:r>
            <a:endParaRPr lang="cs-CZ" sz="27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11</a:t>
            </a:fld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467544" y="1988840"/>
            <a:ext cx="3888432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smtClean="0">
                <a:solidFill>
                  <a:schemeClr val="tx1"/>
                </a:solidFill>
              </a:rPr>
              <a:t>Vak s PV</a:t>
            </a:r>
            <a:endParaRPr lang="cs-CZ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obsah energie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uveden na vaku</a:t>
            </a: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pozor na nadměrný příjem 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716016" y="1988840"/>
            <a:ext cx="3888432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smtClean="0">
                <a:solidFill>
                  <a:schemeClr val="tx1"/>
                </a:solidFill>
              </a:rPr>
              <a:t>Glukóza v infuzích</a:t>
            </a:r>
            <a:endParaRPr lang="cs-CZ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G 5%</a:t>
            </a: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FR ½ </a:t>
            </a:r>
            <a:r>
              <a:rPr lang="cs-CZ" sz="1600" dirty="0" smtClean="0">
                <a:solidFill>
                  <a:schemeClr val="tx1"/>
                </a:solidFill>
              </a:rPr>
              <a:t>obsahuje</a:t>
            </a:r>
            <a:r>
              <a:rPr lang="cs-CZ" sz="2000" b="1" dirty="0" smtClean="0">
                <a:solidFill>
                  <a:schemeClr val="tx1"/>
                </a:solidFill>
              </a:rPr>
              <a:t> G 2,5%</a:t>
            </a:r>
          </a:p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Plasmalyte</a:t>
            </a:r>
            <a:r>
              <a:rPr lang="cs-CZ" sz="2000" b="1" dirty="0" smtClean="0">
                <a:solidFill>
                  <a:schemeClr val="tx1"/>
                </a:solidFill>
              </a:rPr>
              <a:t> G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67544" y="4077072"/>
            <a:ext cx="3888432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smtClean="0">
                <a:solidFill>
                  <a:schemeClr val="tx1"/>
                </a:solidFill>
              </a:rPr>
              <a:t>Strava</a:t>
            </a:r>
            <a:endParaRPr lang="cs-CZ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menší</a:t>
            </a:r>
            <a:r>
              <a:rPr lang="cs-CZ" sz="2000" dirty="0" smtClean="0">
                <a:solidFill>
                  <a:schemeClr val="tx1"/>
                </a:solidFill>
              </a:rPr>
              <a:t> příjem stravy je častý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slazené nápoje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716016" y="4102638"/>
            <a:ext cx="3888432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err="1" smtClean="0">
                <a:solidFill>
                  <a:schemeClr val="tx1"/>
                </a:solidFill>
              </a:rPr>
              <a:t>Sipping</a:t>
            </a:r>
            <a:endParaRPr lang="cs-CZ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je vhodným doplňkem PV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pokud je to možné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77686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Typy parenterální výživy (PV)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dělení podle různých hledisek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808"/>
            <a:ext cx="8424936" cy="4608512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Centrální a periferní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podle žilního přístupu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Úplná a doplňková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úplná kryje veškerý přívod hlavních živin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doplňková obvykle kryje 30-70 % potřeby energie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Podle obsahu hlavních živin 2- a 3-složková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2-složková: aminokyseliny (AMK) a glukóza (G)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3-složková: AMK + G + tuková emulze (TE)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Vícekomorové vaky a </a:t>
            </a:r>
            <a:r>
              <a:rPr lang="cs-CZ" sz="2800" b="1" dirty="0" err="1" smtClean="0">
                <a:latin typeface="Arial" charset="0"/>
              </a:rPr>
              <a:t>AiO</a:t>
            </a:r>
            <a:endParaRPr lang="cs-CZ" sz="2800" b="1" dirty="0" smtClean="0">
              <a:latin typeface="Arial" charset="0"/>
            </a:endParaRP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příprava </a:t>
            </a:r>
            <a:r>
              <a:rPr lang="cs-CZ" sz="2400" dirty="0" err="1" smtClean="0">
                <a:latin typeface="Arial" charset="0"/>
              </a:rPr>
              <a:t>AiO</a:t>
            </a:r>
            <a:r>
              <a:rPr lang="cs-CZ" sz="2400" dirty="0" smtClean="0">
                <a:latin typeface="Arial" charset="0"/>
              </a:rPr>
              <a:t> v nemocniční lékárně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0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Srovnání PV do centrální či periferní žilní kanyly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13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85375"/>
              </p:ext>
            </p:extLst>
          </p:nvPr>
        </p:nvGraphicFramePr>
        <p:xfrm>
          <a:off x="251520" y="1196752"/>
          <a:ext cx="8640960" cy="5027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94671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Centrální PV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Periferní PV</a:t>
                      </a: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možnost 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vyšší koncentrace živin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nutnost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nižší koncentrace živin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možnost</a:t>
                      </a:r>
                      <a:r>
                        <a:rPr lang="cs-CZ" sz="2400" b="0" baseline="0" dirty="0" smtClean="0"/>
                        <a:t> malého objemu </a:t>
                      </a:r>
                    </a:p>
                    <a:p>
                      <a:pPr algn="ctr"/>
                      <a:r>
                        <a:rPr lang="cs-CZ" sz="2400" b="0" baseline="0" dirty="0" smtClean="0"/>
                        <a:t>ÚPV 1200-1500 ml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nutnost velkého objemu</a:t>
                      </a:r>
                    </a:p>
                    <a:p>
                      <a:pPr algn="ctr"/>
                      <a:r>
                        <a:rPr lang="cs-CZ" sz="2400" b="0" dirty="0" smtClean="0"/>
                        <a:t>ÚPV 2000-3000 ml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jakkoliv osmolarita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osmolarita do 900</a:t>
                      </a:r>
                      <a:r>
                        <a:rPr lang="cs-CZ" sz="2400" b="0" baseline="0" dirty="0" smtClean="0"/>
                        <a:t> </a:t>
                      </a:r>
                      <a:r>
                        <a:rPr lang="cs-CZ" sz="2400" b="0" baseline="0" dirty="0" err="1" smtClean="0"/>
                        <a:t>mosm</a:t>
                      </a:r>
                      <a:r>
                        <a:rPr lang="cs-CZ" sz="2400" b="0" baseline="0" dirty="0" smtClean="0"/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/>
                        <a:t>(normální osmolarita 285 </a:t>
                      </a:r>
                      <a:r>
                        <a:rPr lang="cs-CZ" sz="1800" b="0" baseline="0" dirty="0" err="1" smtClean="0"/>
                        <a:t>mosm</a:t>
                      </a:r>
                      <a:r>
                        <a:rPr lang="cs-CZ" sz="1800" b="0" baseline="0" dirty="0" smtClean="0"/>
                        <a:t>/l)</a:t>
                      </a:r>
                      <a:endParaRPr lang="cs-CZ" sz="1800" b="0" dirty="0" smtClean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možnost 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velké dávky draslíku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jen malé množství draslíku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bezpečně lze podat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velké množství tuku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9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Možnosti podávání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PV do periferní žíly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krátkodobě je možno podávat kvalitní PV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8712968" cy="5256584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Tuková emulze </a:t>
            </a:r>
            <a:r>
              <a:rPr lang="cs-CZ" sz="2800" b="1" dirty="0">
                <a:latin typeface="Arial" charset="0"/>
              </a:rPr>
              <a:t>i </a:t>
            </a:r>
            <a:r>
              <a:rPr lang="cs-CZ" sz="2800" b="1" dirty="0" smtClean="0">
                <a:latin typeface="Arial" charset="0"/>
              </a:rPr>
              <a:t>koncentrovaná 20% může být bezpečně podána do periferní žíly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takže je možno podat i dosti velké množství energie</a:t>
            </a:r>
          </a:p>
          <a:p>
            <a:pPr marL="35877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3-komorové vaky do periferní žíly obsahují TE   a tím i dost energie, ale málo AMK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Nutriflex</a:t>
            </a:r>
            <a:r>
              <a:rPr lang="cs-CZ" sz="2400" dirty="0" smtClean="0">
                <a:latin typeface="Arial" charset="0"/>
              </a:rPr>
              <a:t> Lipid Peri 1875 ml 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(6000 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kJ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, 60 g AMK)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err="1">
                <a:latin typeface="Arial" charset="0"/>
              </a:rPr>
              <a:t>Nutriflex</a:t>
            </a:r>
            <a:r>
              <a:rPr lang="cs-CZ" sz="2400" dirty="0">
                <a:latin typeface="Arial" charset="0"/>
              </a:rPr>
              <a:t> Lipid Peri </a:t>
            </a:r>
            <a:r>
              <a:rPr lang="cs-CZ" sz="2400" dirty="0" smtClean="0">
                <a:latin typeface="Arial" charset="0"/>
              </a:rPr>
              <a:t>2500 </a:t>
            </a:r>
            <a:r>
              <a:rPr lang="cs-CZ" sz="2400" dirty="0">
                <a:latin typeface="Arial" charset="0"/>
              </a:rPr>
              <a:t>ml 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(8000 </a:t>
            </a:r>
            <a:r>
              <a:rPr lang="cs-CZ" sz="2400" b="1" dirty="0" err="1">
                <a:solidFill>
                  <a:srgbClr val="FF0000"/>
                </a:solidFill>
                <a:latin typeface="Arial" charset="0"/>
              </a:rPr>
              <a:t>kJ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80 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g AMK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SMOFkabiven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Peripheral</a:t>
            </a:r>
            <a:r>
              <a:rPr lang="cs-CZ" sz="2400" dirty="0" smtClean="0">
                <a:latin typeface="Arial" charset="0"/>
              </a:rPr>
              <a:t> 1900 ml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(5400 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kJ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/ 60 g AMK) </a:t>
            </a:r>
          </a:p>
          <a:p>
            <a:pPr marL="35877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PV do periferní žíly může být plnohodnotná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ale v relativně velkém objemu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 pokud nemá pacient vysokou potřebu živin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8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Srovnání úplné PV (ÚPV) a doplňkové PV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běžné praxi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15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76533"/>
              </p:ext>
            </p:extLst>
          </p:nvPr>
        </p:nvGraphicFramePr>
        <p:xfrm>
          <a:off x="251520" y="1196752"/>
          <a:ext cx="8640960" cy="506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94671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Úplná</a:t>
                      </a:r>
                      <a:r>
                        <a:rPr lang="cs-CZ" sz="2800" baseline="0" dirty="0" smtClean="0"/>
                        <a:t> PV</a:t>
                      </a:r>
                      <a:endParaRPr lang="cs-CZ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Doplňková PV</a:t>
                      </a: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vysoká dávka živin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přináší problémy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nižší dávka živin má méně metabolických komplikací 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vyšší riziko 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hyperglykémie a hyper-TG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nízké riziko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hyper-G a hyper-TG</a:t>
                      </a: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vyšší riziko </a:t>
                      </a:r>
                    </a:p>
                    <a:p>
                      <a:pPr algn="ctr"/>
                      <a:r>
                        <a:rPr lang="cs-CZ" sz="2400" b="0" dirty="0" smtClean="0"/>
                        <a:t>infekčních komplikací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nižší riziko </a:t>
                      </a:r>
                    </a:p>
                    <a:p>
                      <a:pPr algn="ctr"/>
                      <a:r>
                        <a:rPr lang="cs-CZ" sz="2400" b="0" dirty="0" smtClean="0"/>
                        <a:t>infekčních komplikací</a:t>
                      </a: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problém střevního klidu</a:t>
                      </a:r>
                    </a:p>
                    <a:p>
                      <a:pPr algn="ctr"/>
                      <a:r>
                        <a:rPr lang="cs-CZ" sz="2400" b="0" dirty="0" smtClean="0"/>
                        <a:t>atrofie střeva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střevo zůstává funkční</a:t>
                      </a:r>
                    </a:p>
                    <a:p>
                      <a:pPr algn="ctr"/>
                      <a:r>
                        <a:rPr lang="cs-CZ" sz="2400" b="0" dirty="0" smtClean="0"/>
                        <a:t>není atrofie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samotná PV</a:t>
                      </a:r>
                      <a:r>
                        <a:rPr lang="cs-CZ" sz="2400" b="0" baseline="0" dirty="0" smtClean="0"/>
                        <a:t> bez EV</a:t>
                      </a:r>
                    </a:p>
                    <a:p>
                      <a:pPr algn="ctr"/>
                      <a:r>
                        <a:rPr lang="cs-CZ" sz="2400" b="0" baseline="0" dirty="0" smtClean="0"/>
                        <a:t>je nevýhodná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kombinace EV a PV</a:t>
                      </a:r>
                    </a:p>
                    <a:p>
                      <a:pPr algn="ctr"/>
                      <a:r>
                        <a:rPr lang="cs-CZ" sz="2400" b="0" dirty="0" smtClean="0"/>
                        <a:t>je výhodná</a:t>
                      </a:r>
                      <a:endParaRPr lang="cs-CZ" sz="24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0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Doplňková PV v domácím prostředí pacienta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velmi dobrou možností nutriční podpory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844824"/>
            <a:ext cx="8496300" cy="4320480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Zachování perorálního (enterálního) příjmu zvyšuje bezpečnost PV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snižuje riziko infekčních komplikací a jaterní poruchy </a:t>
            </a:r>
          </a:p>
          <a:p>
            <a:pPr marL="220663" indent="-258763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Vhodným žilním přístupem je PICC</a:t>
            </a:r>
          </a:p>
          <a:p>
            <a:pPr marL="220663" indent="-258763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Pacient si nemusí dávat PV každý den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pokud má dobrý perorální </a:t>
            </a:r>
            <a:r>
              <a:rPr lang="cs-CZ" sz="2400" dirty="0" smtClean="0">
                <a:latin typeface="Arial" charset="0"/>
              </a:rPr>
              <a:t>příjem</a:t>
            </a:r>
          </a:p>
          <a:p>
            <a:pPr marL="220663" indent="-258763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Podstatné je, že má vaky PV doma a může si je podat, pokud nejí a nebo hubne</a:t>
            </a:r>
            <a:endParaRPr lang="cs-CZ" sz="2800" b="1" dirty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7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Srovnání 3-komorových vaků s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AiO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běžné praxi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17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22113"/>
              </p:ext>
            </p:extLst>
          </p:nvPr>
        </p:nvGraphicFramePr>
        <p:xfrm>
          <a:off x="251520" y="1196752"/>
          <a:ext cx="8640960" cy="5027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94671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3-komorové vaky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/>
                        <a:t>AiO</a:t>
                      </a:r>
                      <a:endParaRPr lang="cs-CZ" sz="2800" dirty="0" smtClean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omezený výběr</a:t>
                      </a:r>
                      <a:r>
                        <a:rPr lang="cs-CZ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směsi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množství živin ve vaku 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odpovídá potřebě pacienta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dávka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 dána</a:t>
                      </a:r>
                      <a:r>
                        <a:rPr lang="cs-CZ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rychlostí infúze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dávka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je celý vak na 24 h</a:t>
                      </a: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není jisté, kolik výživy</a:t>
                      </a:r>
                    </a:p>
                    <a:p>
                      <a:pPr algn="ctr"/>
                      <a:r>
                        <a:rPr lang="cs-CZ" sz="2400" b="0" baseline="0" dirty="0" smtClean="0"/>
                        <a:t>bude skutečně podáno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jistota </a:t>
                      </a:r>
                    </a:p>
                    <a:p>
                      <a:pPr algn="ctr"/>
                      <a:r>
                        <a:rPr lang="cs-CZ" sz="2400" b="0" dirty="0" smtClean="0"/>
                        <a:t>adekvátní dávky</a:t>
                      </a:r>
                      <a:r>
                        <a:rPr lang="cs-CZ" sz="2400" b="0" baseline="0" dirty="0" smtClean="0"/>
                        <a:t> výživy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skladování </a:t>
                      </a:r>
                    </a:p>
                    <a:p>
                      <a:pPr algn="ctr"/>
                      <a:r>
                        <a:rPr lang="cs-CZ" sz="2400" b="0" dirty="0" smtClean="0"/>
                        <a:t>při pokojové teplotě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skladování </a:t>
                      </a:r>
                    </a:p>
                    <a:p>
                      <a:pPr algn="ctr"/>
                      <a:r>
                        <a:rPr lang="cs-CZ" sz="2400" b="0" dirty="0" smtClean="0"/>
                        <a:t>v lednici při 2-8°C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err="1" smtClean="0"/>
                        <a:t>expirace</a:t>
                      </a:r>
                      <a:r>
                        <a:rPr lang="cs-CZ" sz="2400" b="0" dirty="0" smtClean="0"/>
                        <a:t> 9 měsíců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err="1" smtClean="0"/>
                        <a:t>expirace</a:t>
                      </a:r>
                      <a:r>
                        <a:rPr lang="cs-CZ" sz="2400" b="0" dirty="0" smtClean="0"/>
                        <a:t> 7 dnů</a:t>
                      </a:r>
                      <a:endParaRPr lang="cs-CZ" sz="24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6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roslav\Pictures\PRÁCE\KNIHA 2017\DSC_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116632"/>
            <a:ext cx="802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Příprava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směsi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AiO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 laminárním boxu nemocniční lékárny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roslav\Pictures\PRÁCE\KNIHA 2017\DSC_0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" y="47846"/>
            <a:ext cx="4572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89165" y="5827911"/>
            <a:ext cx="4554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Vak s individuální směsí </a:t>
            </a:r>
            <a:r>
              <a:rPr lang="cs-CZ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AiO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připravený v nemocniční lékárně</a:t>
            </a:r>
          </a:p>
        </p:txBody>
      </p:sp>
      <p:pic>
        <p:nvPicPr>
          <p:cNvPr id="6" name="Picture 11" descr="C:\Users\Miroslav\Pictures\PRÁCE\KNIHA 2017\DSC_0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90" y="47846"/>
            <a:ext cx="4358106" cy="55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63284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Indikace parenterální výživy (PV)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onkologických pacientů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196" y="1772816"/>
            <a:ext cx="8208268" cy="4824536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PV je indikována především tam, kde </a:t>
            </a:r>
          </a:p>
          <a:p>
            <a:pPr marL="620713" lvl="1" indent="-258763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EV není možná (zejména pokud je kontraindikována)</a:t>
            </a:r>
          </a:p>
          <a:p>
            <a:pPr marL="620713" lvl="1" indent="-258763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EV nedostačuje k udržení nutričního stavu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Při malabsorpci živin spolu s hubnutím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 chemoterapii je těžko zjistitelná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při déletrvajícím průjmu, objemné stolici se zbytky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 operaci slinivky břišní, po operaci střeva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PV při předoperační přípravě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vzhledem k rychlejší dodávce živin může mít přednost při omezeném čase k nutriční přípravě před operací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3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2-komorové vaky pro PV </a:t>
            </a:r>
            <a:r>
              <a:rPr lang="cs-CZ" sz="31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1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obsahují jen G + AMK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536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/>
              <a:t>Jsou levnější, protože neobsahují tuk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Určeny spíše jen ke krátkodobému podávání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Mohou být vhodné při </a:t>
            </a:r>
            <a:r>
              <a:rPr lang="cs-CZ" sz="2800" b="1" dirty="0" smtClean="0"/>
              <a:t>hyper-TG</a:t>
            </a:r>
            <a:endParaRPr lang="cs-CZ" sz="2800" b="1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Nejsou vhodné pro léčbu malnutrice</a:t>
            </a:r>
          </a:p>
          <a:p>
            <a:pPr>
              <a:spcBef>
                <a:spcPts val="2400"/>
              </a:spcBef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Nutriflex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Peri 2000 ml   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(80 g AMK + 160 g G)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Aminomix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1    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(2000 ml:  100 g AMK + 400 g G)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Aminomix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2    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(2000 ml:  100 g AMK + 240 g G)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Podávání PV v nemocnicích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většinou nepřetržitě po celých 24 h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83568" y="1628800"/>
            <a:ext cx="8136904" cy="5184576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Obvyklá rychlost 80 ml/h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600" dirty="0" smtClean="0"/>
              <a:t>80 x 24 h = přibližně 2000 ml / 24 h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600" dirty="0" smtClean="0"/>
              <a:t>někdy nepřesně dávkovacím setem bez pumpy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Začínat je vhodné nižší rychlostí 40 ml/h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600" dirty="0" smtClean="0"/>
              <a:t>potřeba adaptace na přívod živin do velkého oběhu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Rychlost 80 ml/h může být příliš vysoká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600" dirty="0" smtClean="0"/>
              <a:t>pro pacienty nižší hmotnosti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600" dirty="0" smtClean="0"/>
              <a:t>pro starší pacienty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600" dirty="0" smtClean="0"/>
              <a:t>pro nemocné s nízkou fyzickou aktivitou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Kontinuální podávání nevýhodným způsobem omezuje fyzickou aktivitu pacienta</a:t>
            </a:r>
          </a:p>
        </p:txBody>
      </p:sp>
    </p:spTree>
    <p:extLst>
      <p:ext uri="{BB962C8B-B14F-4D97-AF65-F5344CB8AC3E}">
        <p14:creationId xmlns:p14="http://schemas.microsoft.com/office/powerpoint/2010/main" val="2444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Podávání PV v domácích podmínkách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většinou kape přes noc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83568" y="1916832"/>
            <a:ext cx="8064896" cy="4536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Za pomoci pracovníků domácí péče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výživu napojují a odpojují (návštěva 2x denně)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Samospádem </a:t>
            </a:r>
            <a:r>
              <a:rPr lang="cs-CZ" sz="2800" dirty="0" smtClean="0"/>
              <a:t>(=gravitačně) </a:t>
            </a:r>
            <a:r>
              <a:rPr lang="cs-CZ" sz="2800" b="1" dirty="0" smtClean="0"/>
              <a:t>nebo pumpou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pumpu kupuje nemocnice a dodatečně se uhradí vykázanými kódy DPV 11511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Obvykle přes noc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nesmí vykapat rychleji než za 12 h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Ve dne se pacient pohybuje a zkouší jíst</a:t>
            </a:r>
          </a:p>
          <a:p>
            <a:pPr>
              <a:spcBef>
                <a:spcPts val="0"/>
              </a:spcBef>
            </a:pPr>
            <a:endParaRPr lang="cs-CZ" b="1" dirty="0" smtClean="0"/>
          </a:p>
          <a:p>
            <a:pPr>
              <a:spcBef>
                <a:spcPts val="0"/>
              </a:spcBef>
            </a:pP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278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Parenterální výživa na JIP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kriticky nemocných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Jen tam, kde není možná výživa enterální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Efekt je viditelný méně než při úspěšné EV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Riziko metabolických komplikací je vyšší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400" dirty="0"/>
              <a:t>hyperglykémie (&gt;9 </a:t>
            </a:r>
            <a:r>
              <a:rPr lang="cs-CZ" sz="2400" dirty="0" err="1"/>
              <a:t>mmol</a:t>
            </a:r>
            <a:r>
              <a:rPr lang="cs-CZ" sz="2400" dirty="0"/>
              <a:t>/l</a:t>
            </a:r>
            <a:r>
              <a:rPr lang="cs-CZ" sz="2400" dirty="0" smtClean="0"/>
              <a:t>), nutná kontrola i večer</a:t>
            </a:r>
            <a:endParaRPr lang="cs-CZ" sz="2400" dirty="0"/>
          </a:p>
          <a:p>
            <a:pPr marL="620713" lvl="1" indent="-258763">
              <a:spcBef>
                <a:spcPts val="0"/>
              </a:spcBef>
            </a:pPr>
            <a:r>
              <a:rPr lang="cs-CZ" sz="2400" dirty="0" err="1" smtClean="0"/>
              <a:t>overfeeding</a:t>
            </a:r>
            <a:endParaRPr lang="cs-CZ" sz="2400" dirty="0" smtClean="0"/>
          </a:p>
          <a:p>
            <a:pPr marL="620713" lvl="1" indent="-258763">
              <a:spcBef>
                <a:spcPts val="0"/>
              </a:spcBef>
            </a:pPr>
            <a:r>
              <a:rPr lang="cs-CZ" sz="2400" dirty="0" err="1" smtClean="0"/>
              <a:t>refeeding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Riziko různých infekcí je vyšší než při EV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400" dirty="0" smtClean="0"/>
              <a:t>imunosupresívní efekt, způsobený vyřazením funkce střeva</a:t>
            </a:r>
          </a:p>
        </p:txBody>
      </p:sp>
    </p:spTree>
    <p:extLst>
      <p:ext uri="{BB962C8B-B14F-4D97-AF65-F5344CB8AC3E}">
        <p14:creationId xmlns:p14="http://schemas.microsoft.com/office/powerpoint/2010/main" val="28614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992888" cy="864096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Nový typ 3-komorových vaků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®</a:t>
            </a:r>
            <a:br>
              <a:rPr lang="cs-CZ" sz="31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B.Braun</a:t>
            </a:r>
            <a:endParaRPr lang="en-US" sz="27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89654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Bezpečnostní indikátor kyslíku na přebalu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musí zůstat žlutý (při zrůžovění nepoužívat!)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Barevné rozlišení portů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bílý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pro přidání vitamínů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zelený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pro napojení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infúzního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setu</a:t>
            </a:r>
          </a:p>
          <a:p>
            <a:pPr>
              <a:spcBef>
                <a:spcPts val="1800"/>
              </a:spcBef>
            </a:pP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Omega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Special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cs-CZ" sz="2800" b="1" dirty="0" err="1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Omega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bez elektrolytů</a:t>
            </a:r>
          </a:p>
          <a:p>
            <a:pPr>
              <a:spcBef>
                <a:spcPts val="0"/>
              </a:spcBef>
            </a:pPr>
            <a:r>
              <a:rPr lang="cs-CZ" sz="2800" b="1" dirty="0" err="1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Omega Plus</a:t>
            </a:r>
          </a:p>
          <a:p>
            <a:pPr>
              <a:spcBef>
                <a:spcPts val="0"/>
              </a:spcBef>
            </a:pPr>
            <a:r>
              <a:rPr lang="cs-CZ" sz="2800" b="1" dirty="0" err="1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Omega Peri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Objem 1875 ml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objemy 1250 ml, 2500 ml, 625 ml stejného složení</a:t>
            </a:r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45739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 Omega </a:t>
            </a:r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 1875 ml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3-komorový vak pro parenterální výživu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71590"/>
              </p:ext>
            </p:extLst>
          </p:nvPr>
        </p:nvGraphicFramePr>
        <p:xfrm>
          <a:off x="179511" y="1628802"/>
          <a:ext cx="4248474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/>
                <a:gridCol w="936104"/>
                <a:gridCol w="1296145"/>
              </a:tblGrid>
              <a:tr h="69607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Energie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kcal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2215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kJ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9260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Aminokyseliny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105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Glukóza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270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Tuk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75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82713"/>
              </p:ext>
            </p:extLst>
          </p:nvPr>
        </p:nvGraphicFramePr>
        <p:xfrm>
          <a:off x="4716014" y="1628800"/>
          <a:ext cx="4248474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/>
                <a:gridCol w="1152127"/>
                <a:gridCol w="1296145"/>
              </a:tblGrid>
              <a:tr h="69607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Kalium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mmol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70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Fosfor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mmol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Zinek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Osmolarita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mosm</a:t>
                      </a:r>
                      <a:r>
                        <a:rPr lang="cs-CZ" sz="2000" dirty="0" smtClean="0"/>
                        <a:t>/l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1545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23528" y="6021288"/>
            <a:ext cx="844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Existuje </a:t>
            </a:r>
            <a:r>
              <a:rPr lang="cs-CZ" sz="2400" b="1" dirty="0" err="1" smtClean="0"/>
              <a:t>Nutriflex</a:t>
            </a:r>
            <a:r>
              <a:rPr lang="cs-CZ" sz="2400" b="1" dirty="0" smtClean="0"/>
              <a:t> Omega </a:t>
            </a:r>
            <a:r>
              <a:rPr lang="cs-CZ" sz="2400" b="1" dirty="0" err="1" smtClean="0"/>
              <a:t>Special</a:t>
            </a:r>
            <a:r>
              <a:rPr lang="cs-CZ" sz="2400" b="1" dirty="0" smtClean="0"/>
              <a:t> 1875 ml bez elektrolytů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2484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460432" cy="864096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 Omega </a:t>
            </a:r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 1875 ml (2215 kcal)</a:t>
            </a:r>
            <a:br>
              <a:rPr lang="cs-CZ" sz="3100" dirty="0" smtClean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kontinuální režim, cílová dávka výživy dána rychlostí infúze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49414"/>
              </p:ext>
            </p:extLst>
          </p:nvPr>
        </p:nvGraphicFramePr>
        <p:xfrm>
          <a:off x="35496" y="1052736"/>
          <a:ext cx="8999985" cy="496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995"/>
                <a:gridCol w="2999995"/>
                <a:gridCol w="2999995"/>
              </a:tblGrid>
              <a:tr h="1606002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Hmotnost</a:t>
                      </a:r>
                    </a:p>
                    <a:p>
                      <a:pPr algn="ctr"/>
                      <a:r>
                        <a:rPr lang="cs-CZ" sz="2400" dirty="0" smtClean="0"/>
                        <a:t>pacienta</a:t>
                      </a:r>
                    </a:p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i="1" dirty="0" smtClean="0"/>
                        <a:t>kg</a:t>
                      </a:r>
                      <a:endParaRPr lang="cs-CZ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Potřeba energie</a:t>
                      </a:r>
                    </a:p>
                    <a:p>
                      <a:pPr algn="ctr"/>
                      <a:r>
                        <a:rPr lang="cs-CZ" sz="2400" dirty="0" smtClean="0"/>
                        <a:t>25 kcal/kg/den</a:t>
                      </a:r>
                    </a:p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i="1" dirty="0" smtClean="0"/>
                        <a:t>kcal/24 h</a:t>
                      </a:r>
                      <a:endParaRPr lang="cs-CZ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Rychlost infúze</a:t>
                      </a:r>
                    </a:p>
                    <a:p>
                      <a:pPr algn="ctr"/>
                      <a:r>
                        <a:rPr lang="cs-CZ" sz="2400" dirty="0" smtClean="0"/>
                        <a:t>trvající 21 h</a:t>
                      </a:r>
                    </a:p>
                    <a:p>
                      <a:pPr algn="ctr"/>
                      <a:r>
                        <a:rPr lang="cs-CZ" sz="2400" b="0" dirty="0" smtClean="0"/>
                        <a:t>(přerušení 3 h)</a:t>
                      </a:r>
                    </a:p>
                    <a:p>
                      <a:pPr algn="ctr"/>
                      <a:r>
                        <a:rPr lang="cs-CZ" sz="2400" b="1" i="1" dirty="0" smtClean="0"/>
                        <a:t>ml/h</a:t>
                      </a:r>
                      <a:endParaRPr lang="cs-CZ" sz="2400" b="1" i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</a:t>
                      </a:r>
                      <a:r>
                        <a:rPr lang="cs-CZ" sz="2400" b="1" baseline="0" dirty="0" smtClean="0"/>
                        <a:t>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2000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 ml/h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70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1750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70 ml/h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1500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 ml/h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1250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 ml/h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6165304"/>
            <a:ext cx="801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Střední věk 25-65 roků, BMI 20-25 kg/m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, klidový režim C</a:t>
            </a:r>
            <a:endParaRPr lang="cs-CZ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5234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 Omega Peri 1875 ml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3-komorový vak do periferní žíly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121742"/>
              </p:ext>
            </p:extLst>
          </p:nvPr>
        </p:nvGraphicFramePr>
        <p:xfrm>
          <a:off x="179511" y="1628802"/>
          <a:ext cx="4248474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/>
                <a:gridCol w="936104"/>
                <a:gridCol w="1296145"/>
              </a:tblGrid>
              <a:tr h="69607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Energie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kcal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1435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kJ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6000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Aminokyseliny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Glukóza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120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Tuk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75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805203"/>
              </p:ext>
            </p:extLst>
          </p:nvPr>
        </p:nvGraphicFramePr>
        <p:xfrm>
          <a:off x="4716014" y="1628800"/>
          <a:ext cx="4248474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/>
                <a:gridCol w="1152127"/>
                <a:gridCol w="1296145"/>
              </a:tblGrid>
              <a:tr h="69607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Kalium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mmol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45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Fosfor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mmol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11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Zinek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Osmolarita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mosm</a:t>
                      </a:r>
                      <a:r>
                        <a:rPr lang="cs-CZ" sz="2000" dirty="0" smtClean="0"/>
                        <a:t>/l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840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79512" y="5949280"/>
            <a:ext cx="623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Vysoký obsah tuku, který kryje 52 % energie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76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824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56784" y="836712"/>
            <a:ext cx="308721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12368" cy="5386610"/>
          </a:xfrm>
        </p:spPr>
        <p:txBody>
          <a:bodyPr anchor="t"/>
          <a:lstStyle/>
          <a:p>
            <a:pPr>
              <a:spcBef>
                <a:spcPts val="1200"/>
              </a:spcBef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Nutriflex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Omega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Special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1250 ml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pro doplňkovou PV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1475 kcal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6100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kJ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70 g aminokyselin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180 g glukózy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50 g tuku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3,1 g EPA+DHA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C57A5DF-1266-40EA-9282-1E66B9DE06C0}" type="slidenum">
              <a:rPr lang="cs-CZ" smtClean="0"/>
              <a:pPr algn="r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9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822890" y="980729"/>
            <a:ext cx="2321110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272" y="44624"/>
            <a:ext cx="7355160" cy="980728"/>
          </a:xfrm>
        </p:spPr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SMOF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kabiven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986 ml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 smtClean="0"/>
              <a:t>pro doplňkovou PV</a:t>
            </a:r>
            <a:endParaRPr lang="cs-CZ" sz="2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C57A5DF-1266-40EA-9282-1E66B9DE06C0}" type="slidenum">
              <a:rPr lang="cs-CZ" smtClean="0"/>
              <a:pPr algn="r"/>
              <a:t>29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9"/>
            <a:ext cx="72362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28184" y="476672"/>
            <a:ext cx="28083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</a:t>
            </a:r>
          </a:p>
          <a:p>
            <a:endParaRPr lang="cs-CZ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1100 kcal</a:t>
            </a: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4600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kJ</a:t>
            </a:r>
            <a:endParaRPr lang="cs-CZ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50 g AMK</a:t>
            </a:r>
          </a:p>
          <a:p>
            <a:endParaRPr lang="cs-CZ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125 g glukózy</a:t>
            </a:r>
          </a:p>
          <a:p>
            <a:endParaRPr lang="cs-CZ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38 g tuku</a:t>
            </a:r>
          </a:p>
          <a:p>
            <a:endParaRPr lang="cs-CZ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Tuková emulze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4-složková</a:t>
            </a:r>
          </a:p>
          <a:p>
            <a:endParaRPr lang="cs-C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S sója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M MCT tuk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O olivový olej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F rybí olej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738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Kritéria pro zahájení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ÚPV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nemocných s pokročilým nádorovým onemocněním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816"/>
            <a:ext cx="8496944" cy="4680520"/>
          </a:xfrm>
        </p:spPr>
        <p:txBody>
          <a:bodyPr>
            <a:normAutofit/>
          </a:bodyPr>
          <a:lstStyle/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Není možný téměř žádný perorální příjem, ani není vhodné zavedení enterální sondy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zvláště </a:t>
            </a:r>
            <a:r>
              <a:rPr lang="cs-CZ" sz="2400" dirty="0">
                <a:latin typeface="Arial" charset="0"/>
              </a:rPr>
              <a:t>při malnutrici a delším trvání PV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Doba očekávání života je nejméně 3 měsíce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nádor progreduje pomalu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pacient může zemřít dříve na podvýživu než na nádor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Výkonnostní stav KPSI ≥ 60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pacient chodí, schopen vyjít do schodů  (1 poschodí)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Pacient nemá nádorově zvýšené CRP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naopak opakovaně vysoké CRP &gt; 10 mg/l </a:t>
            </a:r>
            <a:endParaRPr lang="cs-CZ" sz="2400" dirty="0">
              <a:latin typeface="Arial" charset="0"/>
            </a:endParaRPr>
          </a:p>
          <a:p>
            <a:pPr marL="15875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1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Nová vitamínová směs </a:t>
            </a:r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Viant</a:t>
            </a:r>
            <a:r>
              <a:rPr lang="cs-CZ" sz="3100" baseline="300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cs-CZ" sz="3100" dirty="0" err="1">
                <a:latin typeface="Arial" pitchFamily="34" charset="0"/>
                <a:cs typeface="Arial" pitchFamily="34" charset="0"/>
              </a:rPr>
              <a:t>B.Braun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obsahuje všech 13 vitamínů (včetně </a:t>
            </a:r>
            <a:r>
              <a:rPr lang="cs-CZ" sz="2700" b="0" dirty="0" err="1" smtClean="0">
                <a:latin typeface="Arial" pitchFamily="34" charset="0"/>
                <a:cs typeface="Arial" pitchFamily="34" charset="0"/>
              </a:rPr>
              <a:t>vit.K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33357"/>
              </p:ext>
            </p:extLst>
          </p:nvPr>
        </p:nvGraphicFramePr>
        <p:xfrm>
          <a:off x="251520" y="1208360"/>
          <a:ext cx="864096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08312"/>
                <a:gridCol w="1728192"/>
                <a:gridCol w="1728192"/>
                <a:gridCol w="1728192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Vitamín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Cernevit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Viant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1</a:t>
                      </a:r>
                      <a:endParaRPr lang="cs-CZ" sz="20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 smtClean="0"/>
                        <a:t>Thiamin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Riboflavin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4,1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3,6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Nikotinamid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46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40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/>
                        <a:t>Ac.pantothenicum</a:t>
                      </a:r>
                      <a:endParaRPr lang="cs-CZ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17,2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15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Pyridoxin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4,5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Biotin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/>
                        <a:t>Ac.folicum</a:t>
                      </a:r>
                      <a:endParaRPr lang="cs-CZ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414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600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Kyanokobalamin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C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 smtClean="0"/>
                        <a:t>Ac.ascorbicum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125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200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8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Nová vitamínová směs </a:t>
            </a:r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Viant</a:t>
            </a:r>
            <a:r>
              <a:rPr lang="cs-CZ" sz="3100" baseline="300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cs-CZ" sz="3100" dirty="0" err="1">
                <a:latin typeface="Arial" pitchFamily="34" charset="0"/>
                <a:cs typeface="Arial" pitchFamily="34" charset="0"/>
              </a:rPr>
              <a:t>B.Braun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obsahuje všech 13 vitamínů (včetně </a:t>
            </a:r>
            <a:r>
              <a:rPr lang="cs-CZ" sz="2700" b="0" dirty="0" err="1" smtClean="0">
                <a:latin typeface="Arial" pitchFamily="34" charset="0"/>
                <a:cs typeface="Arial" pitchFamily="34" charset="0"/>
              </a:rPr>
              <a:t>vit.K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80433"/>
              </p:ext>
            </p:extLst>
          </p:nvPr>
        </p:nvGraphicFramePr>
        <p:xfrm>
          <a:off x="251520" y="1208360"/>
          <a:ext cx="8640960" cy="273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08312"/>
                <a:gridCol w="1728192"/>
                <a:gridCol w="1728192"/>
                <a:gridCol w="1728192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Vitamín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Cernevit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Viant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A</a:t>
                      </a:r>
                      <a:endParaRPr lang="cs-CZ" sz="20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aseline="0" dirty="0" smtClean="0"/>
                        <a:t>Retinol ekvivalent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baseline="0" dirty="0" smtClean="0"/>
                        <a:t>g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1060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1000</a:t>
                      </a:r>
                      <a:endParaRPr lang="cs-CZ" sz="2000" baseline="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D</a:t>
                      </a:r>
                      <a:r>
                        <a:rPr lang="cs-CZ" sz="2000" b="1" baseline="-25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aseline="0" dirty="0" err="1" smtClean="0"/>
                        <a:t>Cholecalciferol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baseline="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5,5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5</a:t>
                      </a:r>
                      <a:endParaRPr lang="cs-CZ" sz="2000" baseline="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aseline="0" dirty="0" smtClean="0"/>
                        <a:t>Tokoferol-</a:t>
                      </a:r>
                      <a:r>
                        <a:rPr lang="cs-CZ" sz="2000" baseline="0" dirty="0" smtClean="0">
                          <a:latin typeface="Symbol" pitchFamily="18" charset="2"/>
                        </a:rPr>
                        <a:t>a</a:t>
                      </a:r>
                      <a:r>
                        <a:rPr lang="cs-CZ" sz="2000" baseline="0" dirty="0" smtClean="0"/>
                        <a:t> ekvivalent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mg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10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9,1</a:t>
                      </a:r>
                      <a:endParaRPr lang="cs-CZ" sz="2000" baseline="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K</a:t>
                      </a:r>
                      <a:r>
                        <a:rPr lang="cs-CZ" sz="2000" b="1" baseline="-25000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err="1" smtClean="0"/>
                        <a:t>Phytomenadion</a:t>
                      </a:r>
                      <a:endParaRPr lang="cs-CZ" sz="20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baseline="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0</a:t>
                      </a:r>
                      <a:endParaRPr lang="cs-CZ" sz="20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150</a:t>
                      </a:r>
                      <a:endParaRPr lang="cs-CZ" sz="2000" b="1" baseline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381205" y="4437112"/>
            <a:ext cx="63979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err="1" smtClean="0"/>
              <a:t>Viant</a:t>
            </a:r>
            <a:r>
              <a:rPr lang="cs-CZ" sz="2800" b="1" dirty="0" smtClean="0"/>
              <a:t> </a:t>
            </a:r>
            <a:r>
              <a:rPr lang="cs-CZ" sz="2800" dirty="0" smtClean="0"/>
              <a:t>ve srovnání se směsí </a:t>
            </a:r>
            <a:r>
              <a:rPr lang="cs-CZ" sz="2800" dirty="0" err="1" smtClean="0"/>
              <a:t>Cernevit</a:t>
            </a:r>
            <a:r>
              <a:rPr lang="cs-CZ" sz="2800" dirty="0" smtClean="0"/>
              <a:t> </a:t>
            </a:r>
          </a:p>
          <a:p>
            <a:pPr algn="ctr"/>
            <a:r>
              <a:rPr lang="cs-CZ" sz="2800" dirty="0" smtClean="0"/>
              <a:t>obsahuje navíc </a:t>
            </a:r>
            <a:r>
              <a:rPr lang="cs-CZ" sz="2800" b="1" dirty="0" smtClean="0"/>
              <a:t>vitamín K</a:t>
            </a:r>
            <a:r>
              <a:rPr lang="cs-CZ" sz="2800" dirty="0" smtClean="0"/>
              <a:t> </a:t>
            </a:r>
          </a:p>
          <a:p>
            <a:pPr algn="ctr"/>
            <a:r>
              <a:rPr lang="cs-CZ" sz="2800" dirty="0" smtClean="0"/>
              <a:t>a má vyšší obsah vitamínů </a:t>
            </a:r>
          </a:p>
          <a:p>
            <a:pPr algn="ctr"/>
            <a:r>
              <a:rPr lang="cs-CZ" sz="2800" b="1" dirty="0" smtClean="0"/>
              <a:t>B1, B6, kyseliny listové a vitamínu C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1813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Nová směs stopových prvků </a:t>
            </a:r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Nutryelt</a:t>
            </a:r>
            <a:r>
              <a:rPr lang="cs-CZ" sz="3100" baseline="300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cs-CZ" sz="3100" dirty="0" err="1">
                <a:latin typeface="Arial" pitchFamily="34" charset="0"/>
                <a:cs typeface="Arial" pitchFamily="34" charset="0"/>
              </a:rPr>
              <a:t>Baxter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obsahuje 9 stopových prvků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73010"/>
              </p:ext>
            </p:extLst>
          </p:nvPr>
        </p:nvGraphicFramePr>
        <p:xfrm>
          <a:off x="251520" y="1208360"/>
          <a:ext cx="864096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08312"/>
                <a:gridCol w="1728192"/>
                <a:gridCol w="1728192"/>
                <a:gridCol w="1728192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Stopový prvek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Potřeba </a:t>
                      </a:r>
                      <a:r>
                        <a:rPr lang="cs-CZ" sz="2000" dirty="0" err="1" smtClean="0"/>
                        <a:t>i.v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Nutryelt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Zn</a:t>
                      </a:r>
                      <a:endParaRPr lang="cs-CZ" sz="20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Zinek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3-6,5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Se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Selén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Fe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Železo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1,2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Měď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300-500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300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Mangan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55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F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Fluor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950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950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I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Jód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130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Mo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Molybden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19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Cr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Chróm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10-20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6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Výhody individuální směsi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AiO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připravené v nemocniční lékárně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Dávka výživy na 24 hod.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může kapat 16-24 hod. s pauzami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nový vak nasazovat každý den ve stejnou hodinu,    vždy až po dokapání předchozího vaku (16:00)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Možnost podat vysokou dávku aminokyselin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AiO</a:t>
            </a:r>
            <a:r>
              <a:rPr lang="cs-CZ" sz="2400" dirty="0" smtClean="0"/>
              <a:t> obsahuje kvalitnější roztok AMK </a:t>
            </a:r>
            <a:r>
              <a:rPr lang="cs-CZ" sz="2400" dirty="0" err="1" smtClean="0"/>
              <a:t>Neonutrin</a:t>
            </a:r>
            <a:endParaRPr lang="cs-CZ" sz="2400" dirty="0" smtClean="0"/>
          </a:p>
          <a:p>
            <a:pPr lvl="2">
              <a:spcBef>
                <a:spcPts val="0"/>
              </a:spcBef>
            </a:pPr>
            <a:r>
              <a:rPr lang="cs-CZ" sz="2200" dirty="0" smtClean="0"/>
              <a:t>obsahuje navíc cystein, cystin, tyrosin, asparagin</a:t>
            </a:r>
            <a:endParaRPr lang="cs-CZ" sz="2200" dirty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možnost podat renální nebo jaterní AMK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Možnost </a:t>
            </a:r>
            <a:r>
              <a:rPr lang="cs-CZ" sz="2800" b="1" dirty="0" smtClean="0"/>
              <a:t>výrazné redukce glukózy </a:t>
            </a:r>
            <a:r>
              <a:rPr lang="cs-CZ" dirty="0"/>
              <a:t>nebo</a:t>
            </a:r>
            <a:r>
              <a:rPr lang="cs-CZ" sz="2800" b="1" dirty="0"/>
              <a:t> </a:t>
            </a:r>
            <a:r>
              <a:rPr lang="cs-CZ" sz="2800" b="1" dirty="0" smtClean="0"/>
              <a:t>tuku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Možnost zvýšené/snížené dávky K, P, Na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Snadnější přidání vitamínů a stopových prvků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218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Nevýhody individuální směsi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AiO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en-US" b="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2132856"/>
            <a:ext cx="8136904" cy="38164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Nutnost předpisu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tato zátěž však klesá při pravidelném používání</a:t>
            </a:r>
          </a:p>
          <a:p>
            <a:pPr>
              <a:spcBef>
                <a:spcPts val="1800"/>
              </a:spcBef>
            </a:pPr>
            <a:r>
              <a:rPr lang="cs-CZ" sz="2800" b="1" dirty="0" err="1" smtClean="0"/>
              <a:t>Expirace</a:t>
            </a:r>
            <a:r>
              <a:rPr lang="cs-CZ" sz="2800" b="1" dirty="0" smtClean="0"/>
              <a:t> 5+1 den </a:t>
            </a:r>
            <a:r>
              <a:rPr lang="cs-CZ" sz="2800" dirty="0" smtClean="0"/>
              <a:t>(max. 7+1 den)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Potřeba skladování v lednici při +2 až +8°C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Již připravené vaky nemusí vyhovovat při změnách klinického / laboratorního stavu</a:t>
            </a:r>
          </a:p>
          <a:p>
            <a:pPr>
              <a:spcBef>
                <a:spcPts val="0"/>
              </a:spcBef>
            </a:pP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304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777686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Nejčastější chyby při podávání PV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nemocnici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844824"/>
            <a:ext cx="8568308" cy="4824536"/>
          </a:xfrm>
        </p:spPr>
        <p:txBody>
          <a:bodyPr>
            <a:normAutofit/>
          </a:bodyPr>
          <a:lstStyle/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800" dirty="0" smtClean="0">
                <a:latin typeface="Arial" charset="0"/>
              </a:rPr>
              <a:t>Nejsou přidány vitamíny nebo stopové prvky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dirty="0" smtClean="0">
                <a:latin typeface="Arial" charset="0"/>
              </a:rPr>
              <a:t>Není kontrolována glykémie</a:t>
            </a:r>
            <a:endParaRPr lang="cs-CZ" dirty="0" smtClean="0">
              <a:latin typeface="Arial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dirty="0" smtClean="0">
                <a:latin typeface="Arial" charset="0"/>
              </a:rPr>
              <a:t>Není kontrolována </a:t>
            </a:r>
            <a:r>
              <a:rPr lang="cs-CZ" sz="2800" dirty="0" err="1" smtClean="0">
                <a:latin typeface="Arial" charset="0"/>
              </a:rPr>
              <a:t>triglyceridémie</a:t>
            </a:r>
            <a:r>
              <a:rPr lang="cs-CZ" sz="2800" dirty="0" smtClean="0">
                <a:latin typeface="Arial" charset="0"/>
              </a:rPr>
              <a:t> 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dirty="0" smtClean="0">
                <a:latin typeface="Arial" charset="0"/>
              </a:rPr>
              <a:t>Nadměrná dávka energie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dirty="0" smtClean="0">
                <a:latin typeface="Arial" charset="0"/>
              </a:rPr>
              <a:t>Nedostatečná dávka aminokyselin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dirty="0">
                <a:latin typeface="Arial" charset="0"/>
              </a:rPr>
              <a:t>PV kape od počátku plnou </a:t>
            </a:r>
            <a:r>
              <a:rPr lang="cs-CZ" sz="2800" dirty="0" smtClean="0">
                <a:latin typeface="Arial" charset="0"/>
              </a:rPr>
              <a:t>rychlostí</a:t>
            </a:r>
            <a:endParaRPr lang="cs-CZ" sz="2800" dirty="0">
              <a:latin typeface="Arial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dirty="0" smtClean="0">
                <a:latin typeface="Arial" charset="0"/>
              </a:rPr>
              <a:t>Nelze zjistit, kolik výživy pacient skutečně dostává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dirty="0" smtClean="0">
                <a:latin typeface="Arial" charset="0"/>
              </a:rPr>
              <a:t>PV není zřetelně odůvodněna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dirty="0" smtClean="0">
                <a:latin typeface="Arial" charset="0"/>
              </a:rPr>
              <a:t>PV je podávána příliš krátkou dobu (&lt; 3-5 dnů)</a:t>
            </a:r>
          </a:p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6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3880"/>
            <a:ext cx="777686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Refeeding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syndrom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příliš rychlé obnovení výživy po předchozím hladovění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8568308" cy="4824536"/>
          </a:xfrm>
        </p:spPr>
        <p:txBody>
          <a:bodyPr>
            <a:normAutofit/>
          </a:bodyPr>
          <a:lstStyle/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Při výživě vzniká riziko rychlého návratu P, K, Mg do buněk a pokles jejich hladin v krvi 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selhání energetického metabolismu, nedostatek ATP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nutno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monitorovat </a:t>
            </a:r>
            <a:r>
              <a:rPr lang="cs-CZ" sz="2400" dirty="0" smtClean="0">
                <a:latin typeface="Arial" charset="0"/>
              </a:rPr>
              <a:t>zvláště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hladinu P</a:t>
            </a:r>
            <a:r>
              <a:rPr lang="cs-CZ" sz="2400" dirty="0" smtClean="0">
                <a:latin typeface="Arial" charset="0"/>
              </a:rPr>
              <a:t> zpočátku denně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při poklesu nutno </a:t>
            </a:r>
            <a:r>
              <a:rPr lang="cs-CZ" sz="2400" dirty="0" err="1" smtClean="0">
                <a:latin typeface="Arial" charset="0"/>
              </a:rPr>
              <a:t>suplementovat</a:t>
            </a:r>
            <a:r>
              <a:rPr lang="cs-CZ" sz="2400" dirty="0" smtClean="0">
                <a:latin typeface="Arial" charset="0"/>
              </a:rPr>
              <a:t> P</a:t>
            </a:r>
          </a:p>
          <a:p>
            <a:pPr marL="35877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Riziko nedostatku vitamínů B skupiny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prvních 3-5 dnů doporučeny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velké dávky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thiaminu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až 3x200 mg </a:t>
            </a:r>
            <a:r>
              <a:rPr lang="cs-CZ" sz="2400" dirty="0" err="1" smtClean="0">
                <a:latin typeface="Arial" charset="0"/>
              </a:rPr>
              <a:t>iv</a:t>
            </a:r>
            <a:r>
              <a:rPr lang="cs-CZ" sz="2400" dirty="0" smtClean="0">
                <a:latin typeface="Arial" charset="0"/>
              </a:rPr>
              <a:t>. (denní potřeba je pouze 1 mg </a:t>
            </a:r>
            <a:r>
              <a:rPr lang="cs-CZ" sz="2400" dirty="0" err="1" smtClean="0">
                <a:latin typeface="Arial" charset="0"/>
              </a:rPr>
              <a:t>thiaminu</a:t>
            </a:r>
            <a:r>
              <a:rPr lang="cs-CZ" sz="2400" dirty="0" smtClean="0">
                <a:latin typeface="Arial" charset="0"/>
              </a:rPr>
              <a:t>) 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B komplex forte </a:t>
            </a:r>
            <a:r>
              <a:rPr lang="cs-CZ" sz="2400" dirty="0" smtClean="0">
                <a:latin typeface="Arial" charset="0"/>
              </a:rPr>
              <a:t>2-2-2 </a:t>
            </a:r>
            <a:r>
              <a:rPr lang="cs-CZ" sz="2400" dirty="0" err="1" smtClean="0">
                <a:latin typeface="Arial" charset="0"/>
              </a:rPr>
              <a:t>drg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nebo velká dávka </a:t>
            </a:r>
            <a:r>
              <a:rPr lang="cs-CZ" sz="2400" dirty="0" err="1" smtClean="0">
                <a:latin typeface="Arial" charset="0"/>
              </a:rPr>
              <a:t>iv</a:t>
            </a:r>
            <a:r>
              <a:rPr lang="cs-CZ" sz="2400" dirty="0" smtClean="0">
                <a:latin typeface="Arial" charset="0"/>
              </a:rPr>
              <a:t>.</a:t>
            </a:r>
          </a:p>
          <a:p>
            <a:pPr marL="35877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Výživu zahajovat nízkou dávkou 10 kcal/kg/den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2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3880"/>
            <a:ext cx="777686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Overfeeding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syndrom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nadměrná výživa při stresovém metabolismu (na JIP)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8784976" cy="4824536"/>
          </a:xfrm>
        </p:spPr>
        <p:txBody>
          <a:bodyPr>
            <a:normAutofit/>
          </a:bodyPr>
          <a:lstStyle/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Při stresu pacient mobilizuje své vlastní zdroje energie, a to i při podávání výživy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Pokud se v této situaci podá plná dávka výživy  </a:t>
            </a:r>
            <a:r>
              <a:rPr lang="cs-CZ" sz="2800" dirty="0" smtClean="0">
                <a:latin typeface="Arial" charset="0"/>
              </a:rPr>
              <a:t>(jak PV tak i EV), </a:t>
            </a:r>
            <a:r>
              <a:rPr lang="cs-CZ" sz="2800" b="1" dirty="0" smtClean="0">
                <a:latin typeface="Arial" charset="0"/>
              </a:rPr>
              <a:t>narůstá glykémie</a:t>
            </a:r>
            <a:r>
              <a:rPr lang="cs-CZ" sz="2800" dirty="0" smtClean="0">
                <a:latin typeface="Arial" charset="0"/>
              </a:rPr>
              <a:t>, což poškozuje tkáně a buňky endotelu mikrocirkulace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narůstá riziko komplikací i mortalita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PV by měla být zahájena velmi nízkou dávkou energie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10 kcal/kg/den </a:t>
            </a:r>
            <a:r>
              <a:rPr lang="cs-CZ" sz="2800" b="1" dirty="0" smtClean="0">
                <a:latin typeface="Arial" charset="0"/>
              </a:rPr>
              <a:t>první 2-3 dny</a:t>
            </a:r>
            <a:endParaRPr lang="cs-CZ" sz="2800" b="1" dirty="0">
              <a:latin typeface="Arial" charset="0"/>
            </a:endParaRP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tedy jen kolem 3000 </a:t>
            </a:r>
            <a:r>
              <a:rPr lang="cs-CZ" sz="2400" dirty="0" err="1" smtClean="0">
                <a:latin typeface="Arial" charset="0"/>
              </a:rPr>
              <a:t>kJ</a:t>
            </a:r>
            <a:r>
              <a:rPr lang="cs-CZ" sz="2400" dirty="0" smtClean="0">
                <a:latin typeface="Arial" charset="0"/>
              </a:rPr>
              <a:t>/den</a:t>
            </a:r>
          </a:p>
          <a:p>
            <a:pPr marL="358775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Monitorovat a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korigovat glykémii &gt; 9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mmol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/l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5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 může udělat nutriční terapeutka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indikaci parenterální výživy?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844824"/>
            <a:ext cx="8496944" cy="4536504"/>
          </a:xfrm>
        </p:spPr>
        <p:txBody>
          <a:bodyPr>
            <a:normAutofit lnSpcReduction="10000"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Upozornit, že pacient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není schopen zajistit nutriční potřebu enterální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cestou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nelze zvýšit příjem stravy, netoleruje </a:t>
            </a:r>
            <a:r>
              <a:rPr lang="cs-CZ" sz="2400" dirty="0" err="1" smtClean="0">
                <a:latin typeface="Arial" charset="0"/>
              </a:rPr>
              <a:t>sipping</a:t>
            </a:r>
            <a:r>
              <a:rPr lang="cs-CZ" sz="2400" dirty="0" smtClean="0">
                <a:latin typeface="Arial" charset="0"/>
              </a:rPr>
              <a:t> a není možné ani vhodné zavést sondu a EV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pokračuje hubnutí, pravděpodobně nevstřebává živiny</a:t>
            </a:r>
          </a:p>
          <a:p>
            <a:pPr marL="314325" indent="-35242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Doporučit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domácí doplňkovou PV </a:t>
            </a:r>
            <a:r>
              <a:rPr lang="cs-CZ" sz="2800" b="1" dirty="0" smtClean="0">
                <a:latin typeface="Arial" charset="0"/>
              </a:rPr>
              <a:t>při hubnutí a průjmech, s cílem stabilizovat hmotnost</a:t>
            </a:r>
          </a:p>
          <a:p>
            <a:pPr marL="714375" lvl="1" indent="-352425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pokud nemá </a:t>
            </a:r>
            <a:r>
              <a:rPr lang="cs-CZ" sz="2400" dirty="0" err="1" smtClean="0">
                <a:latin typeface="Arial" charset="0"/>
              </a:rPr>
              <a:t>infaustní</a:t>
            </a:r>
            <a:r>
              <a:rPr lang="cs-CZ" sz="2400" dirty="0" smtClean="0">
                <a:latin typeface="Arial" charset="0"/>
              </a:rPr>
              <a:t> prognózu</a:t>
            </a:r>
          </a:p>
          <a:p>
            <a:pPr marL="314325" indent="-35242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Doporučit ÚPV</a:t>
            </a:r>
            <a:r>
              <a:rPr lang="cs-CZ" sz="2800" b="1" dirty="0" smtClean="0">
                <a:latin typeface="Arial" charset="0"/>
              </a:rPr>
              <a:t>, pokud má pacient minimální příjem stravy a splňuje kritéria pro její zahájení</a:t>
            </a:r>
            <a:endParaRPr lang="cs-CZ" sz="2800" b="1" dirty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6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 může udělat nutriční terapeutka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pacienta s parenterální výživou?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56184"/>
            <a:ext cx="8496944" cy="5013176"/>
          </a:xfrm>
        </p:spPr>
        <p:txBody>
          <a:bodyPr>
            <a:normAutofit lnSpcReduction="10000"/>
          </a:bodyPr>
          <a:lstStyle/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Doporučit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přidání vitamínů a stop. prvků </a:t>
            </a:r>
            <a:r>
              <a:rPr lang="cs-CZ" sz="2800" b="1" dirty="0">
                <a:latin typeface="Arial" charset="0"/>
              </a:rPr>
              <a:t>k PV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zvláště při malnutrici a delším trvání PV</a:t>
            </a:r>
          </a:p>
          <a:p>
            <a:pPr marL="276225" indent="-260350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Upozornit na potřebu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kontroly glykémie </a:t>
            </a:r>
            <a:r>
              <a:rPr lang="cs-CZ" sz="2800" b="1" dirty="0" smtClean="0">
                <a:latin typeface="Arial" charset="0"/>
              </a:rPr>
              <a:t>večer</a:t>
            </a:r>
          </a:p>
          <a:p>
            <a:pPr marL="276225" indent="-260350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Doporučit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kontrolu hladiny TG</a:t>
            </a:r>
            <a:r>
              <a:rPr lang="cs-CZ" sz="2800" b="1" dirty="0" smtClean="0">
                <a:latin typeface="Arial" charset="0"/>
              </a:rPr>
              <a:t>, </a:t>
            </a:r>
            <a:r>
              <a:rPr lang="cs-CZ" sz="2800" dirty="0" smtClean="0">
                <a:latin typeface="Arial" charset="0"/>
              </a:rPr>
              <a:t>pokud je podávána tuková emulze</a:t>
            </a:r>
          </a:p>
          <a:p>
            <a:pPr marL="276225" indent="-260350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Upozornit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na riziko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refeeding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syndromu </a:t>
            </a:r>
          </a:p>
          <a:p>
            <a:pPr marL="676275" lvl="1" indent="-2603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snížit rychlost přívodu výživy, zrychlovat pomalu</a:t>
            </a:r>
          </a:p>
          <a:p>
            <a:pPr marL="676275" lvl="1" indent="-2603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doporučit kontroly hladin fosforu, draslíku</a:t>
            </a:r>
          </a:p>
          <a:p>
            <a:pPr marL="676275" lvl="1" indent="-2603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doporučit přidat vitamíny, </a:t>
            </a:r>
            <a:r>
              <a:rPr lang="cs-CZ" sz="2400" dirty="0" err="1" smtClean="0">
                <a:latin typeface="Arial" charset="0"/>
              </a:rPr>
              <a:t>Thiamin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iv</a:t>
            </a:r>
            <a:r>
              <a:rPr lang="cs-CZ" sz="2400" dirty="0" smtClean="0">
                <a:latin typeface="Arial" charset="0"/>
              </a:rPr>
              <a:t>. ve vysoké dávce</a:t>
            </a:r>
          </a:p>
          <a:p>
            <a:pPr marL="276225" indent="-260350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Upozornit na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riziko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overfeedingu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na JIP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6864" cy="6480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Dlouhodobé centrální žilní přístupy pro PV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496300" cy="4320480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err="1" smtClean="0">
                <a:latin typeface="Arial" charset="0"/>
              </a:rPr>
              <a:t>Broviakův</a:t>
            </a:r>
            <a:r>
              <a:rPr lang="cs-CZ" sz="2800" b="1" dirty="0" smtClean="0">
                <a:latin typeface="Arial" charset="0"/>
              </a:rPr>
              <a:t> katétr   </a:t>
            </a:r>
            <a:r>
              <a:rPr lang="cs-CZ" i="1" dirty="0" smtClean="0">
                <a:latin typeface="Arial" charset="0"/>
              </a:rPr>
              <a:t>(</a:t>
            </a:r>
            <a:r>
              <a:rPr lang="cs-CZ" i="1" dirty="0" err="1" smtClean="0">
                <a:latin typeface="Arial" charset="0"/>
              </a:rPr>
              <a:t>Broviac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Catheter</a:t>
            </a:r>
            <a:r>
              <a:rPr lang="cs-CZ" i="1" dirty="0" smtClean="0">
                <a:latin typeface="Arial" charset="0"/>
              </a:rPr>
              <a:t>)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jednocestný </a:t>
            </a:r>
            <a:r>
              <a:rPr lang="cs-CZ" sz="2400" dirty="0" err="1" smtClean="0">
                <a:latin typeface="Arial" charset="0"/>
              </a:rPr>
              <a:t>tunelizovaný</a:t>
            </a:r>
            <a:r>
              <a:rPr lang="cs-CZ" sz="2400" dirty="0" smtClean="0">
                <a:latin typeface="Arial" charset="0"/>
              </a:rPr>
              <a:t> centrální žilní katétr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PICC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i="1" dirty="0" err="1" smtClean="0">
                <a:latin typeface="Arial" charset="0"/>
              </a:rPr>
              <a:t>Peripherally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Inserted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Central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Catheter</a:t>
            </a:r>
            <a:endParaRPr lang="cs-CZ" sz="2400" i="1" dirty="0" smtClean="0">
              <a:latin typeface="Arial" charset="0"/>
            </a:endParaRP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vstup do žíly na paži nad loktem, vede až k srdci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neoperační přístup, zavádí lékař za pomoci UZ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Port-katétr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</a:t>
            </a:r>
            <a:r>
              <a:rPr lang="cs-CZ" sz="2400" dirty="0" smtClean="0">
                <a:latin typeface="Arial" charset="0"/>
              </a:rPr>
              <a:t>odkožní komůrka se silnou pryžovou membránou, napojená na katétr, který vede do hluboké silné žíly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operační přístup, zavádí chirurg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4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1008112"/>
          </a:xfrm>
        </p:spPr>
        <p:txBody>
          <a:bodyPr>
            <a:normAutofit/>
          </a:bodyPr>
          <a:lstStyle/>
          <a:p>
            <a:r>
              <a:rPr lang="cs-CZ" dirty="0" smtClean="0"/>
              <a:t>PICC, </a:t>
            </a:r>
            <a:r>
              <a:rPr lang="cs-CZ" dirty="0" err="1" smtClean="0"/>
              <a:t>Peripherally</a:t>
            </a:r>
            <a:r>
              <a:rPr lang="cs-CZ" dirty="0" smtClean="0"/>
              <a:t> </a:t>
            </a:r>
            <a:r>
              <a:rPr lang="cs-CZ" dirty="0" err="1" smtClean="0"/>
              <a:t>Inserted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Catheter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b="0" dirty="0" smtClean="0"/>
              <a:t>periferní žilou zavedený centrální katétr</a:t>
            </a:r>
            <a:endParaRPr lang="cs-CZ" sz="27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75949" cy="573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 katetr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3658"/>
            <a:ext cx="8640960" cy="60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8706"/>
          </a:xfrm>
        </p:spPr>
        <p:txBody>
          <a:bodyPr/>
          <a:lstStyle/>
          <a:p>
            <a:r>
              <a:rPr lang="cs-CZ" dirty="0" smtClean="0"/>
              <a:t>Chirurgická implantace port-katetru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  <p:sp>
        <p:nvSpPr>
          <p:cNvPr id="5" name="AutoShape 2" descr="Výsledek obrázku pro port katetr obráz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261"/>
            <a:ext cx="9144000" cy="602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6408712" cy="64881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Zastoupení hlavních živin v PV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8</a:t>
            </a:fld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187624" y="1988840"/>
            <a:ext cx="6768752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 smtClean="0">
                <a:solidFill>
                  <a:schemeClr val="tx1"/>
                </a:solidFill>
              </a:rPr>
              <a:t>Bílkoviny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Roztoky</a:t>
            </a:r>
            <a:r>
              <a:rPr lang="cs-CZ" sz="2400" b="1" dirty="0" smtClean="0">
                <a:solidFill>
                  <a:schemeClr val="tx1"/>
                </a:solidFill>
              </a:rPr>
              <a:t> aminokyselin 5%, 10%, 15%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mohou obsahovat </a:t>
            </a:r>
            <a:r>
              <a:rPr lang="cs-CZ" sz="2400" b="1" dirty="0" err="1" smtClean="0">
                <a:solidFill>
                  <a:schemeClr val="tx1"/>
                </a:solidFill>
              </a:rPr>
              <a:t>dipeptidy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187624" y="3362396"/>
            <a:ext cx="679880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 smtClean="0">
                <a:solidFill>
                  <a:schemeClr val="tx1"/>
                </a:solidFill>
              </a:rPr>
              <a:t>Sacharidy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Glukóza 10%, 20%, 40%, 70%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187624" y="4725144"/>
            <a:ext cx="6768752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 smtClean="0">
                <a:solidFill>
                  <a:schemeClr val="tx1"/>
                </a:solidFill>
              </a:rPr>
              <a:t>Tuky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Tuková emulze 20%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BAA254-AE83-4A00-B844-0770D9D83160}" type="slidenum">
              <a:rPr lang="cs-CZ"/>
              <a:pPr algn="r"/>
              <a:t>9</a:t>
            </a:fld>
            <a:endParaRPr lang="cs-CZ" dirty="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845425" cy="93640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Srovnání částic tukové emulze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 fyziologickými chylomikrony</a:t>
            </a:r>
          </a:p>
        </p:txBody>
      </p:sp>
      <p:sp>
        <p:nvSpPr>
          <p:cNvPr id="189443" name="Oval 3"/>
          <p:cNvSpPr>
            <a:spLocks noChangeArrowheads="1"/>
          </p:cNvSpPr>
          <p:nvPr/>
        </p:nvSpPr>
        <p:spPr bwMode="auto">
          <a:xfrm>
            <a:off x="899592" y="2780928"/>
            <a:ext cx="3352800" cy="2895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cs-CZ" sz="2400" b="1" dirty="0">
                <a:solidFill>
                  <a:srgbClr val="000066"/>
                </a:solidFill>
              </a:rPr>
              <a:t>triglyceridy</a:t>
            </a:r>
          </a:p>
          <a:p>
            <a:pPr algn="ctr" eaLnBrk="0" hangingPunct="0"/>
            <a:r>
              <a:rPr lang="cs-CZ" sz="2400" b="1" dirty="0">
                <a:solidFill>
                  <a:srgbClr val="FF0000"/>
                </a:solidFill>
              </a:rPr>
              <a:t>cholesterol-estery</a:t>
            </a:r>
          </a:p>
          <a:p>
            <a:pPr algn="ctr" eaLnBrk="0" hangingPunct="0"/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89444" name="Oval 4"/>
          <p:cNvSpPr>
            <a:spLocks noChangeArrowheads="1"/>
          </p:cNvSpPr>
          <p:nvPr/>
        </p:nvSpPr>
        <p:spPr bwMode="auto">
          <a:xfrm>
            <a:off x="5014392" y="2857128"/>
            <a:ext cx="3352800" cy="2895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rgbClr val="000066"/>
                </a:solidFill>
              </a:rPr>
              <a:t>triglyceridy</a:t>
            </a:r>
          </a:p>
          <a:p>
            <a:pPr algn="ctr" eaLnBrk="0" hangingPunct="0"/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899592" y="1772816"/>
            <a:ext cx="343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Částice  chylomikronu</a:t>
            </a:r>
            <a:endParaRPr lang="cs-CZ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973117" y="1772816"/>
            <a:ext cx="353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Částice  tukové emulze</a:t>
            </a:r>
            <a:endParaRPr lang="cs-CZ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 rot="-91470">
            <a:off x="1033702" y="2374436"/>
            <a:ext cx="192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 dirty="0">
                <a:solidFill>
                  <a:srgbClr val="FF0000"/>
                </a:solidFill>
              </a:rPr>
              <a:t>apoproteiny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194130" y="5649824"/>
            <a:ext cx="268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 dirty="0">
                <a:solidFill>
                  <a:srgbClr val="FF0000"/>
                </a:solidFill>
              </a:rPr>
              <a:t>volný cholesterol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5237733" y="5733256"/>
            <a:ext cx="279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málo cholesterolu</a:t>
            </a:r>
            <a:endParaRPr lang="cs-CZ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3641665" y="2814936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3883355" y="3132464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4097547" y="3468985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4211309" y="3974918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4115130" y="4469607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3964434" y="4934496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3623305" y="522287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6012433" y="2564904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444233" y="2492896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7349108" y="270892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0" name="Text Box 20"/>
          <p:cNvSpPr txBox="1">
            <a:spLocks noChangeArrowheads="1"/>
          </p:cNvSpPr>
          <p:nvPr/>
        </p:nvSpPr>
        <p:spPr bwMode="auto">
          <a:xfrm>
            <a:off x="7708850" y="2924944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1" name="Text Box 21"/>
          <p:cNvSpPr txBox="1">
            <a:spLocks noChangeArrowheads="1"/>
          </p:cNvSpPr>
          <p:nvPr/>
        </p:nvSpPr>
        <p:spPr bwMode="auto">
          <a:xfrm>
            <a:off x="8028558" y="3212976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2" name="Text Box 22"/>
          <p:cNvSpPr txBox="1">
            <a:spLocks noChangeArrowheads="1"/>
          </p:cNvSpPr>
          <p:nvPr/>
        </p:nvSpPr>
        <p:spPr bwMode="auto">
          <a:xfrm>
            <a:off x="8244458" y="3645024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8356922" y="4077072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4" name="Text Box 24"/>
          <p:cNvSpPr txBox="1">
            <a:spLocks noChangeArrowheads="1"/>
          </p:cNvSpPr>
          <p:nvPr/>
        </p:nvSpPr>
        <p:spPr bwMode="auto">
          <a:xfrm>
            <a:off x="6916762" y="2558231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5" name="Text Box 25"/>
          <p:cNvSpPr txBox="1">
            <a:spLocks noChangeArrowheads="1"/>
          </p:cNvSpPr>
          <p:nvPr/>
        </p:nvSpPr>
        <p:spPr bwMode="auto">
          <a:xfrm>
            <a:off x="5507608" y="270892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6" name="Text Box 26"/>
          <p:cNvSpPr txBox="1">
            <a:spLocks noChangeArrowheads="1"/>
          </p:cNvSpPr>
          <p:nvPr/>
        </p:nvSpPr>
        <p:spPr bwMode="auto">
          <a:xfrm>
            <a:off x="5116562" y="2996952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4932933" y="3357067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9" name="Text Box 29"/>
          <p:cNvSpPr txBox="1">
            <a:spLocks noChangeArrowheads="1"/>
          </p:cNvSpPr>
          <p:nvPr/>
        </p:nvSpPr>
        <p:spPr bwMode="auto">
          <a:xfrm>
            <a:off x="4715446" y="3717429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70" name="Text Box 30"/>
          <p:cNvSpPr txBox="1">
            <a:spLocks noChangeArrowheads="1"/>
          </p:cNvSpPr>
          <p:nvPr/>
        </p:nvSpPr>
        <p:spPr bwMode="auto">
          <a:xfrm>
            <a:off x="4644008" y="4149229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74" name="Text Box 34"/>
          <p:cNvSpPr txBox="1">
            <a:spLocks noChangeArrowheads="1"/>
          </p:cNvSpPr>
          <p:nvPr/>
        </p:nvSpPr>
        <p:spPr bwMode="auto">
          <a:xfrm>
            <a:off x="8284914" y="4509120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77" name="Text Box 37"/>
          <p:cNvSpPr txBox="1">
            <a:spLocks noChangeArrowheads="1"/>
          </p:cNvSpPr>
          <p:nvPr/>
        </p:nvSpPr>
        <p:spPr bwMode="auto">
          <a:xfrm>
            <a:off x="3492500" y="2924175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9900"/>
                </a:solidFill>
              </a:rPr>
              <a:t>-</a:t>
            </a:r>
            <a:endParaRPr lang="cs-CZ" sz="1800" b="1" dirty="0">
              <a:solidFill>
                <a:srgbClr val="009900"/>
              </a:solidFill>
            </a:endParaRPr>
          </a:p>
        </p:txBody>
      </p:sp>
      <p:sp>
        <p:nvSpPr>
          <p:cNvPr id="189478" name="Text Box 38"/>
          <p:cNvSpPr txBox="1">
            <a:spLocks noChangeArrowheads="1"/>
          </p:cNvSpPr>
          <p:nvPr/>
        </p:nvSpPr>
        <p:spPr bwMode="auto">
          <a:xfrm>
            <a:off x="3219450" y="2645431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79" name="Text Box 39"/>
          <p:cNvSpPr txBox="1">
            <a:spLocks noChangeArrowheads="1"/>
          </p:cNvSpPr>
          <p:nvPr/>
        </p:nvSpPr>
        <p:spPr bwMode="auto">
          <a:xfrm>
            <a:off x="6065986" y="4797152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1800" b="1" dirty="0" err="1">
                <a:solidFill>
                  <a:srgbClr val="000066"/>
                </a:solidFill>
              </a:rPr>
              <a:t>liposolubilní</a:t>
            </a:r>
            <a:endParaRPr lang="cs-CZ" sz="1800" b="1" dirty="0">
              <a:solidFill>
                <a:srgbClr val="000066"/>
              </a:solidFill>
            </a:endParaRPr>
          </a:p>
          <a:p>
            <a:pPr algn="ctr"/>
            <a:r>
              <a:rPr lang="cs-CZ" sz="1800" b="1" dirty="0">
                <a:solidFill>
                  <a:srgbClr val="000066"/>
                </a:solidFill>
              </a:rPr>
              <a:t>vitamíny</a:t>
            </a:r>
          </a:p>
        </p:txBody>
      </p:sp>
      <p:sp>
        <p:nvSpPr>
          <p:cNvPr id="189480" name="Text Box 40"/>
          <p:cNvSpPr txBox="1">
            <a:spLocks noChangeArrowheads="1"/>
          </p:cNvSpPr>
          <p:nvPr/>
        </p:nvSpPr>
        <p:spPr bwMode="auto">
          <a:xfrm>
            <a:off x="1810817" y="4706339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1800" b="1" dirty="0" err="1">
                <a:solidFill>
                  <a:srgbClr val="000066"/>
                </a:solidFill>
              </a:rPr>
              <a:t>liposolubilní</a:t>
            </a:r>
            <a:endParaRPr lang="cs-CZ" sz="1800" b="1" dirty="0">
              <a:solidFill>
                <a:srgbClr val="000066"/>
              </a:solidFill>
            </a:endParaRPr>
          </a:p>
          <a:p>
            <a:pPr algn="ctr"/>
            <a:r>
              <a:rPr lang="cs-CZ" sz="1800" b="1" dirty="0">
                <a:solidFill>
                  <a:srgbClr val="000066"/>
                </a:solidFill>
              </a:rPr>
              <a:t>vitamíny</a:t>
            </a:r>
          </a:p>
        </p:txBody>
      </p:sp>
    </p:spTree>
    <p:extLst>
      <p:ext uri="{BB962C8B-B14F-4D97-AF65-F5344CB8AC3E}">
        <p14:creationId xmlns:p14="http://schemas.microsoft.com/office/powerpoint/2010/main" val="26429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6560</TotalTime>
  <Words>2016</Words>
  <Application>Microsoft Office PowerPoint</Application>
  <PresentationFormat>Předvádění na obrazovce (4:3)</PresentationFormat>
  <Paragraphs>578</Paragraphs>
  <Slides>40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Office Theme</vt:lpstr>
      <vt:lpstr>Parenterální výživa  při nádorovém onemocnění  magisterské studium, obor Nutriční specialista  Miroslav Tomíška Interní hematologická a onkologická klinika LF MU a FN Brno</vt:lpstr>
      <vt:lpstr>Indikace parenterální výživy (PV) u onkologických pacientů</vt:lpstr>
      <vt:lpstr>Kritéria pro zahájení ÚPV  u nemocných s pokročilým nádorovým onemocněním</vt:lpstr>
      <vt:lpstr>Dlouhodobé centrální žilní přístupy pro PV</vt:lpstr>
      <vt:lpstr>PICC, Peripherally Inserted Central Catheter periferní žilou zavedený centrální katétr</vt:lpstr>
      <vt:lpstr>Port katetr</vt:lpstr>
      <vt:lpstr>Chirurgická implantace port-katetru</vt:lpstr>
      <vt:lpstr>Zastoupení hlavních živin v PV</vt:lpstr>
      <vt:lpstr>Srovnání částic tukové emulze s fyziologickými chylomikrony</vt:lpstr>
      <vt:lpstr>Přepočet procentuálního obsahu na gramy</vt:lpstr>
      <vt:lpstr>Propočet celkového příjmu energie je doménou nutričního terapeuta</vt:lpstr>
      <vt:lpstr>Typy parenterální výživy (PV) dělení podle různých hledisek</vt:lpstr>
      <vt:lpstr>Srovnání PV do centrální či periferní žilní kanyly</vt:lpstr>
      <vt:lpstr>Možnosti podávání PV do periferní žíly krátkodobě je možno podávat kvalitní PV</vt:lpstr>
      <vt:lpstr>Srovnání úplné PV (ÚPV) a doplňkové PV v běžné praxi</vt:lpstr>
      <vt:lpstr>Doplňková PV v domácím prostředí pacienta je velmi dobrou možností nutriční podpory</vt:lpstr>
      <vt:lpstr>Srovnání 3-komorových vaků s AiO v běžné praxi</vt:lpstr>
      <vt:lpstr>Prezentace aplikace PowerPoint</vt:lpstr>
      <vt:lpstr>Prezentace aplikace PowerPoint</vt:lpstr>
      <vt:lpstr>2-komorové vaky pro PV  obsahují jen G + AMK</vt:lpstr>
      <vt:lpstr>Podávání PV v nemocnicích většinou nepřetržitě po celých 24 h</vt:lpstr>
      <vt:lpstr>Podávání PV v domácích podmínkách většinou kape přes noc</vt:lpstr>
      <vt:lpstr>Parenterální výživa na JIP  u kriticky nemocných</vt:lpstr>
      <vt:lpstr>Nový typ 3-komorových vaků Nutriflex® B.Braun</vt:lpstr>
      <vt:lpstr>Nutriflex Omega Special 1875 ml 3-komorový vak pro parenterální výživu</vt:lpstr>
      <vt:lpstr>Nutriflex Omega Special 1875 ml (2215 kcal) kontinuální režim, cílová dávka výživy dána rychlostí infúze</vt:lpstr>
      <vt:lpstr>Nutriflex Omega Peri 1875 ml 3-komorový vak do periferní žíly</vt:lpstr>
      <vt:lpstr>Nutriflex Omega Special 1250 ml  pro doplňkovou PV  1475 kcal 6100 kJ  70 g aminokyselin  180 g glukózy  50 g tuku 3,1 g EPA+DHA</vt:lpstr>
      <vt:lpstr>SMOF kabiven 986 ml pro doplňkovou PV</vt:lpstr>
      <vt:lpstr>Nová vitamínová směs Viant® B.Braun obsahuje všech 13 vitamínů (včetně vit.K)</vt:lpstr>
      <vt:lpstr>Nová vitamínová směs Viant® B.Braun obsahuje všech 13 vitamínů (včetně vit.K)</vt:lpstr>
      <vt:lpstr>Nová směs stopových prvků Nutryelt® Baxter obsahuje 9 stopových prvků</vt:lpstr>
      <vt:lpstr>Výhody individuální směsi AiO připravené v nemocniční lékárně</vt:lpstr>
      <vt:lpstr>Nevýhody individuální směsi AiO </vt:lpstr>
      <vt:lpstr>Nejčastější chyby při podávání PV v nemocnici</vt:lpstr>
      <vt:lpstr>Refeeding syndrom příliš rychlé obnovení výživy po předchozím hladovění</vt:lpstr>
      <vt:lpstr>Overfeeding syndrom nadměrná výživa při stresovém metabolismu (na JIP)</vt:lpstr>
      <vt:lpstr>Co může udělat nutriční terapeutka  při indikaci parenterální výživy?</vt:lpstr>
      <vt:lpstr>Co může udělat nutriční terapeutka  u pacienta s parenterální výživou?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320</cp:revision>
  <dcterms:created xsi:type="dcterms:W3CDTF">2015-10-22T09:56:45Z</dcterms:created>
  <dcterms:modified xsi:type="dcterms:W3CDTF">2019-11-12T21:29:15Z</dcterms:modified>
</cp:coreProperties>
</file>