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6"/>
  </p:notesMasterIdLst>
  <p:sldIdLst>
    <p:sldId id="323" r:id="rId2"/>
    <p:sldId id="364" r:id="rId3"/>
    <p:sldId id="351" r:id="rId4"/>
    <p:sldId id="393" r:id="rId5"/>
    <p:sldId id="352" r:id="rId6"/>
    <p:sldId id="358" r:id="rId7"/>
    <p:sldId id="360" r:id="rId8"/>
    <p:sldId id="354" r:id="rId9"/>
    <p:sldId id="342" r:id="rId10"/>
    <p:sldId id="343" r:id="rId11"/>
    <p:sldId id="392" r:id="rId12"/>
    <p:sldId id="353" r:id="rId13"/>
    <p:sldId id="346" r:id="rId14"/>
    <p:sldId id="355" r:id="rId15"/>
    <p:sldId id="389" r:id="rId16"/>
    <p:sldId id="362" r:id="rId17"/>
    <p:sldId id="344" r:id="rId18"/>
    <p:sldId id="345" r:id="rId19"/>
    <p:sldId id="347" r:id="rId20"/>
    <p:sldId id="348" r:id="rId21"/>
    <p:sldId id="349" r:id="rId22"/>
    <p:sldId id="356" r:id="rId23"/>
    <p:sldId id="301" r:id="rId24"/>
    <p:sldId id="350" r:id="rId25"/>
    <p:sldId id="359" r:id="rId26"/>
    <p:sldId id="357" r:id="rId27"/>
    <p:sldId id="361" r:id="rId28"/>
    <p:sldId id="387" r:id="rId29"/>
    <p:sldId id="390" r:id="rId30"/>
    <p:sldId id="388" r:id="rId31"/>
    <p:sldId id="394" r:id="rId32"/>
    <p:sldId id="395" r:id="rId33"/>
    <p:sldId id="396" r:id="rId34"/>
    <p:sldId id="386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2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5EBA8-D9A0-449E-979D-1E7C4BE92C50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54149-0BA7-4F42-86F3-A6C187F82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49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E33C866-AEA6-4675-9AB0-C050BD5A5265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E33C866-AEA6-4675-9AB0-C050BD5A5265}" type="datetimeFigureOut">
              <a:rPr lang="cs-CZ" smtClean="0"/>
              <a:pPr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-lN8vWm3m0" TargetMode="External"/><Relationship Id="rId2" Type="http://schemas.openxmlformats.org/officeDocument/2006/relationships/hyperlink" Target="https://www.youtube.com/watch?v=4V5pQyKsgg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G2XBIkHW95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p2Fvkt-TR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29600" cy="1499592"/>
          </a:xfrm>
        </p:spPr>
        <p:txBody>
          <a:bodyPr/>
          <a:lstStyle/>
          <a:p>
            <a:r>
              <a:rPr lang="cs-CZ" dirty="0" smtClean="0"/>
              <a:t>Vývojová psychologie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Osvojování řeči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358384"/>
            <a:ext cx="8077200" cy="1022944"/>
          </a:xfrm>
        </p:spPr>
        <p:txBody>
          <a:bodyPr/>
          <a:lstStyle/>
          <a:p>
            <a:r>
              <a:rPr lang="cs-CZ" dirty="0"/>
              <a:t>Mgr. Jan Krása, Ph.D.</a:t>
            </a:r>
          </a:p>
          <a:p>
            <a:r>
              <a:rPr lang="cs-CZ" dirty="0"/>
              <a:t>Katedra psychologie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smtClean="0"/>
              <a:t>MUNI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03648" y="3933056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23528" y="1988840"/>
            <a:ext cx="8229600" cy="79695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685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Vývoj řeči: krátký přehled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lvl="1" eaLnBrk="1" hangingPunct="1"/>
            <a:r>
              <a:rPr lang="cs-CZ" altLang="en-US" dirty="0"/>
              <a:t>12 měsíců – první slova, </a:t>
            </a:r>
            <a:r>
              <a:rPr lang="cs-CZ" altLang="en-US" dirty="0" err="1"/>
              <a:t>holofráze</a:t>
            </a:r>
            <a:r>
              <a:rPr lang="cs-CZ" altLang="en-US" dirty="0"/>
              <a:t> (srovnej </a:t>
            </a:r>
            <a:r>
              <a:rPr lang="cs-CZ" altLang="en-US" dirty="0" err="1"/>
              <a:t>pidžiny</a:t>
            </a:r>
            <a:r>
              <a:rPr lang="cs-CZ" altLang="en-US" dirty="0"/>
              <a:t>), </a:t>
            </a:r>
            <a:r>
              <a:rPr lang="cs-CZ" altLang="en-US" i="1" dirty="0" err="1"/>
              <a:t>holopromluvy</a:t>
            </a:r>
            <a:r>
              <a:rPr lang="cs-CZ" altLang="en-US" dirty="0"/>
              <a:t>!</a:t>
            </a:r>
          </a:p>
          <a:p>
            <a:pPr lvl="1" eaLnBrk="1" hangingPunct="1"/>
            <a:r>
              <a:rPr lang="cs-CZ" altLang="en-US" dirty="0"/>
              <a:t>18 měsíců – 30-50 slov;</a:t>
            </a:r>
            <a:r>
              <a:rPr lang="cs-CZ" altLang="en-US" dirty="0">
                <a:solidFill>
                  <a:srgbClr val="FFFF00"/>
                </a:solidFill>
              </a:rPr>
              <a:t> </a:t>
            </a:r>
            <a:r>
              <a:rPr lang="cs-CZ" altLang="en-US" dirty="0" err="1"/>
              <a:t>tata</a:t>
            </a:r>
            <a:r>
              <a:rPr lang="cs-CZ" altLang="en-US" dirty="0"/>
              <a:t>-ne, </a:t>
            </a:r>
            <a:r>
              <a:rPr lang="cs-CZ" altLang="en-US" dirty="0" err="1"/>
              <a:t>gaga</a:t>
            </a:r>
            <a:r>
              <a:rPr lang="cs-CZ" altLang="en-US" dirty="0"/>
              <a:t>-tam</a:t>
            </a:r>
          </a:p>
          <a:p>
            <a:pPr lvl="1" eaLnBrk="1" hangingPunct="1"/>
            <a:r>
              <a:rPr lang="cs-CZ" altLang="en-US" dirty="0"/>
              <a:t>24 měsíců – 200 slov, první kombinace a známky gramatiky: dvouslovné věty: ono-voní, pejsek štěká…fenomén </a:t>
            </a:r>
            <a:r>
              <a:rPr lang="cs-CZ" altLang="en-US" b="1" dirty="0"/>
              <a:t>telegrafická řeč</a:t>
            </a:r>
            <a:r>
              <a:rPr lang="cs-CZ" altLang="en-US" dirty="0"/>
              <a:t>. Tím započíná </a:t>
            </a:r>
            <a:r>
              <a:rPr lang="cs-CZ" altLang="en-US" i="1" dirty="0"/>
              <a:t>prudký</a:t>
            </a:r>
            <a:r>
              <a:rPr lang="cs-CZ" altLang="en-US" dirty="0"/>
              <a:t> rozvoj řeči.</a:t>
            </a:r>
          </a:p>
          <a:p>
            <a:pPr lvl="1" eaLnBrk="1" hangingPunct="1"/>
            <a:r>
              <a:rPr lang="cs-CZ" altLang="en-US" dirty="0"/>
              <a:t>3 roky – znají cca 1000 slov. Věty postupně nabývají „dospělé“ podoby</a:t>
            </a:r>
          </a:p>
          <a:p>
            <a:pPr lvl="1" eaLnBrk="1" hangingPunct="1"/>
            <a:r>
              <a:rPr lang="cs-CZ" altLang="en-US" dirty="0"/>
              <a:t>4 let – s dítětem lze konverzovat na řadu témat, dítě užívá složitější syntaxe (souvětí, spojky…).</a:t>
            </a:r>
          </a:p>
          <a:p>
            <a:pPr lvl="1" eaLnBrk="1" hangingPunct="1"/>
            <a:r>
              <a:rPr lang="cs-CZ" altLang="en-US" dirty="0"/>
              <a:t>5 let – metajazyková dovednost (dítě ví, že existují správné a špatné formy slov). Umí vyprávět první příběhy.</a:t>
            </a:r>
          </a:p>
          <a:p>
            <a:pPr lvl="1" eaLnBrk="1" hangingPunct="1"/>
            <a:r>
              <a:rPr lang="cs-CZ" altLang="en-US" dirty="0"/>
              <a:t>V dospělosti – 3-10 000 slov v aktivní slovní zásobě, v pasivní 3-6x více (</a:t>
            </a:r>
            <a:r>
              <a:rPr lang="cs-CZ" altLang="en-US" dirty="0" err="1"/>
              <a:t>Kosslyn</a:t>
            </a:r>
            <a:r>
              <a:rPr lang="cs-CZ" altLang="en-US" dirty="0"/>
              <a:t>, </a:t>
            </a:r>
            <a:r>
              <a:rPr lang="cs-CZ" altLang="en-US" dirty="0" err="1"/>
              <a:t>Koenig</a:t>
            </a:r>
            <a:r>
              <a:rPr lang="cs-CZ" altLang="en-US" dirty="0"/>
              <a:t>, 1995, uvádějí 20-50 tisíc slov; P. </a:t>
            </a:r>
            <a:r>
              <a:rPr lang="cs-CZ" altLang="en-US" dirty="0" err="1"/>
              <a:t>Kuhlová</a:t>
            </a:r>
            <a:r>
              <a:rPr lang="cs-CZ" altLang="en-US" dirty="0"/>
              <a:t>, 2012, uvádí 70 000 slov), slovníky mívají cca 200 000 hesel (Svobodová, 2003). Od předškolního věku se rozvíjí hlavně metakognitivní strategie získávání nových slov (a vědomostí)!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řeči: krátký 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cs-CZ" sz="3400" dirty="0"/>
              <a:t>Úrovní věty se vývoj řeč. schopností neukončuje, vrcholem je tzv. </a:t>
            </a:r>
            <a:r>
              <a:rPr lang="cs-CZ" sz="3400" b="1" dirty="0"/>
              <a:t>diskurzivní úroveň </a:t>
            </a:r>
            <a:r>
              <a:rPr lang="cs-CZ" sz="3400" dirty="0"/>
              <a:t>(promluva, </a:t>
            </a:r>
            <a:r>
              <a:rPr lang="cs-CZ" sz="3400" b="1" dirty="0"/>
              <a:t>příběh</a:t>
            </a:r>
            <a:r>
              <a:rPr lang="cs-CZ" sz="3400" dirty="0"/>
              <a:t>, konverzace, </a:t>
            </a:r>
            <a:r>
              <a:rPr lang="cs-CZ" sz="3400" dirty="0" smtClean="0"/>
              <a:t>návod, popis </a:t>
            </a:r>
            <a:r>
              <a:rPr lang="cs-CZ" sz="3400" dirty="0"/>
              <a:t>atd.).</a:t>
            </a:r>
          </a:p>
          <a:p>
            <a:pPr marL="118872" indent="0">
              <a:buNone/>
            </a:pPr>
            <a:r>
              <a:rPr lang="cs-CZ" sz="3400" dirty="0"/>
              <a:t>Základními elementy slova jsou fonémy.</a:t>
            </a:r>
          </a:p>
          <a:p>
            <a:pPr marL="118872" indent="0">
              <a:buNone/>
            </a:pPr>
            <a:r>
              <a:rPr lang="cs-CZ" sz="3400" dirty="0"/>
              <a:t>Základními elementy věty jsou slova. Struktura věty je podnět a predikát (téma a réma).</a:t>
            </a:r>
          </a:p>
          <a:p>
            <a:pPr marL="118872" indent="0">
              <a:buNone/>
            </a:pPr>
            <a:r>
              <a:rPr lang="cs-CZ" sz="3400" dirty="0"/>
              <a:t>Základními elementy </a:t>
            </a:r>
            <a:r>
              <a:rPr lang="cs-CZ" sz="3400" b="1" dirty="0"/>
              <a:t>příběhu</a:t>
            </a:r>
            <a:r>
              <a:rPr lang="cs-CZ" sz="3400" dirty="0"/>
              <a:t> jsou věty. Strukturálně je příběh tvořen postavami, dějem, kontextem, zápletkou, rozuzlením apod.</a:t>
            </a:r>
          </a:p>
          <a:p>
            <a:pPr marL="118872" indent="0">
              <a:buNone/>
            </a:pPr>
            <a:endParaRPr lang="cs-CZ" sz="3400" dirty="0"/>
          </a:p>
          <a:p>
            <a:pPr marL="118872" indent="0">
              <a:buNone/>
            </a:pPr>
            <a:r>
              <a:rPr lang="cs-CZ" sz="3400" dirty="0"/>
              <a:t>Vývoj narativní kompetence:</a:t>
            </a:r>
          </a:p>
          <a:p>
            <a:pPr marL="118872" indent="0">
              <a:buNone/>
            </a:pPr>
            <a:r>
              <a:rPr lang="cs-CZ" sz="3400" dirty="0"/>
              <a:t>Kolem 1,5 -2,5 let – </a:t>
            </a:r>
            <a:r>
              <a:rPr lang="cs-CZ" sz="3400" i="1" dirty="0" err="1"/>
              <a:t>crib</a:t>
            </a:r>
            <a:r>
              <a:rPr lang="cs-CZ" sz="3400" i="1" dirty="0"/>
              <a:t> </a:t>
            </a:r>
            <a:r>
              <a:rPr lang="cs-CZ" sz="3400" i="1" dirty="0" err="1"/>
              <a:t>speech</a:t>
            </a:r>
            <a:r>
              <a:rPr lang="cs-CZ" sz="3400" i="1" dirty="0"/>
              <a:t> </a:t>
            </a:r>
            <a:r>
              <a:rPr lang="cs-CZ" sz="3400" dirty="0"/>
              <a:t>(K. Nelsonová): dítě hovoří samo k sobě, přehrává si úseky dne, monologem i </a:t>
            </a:r>
            <a:r>
              <a:rPr lang="cs-CZ" sz="3400" dirty="0" err="1" smtClean="0"/>
              <a:t>kvazidialogem</a:t>
            </a:r>
            <a:r>
              <a:rPr lang="cs-CZ" sz="3400" dirty="0"/>
              <a:t>.</a:t>
            </a:r>
          </a:p>
          <a:p>
            <a:pPr marL="118872" indent="0">
              <a:buNone/>
            </a:pPr>
            <a:r>
              <a:rPr lang="cs-CZ" sz="3400" dirty="0"/>
              <a:t>Kolem 3 let dítě dokáže při popisu toho, jak se mu něco nepodařilo, vytvořit první krátký příběh.</a:t>
            </a:r>
          </a:p>
          <a:p>
            <a:pPr marL="118872" indent="0">
              <a:buNone/>
            </a:pPr>
            <a:r>
              <a:rPr lang="cs-CZ" sz="3400" dirty="0"/>
              <a:t>Kolem 6 let dokážou děti převyprávět známou pohádku.</a:t>
            </a:r>
          </a:p>
          <a:p>
            <a:pPr marL="118872" indent="0">
              <a:buNone/>
            </a:pPr>
            <a:r>
              <a:rPr lang="cs-CZ" sz="3400" dirty="0"/>
              <a:t>Kolem </a:t>
            </a:r>
            <a:r>
              <a:rPr lang="cs-CZ" sz="3400" dirty="0" smtClean="0"/>
              <a:t>9-11 </a:t>
            </a:r>
            <a:r>
              <a:rPr lang="cs-CZ" sz="3400" dirty="0"/>
              <a:t>let děti dokážou </a:t>
            </a:r>
            <a:r>
              <a:rPr lang="cs-CZ" dirty="0"/>
              <a:t>vymyslet příběh s krátkou zápletkou.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11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Percepce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vnímání řeči v něčem specifické, nebo se jedná o běžné vnímání zvuků?</a:t>
            </a:r>
          </a:p>
        </p:txBody>
      </p:sp>
    </p:spTree>
    <p:extLst>
      <p:ext uri="{BB962C8B-B14F-4D97-AF65-F5344CB8AC3E}">
        <p14:creationId xmlns:p14="http://schemas.microsoft.com/office/powerpoint/2010/main" val="8154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Kategorická percepce řeči (KPŘ)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73751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„Lidé automaticky vnímají a klasifikují řečové zvuky jako realizaci </a:t>
            </a:r>
            <a:r>
              <a:rPr lang="cs-CZ" sz="2400" b="1" dirty="0"/>
              <a:t>hláskových kategorií</a:t>
            </a:r>
            <a:r>
              <a:rPr lang="cs-CZ" sz="2400" dirty="0"/>
              <a:t>“ typických pro daný jazyk (Smolík, 2014, s. 17) Ačkoli např. mezi znělými a neznělými hláskami je z hlediska naměřených zvukových charakteristik plynulý přechod, přesto tyto zvuky již měsíční novorozenci rozeznávají např. buď jako „b“, nebo jako „p“. </a:t>
            </a:r>
          </a:p>
          <a:p>
            <a:r>
              <a:rPr lang="cs-CZ" sz="2400" dirty="0">
                <a:hlinkClick r:id="rId2"/>
              </a:rPr>
              <a:t>https://www.youtube.com/watch?v=4V5pQyKsgg4</a:t>
            </a:r>
            <a:r>
              <a:rPr lang="cs-CZ" sz="2400" dirty="0"/>
              <a:t> </a:t>
            </a:r>
          </a:p>
          <a:p>
            <a:r>
              <a:rPr lang="cs-CZ" sz="2400" dirty="0"/>
              <a:t>Mechanismus KPŘ pochopitelně značně ulehčuje porozumění řeči. </a:t>
            </a:r>
            <a:endParaRPr lang="cs-CZ" sz="2400" dirty="0" smtClean="0"/>
          </a:p>
          <a:p>
            <a:r>
              <a:rPr lang="cs-CZ" sz="2400" dirty="0" smtClean="0"/>
              <a:t>Kategorická </a:t>
            </a:r>
            <a:r>
              <a:rPr lang="cs-CZ" sz="2400" dirty="0"/>
              <a:t>percepce mateřské řeči pomáhá při produkci fonémů používaných v mateřském jazyce a v období po prvním roce života také k relativní neschopnosti rozeznávat fonémy, které mateřská řeč nerozlišuje (</a:t>
            </a:r>
            <a:r>
              <a:rPr lang="cs-CZ" sz="2400" dirty="0" err="1"/>
              <a:t>Sternberg</a:t>
            </a:r>
            <a:r>
              <a:rPr lang="cs-CZ" sz="2400" dirty="0"/>
              <a:t>, 2009).</a:t>
            </a:r>
          </a:p>
          <a:p>
            <a:r>
              <a:rPr lang="cs-CZ" sz="2400" dirty="0"/>
              <a:t>Jedná se o jeden z více příkladů specifického vnímání řeči!</a:t>
            </a:r>
          </a:p>
          <a:p>
            <a:r>
              <a:rPr lang="cs-CZ" sz="2400" dirty="0"/>
              <a:t>Srov. </a:t>
            </a:r>
            <a:r>
              <a:rPr lang="cs-CZ" sz="2400" i="1" dirty="0" err="1"/>
              <a:t>McGurk</a:t>
            </a:r>
            <a:r>
              <a:rPr lang="cs-CZ" sz="2400" i="1" dirty="0"/>
              <a:t> </a:t>
            </a:r>
            <a:r>
              <a:rPr lang="cs-CZ" sz="2400" i="1" dirty="0" err="1"/>
              <a:t>effect</a:t>
            </a:r>
            <a:r>
              <a:rPr lang="cs-CZ" sz="2400" i="1" dirty="0"/>
              <a:t>: </a:t>
            </a:r>
            <a:r>
              <a:rPr lang="cs-CZ" sz="2400" i="1" dirty="0">
                <a:hlinkClick r:id="rId3"/>
              </a:rPr>
              <a:t>https://www.youtube.com/watch?v=G-lN8vWm3m0</a:t>
            </a:r>
            <a:r>
              <a:rPr lang="cs-CZ" sz="2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733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fázi broukání je dítě schopno rozlišovat hláskové kategorie, které daný jazyk nerozlišuje. Japonský kojenec rozlišuje /l/ a /r/. Kolem 1. roku děti tuto schopnost ztrácejí (</a:t>
            </a:r>
            <a:r>
              <a:rPr lang="cs-CZ" dirty="0" err="1"/>
              <a:t>Tsushima</a:t>
            </a:r>
            <a:r>
              <a:rPr lang="cs-CZ" dirty="0"/>
              <a:t> et al., 1994). </a:t>
            </a:r>
          </a:p>
          <a:p>
            <a:r>
              <a:rPr lang="cs-CZ" dirty="0" err="1"/>
              <a:t>Werkerová</a:t>
            </a:r>
            <a:r>
              <a:rPr lang="cs-CZ" dirty="0"/>
              <a:t> (1994) u anglicky mluvících dětí: 6.-8. </a:t>
            </a:r>
            <a:r>
              <a:rPr lang="cs-CZ" dirty="0" err="1"/>
              <a:t>měs</a:t>
            </a:r>
            <a:r>
              <a:rPr lang="cs-CZ" dirty="0"/>
              <a:t>. 95%; 8.-10. </a:t>
            </a:r>
            <a:r>
              <a:rPr lang="cs-CZ" dirty="0" err="1"/>
              <a:t>měs</a:t>
            </a:r>
            <a:r>
              <a:rPr lang="cs-CZ" dirty="0"/>
              <a:t>. 70%; 10.-12. </a:t>
            </a:r>
            <a:r>
              <a:rPr lang="cs-CZ" dirty="0" err="1"/>
              <a:t>měs</a:t>
            </a:r>
            <a:r>
              <a:rPr lang="cs-CZ" dirty="0"/>
              <a:t>. 20%.</a:t>
            </a:r>
          </a:p>
          <a:p>
            <a:r>
              <a:rPr lang="cs-CZ" dirty="0"/>
              <a:t>Kolem 10. roku již děti nejsou téměř schopny nové hláskové kategorie rozlišovat.  - Vliv na učení se jazykům (raný věk)!</a:t>
            </a:r>
          </a:p>
        </p:txBody>
      </p:sp>
    </p:spTree>
    <p:extLst>
      <p:ext uri="{BB962C8B-B14F-4D97-AF65-F5344CB8AC3E}">
        <p14:creationId xmlns:p14="http://schemas.microsoft.com/office/powerpoint/2010/main" val="404151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https://www.youtube.com/watch?v=G2XBIkHW954</a:t>
            </a:r>
            <a:r>
              <a:rPr lang="cs-CZ" dirty="0"/>
              <a:t> Patricia </a:t>
            </a:r>
            <a:r>
              <a:rPr lang="cs-CZ" dirty="0" err="1"/>
              <a:t>Kuhlová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7166" y="1774825"/>
            <a:ext cx="6629667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00192" y="6488668"/>
            <a:ext cx="2171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70588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Kdy je nejlepší učit děti druhý </a:t>
            </a:r>
            <a:r>
              <a:rPr lang="cs-CZ" b="1" dirty="0" smtClean="0"/>
              <a:t>jazyk? </a:t>
            </a:r>
            <a:r>
              <a:rPr lang="cs-CZ" b="1" dirty="0"/>
              <a:t>Je vůbec dobré učit děti druhý jazyk, když ještě nedokáží dobře ovládat ten svůj mateřský?</a:t>
            </a:r>
          </a:p>
          <a:p>
            <a:endParaRPr lang="cs-CZ" dirty="0"/>
          </a:p>
          <a:p>
            <a:r>
              <a:rPr lang="cs-CZ" dirty="0"/>
              <a:t>Proč v různých jazycích kohout kokrhá „různě“?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78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základní rozdíl mezi zvuky produkovanými v rámci broukání a žvatlání?</a:t>
            </a:r>
          </a:p>
        </p:txBody>
      </p:sp>
    </p:spTree>
    <p:extLst>
      <p:ext uri="{BB962C8B-B14F-4D97-AF65-F5344CB8AC3E}">
        <p14:creationId xmlns:p14="http://schemas.microsoft.com/office/powerpoint/2010/main" val="422791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fáze broukání (</a:t>
            </a:r>
            <a:r>
              <a:rPr lang="cs-CZ" i="1" dirty="0" err="1"/>
              <a:t>cooing</a:t>
            </a:r>
            <a:r>
              <a:rPr lang="cs-CZ" dirty="0"/>
              <a:t>) dítě vyluzuje a rozlišuje velmi bohatou paletu různých zvuků.</a:t>
            </a:r>
          </a:p>
          <a:p>
            <a:r>
              <a:rPr lang="cs-CZ" dirty="0"/>
              <a:t>Broukání kojenců po celém světě je identické. Identické je i broukání neslyšících dětí (</a:t>
            </a:r>
            <a:r>
              <a:rPr lang="cs-CZ" dirty="0" err="1"/>
              <a:t>Sternberg</a:t>
            </a:r>
            <a:r>
              <a:rPr lang="cs-CZ" dirty="0"/>
              <a:t>, 2009). </a:t>
            </a:r>
          </a:p>
          <a:p>
            <a:r>
              <a:rPr lang="cs-CZ" dirty="0"/>
              <a:t>Ve fázi žvatlání (</a:t>
            </a:r>
            <a:r>
              <a:rPr lang="cs-CZ" i="1" dirty="0" err="1"/>
              <a:t>babbling</a:t>
            </a:r>
            <a:r>
              <a:rPr lang="cs-CZ" dirty="0"/>
              <a:t>) začíná dítě svůj repertoár stále více omezovat na fonémy, které rozlišuje primární (mateřský) přirozený jazyk.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5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Jazykový vývoj=osvojování si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/>
          </a:bodyPr>
          <a:lstStyle/>
          <a:p>
            <a:r>
              <a:rPr lang="cs-CZ" dirty="0"/>
              <a:t>Jazykový vývoj probíhá u všech dětí na této planetě shodně. </a:t>
            </a:r>
          </a:p>
          <a:p>
            <a:r>
              <a:rPr lang="cs-CZ" dirty="0"/>
              <a:t>Co to znamená z hlediska evoluce?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94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si pamatujete z minulé hodiny?</a:t>
            </a:r>
          </a:p>
        </p:txBody>
      </p:sp>
    </p:spTree>
    <p:extLst>
      <p:ext uri="{BB962C8B-B14F-4D97-AF65-F5344CB8AC3E}">
        <p14:creationId xmlns:p14="http://schemas.microsoft.com/office/powerpoint/2010/main" val="306545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slova – jaká jsou?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to jsou?</a:t>
            </a:r>
          </a:p>
          <a:p>
            <a:r>
              <a:rPr lang="cs-CZ" dirty="0"/>
              <a:t>Podstatná jména a slovesa?</a:t>
            </a:r>
          </a:p>
          <a:p>
            <a:endParaRPr lang="cs-CZ" dirty="0" smtClean="0"/>
          </a:p>
          <a:p>
            <a:r>
              <a:rPr lang="cs-CZ" dirty="0" smtClean="0"/>
              <a:t>Jejich </a:t>
            </a:r>
            <a:r>
              <a:rPr lang="cs-CZ" dirty="0"/>
              <a:t>vztah k motivaci je maximální. Manipulují, ale i glosují.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Předměty, činnosti, lokalizace, specifikace (</a:t>
            </a:r>
            <a:r>
              <a:rPr lang="cs-CZ" dirty="0" err="1"/>
              <a:t>Kesselová</a:t>
            </a:r>
            <a:r>
              <a:rPr lang="cs-CZ" dirty="0"/>
              <a:t> &amp;</a:t>
            </a:r>
            <a:r>
              <a:rPr lang="cs-CZ" dirty="0" err="1"/>
              <a:t>Slančová</a:t>
            </a:r>
            <a:r>
              <a:rPr lang="cs-CZ" dirty="0"/>
              <a:t>, 2008)</a:t>
            </a:r>
          </a:p>
        </p:txBody>
      </p:sp>
    </p:spTree>
    <p:extLst>
      <p:ext uri="{BB962C8B-B14F-4D97-AF65-F5344CB8AC3E}">
        <p14:creationId xmlns:p14="http://schemas.microsoft.com/office/powerpoint/2010/main" val="75581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Overextension</a:t>
            </a:r>
            <a:r>
              <a:rPr lang="cs-CZ" i="1" dirty="0"/>
              <a:t> </a:t>
            </a:r>
            <a:r>
              <a:rPr lang="cs-CZ" i="1" dirty="0" err="1"/>
              <a:t>error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to specifikum </a:t>
            </a:r>
            <a:r>
              <a:rPr lang="cs-CZ" dirty="0" err="1"/>
              <a:t>holofrází</a:t>
            </a:r>
            <a:r>
              <a:rPr lang="cs-CZ" dirty="0"/>
              <a:t>.</a:t>
            </a:r>
          </a:p>
          <a:p>
            <a:r>
              <a:rPr lang="cs-CZ" dirty="0"/>
              <a:t>Omyl přílišného rozšiřování významu i na jiné sémantické kategorie (které jsou ovšem patrné jen mluvčímu daného jazyka</a:t>
            </a:r>
            <a:r>
              <a:rPr lang="cs-CZ" dirty="0" smtClean="0"/>
              <a:t>). Barvy, zvířata, táta…</a:t>
            </a:r>
            <a:endParaRPr lang="cs-CZ" dirty="0"/>
          </a:p>
          <a:p>
            <a:r>
              <a:rPr lang="cs-CZ" dirty="0"/>
              <a:t>Podle čeho toto rozšíření významu děti dělají?</a:t>
            </a:r>
          </a:p>
          <a:p>
            <a:r>
              <a:rPr lang="cs-CZ" dirty="0"/>
              <a:t>Omyly nám o tom řeknou nejvíce (K. Nelsonová). Dítě si teprve mapuje strukturu konceptuálního světa jazyka do své mysli.</a:t>
            </a:r>
          </a:p>
        </p:txBody>
      </p:sp>
    </p:spTree>
    <p:extLst>
      <p:ext uri="{BB962C8B-B14F-4D97-AF65-F5344CB8AC3E}">
        <p14:creationId xmlns:p14="http://schemas.microsoft.com/office/powerpoint/2010/main" val="333332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?Jsou lexikální a syntaktické informace skladovány stejným reprezentačním systémem? Nikoli, ale existuje jejich vývojová korelace.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1. Obsahové (lexikální, autosémantické) morfémy.</a:t>
            </a:r>
          </a:p>
          <a:p>
            <a:pPr marL="118872" indent="0">
              <a:buNone/>
            </a:pPr>
            <a:r>
              <a:rPr lang="cs-CZ" dirty="0"/>
              <a:t>2. Funkční (gramatické, synsémantické) morfémy: afixy a koncovky.</a:t>
            </a:r>
          </a:p>
          <a:p>
            <a:pPr marL="118872" indent="0">
              <a:buNone/>
            </a:pPr>
            <a:r>
              <a:rPr lang="cs-CZ" dirty="0"/>
              <a:t>3. </a:t>
            </a:r>
            <a:r>
              <a:rPr lang="cs-CZ" dirty="0" err="1"/>
              <a:t>Pozičnost</a:t>
            </a:r>
            <a:r>
              <a:rPr lang="cs-CZ" dirty="0"/>
              <a:t> „míst“ ve větě.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38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8966" y="0"/>
            <a:ext cx="7886700" cy="1209426"/>
          </a:xfrm>
        </p:spPr>
        <p:txBody>
          <a:bodyPr/>
          <a:lstStyle/>
          <a:p>
            <a:r>
              <a:rPr lang="cs-CZ" dirty="0"/>
              <a:t>Typologie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28801"/>
            <a:ext cx="7886700" cy="1209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Linguistic typology: according to </a:t>
            </a:r>
            <a:r>
              <a:rPr lang="en-US" i="1" dirty="0"/>
              <a:t>subject–verb–object positioning </a:t>
            </a:r>
            <a:r>
              <a:rPr lang="en-US" dirty="0"/>
              <a:t>or </a:t>
            </a:r>
            <a:r>
              <a:rPr lang="en-US" i="1" dirty="0"/>
              <a:t>word order</a:t>
            </a:r>
          </a:p>
        </p:txBody>
      </p:sp>
      <p:pic>
        <p:nvPicPr>
          <p:cNvPr id="4" name="Zástupný symbol pro obsah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29" y="2924945"/>
            <a:ext cx="891534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0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Vývojová korelace lexikonu a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Specifické gramatické jevy v jazyce dětí se objevují pravidelně v době, kdy slovní zásoba dětí dosáhne </a:t>
            </a:r>
            <a:r>
              <a:rPr lang="cs-CZ" b="1" dirty="0"/>
              <a:t>určitého rozsahu</a:t>
            </a:r>
            <a:r>
              <a:rPr lang="cs-CZ" dirty="0"/>
              <a:t>, spíše než že by jejich výskyt závisel na </a:t>
            </a:r>
            <a:r>
              <a:rPr lang="cs-CZ" b="1" dirty="0"/>
              <a:t>věku</a:t>
            </a:r>
            <a:r>
              <a:rPr lang="cs-CZ" dirty="0"/>
              <a:t>! </a:t>
            </a:r>
          </a:p>
          <a:p>
            <a:r>
              <a:rPr lang="cs-CZ" dirty="0"/>
              <a:t>Například při osvojování angličtiny děti zpočátku nepoužívají tvary minulého času sloves a nahrazují je přítomným tvarem. Toto chování ovšem rychle mizí, jakmile se v dětské slovní zásobě nahromadí přes sedmdesát sloves ...“ (Smolík, 2014, s. 82) </a:t>
            </a:r>
            <a:endParaRPr lang="cs-CZ" dirty="0" smtClean="0"/>
          </a:p>
          <a:p>
            <a:r>
              <a:rPr lang="cs-CZ" dirty="0" err="1" smtClean="0"/>
              <a:t>Batesová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Goodmanová</a:t>
            </a:r>
            <a:r>
              <a:rPr lang="cs-CZ" dirty="0"/>
              <a:t> (1997) uvádějí, že anglicky mluvící děti, začínají vytvářet gramaticky komplexnější promluvy, má-li jejich slovník někde mezi 50 a 200 slovy.</a:t>
            </a:r>
          </a:p>
        </p:txBody>
      </p:sp>
    </p:spTree>
    <p:extLst>
      <p:ext uri="{BB962C8B-B14F-4D97-AF65-F5344CB8AC3E}">
        <p14:creationId xmlns:p14="http://schemas.microsoft.com/office/powerpoint/2010/main" val="34082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Dokonce i u neslyšících narůstá lexikon a komplexnost syntaxe zhruba stejně rychle.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06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Telegrafická řeč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/>
              <a:t>= Věty produkované, jakoby někdo </a:t>
            </a:r>
            <a:r>
              <a:rPr lang="cs-CZ" i="1" u="sng" dirty="0"/>
              <a:t>šetřil peníze </a:t>
            </a:r>
            <a:r>
              <a:rPr lang="cs-CZ" dirty="0"/>
              <a:t>na slovech v telegramu.</a:t>
            </a:r>
          </a:p>
          <a:p>
            <a:r>
              <a:rPr lang="cs-CZ" dirty="0"/>
              <a:t>Typická pro určité jazyky: angličtina.</a:t>
            </a:r>
          </a:p>
          <a:p>
            <a:r>
              <a:rPr lang="cs-CZ" dirty="0"/>
              <a:t>Např.: </a:t>
            </a:r>
            <a:r>
              <a:rPr lang="en-US" dirty="0"/>
              <a:t>"went swimming </a:t>
            </a:r>
            <a:r>
              <a:rPr lang="en-US" dirty="0" smtClean="0"/>
              <a:t>Dad" </a:t>
            </a:r>
            <a:r>
              <a:rPr lang="cs-CZ" dirty="0"/>
              <a:t>místo </a:t>
            </a:r>
            <a:r>
              <a:rPr lang="en-US" dirty="0"/>
              <a:t>"I went swimming last night with my Dad</a:t>
            </a:r>
            <a:r>
              <a:rPr lang="en-US" dirty="0" smtClean="0"/>
              <a:t>"</a:t>
            </a:r>
            <a:r>
              <a:rPr lang="cs-CZ" dirty="0" smtClean="0"/>
              <a:t> (telegrafická řeč osmiletého školáka s DS).</a:t>
            </a:r>
            <a:endParaRPr lang="cs-CZ" dirty="0"/>
          </a:p>
          <a:p>
            <a:r>
              <a:rPr lang="cs-CZ" dirty="0"/>
              <a:t>Odlišné jazyky (např. flektivní j.) ovšem informace, v angličtině nesené samostatnými předložkami (izolační jazyk), vyjadřují </a:t>
            </a:r>
            <a:r>
              <a:rPr lang="cs-CZ" dirty="0" smtClean="0"/>
              <a:t>koncovkami </a:t>
            </a:r>
            <a:r>
              <a:rPr lang="cs-CZ" dirty="0"/>
              <a:t>a děti se </a:t>
            </a:r>
            <a:r>
              <a:rPr lang="cs-CZ" dirty="0" smtClean="0"/>
              <a:t>je </a:t>
            </a:r>
            <a:r>
              <a:rPr lang="cs-CZ" dirty="0"/>
              <a:t>naučí již s prvními slovy (např. pádové koncovky). </a:t>
            </a:r>
            <a:r>
              <a:rPr lang="cs-CZ" dirty="0" smtClean="0"/>
              <a:t>(„spadl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/>
              <a:t>“, „dej</a:t>
            </a:r>
            <a:r>
              <a:rPr lang="cs-CZ" dirty="0" smtClean="0"/>
              <a:t>“, „Pepíčk</a:t>
            </a:r>
            <a:r>
              <a:rPr lang="cs-CZ" dirty="0" smtClean="0">
                <a:solidFill>
                  <a:srgbClr val="FF0000"/>
                </a:solidFill>
              </a:rPr>
              <a:t>ovi</a:t>
            </a:r>
            <a:r>
              <a:rPr lang="cs-CZ" dirty="0" smtClean="0"/>
              <a:t>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49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Víceslovné věty +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?Jak se děti mohou naučit tak složitou gramatiku (jakou má např. čeština) s minimem </a:t>
            </a:r>
            <a:r>
              <a:rPr lang="cs-CZ" i="1" dirty="0" err="1" smtClean="0"/>
              <a:t>scaffoldingu</a:t>
            </a:r>
            <a:r>
              <a:rPr lang="cs-CZ" i="1" dirty="0" smtClean="0"/>
              <a:t> </a:t>
            </a:r>
            <a:r>
              <a:rPr lang="cs-CZ" dirty="0" smtClean="0"/>
              <a:t>(L. S. </a:t>
            </a:r>
            <a:r>
              <a:rPr lang="cs-CZ" dirty="0" err="1" smtClean="0"/>
              <a:t>Vygotskij</a:t>
            </a:r>
            <a:r>
              <a:rPr lang="cs-CZ" dirty="0" smtClean="0"/>
              <a:t>)?</a:t>
            </a:r>
            <a:endParaRPr lang="cs-CZ" dirty="0"/>
          </a:p>
          <a:p>
            <a:endParaRPr lang="cs-CZ" dirty="0"/>
          </a:p>
          <a:p>
            <a:r>
              <a:rPr lang="cs-CZ" dirty="0"/>
              <a:t>Dítě si (</a:t>
            </a:r>
            <a:r>
              <a:rPr lang="cs-CZ" b="1" dirty="0"/>
              <a:t>automaticky</a:t>
            </a:r>
            <a:r>
              <a:rPr lang="cs-CZ" dirty="0"/>
              <a:t>!) </a:t>
            </a:r>
            <a:r>
              <a:rPr lang="cs-CZ" b="1" dirty="0"/>
              <a:t>vytváří hypotézy</a:t>
            </a:r>
            <a:r>
              <a:rPr lang="cs-CZ" dirty="0"/>
              <a:t>, co která změna morfémů a změna pořadí může znamenat (v tom dítěti pomáhá rozvíjející se </a:t>
            </a:r>
            <a:r>
              <a:rPr lang="cs-CZ" b="1" i="1" dirty="0"/>
              <a:t>teorie mysli</a:t>
            </a:r>
            <a:r>
              <a:rPr lang="cs-CZ" dirty="0"/>
              <a:t>). </a:t>
            </a:r>
          </a:p>
          <a:p>
            <a:r>
              <a:rPr lang="cs-CZ" dirty="0"/>
              <a:t>Utvořené hypotézy dítě testuje. Dokladem testování hypotéz je tvorba hypotéz (resp. </a:t>
            </a:r>
            <a:r>
              <a:rPr lang="cs-CZ" b="1" i="1" dirty="0" err="1"/>
              <a:t>overregulation</a:t>
            </a:r>
            <a:r>
              <a:rPr lang="cs-CZ" b="1" i="1" dirty="0"/>
              <a:t> (</a:t>
            </a:r>
            <a:r>
              <a:rPr lang="cs-CZ" b="1" i="1" dirty="0" err="1"/>
              <a:t>error</a:t>
            </a:r>
            <a:r>
              <a:rPr lang="cs-CZ" b="1" i="1" dirty="0"/>
              <a:t>) </a:t>
            </a:r>
            <a:r>
              <a:rPr lang="cs-CZ" dirty="0"/>
              <a:t>= nadměrné užívání gramatických pravidel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Příklady: Já </a:t>
            </a:r>
            <a:r>
              <a:rPr lang="cs-CZ" dirty="0"/>
              <a:t>pudu – Marta tam pudla. Můžu si to </a:t>
            </a:r>
            <a:r>
              <a:rPr lang="cs-CZ" dirty="0" err="1"/>
              <a:t>vezmout</a:t>
            </a:r>
            <a:r>
              <a:rPr lang="cs-CZ" dirty="0"/>
              <a:t>? On tam šel – ona tam </a:t>
            </a:r>
            <a:r>
              <a:rPr lang="cs-CZ" dirty="0" err="1"/>
              <a:t>šela</a:t>
            </a:r>
            <a:r>
              <a:rPr lang="cs-CZ" dirty="0"/>
              <a:t>; hroch – </a:t>
            </a:r>
            <a:r>
              <a:rPr lang="cs-CZ" dirty="0" err="1"/>
              <a:t>pl</a:t>
            </a:r>
            <a:r>
              <a:rPr lang="cs-CZ" dirty="0"/>
              <a:t>. hrochy (místo hroši</a:t>
            </a:r>
            <a:r>
              <a:rPr lang="cs-CZ" dirty="0" smtClean="0"/>
              <a:t>); Děkuju mi (místo ti).</a:t>
            </a:r>
          </a:p>
          <a:p>
            <a:endParaRPr lang="cs-CZ" dirty="0"/>
          </a:p>
          <a:p>
            <a:pPr marL="118872" indent="0">
              <a:buNone/>
            </a:pPr>
            <a:r>
              <a:rPr lang="cs-CZ" dirty="0"/>
              <a:t>Rada: Je lepší mluvit na děti v </a:t>
            </a:r>
            <a:r>
              <a:rPr lang="cs-CZ" dirty="0" smtClean="0"/>
              <a:t>běžných </a:t>
            </a:r>
            <a:r>
              <a:rPr lang="cs-CZ" dirty="0"/>
              <a:t>větách něž pro ně mluvu zjednodušovat.</a:t>
            </a:r>
          </a:p>
        </p:txBody>
      </p:sp>
    </p:spTree>
    <p:extLst>
      <p:ext uri="{BB962C8B-B14F-4D97-AF65-F5344CB8AC3E}">
        <p14:creationId xmlns:p14="http://schemas.microsoft.com/office/powerpoint/2010/main" val="10991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1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Dítě se při tvorbě hypotéz zaměřuje (</a:t>
            </a:r>
            <a:r>
              <a:rPr lang="cs-CZ" dirty="0" err="1"/>
              <a:t>Slobin</a:t>
            </a:r>
            <a:r>
              <a:rPr lang="cs-CZ" dirty="0"/>
              <a:t>, 1985):</a:t>
            </a:r>
          </a:p>
          <a:p>
            <a:pPr marL="118872" indent="0">
              <a:buNone/>
            </a:pPr>
            <a:r>
              <a:rPr lang="cs-CZ" dirty="0"/>
              <a:t>1. na </a:t>
            </a:r>
            <a:r>
              <a:rPr lang="cs-CZ" b="1" dirty="0"/>
              <a:t>pravidelnosti</a:t>
            </a:r>
            <a:r>
              <a:rPr lang="cs-CZ" dirty="0"/>
              <a:t> změn slovních forem;</a:t>
            </a:r>
          </a:p>
          <a:p>
            <a:pPr marL="118872" indent="0">
              <a:buNone/>
            </a:pPr>
            <a:r>
              <a:rPr lang="cs-CZ" dirty="0"/>
              <a:t>2. na morfematické </a:t>
            </a:r>
            <a:r>
              <a:rPr lang="cs-CZ" b="1" dirty="0"/>
              <a:t>flexe</a:t>
            </a:r>
            <a:r>
              <a:rPr lang="cs-CZ" dirty="0"/>
              <a:t> signalizující změnu významu, zvláště přípony (popř. koncovky);</a:t>
            </a:r>
          </a:p>
          <a:p>
            <a:pPr marL="118872" indent="0">
              <a:buNone/>
            </a:pPr>
            <a:r>
              <a:rPr lang="cs-CZ" dirty="0"/>
              <a:t>3. na </a:t>
            </a:r>
            <a:r>
              <a:rPr lang="cs-CZ" b="1" dirty="0"/>
              <a:t>pořadí</a:t>
            </a:r>
            <a:r>
              <a:rPr lang="cs-CZ" dirty="0"/>
              <a:t> morfémů zahrnující jak pořadí slovních afixů (předpon a přípon) a kořenů, tak pořadí slov ve větě. (</a:t>
            </a:r>
            <a:r>
              <a:rPr lang="cs-CZ" dirty="0" err="1"/>
              <a:t>Sternberg</a:t>
            </a:r>
            <a:r>
              <a:rPr lang="cs-CZ" dirty="0"/>
              <a:t>, 2009, s. 342)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Sternberg</a:t>
            </a:r>
            <a:r>
              <a:rPr lang="cs-CZ" dirty="0"/>
              <a:t> (2009, s. 342): Jedna studie zjistila, že slyšící děti věnují pozornost těm klíčovým akustickým podnětům ve větách, které vymezují gramaticky kritické atributy těchto vět (</a:t>
            </a:r>
            <a:r>
              <a:rPr lang="cs-CZ" dirty="0" err="1"/>
              <a:t>Hirsh</a:t>
            </a:r>
            <a:r>
              <a:rPr lang="cs-CZ" dirty="0"/>
              <a:t>-Pasek et al., 1987). Tj. děti  jsou automaticky schopny nalézat </a:t>
            </a:r>
            <a:r>
              <a:rPr lang="cs-CZ" i="1" dirty="0" err="1"/>
              <a:t>salientní</a:t>
            </a:r>
            <a:r>
              <a:rPr lang="cs-CZ" dirty="0"/>
              <a:t> místa vět, což jsou tzv. </a:t>
            </a:r>
            <a:r>
              <a:rPr lang="cs-CZ" i="1" dirty="0"/>
              <a:t>kořeny slov </a:t>
            </a:r>
            <a:r>
              <a:rPr lang="cs-CZ" dirty="0"/>
              <a:t>(tj. autosémantické morfémy). </a:t>
            </a:r>
            <a:r>
              <a:rPr lang="cs-CZ" dirty="0" smtClean="0"/>
              <a:t>(Platí </a:t>
            </a:r>
            <a:r>
              <a:rPr lang="cs-CZ" dirty="0"/>
              <a:t>to i pro </a:t>
            </a:r>
            <a:r>
              <a:rPr lang="cs-CZ" dirty="0" smtClean="0"/>
              <a:t>příběhy).</a:t>
            </a: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68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Bilingvismus – zbytečná zátěž nebo upgrade?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Žádný nepříznivý vliv (navzdory mnoha „logicky“ znějícím předsudkům) nebyl dosud (2018) zjištěn!</a:t>
            </a:r>
          </a:p>
          <a:p>
            <a:r>
              <a:rPr lang="cs-CZ" dirty="0"/>
              <a:t>Bilingvní děti vyřknou první slova ve stejnou dobu jako </a:t>
            </a:r>
            <a:r>
              <a:rPr lang="cs-CZ" dirty="0" err="1"/>
              <a:t>monoligvní</a:t>
            </a:r>
            <a:r>
              <a:rPr lang="cs-CZ" dirty="0"/>
              <a:t> děti.</a:t>
            </a:r>
          </a:p>
          <a:p>
            <a:r>
              <a:rPr lang="cs-CZ" dirty="0"/>
              <a:t>Velikost lexikonu je např. ve dvou letech srovnatelná (ne-li větší u bilingvních dětí).</a:t>
            </a:r>
          </a:p>
          <a:p>
            <a:r>
              <a:rPr lang="cs-CZ" dirty="0"/>
              <a:t>Bilingvní děti nejsou kvůli „přepínání“ pomalejší. Lehce se přepínají mezi oběma kódy. Míchání obou jazyků je kontextové! Už dvouleté děti dokážou odlišit, kdy jakou řeč použít (vývoj </a:t>
            </a:r>
            <a:r>
              <a:rPr lang="cs-CZ" dirty="0" err="1"/>
              <a:t>ToM</a:t>
            </a:r>
            <a:r>
              <a:rPr lang="cs-CZ" dirty="0"/>
              <a:t>).</a:t>
            </a:r>
          </a:p>
          <a:p>
            <a:r>
              <a:rPr lang="cs-CZ" dirty="0"/>
              <a:t>U bilingvismu nebyly dosud objeveny nevýhody!</a:t>
            </a:r>
          </a:p>
          <a:p>
            <a:r>
              <a:rPr lang="cs-CZ" dirty="0"/>
              <a:t>Dítě se naučí oběma jazykům paralelně stejně jednoduše jako se učí jednomu jazyku. Včetně dvou sad fonémů.</a:t>
            </a:r>
          </a:p>
          <a:p>
            <a:r>
              <a:rPr lang="cs-CZ" dirty="0">
                <a:hlinkClick r:id="rId2"/>
              </a:rPr>
              <a:t>https://www.youtube.com/watch?v=Bp2Fvkt-TRM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3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řeči je kulturní univerzálií = každá lidská kultura tuto technologii zná a využívá.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Jaké </a:t>
            </a:r>
            <a:r>
              <a:rPr lang="cs-CZ" dirty="0"/>
              <a:t>další kulturní univerzálie znáte?</a:t>
            </a:r>
          </a:p>
        </p:txBody>
      </p:sp>
    </p:spTree>
    <p:extLst>
      <p:ext uri="{BB962C8B-B14F-4D97-AF65-F5344CB8AC3E}">
        <p14:creationId xmlns:p14="http://schemas.microsoft.com/office/powerpoint/2010/main" val="196663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2859" y="1774825"/>
            <a:ext cx="6358282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940152" y="6488668"/>
            <a:ext cx="2531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Kuhlová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69042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Jestliže má dítě rodiče, kde každý z nich mluví jiným jazykem, jak dítě tyto řeči vnímá? </a:t>
            </a:r>
            <a:endParaRPr lang="cs-CZ" dirty="0" smtClean="0"/>
          </a:p>
          <a:p>
            <a:r>
              <a:rPr lang="cs-CZ" dirty="0" smtClean="0"/>
              <a:t>Probíhají </a:t>
            </a:r>
            <a:r>
              <a:rPr lang="cs-CZ" dirty="0"/>
              <a:t>jednotlivé fáze vývoje a osvojování lidské řeči stejně u všech jazyků</a:t>
            </a:r>
            <a:r>
              <a:rPr lang="cs-CZ" dirty="0" smtClean="0"/>
              <a:t>? Je </a:t>
            </a:r>
            <a:r>
              <a:rPr lang="cs-CZ" dirty="0"/>
              <a:t>možné rozpoznat vadu vývoje řeči již v období žvatlání?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je možné rozpoznat vadu vývoje řeči v již tak brzkém věku, jakým způsobem se to dá řešit? </a:t>
            </a:r>
            <a:endParaRPr lang="cs-CZ" dirty="0" smtClean="0"/>
          </a:p>
          <a:p>
            <a:r>
              <a:rPr lang="cs-CZ" dirty="0"/>
              <a:t>Existují nějaké faktory, které dokáží „urychlit“ u dětí dobu ve které dojde k osvojení řeči? </a:t>
            </a:r>
            <a:r>
              <a:rPr lang="cs-CZ" dirty="0" err="1" smtClean="0"/>
              <a:t>Jakto</a:t>
            </a:r>
            <a:r>
              <a:rPr lang="cs-CZ" dirty="0" smtClean="0"/>
              <a:t> že </a:t>
            </a:r>
            <a:r>
              <a:rPr lang="cs-CZ" dirty="0"/>
              <a:t>to některé dítě zvládne dříve a jiné později?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93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Funguje metoda komunikace s batoletem pomocí tzv. znakování ? </a:t>
            </a:r>
            <a:endParaRPr lang="cs-CZ" dirty="0" smtClean="0"/>
          </a:p>
          <a:p>
            <a:r>
              <a:rPr lang="cs-CZ" dirty="0" smtClean="0"/>
              <a:t>Může </a:t>
            </a:r>
            <a:r>
              <a:rPr lang="cs-CZ" dirty="0"/>
              <a:t>polekání způsobit poruchu vývoje řeči</a:t>
            </a:r>
            <a:r>
              <a:rPr lang="cs-CZ" dirty="0" smtClean="0"/>
              <a:t>?</a:t>
            </a:r>
          </a:p>
          <a:p>
            <a:r>
              <a:rPr lang="cs-CZ" dirty="0"/>
              <a:t>Jak dochází k rozvoji komunikace u dětí s vadou sluchu a mentální retardací? </a:t>
            </a:r>
            <a:endParaRPr lang="cs-CZ" dirty="0" smtClean="0"/>
          </a:p>
          <a:p>
            <a:r>
              <a:rPr lang="cs-CZ" dirty="0" smtClean="0"/>
              <a:t>Jakým </a:t>
            </a:r>
            <a:r>
              <a:rPr lang="cs-CZ" dirty="0"/>
              <a:t>způsobem probíhá osvojování řeči ve dvojjazyčném manželství</a:t>
            </a:r>
            <a:r>
              <a:rPr lang="cs-CZ" dirty="0" smtClean="0"/>
              <a:t>?</a:t>
            </a:r>
          </a:p>
          <a:p>
            <a:r>
              <a:rPr lang="cs-CZ" dirty="0"/>
              <a:t>Do jaké míry je osvojování jazyka dědičné a jakou důležitost hraje vliv prostředí?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jakém období vývoje dítěte je, vzhledem k zužování palety fonémů, nejvhodnější začínat s výukou cizích jazyků? </a:t>
            </a:r>
            <a:endParaRPr lang="cs-CZ" dirty="0" smtClean="0"/>
          </a:p>
          <a:p>
            <a:r>
              <a:rPr lang="cs-CZ" dirty="0" smtClean="0"/>
              <a:t>Kdy </a:t>
            </a:r>
            <a:r>
              <a:rPr lang="cs-CZ" dirty="0"/>
              <a:t>začnou </a:t>
            </a:r>
            <a:r>
              <a:rPr lang="cs-CZ" dirty="0" err="1"/>
              <a:t>bilinguální</a:t>
            </a:r>
            <a:r>
              <a:rPr lang="cs-CZ" dirty="0"/>
              <a:t> děti rozlišovat mezi dvěma jazyky a jejich typickými fonémy</a:t>
            </a:r>
            <a:r>
              <a:rPr lang="cs-CZ" dirty="0" smtClean="0"/>
              <a:t>?</a:t>
            </a:r>
          </a:p>
          <a:p>
            <a:r>
              <a:rPr lang="cs-CZ" dirty="0" smtClean="0"/>
              <a:t>Je-li dítě postižené</a:t>
            </a:r>
            <a:r>
              <a:rPr lang="cs-CZ" dirty="0"/>
              <a:t>, jak u něj probíhá osvojování řeči?</a:t>
            </a:r>
          </a:p>
        </p:txBody>
      </p:sp>
    </p:spTree>
    <p:extLst>
      <p:ext uri="{BB962C8B-B14F-4D97-AF65-F5344CB8AC3E}">
        <p14:creationId xmlns:p14="http://schemas.microsoft.com/office/powerpoint/2010/main" val="324133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F0CB9-1E9A-46D3-8686-0225777E0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F2D327-5D1C-4C3C-B3BD-CB918CA4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je to s osvojování jazyka u dětí s mentálním postižením (středně těžké a dále)?</a:t>
            </a:r>
          </a:p>
          <a:p>
            <a:r>
              <a:rPr lang="cs-CZ" dirty="0"/>
              <a:t>Proč některé děti s mentálním postižením nedokáží komunikovat, ale dokáží opakovat (echolalie)?</a:t>
            </a:r>
          </a:p>
          <a:p>
            <a:r>
              <a:rPr lang="cs-CZ" dirty="0"/>
              <a:t>Jak lze vyvolat další stádia vývoje řeči u dětí ze slabšího kulturně sociálního zázemí, které mají opožděný vývoj? Jak s nimi konkrétně pracovat?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17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lze využít poznatky osvojování jazyka u předškolních dětí přicházejících do prostředí, ve kterém se používá jiný jazyk, než je jejich mateřský?</a:t>
            </a:r>
          </a:p>
          <a:p>
            <a:r>
              <a:rPr lang="cs-CZ" dirty="0"/>
              <a:t>Existuje v raném vývoji preference jednoho ze dvou jazyků? </a:t>
            </a:r>
          </a:p>
          <a:p>
            <a:r>
              <a:rPr lang="cs-CZ" dirty="0"/>
              <a:t>Ve které fázi osvojování je dítě schopno rozeznat jeden jazyk od druhého?</a:t>
            </a:r>
          </a:p>
        </p:txBody>
      </p:sp>
    </p:spTree>
    <p:extLst>
      <p:ext uri="{BB962C8B-B14F-4D97-AF65-F5344CB8AC3E}">
        <p14:creationId xmlns:p14="http://schemas.microsoft.com/office/powerpoint/2010/main" val="203731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447C1-298B-4B5F-A3FF-AF16421D9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60DBC-D706-49F2-BE15-0CBD4C88A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Oheň, dům, nástroje, pohřeb, ošacení a ozdoby, hudba a zpěv, domestikace psa, </a:t>
            </a:r>
            <a:r>
              <a:rPr lang="cs-CZ" dirty="0" smtClean="0"/>
              <a:t>manželský </a:t>
            </a:r>
            <a:r>
              <a:rPr lang="cs-CZ" dirty="0"/>
              <a:t>systém …</a:t>
            </a:r>
          </a:p>
        </p:txBody>
      </p:sp>
    </p:spTree>
    <p:extLst>
      <p:ext uri="{BB962C8B-B14F-4D97-AF65-F5344CB8AC3E}">
        <p14:creationId xmlns:p14="http://schemas.microsoft.com/office/powerpoint/2010/main" val="134769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jevy a jaká pozorování dokládají, že osvojování si jazyka je ovlivněno jak dědičností, tak i prostředím?</a:t>
            </a:r>
          </a:p>
        </p:txBody>
      </p:sp>
    </p:spTree>
    <p:extLst>
      <p:ext uri="{BB962C8B-B14F-4D97-AF65-F5344CB8AC3E}">
        <p14:creationId xmlns:p14="http://schemas.microsoft.com/office/powerpoint/2010/main" val="205511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Noam</a:t>
            </a:r>
            <a:r>
              <a:rPr lang="cs-CZ" dirty="0"/>
              <a:t> </a:t>
            </a:r>
            <a:r>
              <a:rPr lang="cs-CZ" dirty="0" err="1"/>
              <a:t>Chomsky</a:t>
            </a:r>
            <a:r>
              <a:rPr lang="cs-CZ" dirty="0"/>
              <a:t> a jeho LAD</a:t>
            </a:r>
          </a:p>
          <a:p>
            <a:r>
              <a:rPr lang="cs-CZ" dirty="0"/>
              <a:t>Argumenty pro vrozenost řeči u Chomského ad.?</a:t>
            </a:r>
          </a:p>
        </p:txBody>
      </p:sp>
    </p:spTree>
    <p:extLst>
      <p:ext uri="{BB962C8B-B14F-4D97-AF65-F5344CB8AC3E}">
        <p14:creationId xmlns:p14="http://schemas.microsoft.com/office/powerpoint/2010/main" val="243532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Argumenty pro částečnou vrozenost řečových schopností: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435280" cy="462560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Relativní </a:t>
            </a:r>
            <a:r>
              <a:rPr lang="cs-CZ" b="1" dirty="0"/>
              <a:t>snadnost</a:t>
            </a:r>
            <a:r>
              <a:rPr lang="cs-CZ" dirty="0"/>
              <a:t> </a:t>
            </a:r>
            <a:r>
              <a:rPr lang="cs-CZ" dirty="0" smtClean="0"/>
              <a:t>učení se prvnímu jazyku, při </a:t>
            </a:r>
            <a:r>
              <a:rPr lang="cs-CZ" dirty="0"/>
              <a:t>srovnání s učením se novému jazyku.</a:t>
            </a:r>
          </a:p>
          <a:p>
            <a:r>
              <a:rPr lang="cs-CZ" b="1" dirty="0"/>
              <a:t>Stejný ontogenetický postup </a:t>
            </a:r>
            <a:r>
              <a:rPr lang="cs-CZ" dirty="0"/>
              <a:t>u všech jazyků a např. i u znakové řeči (podobný nárůst lexikonu, komplexnější gramatika zhruba ve stejnou dobu apod.).</a:t>
            </a:r>
          </a:p>
          <a:p>
            <a:r>
              <a:rPr lang="cs-CZ" dirty="0"/>
              <a:t>Poměrně </a:t>
            </a:r>
            <a:r>
              <a:rPr lang="cs-CZ" b="1" dirty="0"/>
              <a:t>malý „input“ </a:t>
            </a:r>
            <a:r>
              <a:rPr lang="cs-CZ" dirty="0"/>
              <a:t>(pro imitaci je </a:t>
            </a:r>
            <a:r>
              <a:rPr lang="cs-CZ" dirty="0" smtClean="0"/>
              <a:t>nedostatečný; ale pozor </a:t>
            </a:r>
            <a:r>
              <a:rPr lang="cs-CZ" dirty="0" err="1" smtClean="0"/>
              <a:t>situační-kontextová</a:t>
            </a:r>
            <a:r>
              <a:rPr lang="cs-CZ" dirty="0" smtClean="0"/>
              <a:t> lingvistika).</a:t>
            </a:r>
            <a:endParaRPr lang="cs-CZ" dirty="0"/>
          </a:p>
          <a:p>
            <a:r>
              <a:rPr lang="cs-CZ" b="1" dirty="0"/>
              <a:t>Kritická období </a:t>
            </a:r>
            <a:r>
              <a:rPr lang="cs-CZ" dirty="0"/>
              <a:t>(i pro znakovou řeč) svědčí také o </a:t>
            </a:r>
            <a:r>
              <a:rPr lang="cs-CZ" dirty="0" smtClean="0"/>
              <a:t>částečné </a:t>
            </a:r>
            <a:r>
              <a:rPr lang="cs-CZ" dirty="0"/>
              <a:t>vrozenosti.</a:t>
            </a:r>
          </a:p>
          <a:p>
            <a:r>
              <a:rPr lang="cs-CZ" b="1" dirty="0"/>
              <a:t>Velká míra implicitnosti </a:t>
            </a:r>
            <a:r>
              <a:rPr lang="cs-CZ" dirty="0"/>
              <a:t>např. gramatických pravidel. (O tom, že dennodenně realizujeme přibližně stovky gramatických pravidel, se dozvíme až díky výuce pravopisu na </a:t>
            </a:r>
            <a:r>
              <a:rPr lang="cs-CZ" dirty="0" smtClean="0"/>
              <a:t>ZŠ.)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95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nám říká případ vlčích dětí o lidské řeči?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82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řeči: </a:t>
            </a:r>
            <a:r>
              <a:rPr lang="cs-CZ" dirty="0" smtClean="0"/>
              <a:t>krátký přehled</a:t>
            </a:r>
            <a:endParaRPr lang="cs-CZ" dirty="0"/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5191"/>
            <a:ext cx="8363272" cy="4625609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dirty="0"/>
              <a:t>1. měsíc –komunikuje maximálně pláčem</a:t>
            </a:r>
          </a:p>
          <a:p>
            <a:r>
              <a:rPr lang="cs-CZ" altLang="cs-CZ" dirty="0"/>
              <a:t>2. měsíc – dochází k vokalizacím, </a:t>
            </a:r>
            <a:r>
              <a:rPr lang="cs-CZ" altLang="cs-CZ" b="1" dirty="0"/>
              <a:t>broukání</a:t>
            </a:r>
          </a:p>
          <a:p>
            <a:r>
              <a:rPr lang="cs-CZ" altLang="cs-CZ" dirty="0"/>
              <a:t>6. měsíc – </a:t>
            </a:r>
            <a:r>
              <a:rPr lang="cs-CZ" altLang="cs-CZ" b="1" dirty="0"/>
              <a:t>žvatlání</a:t>
            </a:r>
            <a:r>
              <a:rPr lang="cs-CZ" altLang="cs-CZ" dirty="0"/>
              <a:t> (slabiky), sluchová ostrost, vyjadřuje nespokojenost a požadavky i jinak než pláčem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	kanonické žvatlání („dada“, „mama“…)</a:t>
            </a:r>
          </a:p>
          <a:p>
            <a:r>
              <a:rPr lang="cs-CZ" altLang="cs-CZ" dirty="0"/>
              <a:t>8.-10. měsíc – dítě rozumí jednoduchému verbálnímu sdělení</a:t>
            </a:r>
          </a:p>
          <a:p>
            <a:r>
              <a:rPr lang="cs-CZ" altLang="cs-CZ" dirty="0"/>
              <a:t>12. měsíců – umí vyslovit několik „globálních“ slov, průpovídek=</a:t>
            </a:r>
            <a:r>
              <a:rPr lang="cs-CZ" altLang="cs-CZ" b="1" dirty="0" err="1"/>
              <a:t>holofrází</a:t>
            </a:r>
            <a:r>
              <a:rPr lang="cs-CZ" altLang="cs-CZ" dirty="0"/>
              <a:t> (jedno z prvních slov je zápor, „ne“, což je i jedno z nejabstraktnějších slov!). Rozumí cca 50 slovům.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+Preverbální schopnost komunikovat – tzv. znakování.</a:t>
            </a:r>
          </a:p>
        </p:txBody>
      </p:sp>
    </p:spTree>
    <p:extLst>
      <p:ext uri="{BB962C8B-B14F-4D97-AF65-F5344CB8AC3E}">
        <p14:creationId xmlns:p14="http://schemas.microsoft.com/office/powerpoint/2010/main" val="258073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4869</TotalTime>
  <Words>1805</Words>
  <Application>Microsoft Office PowerPoint</Application>
  <PresentationFormat>Předvádění na obrazovce (4:3)</PresentationFormat>
  <Paragraphs>148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Vývojová psychologie Osvojování řeči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Argumenty pro částečnou vrozenost řečových schopností:</vt:lpstr>
      <vt:lpstr>Otázky:</vt:lpstr>
      <vt:lpstr>Vývoj řeči: krátký přehled</vt:lpstr>
      <vt:lpstr>Vývoj řeči: krátký přehled</vt:lpstr>
      <vt:lpstr>Vývoj řeči: krátký přehled</vt:lpstr>
      <vt:lpstr>Percepce řeči</vt:lpstr>
      <vt:lpstr>Kategorická percepce řeči (KPŘ)</vt:lpstr>
      <vt:lpstr>Prezentace aplikace PowerPoint</vt:lpstr>
      <vt:lpstr>https://www.youtube.com/watch?v=G2XBIkHW954 Patricia Kuhlová</vt:lpstr>
      <vt:lpstr>Otázky:</vt:lpstr>
      <vt:lpstr>Otázka:</vt:lpstr>
      <vt:lpstr>Prezentace aplikace PowerPoint</vt:lpstr>
      <vt:lpstr>Jazykový vývoj=osvojování si řeči</vt:lpstr>
      <vt:lpstr>První slova – jaká jsou?</vt:lpstr>
      <vt:lpstr>Overextension error</vt:lpstr>
      <vt:lpstr>Morfémy</vt:lpstr>
      <vt:lpstr>Typologie jazyků</vt:lpstr>
      <vt:lpstr>Vývojová korelace lexikonu a syntaxe</vt:lpstr>
      <vt:lpstr>Prezentace aplikace PowerPoint</vt:lpstr>
      <vt:lpstr>Telegrafická řeč</vt:lpstr>
      <vt:lpstr>Víceslovné věty + syntaxe</vt:lpstr>
      <vt:lpstr>Prezentace aplikace PowerPoint</vt:lpstr>
      <vt:lpstr>Bilingvismus – zbytečná zátěž nebo upgrade?</vt:lpstr>
      <vt:lpstr>Prezentace aplikace PowerPoint</vt:lpstr>
      <vt:lpstr>Otázky 2020</vt:lpstr>
      <vt:lpstr>Prezentace aplikace PowerPoint</vt:lpstr>
      <vt:lpstr>Otázky</vt:lpstr>
      <vt:lpstr>Otázky: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Jan Krása</cp:lastModifiedBy>
  <cp:revision>377</cp:revision>
  <dcterms:created xsi:type="dcterms:W3CDTF">2015-02-16T07:32:26Z</dcterms:created>
  <dcterms:modified xsi:type="dcterms:W3CDTF">2020-12-15T15:13:40Z</dcterms:modified>
</cp:coreProperties>
</file>