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6" r:id="rId2"/>
    <p:sldId id="345" r:id="rId3"/>
    <p:sldId id="353" r:id="rId4"/>
    <p:sldId id="346" r:id="rId5"/>
    <p:sldId id="344" r:id="rId6"/>
    <p:sldId id="263" r:id="rId7"/>
    <p:sldId id="308" r:id="rId8"/>
    <p:sldId id="309" r:id="rId9"/>
    <p:sldId id="354" r:id="rId10"/>
    <p:sldId id="328" r:id="rId11"/>
    <p:sldId id="329" r:id="rId12"/>
    <p:sldId id="330" r:id="rId13"/>
    <p:sldId id="331" r:id="rId14"/>
    <p:sldId id="332" r:id="rId15"/>
    <p:sldId id="333" r:id="rId16"/>
    <p:sldId id="334" r:id="rId17"/>
    <p:sldId id="335" r:id="rId18"/>
    <p:sldId id="336" r:id="rId19"/>
    <p:sldId id="352" r:id="rId20"/>
    <p:sldId id="337" r:id="rId21"/>
    <p:sldId id="338" r:id="rId22"/>
    <p:sldId id="339" r:id="rId23"/>
    <p:sldId id="340" r:id="rId24"/>
    <p:sldId id="347" r:id="rId25"/>
    <p:sldId id="348" r:id="rId26"/>
    <p:sldId id="341" r:id="rId27"/>
    <p:sldId id="349" r:id="rId28"/>
    <p:sldId id="350" r:id="rId29"/>
    <p:sldId id="351" r:id="rId30"/>
    <p:sldId id="342" r:id="rId31"/>
    <p:sldId id="343" r:id="rId32"/>
    <p:sldId id="318" r:id="rId33"/>
    <p:sldId id="323" r:id="rId3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a:t>Klepnutím lze upravit styl předlohy nadpisů.</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a:t>Klepnutím lze upravit styl předlohy podnadpisů.</a:t>
            </a:r>
            <a:endParaRPr kumimoji="0" lang="en-US"/>
          </a:p>
        </p:txBody>
      </p:sp>
      <p:sp>
        <p:nvSpPr>
          <p:cNvPr id="4" name="Zástupný symbol pro datum 3"/>
          <p:cNvSpPr>
            <a:spLocks noGrp="1"/>
          </p:cNvSpPr>
          <p:nvPr>
            <p:ph type="dt" sz="half" idx="10"/>
          </p:nvPr>
        </p:nvSpPr>
        <p:spPr/>
        <p:txBody>
          <a:bodyPr/>
          <a:lstStyle/>
          <a:p>
            <a:fld id="{7F5D7310-8859-4BF8-8B90-E51E5672B7EC}" type="datetimeFigureOut">
              <a:rPr lang="cs-CZ" smtClean="0"/>
              <a:pPr/>
              <a:t>09.11.2020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FC9DEA-9BF1-42AA-853A-CD17104EACAC}" type="slidenum">
              <a:rPr lang="cs-CZ" smtClean="0"/>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7F5D7310-8859-4BF8-8B90-E51E5672B7EC}" type="datetimeFigureOut">
              <a:rPr lang="cs-CZ" smtClean="0"/>
              <a:pPr/>
              <a:t>09.11.2020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FC9DEA-9BF1-42AA-853A-CD17104EACA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7F5D7310-8859-4BF8-8B90-E51E5672B7EC}" type="datetimeFigureOut">
              <a:rPr lang="cs-CZ" smtClean="0"/>
              <a:pPr/>
              <a:t>09.11.2020</a:t>
            </a:fld>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endParaRPr lang="cs-CZ"/>
          </a:p>
        </p:txBody>
      </p:sp>
      <p:sp>
        <p:nvSpPr>
          <p:cNvPr id="6" name="Zástupný symbol pro číslo snímku 5"/>
          <p:cNvSpPr>
            <a:spLocks noGrp="1"/>
          </p:cNvSpPr>
          <p:nvPr>
            <p:ph type="sldNum" sz="quarter" idx="12"/>
          </p:nvPr>
        </p:nvSpPr>
        <p:spPr/>
        <p:txBody>
          <a:bodyPr/>
          <a:lstStyle/>
          <a:p>
            <a:fld id="{BBFC9DEA-9BF1-42AA-853A-CD17104EACAC}"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457200" y="1600200"/>
            <a:ext cx="4038600" cy="4495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495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13"/>
          <p:cNvSpPr>
            <a:spLocks noGrp="1"/>
          </p:cNvSpPr>
          <p:nvPr>
            <p:ph type="dt" sz="half" idx="10"/>
          </p:nvPr>
        </p:nvSpPr>
        <p:spPr/>
        <p:txBody>
          <a:bodyPr/>
          <a:lstStyle>
            <a:lvl1pPr>
              <a:defRPr/>
            </a:lvl1pPr>
          </a:lstStyle>
          <a:p>
            <a:pPr>
              <a:defRPr/>
            </a:pPr>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D198AFF3-6885-440B-A5C1-A64F63D608F7}"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kumimoji="0" lang="cs-CZ"/>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7F5D7310-8859-4BF8-8B90-E51E5672B7EC}" type="datetimeFigureOut">
              <a:rPr lang="cs-CZ" smtClean="0"/>
              <a:pPr/>
              <a:t>09.11.2020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FC9DEA-9BF1-42AA-853A-CD17104EACAC}"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p:txBody>
          <a:bodyPr/>
          <a:lstStyle/>
          <a:p>
            <a:fld id="{7F5D7310-8859-4BF8-8B90-E51E5672B7EC}" type="datetimeFigureOut">
              <a:rPr lang="cs-CZ" smtClean="0"/>
              <a:pPr/>
              <a:t>09.11.2020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FC9DEA-9BF1-42AA-853A-CD17104EACAC}"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7F5D7310-8859-4BF8-8B90-E51E5672B7EC}" type="datetimeFigureOut">
              <a:rPr lang="cs-CZ" smtClean="0"/>
              <a:pPr/>
              <a:t>09.11.2020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FC9DEA-9BF1-42AA-853A-CD17104EACAC}"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7F5D7310-8859-4BF8-8B90-E51E5672B7EC}" type="datetimeFigureOut">
              <a:rPr lang="cs-CZ" smtClean="0"/>
              <a:pPr/>
              <a:t>09.11.2020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BFC9DEA-9BF1-42AA-853A-CD17104EACAC}"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7F5D7310-8859-4BF8-8B90-E51E5672B7EC}" type="datetimeFigureOut">
              <a:rPr lang="cs-CZ" smtClean="0"/>
              <a:pPr/>
              <a:t>09.11.2020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BFC9DEA-9BF1-42AA-853A-CD17104EACAC}"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F5D7310-8859-4BF8-8B90-E51E5672B7EC}" type="datetimeFigureOut">
              <a:rPr lang="cs-CZ" smtClean="0"/>
              <a:pPr/>
              <a:t>09.11.2020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BFC9DEA-9BF1-42AA-853A-CD17104EACA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a:t>Klepnutím lze upravit styl předlohy nadpisů.</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p:txBody>
          <a:bodyPr/>
          <a:lstStyle/>
          <a:p>
            <a:fld id="{7F5D7310-8859-4BF8-8B90-E51E5672B7EC}" type="datetimeFigureOut">
              <a:rPr lang="cs-CZ" smtClean="0"/>
              <a:pPr/>
              <a:t>09.11.2020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FC9DEA-9BF1-42AA-853A-CD17104EACAC}" type="slidenum">
              <a:rPr lang="cs-CZ" smtClean="0"/>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a:t>Klepnutím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fld id="{7F5D7310-8859-4BF8-8B90-E51E5672B7EC}" type="datetimeFigureOut">
              <a:rPr lang="cs-CZ" smtClean="0"/>
              <a:pPr/>
              <a:t>09.11.2020</a:t>
            </a:fld>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fld id="{BBFC9DEA-9BF1-42AA-853A-CD17104EACAC}"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7F5D7310-8859-4BF8-8B90-E51E5672B7EC}" type="datetimeFigureOut">
              <a:rPr lang="cs-CZ" smtClean="0"/>
              <a:pPr/>
              <a:t>09.11.2020</a:t>
            </a:fld>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BFC9DEA-9BF1-42AA-853A-CD17104EACAC}"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youtube.com/watch?v=1XkPeN3AWIE" TargetMode="External"/><Relationship Id="rId2" Type="http://schemas.openxmlformats.org/officeDocument/2006/relationships/hyperlink" Target="https://www.youtube.com/watch?v=nWfyw51DQfU" TargetMode="External"/><Relationship Id="rId1" Type="http://schemas.openxmlformats.org/officeDocument/2006/relationships/slideLayout" Target="../slideLayouts/slideLayout2.xml"/><Relationship Id="rId6" Type="http://schemas.openxmlformats.org/officeDocument/2006/relationships/hyperlink" Target="https://www.youtube.com/watch?v=WA0tP-p7m40" TargetMode="External"/><Relationship Id="rId5" Type="http://schemas.openxmlformats.org/officeDocument/2006/relationships/hyperlink" Target="https://www.youtube.com/watch?v=08xZeU6Aksc" TargetMode="External"/><Relationship Id="rId4" Type="http://schemas.openxmlformats.org/officeDocument/2006/relationships/hyperlink" Target="https://www.youtube.com/watch?v=RXwJ3QFIOkg"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400" dirty="0"/>
              <a:t>Vývojová </a:t>
            </a:r>
            <a:r>
              <a:rPr lang="cs-CZ" sz="4400" dirty="0" smtClean="0"/>
              <a:t>psychologie</a:t>
            </a:r>
            <a:r>
              <a:rPr lang="cs-CZ" sz="4400" dirty="0"/>
              <a:t/>
            </a:r>
            <a:br>
              <a:rPr lang="cs-CZ" sz="4400" dirty="0"/>
            </a:br>
            <a:r>
              <a:rPr lang="cs-CZ" sz="4400" dirty="0"/>
              <a:t>Vnímání a emoce kojenců a IDS</a:t>
            </a:r>
          </a:p>
        </p:txBody>
      </p:sp>
      <p:sp>
        <p:nvSpPr>
          <p:cNvPr id="3" name="Podnadpis 2"/>
          <p:cNvSpPr>
            <a:spLocks noGrp="1"/>
          </p:cNvSpPr>
          <p:nvPr>
            <p:ph type="subTitle" idx="1"/>
          </p:nvPr>
        </p:nvSpPr>
        <p:spPr/>
        <p:txBody>
          <a:bodyPr>
            <a:normAutofit/>
          </a:bodyPr>
          <a:lstStyle/>
          <a:p>
            <a:r>
              <a:rPr lang="cs-CZ" sz="2300" dirty="0"/>
              <a:t>Mgr. Jan Krása, </a:t>
            </a:r>
            <a:r>
              <a:rPr lang="cs-CZ" sz="2300" dirty="0" err="1"/>
              <a:t>Ph.D</a:t>
            </a:r>
            <a:r>
              <a:rPr lang="cs-CZ" sz="2300" dirty="0"/>
              <a:t>.</a:t>
            </a:r>
          </a:p>
          <a:p>
            <a:r>
              <a:rPr lang="cs-CZ" sz="2300" dirty="0"/>
              <a:t>Katedra psychologie, Pedagogická fakulta, MU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Infant-</a:t>
            </a:r>
            <a:r>
              <a:rPr lang="cs-CZ" dirty="0" err="1"/>
              <a:t>directed</a:t>
            </a:r>
            <a:r>
              <a:rPr lang="cs-CZ" dirty="0"/>
              <a:t> </a:t>
            </a:r>
            <a:r>
              <a:rPr lang="cs-CZ" dirty="0" err="1"/>
              <a:t>speech</a:t>
            </a:r>
            <a:r>
              <a:rPr lang="cs-CZ" dirty="0"/>
              <a:t> (IDS) dle </a:t>
            </a:r>
            <a:r>
              <a:rPr lang="cs-CZ" dirty="0" err="1"/>
              <a:t>Mithen</a:t>
            </a:r>
            <a:r>
              <a:rPr lang="cs-CZ" dirty="0"/>
              <a:t> (2007) ad.</a:t>
            </a:r>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455306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Infant-</a:t>
            </a:r>
            <a:r>
              <a:rPr lang="cs-CZ" dirty="0" err="1"/>
              <a:t>directed</a:t>
            </a:r>
            <a:r>
              <a:rPr lang="cs-CZ" dirty="0"/>
              <a:t> </a:t>
            </a:r>
            <a:r>
              <a:rPr lang="cs-CZ" dirty="0" err="1"/>
              <a:t>speech</a:t>
            </a:r>
            <a:r>
              <a:rPr lang="cs-CZ" dirty="0"/>
              <a:t> (IDS)</a:t>
            </a:r>
          </a:p>
        </p:txBody>
      </p:sp>
      <p:sp>
        <p:nvSpPr>
          <p:cNvPr id="3" name="Zástupný symbol pro obsah 2"/>
          <p:cNvSpPr>
            <a:spLocks noGrp="1"/>
          </p:cNvSpPr>
          <p:nvPr>
            <p:ph idx="1"/>
          </p:nvPr>
        </p:nvSpPr>
        <p:spPr/>
        <p:txBody>
          <a:bodyPr>
            <a:normAutofit lnSpcReduction="10000"/>
          </a:bodyPr>
          <a:lstStyle/>
          <a:p>
            <a:r>
              <a:rPr lang="cs-CZ" dirty="0"/>
              <a:t>IDS </a:t>
            </a:r>
            <a:r>
              <a:rPr lang="cs-CZ" dirty="0" err="1"/>
              <a:t>is</a:t>
            </a:r>
            <a:r>
              <a:rPr lang="cs-CZ" dirty="0"/>
              <a:t> </a:t>
            </a:r>
            <a:r>
              <a:rPr lang="cs-CZ" dirty="0" err="1"/>
              <a:t>the</a:t>
            </a:r>
            <a:r>
              <a:rPr lang="cs-CZ" dirty="0"/>
              <a:t> very </a:t>
            </a:r>
            <a:r>
              <a:rPr lang="cs-CZ" dirty="0" err="1"/>
              <a:t>distinctive</a:t>
            </a:r>
            <a:r>
              <a:rPr lang="cs-CZ" dirty="0"/>
              <a:t> </a:t>
            </a:r>
            <a:r>
              <a:rPr lang="cs-CZ" dirty="0" err="1"/>
              <a:t>way</a:t>
            </a:r>
            <a:r>
              <a:rPr lang="cs-CZ" dirty="0"/>
              <a:t> </a:t>
            </a:r>
            <a:r>
              <a:rPr lang="cs-CZ" dirty="0" err="1"/>
              <a:t>we</a:t>
            </a:r>
            <a:r>
              <a:rPr lang="cs-CZ" dirty="0"/>
              <a:t> talk to </a:t>
            </a:r>
            <a:r>
              <a:rPr lang="cs-CZ" dirty="0" err="1"/>
              <a:t>infants</a:t>
            </a:r>
            <a:r>
              <a:rPr lang="cs-CZ" dirty="0"/>
              <a:t>: </a:t>
            </a:r>
            <a:r>
              <a:rPr lang="cs-CZ" dirty="0" err="1"/>
              <a:t>exaggeration</a:t>
            </a:r>
            <a:r>
              <a:rPr lang="cs-CZ" dirty="0"/>
              <a:t> </a:t>
            </a:r>
            <a:r>
              <a:rPr lang="cs-CZ" dirty="0" err="1"/>
              <a:t>of</a:t>
            </a:r>
            <a:r>
              <a:rPr lang="cs-CZ" dirty="0"/>
              <a:t> </a:t>
            </a:r>
            <a:r>
              <a:rPr lang="cs-CZ" dirty="0" err="1"/>
              <a:t>melodic</a:t>
            </a:r>
            <a:r>
              <a:rPr lang="cs-CZ" dirty="0"/>
              <a:t> and </a:t>
            </a:r>
            <a:r>
              <a:rPr lang="cs-CZ" dirty="0" err="1"/>
              <a:t>rhytmic</a:t>
            </a:r>
            <a:r>
              <a:rPr lang="cs-CZ" dirty="0"/>
              <a:t> </a:t>
            </a:r>
            <a:r>
              <a:rPr lang="cs-CZ" dirty="0" err="1"/>
              <a:t>features</a:t>
            </a:r>
            <a:r>
              <a:rPr lang="cs-CZ" dirty="0"/>
              <a:t> </a:t>
            </a:r>
            <a:r>
              <a:rPr lang="cs-CZ" dirty="0" err="1"/>
              <a:t>of</a:t>
            </a:r>
            <a:r>
              <a:rPr lang="cs-CZ" dirty="0"/>
              <a:t> </a:t>
            </a:r>
            <a:r>
              <a:rPr lang="cs-CZ" dirty="0" err="1"/>
              <a:t>spoken</a:t>
            </a:r>
            <a:r>
              <a:rPr lang="cs-CZ" dirty="0"/>
              <a:t> </a:t>
            </a:r>
            <a:r>
              <a:rPr lang="cs-CZ" dirty="0" err="1"/>
              <a:t>language</a:t>
            </a:r>
            <a:r>
              <a:rPr lang="cs-CZ" dirty="0"/>
              <a:t> (</a:t>
            </a:r>
            <a:r>
              <a:rPr lang="cs-CZ" b="1" dirty="0" err="1"/>
              <a:t>prosody</a:t>
            </a:r>
            <a:r>
              <a:rPr lang="cs-CZ" dirty="0"/>
              <a:t>): </a:t>
            </a:r>
            <a:r>
              <a:rPr lang="en-US" dirty="0"/>
              <a:t>a higher overall pitch, a wider range of pitch, longer</a:t>
            </a:r>
            <a:r>
              <a:rPr lang="cs-CZ" dirty="0"/>
              <a:t> </a:t>
            </a:r>
            <a:r>
              <a:rPr lang="en-US" dirty="0"/>
              <a:t>‘</a:t>
            </a:r>
            <a:r>
              <a:rPr lang="en-US" dirty="0" err="1"/>
              <a:t>hyperarticulated</a:t>
            </a:r>
            <a:r>
              <a:rPr lang="en-US" dirty="0"/>
              <a:t>’ vowels and pauses, shorter phrases</a:t>
            </a:r>
            <a:r>
              <a:rPr lang="cs-CZ" dirty="0"/>
              <a:t>,</a:t>
            </a:r>
            <a:r>
              <a:rPr lang="en-US" dirty="0"/>
              <a:t> greater repetition</a:t>
            </a:r>
            <a:r>
              <a:rPr lang="cs-CZ" dirty="0"/>
              <a:t> and </a:t>
            </a:r>
            <a:r>
              <a:rPr lang="cs-CZ" dirty="0" err="1"/>
              <a:t>greater</a:t>
            </a:r>
            <a:r>
              <a:rPr lang="cs-CZ" dirty="0"/>
              <a:t> </a:t>
            </a:r>
            <a:r>
              <a:rPr lang="cs-CZ" dirty="0" err="1"/>
              <a:t>variation</a:t>
            </a:r>
            <a:r>
              <a:rPr lang="cs-CZ" dirty="0"/>
              <a:t> in </a:t>
            </a:r>
            <a:r>
              <a:rPr lang="cs-CZ" dirty="0" err="1"/>
              <a:t>volume</a:t>
            </a:r>
            <a:r>
              <a:rPr lang="cs-CZ" dirty="0"/>
              <a:t>.</a:t>
            </a:r>
          </a:p>
          <a:p>
            <a:endParaRPr lang="cs-CZ" dirty="0"/>
          </a:p>
          <a:p>
            <a:r>
              <a:rPr lang="cs-CZ" dirty="0" err="1"/>
              <a:t>Even</a:t>
            </a:r>
            <a:r>
              <a:rPr lang="cs-CZ" dirty="0"/>
              <a:t> very </a:t>
            </a:r>
            <a:r>
              <a:rPr lang="cs-CZ" dirty="0" err="1"/>
              <a:t>young</a:t>
            </a:r>
            <a:r>
              <a:rPr lang="cs-CZ" dirty="0"/>
              <a:t> </a:t>
            </a:r>
            <a:r>
              <a:rPr lang="cs-CZ" dirty="0" err="1"/>
              <a:t>children</a:t>
            </a:r>
            <a:r>
              <a:rPr lang="cs-CZ" dirty="0"/>
              <a:t> (</a:t>
            </a:r>
            <a:r>
              <a:rPr lang="cs-CZ" dirty="0" err="1"/>
              <a:t>three-year-olds</a:t>
            </a:r>
            <a:r>
              <a:rPr lang="cs-CZ" dirty="0"/>
              <a:t>) use IDS!</a:t>
            </a:r>
          </a:p>
        </p:txBody>
      </p:sp>
    </p:spTree>
    <p:extLst>
      <p:ext uri="{BB962C8B-B14F-4D97-AF65-F5344CB8AC3E}">
        <p14:creationId xmlns:p14="http://schemas.microsoft.com/office/powerpoint/2010/main" val="1853705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Four</a:t>
            </a:r>
            <a:r>
              <a:rPr lang="cs-CZ" dirty="0"/>
              <a:t> </a:t>
            </a:r>
            <a:r>
              <a:rPr lang="cs-CZ" dirty="0" err="1"/>
              <a:t>stages</a:t>
            </a:r>
            <a:r>
              <a:rPr lang="cs-CZ" dirty="0"/>
              <a:t> </a:t>
            </a:r>
            <a:r>
              <a:rPr lang="cs-CZ" dirty="0" err="1"/>
              <a:t>of</a:t>
            </a:r>
            <a:r>
              <a:rPr lang="cs-CZ" dirty="0"/>
              <a:t> IDS</a:t>
            </a:r>
          </a:p>
        </p:txBody>
      </p:sp>
      <p:sp>
        <p:nvSpPr>
          <p:cNvPr id="3" name="Zástupný symbol pro obsah 2"/>
          <p:cNvSpPr>
            <a:spLocks noGrp="1"/>
          </p:cNvSpPr>
          <p:nvPr>
            <p:ph idx="1"/>
          </p:nvPr>
        </p:nvSpPr>
        <p:spPr/>
        <p:txBody>
          <a:bodyPr>
            <a:normAutofit fontScale="92500" lnSpcReduction="10000"/>
          </a:bodyPr>
          <a:lstStyle/>
          <a:p>
            <a:pPr marL="514350" indent="-514350">
              <a:buAutoNum type="arabicPeriod"/>
            </a:pPr>
            <a:r>
              <a:rPr lang="cs-CZ" dirty="0"/>
              <a:t>IDS </a:t>
            </a:r>
            <a:r>
              <a:rPr lang="cs-CZ" dirty="0" err="1"/>
              <a:t>serves</a:t>
            </a:r>
            <a:r>
              <a:rPr lang="cs-CZ" dirty="0"/>
              <a:t> to </a:t>
            </a:r>
            <a:r>
              <a:rPr lang="cs-CZ" dirty="0" err="1"/>
              <a:t>engage</a:t>
            </a:r>
            <a:r>
              <a:rPr lang="cs-CZ" dirty="0"/>
              <a:t> and </a:t>
            </a:r>
            <a:r>
              <a:rPr lang="cs-CZ" dirty="0" err="1"/>
              <a:t>maintain</a:t>
            </a:r>
            <a:r>
              <a:rPr lang="cs-CZ" dirty="0"/>
              <a:t> </a:t>
            </a:r>
            <a:r>
              <a:rPr lang="cs-CZ" dirty="0" err="1"/>
              <a:t>the</a:t>
            </a:r>
            <a:r>
              <a:rPr lang="cs-CZ" dirty="0"/>
              <a:t> </a:t>
            </a:r>
            <a:r>
              <a:rPr lang="cs-CZ" dirty="0" err="1"/>
              <a:t>child‘s</a:t>
            </a:r>
            <a:r>
              <a:rPr lang="cs-CZ" dirty="0"/>
              <a:t> </a:t>
            </a:r>
            <a:r>
              <a:rPr lang="cs-CZ" dirty="0" err="1"/>
              <a:t>attention</a:t>
            </a:r>
            <a:r>
              <a:rPr lang="cs-CZ" dirty="0"/>
              <a:t>.</a:t>
            </a:r>
          </a:p>
          <a:p>
            <a:pPr marL="514350" indent="-514350">
              <a:buAutoNum type="arabicPeriod"/>
            </a:pPr>
            <a:r>
              <a:rPr lang="cs-CZ" dirty="0"/>
              <a:t>IDS </a:t>
            </a:r>
            <a:r>
              <a:rPr lang="cs-CZ" dirty="0" err="1"/>
              <a:t>starts</a:t>
            </a:r>
            <a:r>
              <a:rPr lang="cs-CZ" dirty="0"/>
              <a:t> to </a:t>
            </a:r>
            <a:r>
              <a:rPr lang="cs-CZ" dirty="0" err="1"/>
              <a:t>modulate</a:t>
            </a:r>
            <a:r>
              <a:rPr lang="cs-CZ" dirty="0"/>
              <a:t> </a:t>
            </a:r>
            <a:r>
              <a:rPr lang="cs-CZ" dirty="0" err="1"/>
              <a:t>the</a:t>
            </a:r>
            <a:r>
              <a:rPr lang="cs-CZ" dirty="0"/>
              <a:t> </a:t>
            </a:r>
            <a:r>
              <a:rPr lang="cs-CZ" dirty="0" err="1"/>
              <a:t>arousal</a:t>
            </a:r>
            <a:r>
              <a:rPr lang="cs-CZ" dirty="0"/>
              <a:t> and </a:t>
            </a:r>
            <a:r>
              <a:rPr lang="cs-CZ" dirty="0" err="1"/>
              <a:t>emotion</a:t>
            </a:r>
            <a:r>
              <a:rPr lang="cs-CZ" dirty="0"/>
              <a:t> (</a:t>
            </a:r>
            <a:r>
              <a:rPr lang="cs-CZ" dirty="0" err="1"/>
              <a:t>soothing</a:t>
            </a:r>
            <a:r>
              <a:rPr lang="cs-CZ" dirty="0"/>
              <a:t>, </a:t>
            </a:r>
            <a:r>
              <a:rPr lang="cs-CZ" dirty="0" err="1"/>
              <a:t>engaging</a:t>
            </a:r>
            <a:r>
              <a:rPr lang="cs-CZ" dirty="0"/>
              <a:t> </a:t>
            </a:r>
            <a:r>
              <a:rPr lang="cs-CZ" dirty="0" err="1"/>
              <a:t>attention</a:t>
            </a:r>
            <a:r>
              <a:rPr lang="cs-CZ" dirty="0"/>
              <a:t>, </a:t>
            </a:r>
            <a:r>
              <a:rPr lang="cs-CZ" dirty="0" err="1"/>
              <a:t>maintaining</a:t>
            </a:r>
            <a:r>
              <a:rPr lang="cs-CZ" dirty="0"/>
              <a:t> </a:t>
            </a:r>
            <a:r>
              <a:rPr lang="cs-CZ" dirty="0" err="1"/>
              <a:t>child‘s</a:t>
            </a:r>
            <a:r>
              <a:rPr lang="cs-CZ" dirty="0"/>
              <a:t> </a:t>
            </a:r>
            <a:r>
              <a:rPr lang="cs-CZ" dirty="0" err="1"/>
              <a:t>gaze</a:t>
            </a:r>
            <a:r>
              <a:rPr lang="cs-CZ" dirty="0"/>
              <a:t>).</a:t>
            </a:r>
          </a:p>
          <a:p>
            <a:pPr marL="514350" indent="-514350">
              <a:buAutoNum type="arabicPeriod"/>
            </a:pPr>
            <a:r>
              <a:rPr lang="cs-CZ" dirty="0"/>
              <a:t>IDS </a:t>
            </a:r>
            <a:r>
              <a:rPr lang="cs-CZ" dirty="0" err="1"/>
              <a:t>starts</a:t>
            </a:r>
            <a:r>
              <a:rPr lang="cs-CZ" dirty="0"/>
              <a:t> to </a:t>
            </a:r>
            <a:r>
              <a:rPr lang="cs-CZ" dirty="0" err="1"/>
              <a:t>communicate</a:t>
            </a:r>
            <a:r>
              <a:rPr lang="cs-CZ" dirty="0"/>
              <a:t> </a:t>
            </a:r>
            <a:r>
              <a:rPr lang="cs-CZ" dirty="0" err="1"/>
              <a:t>the</a:t>
            </a:r>
            <a:r>
              <a:rPr lang="cs-CZ" dirty="0"/>
              <a:t> </a:t>
            </a:r>
            <a:r>
              <a:rPr lang="cs-CZ" dirty="0" err="1"/>
              <a:t>speaker‘s</a:t>
            </a:r>
            <a:r>
              <a:rPr lang="cs-CZ" dirty="0"/>
              <a:t> </a:t>
            </a:r>
            <a:r>
              <a:rPr lang="cs-CZ" dirty="0" err="1"/>
              <a:t>feelings</a:t>
            </a:r>
            <a:r>
              <a:rPr lang="cs-CZ" dirty="0"/>
              <a:t> and </a:t>
            </a:r>
            <a:r>
              <a:rPr lang="cs-CZ" dirty="0" err="1"/>
              <a:t>intentions</a:t>
            </a:r>
            <a:r>
              <a:rPr lang="cs-CZ" dirty="0"/>
              <a:t> (as </a:t>
            </a:r>
            <a:r>
              <a:rPr lang="cs-CZ" dirty="0" err="1"/>
              <a:t>an</a:t>
            </a:r>
            <a:r>
              <a:rPr lang="cs-CZ" dirty="0"/>
              <a:t> </a:t>
            </a:r>
            <a:r>
              <a:rPr lang="cs-CZ" dirty="0" err="1"/>
              <a:t>approval</a:t>
            </a:r>
            <a:r>
              <a:rPr lang="cs-CZ" dirty="0"/>
              <a:t>, </a:t>
            </a:r>
            <a:r>
              <a:rPr lang="cs-CZ" dirty="0" err="1"/>
              <a:t>prohibition</a:t>
            </a:r>
            <a:r>
              <a:rPr lang="cs-CZ" dirty="0"/>
              <a:t>, </a:t>
            </a:r>
            <a:r>
              <a:rPr lang="cs-CZ" dirty="0" err="1"/>
              <a:t>attention-bidding</a:t>
            </a:r>
            <a:r>
              <a:rPr lang="cs-CZ" dirty="0"/>
              <a:t> and </a:t>
            </a:r>
            <a:r>
              <a:rPr lang="cs-CZ" dirty="0" err="1"/>
              <a:t>comfort</a:t>
            </a:r>
            <a:r>
              <a:rPr lang="cs-CZ" dirty="0"/>
              <a:t>).</a:t>
            </a:r>
          </a:p>
          <a:p>
            <a:pPr marL="514350" indent="-514350">
              <a:buAutoNum type="arabicPeriod"/>
            </a:pPr>
            <a:r>
              <a:rPr lang="cs-CZ" dirty="0" err="1"/>
              <a:t>The</a:t>
            </a:r>
            <a:r>
              <a:rPr lang="cs-CZ" dirty="0"/>
              <a:t> </a:t>
            </a:r>
            <a:r>
              <a:rPr lang="cs-CZ" dirty="0" err="1"/>
              <a:t>pauses</a:t>
            </a:r>
            <a:r>
              <a:rPr lang="cs-CZ" dirty="0"/>
              <a:t> and </a:t>
            </a:r>
            <a:r>
              <a:rPr lang="cs-CZ" dirty="0" err="1"/>
              <a:t>specific</a:t>
            </a:r>
            <a:r>
              <a:rPr lang="cs-CZ" dirty="0"/>
              <a:t> </a:t>
            </a:r>
            <a:r>
              <a:rPr lang="cs-CZ" dirty="0" err="1"/>
              <a:t>patterns</a:t>
            </a:r>
            <a:r>
              <a:rPr lang="cs-CZ" dirty="0"/>
              <a:t> </a:t>
            </a:r>
            <a:r>
              <a:rPr lang="cs-CZ" dirty="0" err="1"/>
              <a:t>of</a:t>
            </a:r>
            <a:r>
              <a:rPr lang="cs-CZ" dirty="0"/>
              <a:t> </a:t>
            </a:r>
            <a:r>
              <a:rPr lang="cs-CZ" dirty="0" err="1"/>
              <a:t>intonation</a:t>
            </a:r>
            <a:r>
              <a:rPr lang="cs-CZ" dirty="0"/>
              <a:t> </a:t>
            </a:r>
            <a:r>
              <a:rPr lang="cs-CZ" dirty="0" err="1"/>
              <a:t>facilitate</a:t>
            </a:r>
            <a:r>
              <a:rPr lang="cs-CZ" dirty="0"/>
              <a:t> </a:t>
            </a:r>
            <a:r>
              <a:rPr lang="cs-CZ" dirty="0" err="1"/>
              <a:t>the</a:t>
            </a:r>
            <a:r>
              <a:rPr lang="cs-CZ" dirty="0"/>
              <a:t> </a:t>
            </a:r>
            <a:r>
              <a:rPr lang="cs-CZ" dirty="0" err="1"/>
              <a:t>acquisition</a:t>
            </a:r>
            <a:r>
              <a:rPr lang="cs-CZ" dirty="0"/>
              <a:t> </a:t>
            </a:r>
            <a:r>
              <a:rPr lang="cs-CZ" dirty="0" err="1"/>
              <a:t>of</a:t>
            </a:r>
            <a:r>
              <a:rPr lang="cs-CZ" dirty="0"/>
              <a:t> </a:t>
            </a:r>
            <a:r>
              <a:rPr lang="cs-CZ" dirty="0" err="1"/>
              <a:t>language</a:t>
            </a:r>
            <a:r>
              <a:rPr lang="cs-CZ" dirty="0"/>
              <a:t>.</a:t>
            </a:r>
          </a:p>
          <a:p>
            <a:pPr marL="514350" indent="-514350">
              <a:buAutoNum type="arabicPeriod"/>
            </a:pPr>
            <a:endParaRPr lang="cs-CZ" dirty="0"/>
          </a:p>
        </p:txBody>
      </p:sp>
    </p:spTree>
    <p:extLst>
      <p:ext uri="{BB962C8B-B14F-4D97-AF65-F5344CB8AC3E}">
        <p14:creationId xmlns:p14="http://schemas.microsoft.com/office/powerpoint/2010/main" val="3164702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Similarities</a:t>
            </a:r>
            <a:r>
              <a:rPr lang="cs-CZ" dirty="0"/>
              <a:t> and </a:t>
            </a:r>
            <a:r>
              <a:rPr lang="cs-CZ" dirty="0" err="1"/>
              <a:t>differences</a:t>
            </a:r>
            <a:r>
              <a:rPr lang="cs-CZ" dirty="0"/>
              <a:t> in IDS</a:t>
            </a:r>
          </a:p>
        </p:txBody>
      </p:sp>
      <p:sp>
        <p:nvSpPr>
          <p:cNvPr id="3" name="Zástupný symbol pro obsah 2"/>
          <p:cNvSpPr>
            <a:spLocks noGrp="1"/>
          </p:cNvSpPr>
          <p:nvPr>
            <p:ph idx="1"/>
          </p:nvPr>
        </p:nvSpPr>
        <p:spPr>
          <a:xfrm>
            <a:off x="628650" y="1825625"/>
            <a:ext cx="7886700" cy="4611270"/>
          </a:xfrm>
        </p:spPr>
        <p:txBody>
          <a:bodyPr>
            <a:normAutofit fontScale="85000" lnSpcReduction="10000"/>
          </a:bodyPr>
          <a:lstStyle/>
          <a:p>
            <a:r>
              <a:rPr lang="cs-CZ" dirty="0"/>
              <a:t>F</a:t>
            </a:r>
            <a:r>
              <a:rPr lang="en-US" dirty="0" err="1"/>
              <a:t>athers</a:t>
            </a:r>
            <a:r>
              <a:rPr lang="en-US" dirty="0"/>
              <a:t> appear not to expand their pitch range as</a:t>
            </a:r>
            <a:r>
              <a:rPr lang="cs-CZ" dirty="0"/>
              <a:t> </a:t>
            </a:r>
            <a:r>
              <a:rPr lang="cs-CZ" dirty="0" err="1"/>
              <a:t>widely</a:t>
            </a:r>
            <a:r>
              <a:rPr lang="cs-CZ" dirty="0"/>
              <a:t> as </a:t>
            </a:r>
            <a:r>
              <a:rPr lang="cs-CZ" dirty="0" err="1"/>
              <a:t>mothers</a:t>
            </a:r>
            <a:r>
              <a:rPr lang="cs-CZ" dirty="0"/>
              <a:t>.</a:t>
            </a:r>
          </a:p>
          <a:p>
            <a:r>
              <a:rPr lang="cs-CZ" dirty="0"/>
              <a:t>T</a:t>
            </a:r>
            <a:r>
              <a:rPr lang="en-US" dirty="0"/>
              <a:t>hose who are new to conversing with babies do it with the same</a:t>
            </a:r>
            <a:r>
              <a:rPr lang="cs-CZ" dirty="0"/>
              <a:t> </a:t>
            </a:r>
            <a:r>
              <a:rPr lang="en-US" dirty="0"/>
              <a:t>degree of exaggerated prosody as experienced mothers – and the babies enjoy it.</a:t>
            </a:r>
            <a:endParaRPr lang="cs-CZ" dirty="0"/>
          </a:p>
          <a:p>
            <a:r>
              <a:rPr lang="cs-CZ" dirty="0" err="1"/>
              <a:t>Children</a:t>
            </a:r>
            <a:r>
              <a:rPr lang="cs-CZ" dirty="0"/>
              <a:t> </a:t>
            </a:r>
            <a:r>
              <a:rPr lang="en-US" dirty="0"/>
              <a:t>much prefer listening to IDS than to normal speech</a:t>
            </a:r>
            <a:r>
              <a:rPr lang="cs-CZ" dirty="0"/>
              <a:t>! (</a:t>
            </a:r>
            <a:r>
              <a:rPr lang="cs-CZ" dirty="0" err="1"/>
              <a:t>Fernald</a:t>
            </a:r>
            <a:r>
              <a:rPr lang="cs-CZ" dirty="0"/>
              <a:t>, 1991)</a:t>
            </a:r>
            <a:endParaRPr lang="en-US" dirty="0"/>
          </a:p>
          <a:p>
            <a:r>
              <a:rPr lang="cs-CZ" dirty="0"/>
              <a:t>T</a:t>
            </a:r>
            <a:r>
              <a:rPr lang="en-US" dirty="0"/>
              <a:t>hey are far more responsive to intonation of voice than to facial expression</a:t>
            </a:r>
            <a:r>
              <a:rPr lang="cs-CZ" dirty="0"/>
              <a:t>!</a:t>
            </a:r>
          </a:p>
          <a:p>
            <a:r>
              <a:rPr lang="en-US" dirty="0"/>
              <a:t>This</a:t>
            </a:r>
            <a:r>
              <a:rPr lang="cs-CZ" dirty="0"/>
              <a:t> </a:t>
            </a:r>
            <a:r>
              <a:rPr lang="en-US" dirty="0"/>
              <a:t>applies equally to premature infants, who are more frequently calmed by the use of IDS</a:t>
            </a:r>
            <a:r>
              <a:rPr lang="cs-CZ" dirty="0"/>
              <a:t> </a:t>
            </a:r>
            <a:r>
              <a:rPr lang="en-US" dirty="0"/>
              <a:t>than by other techniques such as stroking</a:t>
            </a:r>
            <a:r>
              <a:rPr lang="cs-CZ" dirty="0"/>
              <a:t>!</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312309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universality of IDS</a:t>
            </a:r>
            <a:endParaRPr lang="cs-CZ" dirty="0"/>
          </a:p>
        </p:txBody>
      </p:sp>
      <p:sp>
        <p:nvSpPr>
          <p:cNvPr id="3" name="Zástupný symbol pro obsah 2"/>
          <p:cNvSpPr>
            <a:spLocks noGrp="1"/>
          </p:cNvSpPr>
          <p:nvPr>
            <p:ph idx="1"/>
          </p:nvPr>
        </p:nvSpPr>
        <p:spPr>
          <a:xfrm>
            <a:off x="628650" y="1564105"/>
            <a:ext cx="7886700" cy="4872790"/>
          </a:xfrm>
        </p:spPr>
        <p:txBody>
          <a:bodyPr>
            <a:normAutofit fontScale="77500" lnSpcReduction="20000"/>
          </a:bodyPr>
          <a:lstStyle/>
          <a:p>
            <a:pPr marL="0" indent="0">
              <a:buNone/>
            </a:pPr>
            <a:r>
              <a:rPr lang="en-US" dirty="0"/>
              <a:t>Whatever country we come from and whatever language we speak, </a:t>
            </a:r>
            <a:r>
              <a:rPr lang="en-US" b="1" dirty="0"/>
              <a:t>we alter our speech patterns in essentially the same way</a:t>
            </a:r>
            <a:r>
              <a:rPr lang="en-US" dirty="0"/>
              <a:t> when talking to infants. (Fernald et al., 1989)</a:t>
            </a:r>
          </a:p>
          <a:p>
            <a:pPr marL="0" indent="0">
              <a:buNone/>
            </a:pPr>
            <a:endParaRPr lang="en-US" dirty="0"/>
          </a:p>
          <a:p>
            <a:pPr marL="0" indent="0">
              <a:buNone/>
            </a:pPr>
            <a:r>
              <a:rPr lang="en-US" dirty="0"/>
              <a:t>Fernald et al. (1989) cross-linguistic research of IDS in speakers of French, Italian, German, Japanese, British and American English.</a:t>
            </a:r>
          </a:p>
          <a:p>
            <a:pPr marL="0" indent="0">
              <a:buNone/>
            </a:pPr>
            <a:r>
              <a:rPr lang="en-US" dirty="0"/>
              <a:t>Conclusion: She found the same degrees of heightened pitch, </a:t>
            </a:r>
            <a:r>
              <a:rPr lang="en-US" dirty="0" err="1"/>
              <a:t>hyperarticulation</a:t>
            </a:r>
            <a:r>
              <a:rPr lang="en-US" dirty="0"/>
              <a:t>, repetition and so forth in all languages.</a:t>
            </a:r>
          </a:p>
          <a:p>
            <a:pPr marL="0" indent="0">
              <a:buNone/>
            </a:pPr>
            <a:r>
              <a:rPr lang="en-US" b="1" dirty="0"/>
              <a:t>Jap</a:t>
            </a:r>
            <a:r>
              <a:rPr lang="cs-CZ" b="1" dirty="0"/>
              <a:t>a</a:t>
            </a:r>
            <a:r>
              <a:rPr lang="en-US" b="1" dirty="0"/>
              <a:t>ne</a:t>
            </a:r>
            <a:r>
              <a:rPr lang="cs-CZ" b="1" dirty="0"/>
              <a:t>e</a:t>
            </a:r>
            <a:r>
              <a:rPr lang="en-US" b="1" dirty="0"/>
              <a:t>se</a:t>
            </a:r>
            <a:r>
              <a:rPr lang="en-US" dirty="0"/>
              <a:t>-speakers employ a generally lower level of emotional expression in comparison with other language speakers.</a:t>
            </a:r>
          </a:p>
          <a:p>
            <a:pPr marL="0" indent="0">
              <a:buNone/>
            </a:pPr>
            <a:r>
              <a:rPr lang="en-US" dirty="0"/>
              <a:t>Speakers of </a:t>
            </a:r>
            <a:r>
              <a:rPr lang="en-US" b="1" dirty="0"/>
              <a:t>American English </a:t>
            </a:r>
            <a:r>
              <a:rPr lang="en-US" dirty="0"/>
              <a:t>had the most exaggerated levels of prosody.</a:t>
            </a:r>
          </a:p>
        </p:txBody>
      </p:sp>
    </p:spTree>
    <p:extLst>
      <p:ext uri="{BB962C8B-B14F-4D97-AF65-F5344CB8AC3E}">
        <p14:creationId xmlns:p14="http://schemas.microsoft.com/office/powerpoint/2010/main" val="4121601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universality of IDS</a:t>
            </a:r>
            <a:endParaRPr lang="cs-CZ" dirty="0"/>
          </a:p>
        </p:txBody>
      </p:sp>
      <p:sp>
        <p:nvSpPr>
          <p:cNvPr id="3" name="Zástupný symbol pro obsah 2"/>
          <p:cNvSpPr>
            <a:spLocks noGrp="1"/>
          </p:cNvSpPr>
          <p:nvPr>
            <p:ph idx="1"/>
          </p:nvPr>
        </p:nvSpPr>
        <p:spPr>
          <a:xfrm>
            <a:off x="628650" y="1700808"/>
            <a:ext cx="7886700" cy="4892497"/>
          </a:xfrm>
        </p:spPr>
        <p:txBody>
          <a:bodyPr>
            <a:normAutofit fontScale="77500" lnSpcReduction="20000"/>
          </a:bodyPr>
          <a:lstStyle/>
          <a:p>
            <a:pPr marL="0" indent="0">
              <a:buNone/>
            </a:pPr>
            <a:r>
              <a:rPr lang="en-US" dirty="0"/>
              <a:t>The universality of IDS was demonstrated by the infants responded in the appropriate manner to the type</a:t>
            </a:r>
            <a:r>
              <a:rPr lang="cs-CZ" dirty="0"/>
              <a:t> </a:t>
            </a:r>
            <a:r>
              <a:rPr lang="en-US" dirty="0"/>
              <a:t>of phrase they were hearing, frowning at the phrases expressing prohibition and smiling at</a:t>
            </a:r>
            <a:r>
              <a:rPr lang="cs-CZ" dirty="0"/>
              <a:t> </a:t>
            </a:r>
            <a:r>
              <a:rPr lang="en-US" dirty="0"/>
              <a:t>those expressing approval, whatever language was spoken and even when nonsense</a:t>
            </a:r>
            <a:r>
              <a:rPr lang="cs-CZ" dirty="0"/>
              <a:t> </a:t>
            </a:r>
            <a:r>
              <a:rPr lang="cs-CZ" dirty="0" err="1"/>
              <a:t>words</a:t>
            </a:r>
            <a:r>
              <a:rPr lang="cs-CZ" dirty="0"/>
              <a:t> </a:t>
            </a:r>
            <a:r>
              <a:rPr lang="cs-CZ" dirty="0" err="1"/>
              <a:t>were</a:t>
            </a:r>
            <a:r>
              <a:rPr lang="cs-CZ" dirty="0"/>
              <a:t> </a:t>
            </a:r>
            <a:r>
              <a:rPr lang="cs-CZ" dirty="0" err="1"/>
              <a:t>used</a:t>
            </a:r>
            <a:r>
              <a:rPr lang="cs-CZ" dirty="0"/>
              <a:t>.</a:t>
            </a:r>
          </a:p>
          <a:p>
            <a:pPr marL="0" indent="0">
              <a:buNone/>
            </a:pPr>
            <a:endParaRPr lang="cs-CZ" dirty="0"/>
          </a:p>
          <a:p>
            <a:pPr marL="0" indent="0">
              <a:buNone/>
            </a:pPr>
            <a:r>
              <a:rPr lang="cs-CZ" dirty="0" err="1"/>
              <a:t>It</a:t>
            </a:r>
            <a:r>
              <a:rPr lang="cs-CZ" dirty="0"/>
              <a:t> </a:t>
            </a:r>
            <a:r>
              <a:rPr lang="cs-CZ" dirty="0" err="1"/>
              <a:t>means</a:t>
            </a:r>
            <a:r>
              <a:rPr lang="cs-CZ" dirty="0"/>
              <a:t> </a:t>
            </a:r>
            <a:r>
              <a:rPr lang="cs-CZ" dirty="0" err="1"/>
              <a:t>that</a:t>
            </a:r>
            <a:r>
              <a:rPr lang="cs-CZ" dirty="0"/>
              <a:t> in IDS </a:t>
            </a:r>
            <a:r>
              <a:rPr lang="cs-CZ" dirty="0" err="1"/>
              <a:t>the</a:t>
            </a:r>
            <a:r>
              <a:rPr lang="cs-CZ" dirty="0"/>
              <a:t> </a:t>
            </a:r>
            <a:r>
              <a:rPr lang="cs-CZ" dirty="0" err="1"/>
              <a:t>melody</a:t>
            </a:r>
            <a:r>
              <a:rPr lang="cs-CZ" dirty="0"/>
              <a:t> </a:t>
            </a:r>
            <a:r>
              <a:rPr lang="cs-CZ" dirty="0" err="1"/>
              <a:t>itself</a:t>
            </a:r>
            <a:r>
              <a:rPr lang="cs-CZ" dirty="0"/>
              <a:t> </a:t>
            </a:r>
            <a:r>
              <a:rPr lang="cs-CZ" dirty="0" err="1"/>
              <a:t>is</a:t>
            </a:r>
            <a:r>
              <a:rPr lang="cs-CZ" dirty="0"/>
              <a:t> </a:t>
            </a:r>
            <a:r>
              <a:rPr lang="cs-CZ" dirty="0" err="1"/>
              <a:t>the</a:t>
            </a:r>
            <a:r>
              <a:rPr lang="cs-CZ" dirty="0"/>
              <a:t> </a:t>
            </a:r>
            <a:r>
              <a:rPr lang="cs-CZ" dirty="0" err="1"/>
              <a:t>information</a:t>
            </a:r>
            <a:r>
              <a:rPr lang="cs-CZ" dirty="0"/>
              <a:t>.</a:t>
            </a:r>
          </a:p>
          <a:p>
            <a:pPr marL="0" indent="0">
              <a:buNone/>
            </a:pPr>
            <a:endParaRPr lang="cs-CZ" dirty="0"/>
          </a:p>
          <a:p>
            <a:r>
              <a:rPr lang="cs-CZ" b="1" dirty="0" err="1"/>
              <a:t>With</a:t>
            </a:r>
            <a:r>
              <a:rPr lang="cs-CZ" b="1" dirty="0"/>
              <a:t> </a:t>
            </a:r>
            <a:r>
              <a:rPr lang="cs-CZ" b="1" dirty="0" err="1"/>
              <a:t>one</a:t>
            </a:r>
            <a:r>
              <a:rPr lang="cs-CZ" b="1" dirty="0"/>
              <a:t> </a:t>
            </a:r>
            <a:r>
              <a:rPr lang="cs-CZ" b="1" dirty="0" err="1"/>
              <a:t>exception</a:t>
            </a:r>
            <a:r>
              <a:rPr lang="cs-CZ" dirty="0"/>
              <a:t>: </a:t>
            </a:r>
            <a:r>
              <a:rPr lang="cs-CZ" dirty="0" err="1"/>
              <a:t>the</a:t>
            </a:r>
            <a:r>
              <a:rPr lang="cs-CZ" dirty="0"/>
              <a:t> </a:t>
            </a:r>
            <a:r>
              <a:rPr lang="cs-CZ" dirty="0" err="1"/>
              <a:t>infants</a:t>
            </a:r>
            <a:r>
              <a:rPr lang="cs-CZ" dirty="0"/>
              <a:t> made </a:t>
            </a:r>
            <a:r>
              <a:rPr lang="en-US" dirty="0"/>
              <a:t>no response when the phrases were spoken in </a:t>
            </a:r>
            <a:r>
              <a:rPr lang="en-US" b="1" dirty="0"/>
              <a:t>Japanese</a:t>
            </a:r>
            <a:r>
              <a:rPr lang="en-US" dirty="0"/>
              <a:t>.</a:t>
            </a:r>
            <a:endParaRPr lang="cs-CZ" dirty="0"/>
          </a:p>
          <a:p>
            <a:r>
              <a:rPr lang="cs-CZ" dirty="0" err="1"/>
              <a:t>Why</a:t>
            </a:r>
            <a:r>
              <a:rPr lang="cs-CZ" dirty="0"/>
              <a:t> </a:t>
            </a:r>
            <a:r>
              <a:rPr lang="cs-CZ" dirty="0" err="1"/>
              <a:t>is</a:t>
            </a:r>
            <a:r>
              <a:rPr lang="cs-CZ" dirty="0"/>
              <a:t> </a:t>
            </a:r>
            <a:r>
              <a:rPr lang="cs-CZ" dirty="0" err="1"/>
              <a:t>that</a:t>
            </a:r>
            <a:r>
              <a:rPr lang="cs-CZ" dirty="0"/>
              <a:t>?</a:t>
            </a:r>
          </a:p>
          <a:p>
            <a:pPr marL="0" indent="0">
              <a:buNone/>
            </a:pPr>
            <a:r>
              <a:rPr lang="cs-CZ" dirty="0" err="1"/>
              <a:t>Question</a:t>
            </a:r>
            <a:r>
              <a:rPr lang="cs-CZ" dirty="0"/>
              <a:t>: </a:t>
            </a:r>
            <a:r>
              <a:rPr lang="en-US" dirty="0"/>
              <a:t>What manner of speech do you use when talking on the phone, to a friend, to a child and to your boss?</a:t>
            </a:r>
          </a:p>
        </p:txBody>
      </p:sp>
    </p:spTree>
    <p:extLst>
      <p:ext uri="{BB962C8B-B14F-4D97-AF65-F5344CB8AC3E}">
        <p14:creationId xmlns:p14="http://schemas.microsoft.com/office/powerpoint/2010/main" val="444223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148559"/>
            <a:ext cx="7886700" cy="826000"/>
          </a:xfrm>
        </p:spPr>
        <p:txBody>
          <a:bodyPr/>
          <a:lstStyle/>
          <a:p>
            <a:r>
              <a:rPr lang="en-US" dirty="0"/>
              <a:t>The universality of IDS</a:t>
            </a:r>
            <a:endParaRPr lang="cs-CZ" dirty="0"/>
          </a:p>
        </p:txBody>
      </p:sp>
      <p:sp>
        <p:nvSpPr>
          <p:cNvPr id="3" name="Zástupný symbol pro obsah 2"/>
          <p:cNvSpPr>
            <a:spLocks noGrp="1"/>
          </p:cNvSpPr>
          <p:nvPr>
            <p:ph idx="1"/>
          </p:nvPr>
        </p:nvSpPr>
        <p:spPr>
          <a:xfrm>
            <a:off x="628650" y="1556791"/>
            <a:ext cx="7886700" cy="4940261"/>
          </a:xfrm>
        </p:spPr>
        <p:txBody>
          <a:bodyPr>
            <a:normAutofit fontScale="77500" lnSpcReduction="20000"/>
          </a:bodyPr>
          <a:lstStyle/>
          <a:p>
            <a:pPr marL="0" indent="0">
              <a:buNone/>
            </a:pPr>
            <a:r>
              <a:rPr lang="cs-CZ" b="1" dirty="0" err="1"/>
              <a:t>Tonal</a:t>
            </a:r>
            <a:r>
              <a:rPr lang="cs-CZ" b="1" dirty="0"/>
              <a:t> </a:t>
            </a:r>
            <a:r>
              <a:rPr lang="cs-CZ" b="1" dirty="0" err="1"/>
              <a:t>languages</a:t>
            </a:r>
            <a:r>
              <a:rPr lang="cs-CZ" dirty="0"/>
              <a:t>, as </a:t>
            </a:r>
            <a:r>
              <a:rPr lang="cs-CZ" dirty="0" err="1"/>
              <a:t>Chinese</a:t>
            </a:r>
            <a:r>
              <a:rPr lang="cs-CZ" dirty="0"/>
              <a:t>, </a:t>
            </a:r>
            <a:r>
              <a:rPr lang="cs-CZ" dirty="0" err="1"/>
              <a:t>Xhosa</a:t>
            </a:r>
            <a:r>
              <a:rPr lang="cs-CZ" dirty="0"/>
              <a:t>, </a:t>
            </a:r>
            <a:r>
              <a:rPr lang="cs-CZ" dirty="0" err="1"/>
              <a:t>Athabaskan</a:t>
            </a:r>
            <a:r>
              <a:rPr lang="cs-CZ" dirty="0"/>
              <a:t> (</a:t>
            </a:r>
            <a:r>
              <a:rPr lang="cs-CZ" dirty="0" err="1"/>
              <a:t>Dené</a:t>
            </a:r>
            <a:r>
              <a:rPr lang="cs-CZ" dirty="0"/>
              <a:t>) </a:t>
            </a:r>
            <a:r>
              <a:rPr lang="cs-CZ" dirty="0" err="1"/>
              <a:t>languages</a:t>
            </a:r>
            <a:r>
              <a:rPr lang="cs-CZ" dirty="0"/>
              <a:t>, </a:t>
            </a:r>
            <a:r>
              <a:rPr lang="cs-CZ" b="1" dirty="0"/>
              <a:t>use </a:t>
            </a:r>
            <a:r>
              <a:rPr lang="cs-CZ" b="1" dirty="0" err="1"/>
              <a:t>the</a:t>
            </a:r>
            <a:r>
              <a:rPr lang="cs-CZ" b="1" dirty="0"/>
              <a:t> </a:t>
            </a:r>
            <a:r>
              <a:rPr lang="cs-CZ" b="1" dirty="0" err="1"/>
              <a:t>pitch</a:t>
            </a:r>
            <a:r>
              <a:rPr lang="cs-CZ" b="1" dirty="0"/>
              <a:t> </a:t>
            </a:r>
            <a:r>
              <a:rPr lang="cs-CZ" b="1" dirty="0" err="1"/>
              <a:t>for</a:t>
            </a:r>
            <a:r>
              <a:rPr lang="cs-CZ" b="1" dirty="0"/>
              <a:t> </a:t>
            </a:r>
            <a:r>
              <a:rPr lang="cs-CZ" b="1" dirty="0" err="1"/>
              <a:t>changing</a:t>
            </a:r>
            <a:r>
              <a:rPr lang="cs-CZ" b="1" dirty="0"/>
              <a:t> </a:t>
            </a:r>
            <a:r>
              <a:rPr lang="cs-CZ" b="1" dirty="0" err="1"/>
              <a:t>the</a:t>
            </a:r>
            <a:r>
              <a:rPr lang="cs-CZ" b="1" dirty="0"/>
              <a:t> </a:t>
            </a:r>
            <a:r>
              <a:rPr lang="cs-CZ" b="1" dirty="0" err="1"/>
              <a:t>meaning</a:t>
            </a:r>
            <a:r>
              <a:rPr lang="cs-CZ" b="1" dirty="0"/>
              <a:t> </a:t>
            </a:r>
            <a:r>
              <a:rPr lang="cs-CZ" b="1" dirty="0" err="1"/>
              <a:t>of</a:t>
            </a:r>
            <a:r>
              <a:rPr lang="cs-CZ" b="1" dirty="0"/>
              <a:t> </a:t>
            </a:r>
            <a:r>
              <a:rPr lang="cs-CZ" b="1" dirty="0" err="1"/>
              <a:t>words</a:t>
            </a:r>
            <a:r>
              <a:rPr lang="cs-CZ" dirty="0"/>
              <a:t>, not </a:t>
            </a:r>
            <a:r>
              <a:rPr lang="cs-CZ" dirty="0" err="1"/>
              <a:t>only</a:t>
            </a:r>
            <a:r>
              <a:rPr lang="cs-CZ" dirty="0"/>
              <a:t> </a:t>
            </a:r>
            <a:r>
              <a:rPr lang="cs-CZ" dirty="0" err="1"/>
              <a:t>of</a:t>
            </a:r>
            <a:r>
              <a:rPr lang="cs-CZ" dirty="0"/>
              <a:t> </a:t>
            </a:r>
            <a:r>
              <a:rPr lang="cs-CZ" dirty="0" err="1"/>
              <a:t>the</a:t>
            </a:r>
            <a:r>
              <a:rPr lang="cs-CZ" dirty="0"/>
              <a:t> </a:t>
            </a:r>
            <a:r>
              <a:rPr lang="cs-CZ" dirty="0" err="1"/>
              <a:t>importance</a:t>
            </a:r>
            <a:r>
              <a:rPr lang="cs-CZ" dirty="0"/>
              <a:t> </a:t>
            </a:r>
            <a:r>
              <a:rPr lang="cs-CZ" dirty="0" err="1"/>
              <a:t>of</a:t>
            </a:r>
            <a:r>
              <a:rPr lang="cs-CZ" dirty="0"/>
              <a:t> </a:t>
            </a:r>
            <a:r>
              <a:rPr lang="cs-CZ" dirty="0" err="1"/>
              <a:t>the</a:t>
            </a:r>
            <a:r>
              <a:rPr lang="cs-CZ" dirty="0"/>
              <a:t> </a:t>
            </a:r>
            <a:r>
              <a:rPr lang="cs-CZ" dirty="0" err="1"/>
              <a:t>same</a:t>
            </a:r>
            <a:r>
              <a:rPr lang="cs-CZ" dirty="0"/>
              <a:t> </a:t>
            </a:r>
            <a:r>
              <a:rPr lang="cs-CZ" dirty="0" err="1"/>
              <a:t>words</a:t>
            </a:r>
            <a:r>
              <a:rPr lang="cs-CZ" dirty="0"/>
              <a:t>.</a:t>
            </a:r>
          </a:p>
          <a:p>
            <a:pPr marL="0" indent="0">
              <a:buNone/>
            </a:pPr>
            <a:endParaRPr lang="cs-CZ" dirty="0"/>
          </a:p>
          <a:p>
            <a:pPr marL="0" indent="0">
              <a:buNone/>
            </a:pPr>
            <a:r>
              <a:rPr lang="cs-CZ" dirty="0" err="1"/>
              <a:t>Mothers</a:t>
            </a:r>
            <a:r>
              <a:rPr lang="cs-CZ" dirty="0"/>
              <a:t> </a:t>
            </a:r>
            <a:r>
              <a:rPr lang="cs-CZ" dirty="0" err="1"/>
              <a:t>speaking</a:t>
            </a:r>
            <a:r>
              <a:rPr lang="cs-CZ" dirty="0"/>
              <a:t> in </a:t>
            </a:r>
            <a:r>
              <a:rPr lang="cs-CZ" dirty="0" err="1"/>
              <a:t>tonal</a:t>
            </a:r>
            <a:r>
              <a:rPr lang="cs-CZ" dirty="0"/>
              <a:t> </a:t>
            </a:r>
            <a:r>
              <a:rPr lang="cs-CZ" dirty="0" err="1"/>
              <a:t>languages</a:t>
            </a:r>
            <a:r>
              <a:rPr lang="cs-CZ" dirty="0"/>
              <a:t> </a:t>
            </a:r>
            <a:r>
              <a:rPr lang="cs-CZ" dirty="0" err="1"/>
              <a:t>surprisingly</a:t>
            </a:r>
            <a:r>
              <a:rPr lang="cs-CZ" dirty="0"/>
              <a:t> use </a:t>
            </a:r>
            <a:r>
              <a:rPr lang="cs-CZ" dirty="0" err="1"/>
              <a:t>the</a:t>
            </a:r>
            <a:r>
              <a:rPr lang="cs-CZ" dirty="0"/>
              <a:t> </a:t>
            </a:r>
            <a:r>
              <a:rPr lang="cs-CZ" dirty="0" err="1"/>
              <a:t>same</a:t>
            </a:r>
            <a:r>
              <a:rPr lang="cs-CZ" dirty="0"/>
              <a:t> </a:t>
            </a:r>
            <a:r>
              <a:rPr lang="cs-CZ" dirty="0" err="1"/>
              <a:t>patterns</a:t>
            </a:r>
            <a:r>
              <a:rPr lang="cs-CZ" dirty="0"/>
              <a:t> </a:t>
            </a:r>
            <a:r>
              <a:rPr lang="cs-CZ" dirty="0" err="1"/>
              <a:t>of</a:t>
            </a:r>
            <a:r>
              <a:rPr lang="cs-CZ" dirty="0"/>
              <a:t> </a:t>
            </a:r>
            <a:r>
              <a:rPr lang="cs-CZ" dirty="0" err="1"/>
              <a:t>pitch</a:t>
            </a:r>
            <a:r>
              <a:rPr lang="cs-CZ" dirty="0"/>
              <a:t> and </a:t>
            </a:r>
            <a:r>
              <a:rPr lang="cs-CZ" dirty="0" err="1"/>
              <a:t>intonation</a:t>
            </a:r>
            <a:r>
              <a:rPr lang="cs-CZ" dirty="0"/>
              <a:t> in </a:t>
            </a:r>
            <a:r>
              <a:rPr lang="cs-CZ" dirty="0" err="1"/>
              <a:t>their</a:t>
            </a:r>
            <a:r>
              <a:rPr lang="cs-CZ" dirty="0"/>
              <a:t> IDS.</a:t>
            </a:r>
          </a:p>
          <a:p>
            <a:pPr marL="0" indent="0">
              <a:buNone/>
            </a:pPr>
            <a:endParaRPr lang="cs-CZ" dirty="0"/>
          </a:p>
          <a:p>
            <a:pPr marL="0" indent="0">
              <a:buNone/>
            </a:pPr>
            <a:r>
              <a:rPr lang="cs-CZ" dirty="0" err="1"/>
              <a:t>That</a:t>
            </a:r>
            <a:r>
              <a:rPr lang="cs-CZ" dirty="0"/>
              <a:t> </a:t>
            </a:r>
            <a:r>
              <a:rPr lang="cs-CZ" dirty="0" err="1"/>
              <a:t>the</a:t>
            </a:r>
            <a:r>
              <a:rPr lang="cs-CZ" dirty="0"/>
              <a:t> </a:t>
            </a:r>
            <a:r>
              <a:rPr lang="cs-CZ" dirty="0" err="1"/>
              <a:t>same</a:t>
            </a:r>
            <a:r>
              <a:rPr lang="cs-CZ" dirty="0"/>
              <a:t> </a:t>
            </a:r>
            <a:r>
              <a:rPr lang="cs-CZ" dirty="0" err="1"/>
              <a:t>patterns</a:t>
            </a:r>
            <a:r>
              <a:rPr lang="cs-CZ" dirty="0"/>
              <a:t> are use </a:t>
            </a:r>
            <a:r>
              <a:rPr lang="cs-CZ" dirty="0" err="1"/>
              <a:t>both</a:t>
            </a:r>
            <a:r>
              <a:rPr lang="cs-CZ" dirty="0"/>
              <a:t> in </a:t>
            </a:r>
            <a:r>
              <a:rPr lang="cs-CZ" dirty="0" err="1"/>
              <a:t>Indo-Europian</a:t>
            </a:r>
            <a:r>
              <a:rPr lang="cs-CZ" dirty="0"/>
              <a:t> and </a:t>
            </a:r>
            <a:r>
              <a:rPr lang="cs-CZ" dirty="0" err="1"/>
              <a:t>also</a:t>
            </a:r>
            <a:r>
              <a:rPr lang="cs-CZ" dirty="0"/>
              <a:t> in </a:t>
            </a:r>
            <a:r>
              <a:rPr lang="cs-CZ" dirty="0" err="1"/>
              <a:t>other</a:t>
            </a:r>
            <a:r>
              <a:rPr lang="cs-CZ" dirty="0"/>
              <a:t> </a:t>
            </a:r>
            <a:r>
              <a:rPr lang="cs-CZ" dirty="0" err="1"/>
              <a:t>languages</a:t>
            </a:r>
            <a:r>
              <a:rPr lang="cs-CZ" dirty="0"/>
              <a:t> </a:t>
            </a:r>
            <a:r>
              <a:rPr lang="en-US" dirty="0"/>
              <a:t>strengthens the argument that </a:t>
            </a:r>
            <a:r>
              <a:rPr lang="en-US" b="1" dirty="0"/>
              <a:t>the mental machinery of IDS belongs originally to a</a:t>
            </a:r>
            <a:r>
              <a:rPr lang="cs-CZ" b="1" dirty="0"/>
              <a:t> </a:t>
            </a:r>
            <a:r>
              <a:rPr lang="cs-CZ" b="1" dirty="0" err="1"/>
              <a:t>specific</a:t>
            </a:r>
            <a:r>
              <a:rPr lang="en-US" b="1" dirty="0"/>
              <a:t> </a:t>
            </a:r>
            <a:r>
              <a:rPr lang="cs-CZ" b="1" dirty="0"/>
              <a:t>(</a:t>
            </a:r>
            <a:r>
              <a:rPr lang="en-US" b="1" dirty="0"/>
              <a:t>musical</a:t>
            </a:r>
            <a:r>
              <a:rPr lang="cs-CZ" b="1" dirty="0"/>
              <a:t>?) </a:t>
            </a:r>
            <a:r>
              <a:rPr lang="en-US" b="1" dirty="0"/>
              <a:t>ability concerned with regulating social relationships and emotional states</a:t>
            </a:r>
            <a:r>
              <a:rPr lang="cs-CZ" dirty="0"/>
              <a:t>.</a:t>
            </a:r>
          </a:p>
          <a:p>
            <a:pPr marL="0" indent="0">
              <a:buNone/>
            </a:pPr>
            <a:endParaRPr lang="cs-CZ" dirty="0"/>
          </a:p>
          <a:p>
            <a:r>
              <a:rPr lang="en-US" dirty="0"/>
              <a:t>Does the lack of pitch in the Japanese language affect development in infants? (perhaps pitch detection) </a:t>
            </a:r>
          </a:p>
        </p:txBody>
      </p:sp>
    </p:spTree>
    <p:extLst>
      <p:ext uri="{BB962C8B-B14F-4D97-AF65-F5344CB8AC3E}">
        <p14:creationId xmlns:p14="http://schemas.microsoft.com/office/powerpoint/2010/main" val="2871621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Pet-directed</a:t>
            </a:r>
            <a:r>
              <a:rPr lang="cs-CZ" dirty="0"/>
              <a:t> </a:t>
            </a:r>
            <a:r>
              <a:rPr lang="cs-CZ" dirty="0" err="1"/>
              <a:t>speech</a:t>
            </a:r>
            <a:r>
              <a:rPr lang="cs-CZ" dirty="0"/>
              <a:t> (PDS)</a:t>
            </a:r>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err="1"/>
              <a:t>There</a:t>
            </a:r>
            <a:r>
              <a:rPr lang="cs-CZ" dirty="0"/>
              <a:t> are </a:t>
            </a:r>
            <a:r>
              <a:rPr lang="cs-CZ" dirty="0" err="1"/>
              <a:t>similarities</a:t>
            </a:r>
            <a:r>
              <a:rPr lang="cs-CZ" dirty="0"/>
              <a:t> </a:t>
            </a:r>
            <a:r>
              <a:rPr lang="cs-CZ" dirty="0" err="1"/>
              <a:t>between</a:t>
            </a:r>
            <a:r>
              <a:rPr lang="cs-CZ" dirty="0"/>
              <a:t> IDS and PDS.</a:t>
            </a:r>
          </a:p>
          <a:p>
            <a:endParaRPr lang="cs-CZ" dirty="0"/>
          </a:p>
          <a:p>
            <a:r>
              <a:rPr lang="en-US" dirty="0"/>
              <a:t>Question 1: I wonder why we use PDS when talking to animals if we know they won’t ever acquire language abilities?</a:t>
            </a:r>
            <a:endParaRPr lang="cs-CZ" dirty="0"/>
          </a:p>
          <a:p>
            <a:r>
              <a:rPr lang="cs-CZ" dirty="0" err="1"/>
              <a:t>Question</a:t>
            </a:r>
            <a:r>
              <a:rPr lang="cs-CZ" dirty="0"/>
              <a:t>: H</a:t>
            </a:r>
            <a:r>
              <a:rPr lang="en-US" dirty="0"/>
              <a:t>ow does music affect pets’ ability to learn or interact with humans? </a:t>
            </a:r>
            <a:endParaRPr lang="cs-CZ" dirty="0"/>
          </a:p>
          <a:p>
            <a:pPr marL="0" indent="0">
              <a:buNone/>
            </a:pPr>
            <a:endParaRPr lang="cs-CZ" dirty="0"/>
          </a:p>
        </p:txBody>
      </p:sp>
    </p:spTree>
    <p:extLst>
      <p:ext uri="{BB962C8B-B14F-4D97-AF65-F5344CB8AC3E}">
        <p14:creationId xmlns:p14="http://schemas.microsoft.com/office/powerpoint/2010/main" val="3765238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Problems</a:t>
            </a:r>
            <a:r>
              <a:rPr lang="cs-CZ" dirty="0"/>
              <a:t> </a:t>
            </a:r>
            <a:r>
              <a:rPr lang="cs-CZ" dirty="0" err="1"/>
              <a:t>of</a:t>
            </a:r>
            <a:r>
              <a:rPr lang="cs-CZ" dirty="0"/>
              <a:t> </a:t>
            </a:r>
            <a:r>
              <a:rPr lang="cs-CZ" dirty="0" err="1"/>
              <a:t>the</a:t>
            </a:r>
            <a:r>
              <a:rPr lang="cs-CZ" dirty="0"/>
              <a:t> </a:t>
            </a:r>
            <a:r>
              <a:rPr lang="cs-CZ" dirty="0" err="1"/>
              <a:t>perfect</a:t>
            </a:r>
            <a:r>
              <a:rPr lang="cs-CZ" dirty="0"/>
              <a:t> </a:t>
            </a:r>
            <a:r>
              <a:rPr lang="cs-CZ" dirty="0" err="1"/>
              <a:t>pitch</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a:t>W</a:t>
            </a:r>
            <a:r>
              <a:rPr lang="en-US" dirty="0"/>
              <a:t>hen we enter the world,</a:t>
            </a:r>
            <a:r>
              <a:rPr lang="cs-CZ" dirty="0"/>
              <a:t> </a:t>
            </a:r>
            <a:r>
              <a:rPr lang="en-US" dirty="0"/>
              <a:t>we have perfect pitch but this ability is replaced by a relative pitch as we</a:t>
            </a:r>
            <a:r>
              <a:rPr lang="cs-CZ" dirty="0"/>
              <a:t> </a:t>
            </a:r>
            <a:r>
              <a:rPr lang="cs-CZ" dirty="0" err="1"/>
              <a:t>grow</a:t>
            </a:r>
            <a:r>
              <a:rPr lang="cs-CZ" dirty="0"/>
              <a:t> </a:t>
            </a:r>
            <a:r>
              <a:rPr lang="cs-CZ" dirty="0" err="1"/>
              <a:t>older</a:t>
            </a:r>
            <a:r>
              <a:rPr lang="cs-CZ" dirty="0"/>
              <a:t>.</a:t>
            </a:r>
          </a:p>
          <a:p>
            <a:pPr marL="0" indent="0">
              <a:buNone/>
            </a:pPr>
            <a:r>
              <a:rPr lang="cs-CZ" dirty="0" err="1"/>
              <a:t>Why</a:t>
            </a:r>
            <a:r>
              <a:rPr lang="cs-CZ" dirty="0"/>
              <a:t>? </a:t>
            </a:r>
          </a:p>
        </p:txBody>
      </p:sp>
    </p:spTree>
    <p:extLst>
      <p:ext uri="{BB962C8B-B14F-4D97-AF65-F5344CB8AC3E}">
        <p14:creationId xmlns:p14="http://schemas.microsoft.com/office/powerpoint/2010/main" val="3967880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err="1"/>
              <a:t>Because</a:t>
            </a:r>
            <a:r>
              <a:rPr lang="cs-CZ" dirty="0"/>
              <a:t> </a:t>
            </a:r>
            <a:r>
              <a:rPr lang="cs-CZ" dirty="0" err="1"/>
              <a:t>the</a:t>
            </a:r>
            <a:r>
              <a:rPr lang="cs-CZ" dirty="0"/>
              <a:t> </a:t>
            </a:r>
            <a:r>
              <a:rPr lang="cs-CZ" dirty="0" err="1"/>
              <a:t>perfect</a:t>
            </a:r>
            <a:r>
              <a:rPr lang="cs-CZ" dirty="0"/>
              <a:t> </a:t>
            </a:r>
            <a:r>
              <a:rPr lang="cs-CZ" dirty="0" err="1"/>
              <a:t>pitch</a:t>
            </a:r>
            <a:r>
              <a:rPr lang="cs-CZ" dirty="0"/>
              <a:t> </a:t>
            </a:r>
            <a:r>
              <a:rPr lang="cs-CZ" b="1" dirty="0" err="1"/>
              <a:t>prevents</a:t>
            </a:r>
            <a:r>
              <a:rPr lang="cs-CZ" b="1" dirty="0"/>
              <a:t> </a:t>
            </a:r>
            <a:r>
              <a:rPr lang="cs-CZ" b="1" dirty="0" err="1"/>
              <a:t>generalizations</a:t>
            </a:r>
            <a:r>
              <a:rPr lang="cs-CZ" dirty="0"/>
              <a:t>.</a:t>
            </a:r>
          </a:p>
          <a:p>
            <a:pPr marL="0" indent="0">
              <a:buNone/>
            </a:pPr>
            <a:endParaRPr lang="cs-CZ" dirty="0"/>
          </a:p>
          <a:p>
            <a:pPr marL="0" indent="0">
              <a:buNone/>
            </a:pPr>
            <a:r>
              <a:rPr lang="cs-CZ" dirty="0" err="1"/>
              <a:t>Question</a:t>
            </a:r>
            <a:r>
              <a:rPr lang="cs-CZ" dirty="0"/>
              <a:t>: I</a:t>
            </a:r>
            <a:r>
              <a:rPr lang="en-US" dirty="0"/>
              <a:t>s it possible to relearn perfect pitch for those who lose it?</a:t>
            </a:r>
            <a:endParaRPr lang="cs-CZ" dirty="0"/>
          </a:p>
          <a:p>
            <a:pPr marL="0" indent="0">
              <a:buNone/>
            </a:pPr>
            <a:r>
              <a:rPr lang="en-US" dirty="0"/>
              <a:t>Question: What made researchers find the connection between IDS and music? </a:t>
            </a:r>
          </a:p>
          <a:p>
            <a:endParaRPr lang="cs-CZ" dirty="0"/>
          </a:p>
        </p:txBody>
      </p:sp>
    </p:spTree>
    <p:extLst>
      <p:ext uri="{BB962C8B-B14F-4D97-AF65-F5344CB8AC3E}">
        <p14:creationId xmlns:p14="http://schemas.microsoft.com/office/powerpoint/2010/main" val="2613165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55448"/>
            <a:ext cx="8964488" cy="1252728"/>
          </a:xfrm>
        </p:spPr>
        <p:txBody>
          <a:bodyPr>
            <a:normAutofit fontScale="90000"/>
          </a:bodyPr>
          <a:lstStyle/>
          <a:p>
            <a:pPr>
              <a:defRPr/>
            </a:pPr>
            <a:r>
              <a:rPr lang="cs-CZ" dirty="0"/>
              <a:t>Rodičovské chování = epimeletický pud</a:t>
            </a:r>
          </a:p>
        </p:txBody>
      </p:sp>
      <p:sp>
        <p:nvSpPr>
          <p:cNvPr id="43011" name="Zástupný symbol pro obsah 2"/>
          <p:cNvSpPr>
            <a:spLocks noGrp="1"/>
          </p:cNvSpPr>
          <p:nvPr>
            <p:ph idx="1"/>
          </p:nvPr>
        </p:nvSpPr>
        <p:spPr/>
        <p:txBody>
          <a:bodyPr>
            <a:normAutofit fontScale="92500" lnSpcReduction="20000"/>
          </a:bodyPr>
          <a:lstStyle/>
          <a:p>
            <a:pPr>
              <a:buFont typeface="Wingdings 2" pitchFamily="18" charset="2"/>
              <a:buNone/>
            </a:pPr>
            <a:r>
              <a:rPr lang="cs-CZ" altLang="cs-CZ" dirty="0"/>
              <a:t>Rodiče omezují svůj repertoár chování, přehánějí některé výrazy obličeje, výrazněji intonují… to pomáhá nastolit </a:t>
            </a:r>
            <a:r>
              <a:rPr lang="cs-CZ" altLang="cs-CZ" dirty="0" err="1"/>
              <a:t>soc</a:t>
            </a:r>
            <a:r>
              <a:rPr lang="cs-CZ" altLang="cs-CZ" dirty="0"/>
              <a:t>. kontakt a pomáhá při rozvoji dítěte.</a:t>
            </a:r>
          </a:p>
          <a:p>
            <a:pPr>
              <a:buFont typeface="Wingdings 2" pitchFamily="18" charset="2"/>
              <a:buNone/>
            </a:pPr>
            <a:r>
              <a:rPr lang="cs-CZ" altLang="cs-CZ" dirty="0" err="1"/>
              <a:t>Brazelton</a:t>
            </a:r>
            <a:r>
              <a:rPr lang="cs-CZ" altLang="cs-CZ" dirty="0"/>
              <a:t>: </a:t>
            </a:r>
            <a:r>
              <a:rPr lang="cs-CZ" altLang="cs-CZ" b="1" dirty="0"/>
              <a:t>synchronizovaný cyklus interakce matky a dítěte</a:t>
            </a:r>
            <a:r>
              <a:rPr lang="cs-CZ" altLang="cs-CZ" dirty="0"/>
              <a:t> (trvá několik sekund): </a:t>
            </a:r>
          </a:p>
          <a:p>
            <a:pPr>
              <a:buFont typeface="Wingdings 2" pitchFamily="18" charset="2"/>
              <a:buNone/>
            </a:pPr>
            <a:r>
              <a:rPr lang="cs-CZ" altLang="cs-CZ" dirty="0"/>
              <a:t>Zahájení interakce (vzbuzení zájmu) - vyladění vzájemné pozice - pozdravení (mimika, vokalizace, úsměv...) – „dialog“ (zapojení všech smyslových modalit, vrchol radostné excitace) – oslabení - odvrácení pozornosti.</a:t>
            </a:r>
          </a:p>
        </p:txBody>
      </p:sp>
    </p:spTree>
    <p:extLst>
      <p:ext uri="{BB962C8B-B14F-4D97-AF65-F5344CB8AC3E}">
        <p14:creationId xmlns:p14="http://schemas.microsoft.com/office/powerpoint/2010/main" val="2476490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7"/>
            <a:ext cx="7886700" cy="892174"/>
          </a:xfrm>
        </p:spPr>
        <p:txBody>
          <a:bodyPr/>
          <a:lstStyle/>
          <a:p>
            <a:r>
              <a:rPr lang="cs-CZ" dirty="0" err="1"/>
              <a:t>Prosody</a:t>
            </a:r>
            <a:r>
              <a:rPr lang="cs-CZ" dirty="0"/>
              <a:t> and </a:t>
            </a:r>
            <a:r>
              <a:rPr lang="cs-CZ" dirty="0" err="1"/>
              <a:t>Singing</a:t>
            </a:r>
            <a:endParaRPr lang="cs-CZ" dirty="0"/>
          </a:p>
        </p:txBody>
      </p:sp>
      <p:sp>
        <p:nvSpPr>
          <p:cNvPr id="3" name="Zástupný symbol pro obsah 2"/>
          <p:cNvSpPr>
            <a:spLocks noGrp="1"/>
          </p:cNvSpPr>
          <p:nvPr>
            <p:ph idx="1"/>
          </p:nvPr>
        </p:nvSpPr>
        <p:spPr>
          <a:xfrm>
            <a:off x="624334" y="1484784"/>
            <a:ext cx="7886700" cy="5486399"/>
          </a:xfrm>
        </p:spPr>
        <p:txBody>
          <a:bodyPr>
            <a:normAutofit fontScale="85000" lnSpcReduction="20000"/>
          </a:bodyPr>
          <a:lstStyle/>
          <a:p>
            <a:pPr marL="0" indent="0">
              <a:buNone/>
            </a:pPr>
            <a:r>
              <a:rPr lang="cs-CZ" dirty="0" err="1"/>
              <a:t>Trehub</a:t>
            </a:r>
            <a:r>
              <a:rPr lang="cs-CZ" dirty="0"/>
              <a:t> &amp; </a:t>
            </a:r>
            <a:r>
              <a:rPr lang="cs-CZ" dirty="0" err="1"/>
              <a:t>Schellenberg</a:t>
            </a:r>
            <a:r>
              <a:rPr lang="cs-CZ" dirty="0"/>
              <a:t> (1995) </a:t>
            </a:r>
            <a:r>
              <a:rPr lang="cs-CZ" dirty="0" err="1"/>
              <a:t>found</a:t>
            </a:r>
            <a:r>
              <a:rPr lang="cs-CZ" dirty="0"/>
              <a:t> </a:t>
            </a:r>
            <a:r>
              <a:rPr lang="cs-CZ" dirty="0" err="1"/>
              <a:t>cross-cultural</a:t>
            </a:r>
            <a:r>
              <a:rPr lang="cs-CZ" dirty="0"/>
              <a:t> </a:t>
            </a:r>
            <a:r>
              <a:rPr lang="cs-CZ" dirty="0" err="1"/>
              <a:t>similarities</a:t>
            </a:r>
            <a:r>
              <a:rPr lang="cs-CZ" dirty="0"/>
              <a:t> in </a:t>
            </a:r>
            <a:r>
              <a:rPr lang="cs-CZ" b="1" dirty="0" err="1"/>
              <a:t>lullabies</a:t>
            </a:r>
            <a:r>
              <a:rPr lang="cs-CZ" dirty="0"/>
              <a:t> (</a:t>
            </a:r>
            <a:r>
              <a:rPr lang="cs-CZ" dirty="0" err="1"/>
              <a:t>melodies</a:t>
            </a:r>
            <a:r>
              <a:rPr lang="cs-CZ" dirty="0"/>
              <a:t>, </a:t>
            </a:r>
            <a:r>
              <a:rPr lang="cs-CZ" dirty="0" err="1"/>
              <a:t>rhytms</a:t>
            </a:r>
            <a:r>
              <a:rPr lang="cs-CZ" dirty="0"/>
              <a:t> and </a:t>
            </a:r>
            <a:r>
              <a:rPr lang="cs-CZ" dirty="0" err="1"/>
              <a:t>tempos</a:t>
            </a:r>
            <a:r>
              <a:rPr lang="cs-CZ" dirty="0"/>
              <a:t>).</a:t>
            </a:r>
          </a:p>
          <a:p>
            <a:pPr marL="0" indent="0">
              <a:buNone/>
            </a:pPr>
            <a:r>
              <a:rPr lang="cs-CZ" dirty="0" err="1"/>
              <a:t>Trehub</a:t>
            </a:r>
            <a:r>
              <a:rPr lang="cs-CZ" dirty="0"/>
              <a:t> et al. (1997) </a:t>
            </a:r>
            <a:r>
              <a:rPr lang="cs-CZ" dirty="0" err="1"/>
              <a:t>found</a:t>
            </a:r>
            <a:r>
              <a:rPr lang="cs-CZ" dirty="0"/>
              <a:t> </a:t>
            </a:r>
            <a:r>
              <a:rPr lang="cs-CZ" dirty="0" err="1"/>
              <a:t>that</a:t>
            </a:r>
            <a:r>
              <a:rPr lang="cs-CZ" dirty="0"/>
              <a:t> </a:t>
            </a:r>
            <a:r>
              <a:rPr lang="en-US" dirty="0"/>
              <a:t>babies will spend significantly longer periods attending to audiovisual</a:t>
            </a:r>
            <a:r>
              <a:rPr lang="cs-CZ" dirty="0"/>
              <a:t> </a:t>
            </a:r>
            <a:r>
              <a:rPr lang="en-US" dirty="0"/>
              <a:t>recordings of their mothers when they are </a:t>
            </a:r>
            <a:r>
              <a:rPr lang="en-US" b="1" dirty="0"/>
              <a:t>singing</a:t>
            </a:r>
            <a:r>
              <a:rPr lang="en-US" dirty="0"/>
              <a:t> rather than speaking</a:t>
            </a:r>
            <a:r>
              <a:rPr lang="cs-CZ" dirty="0"/>
              <a:t>.</a:t>
            </a:r>
          </a:p>
          <a:p>
            <a:pPr marL="0" indent="0">
              <a:buNone/>
            </a:pPr>
            <a:r>
              <a:rPr lang="cs-CZ" dirty="0"/>
              <a:t>Most </a:t>
            </a:r>
            <a:r>
              <a:rPr lang="cs-CZ" dirty="0" err="1"/>
              <a:t>strikingly</a:t>
            </a:r>
            <a:r>
              <a:rPr lang="cs-CZ" dirty="0"/>
              <a:t> (</a:t>
            </a:r>
            <a:r>
              <a:rPr lang="cs-CZ" dirty="0" err="1"/>
              <a:t>Standley</a:t>
            </a:r>
            <a:r>
              <a:rPr lang="cs-CZ" dirty="0"/>
              <a:t>, 1999), </a:t>
            </a:r>
            <a:r>
              <a:rPr lang="en-US" dirty="0"/>
              <a:t>the singing of lullabies by a female vocalist significantly improved the</a:t>
            </a:r>
            <a:r>
              <a:rPr lang="cs-CZ" dirty="0"/>
              <a:t> </a:t>
            </a:r>
            <a:r>
              <a:rPr lang="en-US" dirty="0"/>
              <a:t>development of sucking abilities in premature infants, and this resulted in measurable</a:t>
            </a:r>
            <a:r>
              <a:rPr lang="cs-CZ" dirty="0"/>
              <a:t> </a:t>
            </a:r>
            <a:r>
              <a:rPr lang="cs-CZ" b="1" dirty="0" err="1"/>
              <a:t>weight</a:t>
            </a:r>
            <a:r>
              <a:rPr lang="cs-CZ" b="1" dirty="0"/>
              <a:t> </a:t>
            </a:r>
            <a:r>
              <a:rPr lang="cs-CZ" b="1" dirty="0" err="1"/>
              <a:t>gain</a:t>
            </a:r>
            <a:r>
              <a:rPr lang="cs-CZ" dirty="0"/>
              <a:t>.</a:t>
            </a:r>
          </a:p>
          <a:p>
            <a:pPr marL="0" indent="0">
              <a:buNone/>
            </a:pPr>
            <a:r>
              <a:rPr lang="cs-CZ" dirty="0" err="1"/>
              <a:t>Premature</a:t>
            </a:r>
            <a:r>
              <a:rPr lang="cs-CZ" dirty="0"/>
              <a:t> </a:t>
            </a:r>
            <a:r>
              <a:rPr lang="cs-CZ" dirty="0" err="1"/>
              <a:t>infants</a:t>
            </a:r>
            <a:r>
              <a:rPr lang="cs-CZ" dirty="0"/>
              <a:t> </a:t>
            </a:r>
            <a:r>
              <a:rPr lang="en-US" dirty="0"/>
              <a:t>subjected to a combination of music and massage were discharged an average of </a:t>
            </a:r>
            <a:r>
              <a:rPr lang="en-US" b="1" dirty="0"/>
              <a:t>eleven</a:t>
            </a:r>
            <a:r>
              <a:rPr lang="cs-CZ" dirty="0"/>
              <a:t> </a:t>
            </a:r>
            <a:r>
              <a:rPr lang="en-US" b="1" dirty="0"/>
              <a:t>days</a:t>
            </a:r>
            <a:r>
              <a:rPr lang="en-US" dirty="0"/>
              <a:t> earlier than a control group of infants</a:t>
            </a:r>
            <a:r>
              <a:rPr lang="cs-CZ" dirty="0"/>
              <a:t>!</a:t>
            </a:r>
          </a:p>
          <a:p>
            <a:pPr marL="0" indent="0">
              <a:buNone/>
            </a:pPr>
            <a:r>
              <a:rPr lang="cs-CZ" dirty="0" err="1"/>
              <a:t>Question</a:t>
            </a:r>
            <a:r>
              <a:rPr lang="cs-CZ" dirty="0"/>
              <a:t>: </a:t>
            </a:r>
            <a:r>
              <a:rPr lang="en-US" dirty="0"/>
              <a:t>Why is maternal singing linked to so many positive effects in infants but not paternal singing?</a:t>
            </a:r>
          </a:p>
          <a:p>
            <a:pPr marL="0" indent="0">
              <a:buNone/>
            </a:pPr>
            <a:endParaRPr lang="cs-CZ" dirty="0"/>
          </a:p>
        </p:txBody>
      </p:sp>
    </p:spTree>
    <p:extLst>
      <p:ext uri="{BB962C8B-B14F-4D97-AF65-F5344CB8AC3E}">
        <p14:creationId xmlns:p14="http://schemas.microsoft.com/office/powerpoint/2010/main" val="1778035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en-US" dirty="0"/>
              <a:t>The observation that everyone learns to talk, whereas musical talent is rare, </a:t>
            </a:r>
            <a:r>
              <a:rPr lang="en-US" b="1" dirty="0"/>
              <a:t>is true only for music in modern societies</a:t>
            </a:r>
            <a:r>
              <a:rPr lang="cs-CZ" dirty="0"/>
              <a:t>. </a:t>
            </a:r>
            <a:r>
              <a:rPr lang="en-US" dirty="0"/>
              <a:t>In small-scale societies people sing and dance as readily and competently as they converse.“ (</a:t>
            </a:r>
            <a:r>
              <a:rPr lang="en-US" dirty="0" err="1"/>
              <a:t>Dissanayake</a:t>
            </a:r>
            <a:r>
              <a:rPr lang="en-US" dirty="0"/>
              <a:t>, </a:t>
            </a:r>
            <a:r>
              <a:rPr lang="cs-CZ" dirty="0"/>
              <a:t>2005)</a:t>
            </a:r>
          </a:p>
          <a:p>
            <a:endParaRPr lang="cs-CZ" dirty="0"/>
          </a:p>
          <a:p>
            <a:r>
              <a:rPr lang="cs-CZ" dirty="0" err="1"/>
              <a:t>Question</a:t>
            </a:r>
            <a:r>
              <a:rPr lang="cs-CZ" dirty="0"/>
              <a:t>: </a:t>
            </a:r>
            <a:r>
              <a:rPr lang="en-US" dirty="0"/>
              <a:t>What is the importance of laughter in infant development? </a:t>
            </a:r>
          </a:p>
          <a:p>
            <a:r>
              <a:rPr lang="cs-CZ" dirty="0" err="1"/>
              <a:t>Question</a:t>
            </a:r>
            <a:r>
              <a:rPr lang="cs-CZ" dirty="0"/>
              <a:t>: </a:t>
            </a:r>
            <a:r>
              <a:rPr lang="en-US" dirty="0"/>
              <a:t>If women laugh more than men, why do both men and women laugh more when listening to a male?</a:t>
            </a:r>
          </a:p>
          <a:p>
            <a:endParaRPr lang="cs-CZ" dirty="0"/>
          </a:p>
        </p:txBody>
      </p:sp>
    </p:spTree>
    <p:extLst>
      <p:ext uri="{BB962C8B-B14F-4D97-AF65-F5344CB8AC3E}">
        <p14:creationId xmlns:p14="http://schemas.microsoft.com/office/powerpoint/2010/main" val="1150727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8C432AD-0839-44DC-A0CA-090805B82B43}"/>
              </a:ext>
            </a:extLst>
          </p:cNvPr>
          <p:cNvSpPr>
            <a:spLocks noGrp="1"/>
          </p:cNvSpPr>
          <p:nvPr>
            <p:ph idx="1"/>
          </p:nvPr>
        </p:nvSpPr>
        <p:spPr>
          <a:xfrm>
            <a:off x="628650" y="1484784"/>
            <a:ext cx="8025020" cy="5112568"/>
          </a:xfrm>
        </p:spPr>
        <p:txBody>
          <a:bodyPr>
            <a:normAutofit fontScale="70000" lnSpcReduction="20000"/>
          </a:bodyPr>
          <a:lstStyle/>
          <a:p>
            <a:pPr marL="0" indent="0">
              <a:buNone/>
            </a:pPr>
            <a:r>
              <a:rPr lang="en-US" dirty="0"/>
              <a:t>In </a:t>
            </a:r>
            <a:r>
              <a:rPr lang="en-US" i="1" dirty="0"/>
              <a:t>The Prehistory of the Mind </a:t>
            </a:r>
            <a:r>
              <a:rPr lang="en-US" dirty="0"/>
              <a:t>(1996) </a:t>
            </a:r>
            <a:r>
              <a:rPr lang="en-US" dirty="0" err="1"/>
              <a:t>Mithen</a:t>
            </a:r>
            <a:r>
              <a:rPr lang="en-US" dirty="0"/>
              <a:t> argued that pre-sapiens hominids like Neanderthals lacked “cognitive fluidity” or metaphorical thought—the ability to hold concurrently in mind information from several different cognitive domains.</a:t>
            </a:r>
            <a:endParaRPr lang="cs-CZ" dirty="0"/>
          </a:p>
          <a:p>
            <a:pPr marL="0" indent="0">
              <a:buNone/>
            </a:pPr>
            <a:r>
              <a:rPr lang="en-US" dirty="0"/>
              <a:t>Additionally, the absence of symbolic artifacts in their dwelling sites implies absence of symbolic thought and hence of symbolic utterance—i.e., </a:t>
            </a:r>
            <a:r>
              <a:rPr lang="cs-CZ" dirty="0" err="1"/>
              <a:t>of</a:t>
            </a:r>
            <a:r>
              <a:rPr lang="cs-CZ" dirty="0"/>
              <a:t> </a:t>
            </a:r>
            <a:r>
              <a:rPr lang="en-US" dirty="0"/>
              <a:t>spoken language (p. 228). </a:t>
            </a:r>
            <a:endParaRPr lang="cs-CZ" dirty="0"/>
          </a:p>
          <a:p>
            <a:pPr marL="0" indent="0">
              <a:buNone/>
            </a:pPr>
            <a:r>
              <a:rPr lang="en-US" dirty="0"/>
              <a:t>Yet the challenging lives of Neanderthals—with their physically difficult environment, large body size, and large but dependent infants— required complex emotional communication and intergroup cooperation. </a:t>
            </a:r>
            <a:endParaRPr lang="cs-CZ" dirty="0"/>
          </a:p>
          <a:p>
            <a:pPr marL="0" indent="0">
              <a:buNone/>
            </a:pPr>
            <a:r>
              <a:rPr lang="en-US" dirty="0"/>
              <a:t>They developed a “music-like communication system that was more complex and more sophisticated than that found in any of the previous species of Homo” (p. 234), one that included iconic gestures, dance, onomatopoeia, vocal imitation and sound </a:t>
            </a:r>
            <a:r>
              <a:rPr lang="en-US" dirty="0" err="1"/>
              <a:t>synaesthesia</a:t>
            </a:r>
            <a:r>
              <a:rPr lang="en-US" dirty="0"/>
              <a:t>.</a:t>
            </a:r>
            <a:endParaRPr lang="cs-CZ" dirty="0"/>
          </a:p>
        </p:txBody>
      </p:sp>
    </p:spTree>
    <p:extLst>
      <p:ext uri="{BB962C8B-B14F-4D97-AF65-F5344CB8AC3E}">
        <p14:creationId xmlns:p14="http://schemas.microsoft.com/office/powerpoint/2010/main" val="1257358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28649" y="1556791"/>
            <a:ext cx="8022055" cy="5040561"/>
          </a:xfrm>
        </p:spPr>
        <p:txBody>
          <a:bodyPr>
            <a:normAutofit fontScale="85000" lnSpcReduction="10000"/>
          </a:bodyPr>
          <a:lstStyle/>
          <a:p>
            <a:pPr marL="0" indent="0">
              <a:buNone/>
            </a:pPr>
            <a:r>
              <a:rPr lang="en-US" dirty="0"/>
              <a:t> </a:t>
            </a:r>
            <a:r>
              <a:rPr lang="cs-CZ" dirty="0" err="1"/>
              <a:t>Mithen</a:t>
            </a:r>
            <a:r>
              <a:rPr lang="cs-CZ" dirty="0"/>
              <a:t> </a:t>
            </a:r>
            <a:r>
              <a:rPr lang="cs-CZ" dirty="0" err="1"/>
              <a:t>proposes</a:t>
            </a:r>
            <a:r>
              <a:rPr lang="cs-CZ" dirty="0"/>
              <a:t> </a:t>
            </a:r>
            <a:r>
              <a:rPr lang="en-US" dirty="0"/>
              <a:t>a completely original hypothesis of the existence of </a:t>
            </a:r>
            <a:r>
              <a:rPr lang="cs-CZ" dirty="0"/>
              <a:t>a </a:t>
            </a:r>
            <a:r>
              <a:rPr lang="en-US" dirty="0"/>
              <a:t>proto-music/language</a:t>
            </a:r>
            <a:r>
              <a:rPr lang="cs-CZ" dirty="0"/>
              <a:t> </a:t>
            </a:r>
            <a:r>
              <a:rPr lang="en-US" dirty="0"/>
              <a:t>among Neanderthals</a:t>
            </a:r>
            <a:r>
              <a:rPr lang="cs-CZ" dirty="0"/>
              <a:t>:</a:t>
            </a:r>
            <a:r>
              <a:rPr lang="en-US" dirty="0"/>
              <a:t> “the ‘</a:t>
            </a:r>
            <a:r>
              <a:rPr lang="en-US" b="1" dirty="0" err="1"/>
              <a:t>Hmmmmm</a:t>
            </a:r>
            <a:r>
              <a:rPr lang="en-US" dirty="0"/>
              <a:t>’ communication system” (</a:t>
            </a:r>
            <a:r>
              <a:rPr lang="cs-CZ" dirty="0"/>
              <a:t>p. </a:t>
            </a:r>
            <a:r>
              <a:rPr lang="en-US" dirty="0"/>
              <a:t>172)</a:t>
            </a:r>
            <a:r>
              <a:rPr lang="cs-CZ" dirty="0"/>
              <a:t>. </a:t>
            </a:r>
          </a:p>
          <a:p>
            <a:pPr marL="0" indent="0">
              <a:buNone/>
            </a:pPr>
            <a:r>
              <a:rPr lang="en-US" dirty="0"/>
              <a:t>‘</a:t>
            </a:r>
            <a:r>
              <a:rPr lang="en-US" dirty="0" err="1"/>
              <a:t>Hmmmmm</a:t>
            </a:r>
            <a:r>
              <a:rPr lang="en-US" dirty="0"/>
              <a:t>’ was</a:t>
            </a:r>
            <a:r>
              <a:rPr lang="cs-CZ" dirty="0"/>
              <a:t>:</a:t>
            </a:r>
          </a:p>
          <a:p>
            <a:r>
              <a:rPr lang="en-US" i="1" dirty="0"/>
              <a:t>holistic</a:t>
            </a:r>
            <a:r>
              <a:rPr lang="en-US" dirty="0"/>
              <a:t> (not composed of segmented </a:t>
            </a:r>
            <a:r>
              <a:rPr lang="cs-CZ" dirty="0"/>
              <a:t>e</a:t>
            </a:r>
            <a:r>
              <a:rPr lang="en-US" dirty="0" err="1"/>
              <a:t>lements</a:t>
            </a:r>
            <a:r>
              <a:rPr lang="en-US" dirty="0"/>
              <a:t>), </a:t>
            </a:r>
            <a:endParaRPr lang="cs-CZ" dirty="0"/>
          </a:p>
          <a:p>
            <a:r>
              <a:rPr lang="en-US" i="1" dirty="0"/>
              <a:t>manipulative</a:t>
            </a:r>
            <a:r>
              <a:rPr lang="cs-CZ" i="1" dirty="0"/>
              <a:t> </a:t>
            </a:r>
            <a:r>
              <a:rPr lang="en-US" dirty="0"/>
              <a:t>(influencing emotional states and hence behavior of oneself and</a:t>
            </a:r>
            <a:r>
              <a:rPr lang="cs-CZ" dirty="0"/>
              <a:t> </a:t>
            </a:r>
            <a:r>
              <a:rPr lang="en-US" dirty="0"/>
              <a:t>others</a:t>
            </a:r>
            <a:r>
              <a:rPr lang="cs-CZ" dirty="0"/>
              <a:t>; not </a:t>
            </a:r>
            <a:r>
              <a:rPr lang="cs-CZ" dirty="0" err="1"/>
              <a:t>for</a:t>
            </a:r>
            <a:r>
              <a:rPr lang="cs-CZ" dirty="0"/>
              <a:t> </a:t>
            </a:r>
            <a:r>
              <a:rPr lang="cs-CZ" dirty="0" err="1"/>
              <a:t>gossiping</a:t>
            </a:r>
            <a:r>
              <a:rPr lang="en-US" dirty="0"/>
              <a:t>), </a:t>
            </a:r>
            <a:endParaRPr lang="cs-CZ" dirty="0"/>
          </a:p>
          <a:p>
            <a:r>
              <a:rPr lang="en-US" i="1" dirty="0"/>
              <a:t>multimodal</a:t>
            </a:r>
            <a:r>
              <a:rPr lang="en-US" dirty="0"/>
              <a:t> (using both sound and movement), </a:t>
            </a:r>
            <a:endParaRPr lang="cs-CZ" dirty="0"/>
          </a:p>
          <a:p>
            <a:r>
              <a:rPr lang="en-US" i="1" dirty="0"/>
              <a:t>musical</a:t>
            </a:r>
            <a:r>
              <a:rPr lang="en-US" dirty="0"/>
              <a:t> (temporally controlled, rhythmic, and melodic), </a:t>
            </a:r>
            <a:endParaRPr lang="cs-CZ" dirty="0"/>
          </a:p>
          <a:p>
            <a:r>
              <a:rPr lang="en-US" i="1" dirty="0"/>
              <a:t>mimetic</a:t>
            </a:r>
            <a:r>
              <a:rPr lang="cs-CZ" i="1" dirty="0"/>
              <a:t> </a:t>
            </a:r>
            <a:r>
              <a:rPr lang="en-US" dirty="0"/>
              <a:t>(utilizing sound symbolism and gesture)</a:t>
            </a:r>
            <a:r>
              <a:rPr lang="cs-CZ" dirty="0"/>
              <a:t>.</a:t>
            </a:r>
          </a:p>
        </p:txBody>
      </p:sp>
    </p:spTree>
    <p:extLst>
      <p:ext uri="{BB962C8B-B14F-4D97-AF65-F5344CB8AC3E}">
        <p14:creationId xmlns:p14="http://schemas.microsoft.com/office/powerpoint/2010/main" val="5470101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FA99D4-2A85-4A1E-8EDD-F8027BB81B54}"/>
              </a:ext>
            </a:extLst>
          </p:cNvPr>
          <p:cNvSpPr>
            <a:spLocks noGrp="1"/>
          </p:cNvSpPr>
          <p:nvPr>
            <p:ph type="title"/>
          </p:nvPr>
        </p:nvSpPr>
        <p:spPr/>
        <p:txBody>
          <a:bodyPr/>
          <a:lstStyle/>
          <a:p>
            <a:r>
              <a:rPr lang="cs-CZ" dirty="0"/>
              <a:t>Music and </a:t>
            </a:r>
            <a:r>
              <a:rPr lang="cs-CZ" dirty="0" err="1"/>
              <a:t>sexual</a:t>
            </a:r>
            <a:r>
              <a:rPr lang="cs-CZ" dirty="0"/>
              <a:t> </a:t>
            </a:r>
            <a:r>
              <a:rPr lang="cs-CZ" dirty="0" err="1"/>
              <a:t>selection</a:t>
            </a:r>
            <a:endParaRPr lang="cs-CZ" dirty="0"/>
          </a:p>
        </p:txBody>
      </p:sp>
      <p:sp>
        <p:nvSpPr>
          <p:cNvPr id="3" name="Zástupný symbol pro obsah 2">
            <a:extLst>
              <a:ext uri="{FF2B5EF4-FFF2-40B4-BE49-F238E27FC236}">
                <a16:creationId xmlns:a16="http://schemas.microsoft.com/office/drawing/2014/main" id="{76344340-79DA-4F49-A539-34DA60A5E4FC}"/>
              </a:ext>
            </a:extLst>
          </p:cNvPr>
          <p:cNvSpPr>
            <a:spLocks noGrp="1"/>
          </p:cNvSpPr>
          <p:nvPr>
            <p:ph idx="1"/>
          </p:nvPr>
        </p:nvSpPr>
        <p:spPr>
          <a:xfrm>
            <a:off x="376859" y="1467677"/>
            <a:ext cx="7886700" cy="5025197"/>
          </a:xfrm>
        </p:spPr>
        <p:txBody>
          <a:bodyPr>
            <a:normAutofit fontScale="77500" lnSpcReduction="20000"/>
          </a:bodyPr>
          <a:lstStyle/>
          <a:p>
            <a:pPr marL="0" indent="0">
              <a:buNone/>
            </a:pPr>
            <a:r>
              <a:rPr lang="cs-CZ" dirty="0" err="1"/>
              <a:t>Geoffrey</a:t>
            </a:r>
            <a:r>
              <a:rPr lang="cs-CZ" dirty="0"/>
              <a:t> Miller (1965), U. </a:t>
            </a:r>
            <a:r>
              <a:rPr lang="cs-CZ" dirty="0" err="1"/>
              <a:t>of</a:t>
            </a:r>
            <a:r>
              <a:rPr lang="cs-CZ" dirty="0"/>
              <a:t> New </a:t>
            </a:r>
            <a:r>
              <a:rPr lang="cs-CZ" dirty="0" err="1"/>
              <a:t>Mexico</a:t>
            </a:r>
            <a:endParaRPr lang="cs-CZ" dirty="0"/>
          </a:p>
          <a:p>
            <a:pPr marL="0" indent="0">
              <a:buNone/>
            </a:pPr>
            <a:endParaRPr lang="cs-CZ" dirty="0"/>
          </a:p>
          <a:p>
            <a:pPr marL="0" indent="0">
              <a:buNone/>
            </a:pPr>
            <a:endParaRPr lang="cs-CZ" dirty="0"/>
          </a:p>
          <a:p>
            <a:pPr marL="0" indent="0">
              <a:buNone/>
            </a:pPr>
            <a:r>
              <a:rPr lang="cs-CZ" b="1" dirty="0" err="1"/>
              <a:t>Runaway</a:t>
            </a:r>
            <a:r>
              <a:rPr lang="cs-CZ" b="1" dirty="0"/>
              <a:t> </a:t>
            </a:r>
            <a:r>
              <a:rPr lang="cs-CZ" b="1" dirty="0" err="1"/>
              <a:t>sexual</a:t>
            </a:r>
            <a:r>
              <a:rPr lang="cs-CZ" b="1" dirty="0"/>
              <a:t> </a:t>
            </a:r>
            <a:r>
              <a:rPr lang="cs-CZ" b="1" dirty="0" err="1"/>
              <a:t>selection</a:t>
            </a:r>
            <a:r>
              <a:rPr lang="cs-CZ" b="1" dirty="0"/>
              <a:t> </a:t>
            </a:r>
            <a:r>
              <a:rPr lang="cs-CZ" dirty="0" err="1"/>
              <a:t>comes</a:t>
            </a:r>
            <a:r>
              <a:rPr lang="cs-CZ" dirty="0"/>
              <a:t> </a:t>
            </a:r>
            <a:r>
              <a:rPr lang="cs-CZ" dirty="0" err="1"/>
              <a:t>if</a:t>
            </a:r>
            <a:r>
              <a:rPr lang="cs-CZ" dirty="0"/>
              <a:t> a </a:t>
            </a:r>
            <a:r>
              <a:rPr lang="cs-CZ" dirty="0" err="1"/>
              <a:t>heritable</a:t>
            </a:r>
            <a:r>
              <a:rPr lang="cs-CZ" dirty="0"/>
              <a:t> mate </a:t>
            </a:r>
            <a:r>
              <a:rPr lang="en-US" dirty="0"/>
              <a:t>preference – for example, the preference for a larger than average tail – becomes</a:t>
            </a:r>
            <a:r>
              <a:rPr lang="cs-CZ" dirty="0"/>
              <a:t> </a:t>
            </a:r>
            <a:r>
              <a:rPr lang="en-US" dirty="0"/>
              <a:t>genetically correlated with the heritable trait itself – in this case the larger tail – then a</a:t>
            </a:r>
            <a:r>
              <a:rPr lang="cs-CZ" dirty="0"/>
              <a:t> </a:t>
            </a:r>
            <a:r>
              <a:rPr lang="en-US" dirty="0"/>
              <a:t>positive feedback loop will arise so that tails will eventually become far longer than would</a:t>
            </a:r>
            <a:r>
              <a:rPr lang="cs-CZ" dirty="0"/>
              <a:t> </a:t>
            </a:r>
            <a:r>
              <a:rPr lang="cs-CZ" dirty="0" err="1"/>
              <a:t>otherwise</a:t>
            </a:r>
            <a:r>
              <a:rPr lang="cs-CZ" dirty="0"/>
              <a:t> </a:t>
            </a:r>
            <a:r>
              <a:rPr lang="cs-CZ" dirty="0" err="1"/>
              <a:t>have</a:t>
            </a:r>
            <a:r>
              <a:rPr lang="cs-CZ" dirty="0"/>
              <a:t> </a:t>
            </a:r>
            <a:r>
              <a:rPr lang="cs-CZ" dirty="0" err="1"/>
              <a:t>been</a:t>
            </a:r>
            <a:r>
              <a:rPr lang="cs-CZ" dirty="0"/>
              <a:t> </a:t>
            </a:r>
            <a:r>
              <a:rPr lang="cs-CZ" dirty="0" err="1"/>
              <a:t>expected</a:t>
            </a:r>
            <a:r>
              <a:rPr lang="cs-CZ" dirty="0"/>
              <a:t>.</a:t>
            </a:r>
          </a:p>
          <a:p>
            <a:pPr marL="0" indent="0">
              <a:buNone/>
            </a:pPr>
            <a:endParaRPr lang="cs-CZ" dirty="0"/>
          </a:p>
          <a:p>
            <a:pPr marL="0" indent="0">
              <a:buNone/>
            </a:pPr>
            <a:r>
              <a:rPr lang="en-US" dirty="0"/>
              <a:t>For Miller, ‘music is what happens when a smart, group living, anthropoid ape stumbles</a:t>
            </a:r>
            <a:r>
              <a:rPr lang="cs-CZ" dirty="0"/>
              <a:t> </a:t>
            </a:r>
            <a:r>
              <a:rPr lang="en-US" dirty="0"/>
              <a:t>into the evolutionary wonderland of </a:t>
            </a:r>
            <a:r>
              <a:rPr lang="en-US" b="1" dirty="0"/>
              <a:t>runaway sexual selection </a:t>
            </a:r>
            <a:r>
              <a:rPr lang="en-US" dirty="0"/>
              <a:t>of complex acoustic</a:t>
            </a:r>
            <a:r>
              <a:rPr lang="cs-CZ" dirty="0"/>
              <a:t> </a:t>
            </a:r>
            <a:r>
              <a:rPr lang="en-US" dirty="0"/>
              <a:t>display’. </a:t>
            </a:r>
            <a:endParaRPr lang="cs-CZ" dirty="0"/>
          </a:p>
        </p:txBody>
      </p:sp>
      <p:pic>
        <p:nvPicPr>
          <p:cNvPr id="1026" name="Picture 2" descr="VÃ½sledek obrÃ¡zku pro Geoffrey Miller">
            <a:extLst>
              <a:ext uri="{FF2B5EF4-FFF2-40B4-BE49-F238E27FC236}">
                <a16:creationId xmlns:a16="http://schemas.microsoft.com/office/drawing/2014/main" id="{5B6B3ECC-1BFC-4EC0-BE08-797477E9DF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8183" y="225286"/>
            <a:ext cx="2484783" cy="2484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41562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dirty="0"/>
              <a:t>He believes that singing and dancing constituted a package of indicator traits for</a:t>
            </a:r>
            <a:r>
              <a:rPr lang="cs-CZ" dirty="0"/>
              <a:t> </a:t>
            </a:r>
            <a:r>
              <a:rPr lang="en-US" dirty="0"/>
              <a:t>those choosing mates, predominantly</a:t>
            </a:r>
            <a:r>
              <a:rPr lang="cs-CZ" dirty="0"/>
              <a:t> by </a:t>
            </a:r>
            <a:r>
              <a:rPr lang="en-US" dirty="0"/>
              <a:t>females: dancing and singing revealing fitness,</a:t>
            </a:r>
            <a:r>
              <a:rPr lang="cs-CZ" dirty="0"/>
              <a:t> </a:t>
            </a:r>
            <a:r>
              <a:rPr lang="en-US" dirty="0"/>
              <a:t>coordination, strength and health; voice control revealing self-confidence.</a:t>
            </a:r>
            <a:endParaRPr lang="cs-CZ" dirty="0"/>
          </a:p>
          <a:p>
            <a:pPr marL="0" indent="0">
              <a:buNone/>
            </a:pPr>
            <a:r>
              <a:rPr lang="cs-CZ" dirty="0" err="1"/>
              <a:t>Mithen</a:t>
            </a:r>
            <a:r>
              <a:rPr lang="cs-CZ" dirty="0"/>
              <a:t> </a:t>
            </a:r>
            <a:r>
              <a:rPr lang="cs-CZ" dirty="0" err="1"/>
              <a:t>approves</a:t>
            </a:r>
            <a:r>
              <a:rPr lang="cs-CZ" dirty="0"/>
              <a:t> his </a:t>
            </a:r>
            <a:r>
              <a:rPr lang="cs-CZ" dirty="0" err="1"/>
              <a:t>hypothesis</a:t>
            </a:r>
            <a:r>
              <a:rPr lang="cs-CZ" dirty="0"/>
              <a:t> by evidence </a:t>
            </a:r>
            <a:r>
              <a:rPr lang="cs-CZ" dirty="0" err="1"/>
              <a:t>from</a:t>
            </a:r>
            <a:r>
              <a:rPr lang="cs-CZ" dirty="0"/>
              <a:t> </a:t>
            </a:r>
            <a:r>
              <a:rPr lang="cs-CZ" dirty="0" err="1"/>
              <a:t>fossil</a:t>
            </a:r>
            <a:r>
              <a:rPr lang="cs-CZ" dirty="0"/>
              <a:t> </a:t>
            </a:r>
            <a:r>
              <a:rPr lang="cs-CZ" dirty="0" err="1"/>
              <a:t>records</a:t>
            </a:r>
            <a:r>
              <a:rPr lang="cs-CZ" dirty="0"/>
              <a:t>.</a:t>
            </a:r>
          </a:p>
          <a:p>
            <a:pPr marL="0" indent="0">
              <a:buNone/>
            </a:pPr>
            <a:endParaRPr lang="cs-CZ" dirty="0"/>
          </a:p>
        </p:txBody>
      </p:sp>
    </p:spTree>
    <p:extLst>
      <p:ext uri="{BB962C8B-B14F-4D97-AF65-F5344CB8AC3E}">
        <p14:creationId xmlns:p14="http://schemas.microsoft.com/office/powerpoint/2010/main" val="3968514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0DC1F0-2304-4CDF-959A-00E63D65DDC6}"/>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8C3637F-8646-42E0-86CC-B63DCB385EAA}"/>
              </a:ext>
            </a:extLst>
          </p:cNvPr>
          <p:cNvSpPr>
            <a:spLocks noGrp="1"/>
          </p:cNvSpPr>
          <p:nvPr>
            <p:ph idx="1"/>
          </p:nvPr>
        </p:nvSpPr>
        <p:spPr/>
        <p:txBody>
          <a:bodyPr/>
          <a:lstStyle/>
          <a:p>
            <a:pPr marL="0" indent="0">
              <a:buNone/>
            </a:pPr>
            <a:r>
              <a:rPr lang="cs-CZ" dirty="0" err="1"/>
              <a:t>Question</a:t>
            </a:r>
            <a:r>
              <a:rPr lang="cs-CZ" dirty="0"/>
              <a:t>: </a:t>
            </a:r>
            <a:r>
              <a:rPr lang="en-US" dirty="0"/>
              <a:t>What biological factor do you fin</a:t>
            </a:r>
            <a:r>
              <a:rPr lang="cs-CZ" dirty="0"/>
              <a:t>d</a:t>
            </a:r>
            <a:r>
              <a:rPr lang="en-US" dirty="0"/>
              <a:t> most important in mate selection?</a:t>
            </a:r>
            <a:endParaRPr lang="cs-CZ" dirty="0"/>
          </a:p>
          <a:p>
            <a:pPr marL="0" indent="0">
              <a:buNone/>
            </a:pPr>
            <a:r>
              <a:rPr lang="cs-CZ" dirty="0" err="1"/>
              <a:t>Question</a:t>
            </a:r>
            <a:r>
              <a:rPr lang="cs-CZ" dirty="0"/>
              <a:t>: H</a:t>
            </a:r>
            <a:r>
              <a:rPr lang="en-US" dirty="0"/>
              <a:t>ow important were personality traits when females chose a male mate, and did it depend on time periods and types of society?</a:t>
            </a:r>
          </a:p>
          <a:p>
            <a:pPr marL="0" indent="0">
              <a:buNone/>
            </a:pPr>
            <a:endParaRPr lang="en-US" dirty="0"/>
          </a:p>
          <a:p>
            <a:pPr marL="0" indent="0">
              <a:buNone/>
            </a:pPr>
            <a:endParaRPr lang="cs-CZ" dirty="0"/>
          </a:p>
        </p:txBody>
      </p:sp>
    </p:spTree>
    <p:extLst>
      <p:ext uri="{BB962C8B-B14F-4D97-AF65-F5344CB8AC3E}">
        <p14:creationId xmlns:p14="http://schemas.microsoft.com/office/powerpoint/2010/main" val="4036047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err="1"/>
              <a:t>Mithen</a:t>
            </a:r>
            <a:r>
              <a:rPr lang="cs-CZ" dirty="0"/>
              <a:t> (2005) </a:t>
            </a:r>
            <a:r>
              <a:rPr lang="cs-CZ" dirty="0" err="1"/>
              <a:t>adds</a:t>
            </a:r>
            <a:r>
              <a:rPr lang="cs-CZ" dirty="0"/>
              <a:t> </a:t>
            </a:r>
            <a:r>
              <a:rPr lang="cs-CZ" dirty="0" err="1"/>
              <a:t>that</a:t>
            </a:r>
            <a:r>
              <a:rPr lang="cs-CZ" dirty="0"/>
              <a:t> </a:t>
            </a:r>
            <a:r>
              <a:rPr lang="cs-CZ" dirty="0" err="1"/>
              <a:t>there</a:t>
            </a:r>
            <a:r>
              <a:rPr lang="cs-CZ" dirty="0"/>
              <a:t> are </a:t>
            </a:r>
            <a:r>
              <a:rPr lang="cs-CZ" dirty="0" err="1"/>
              <a:t>two</a:t>
            </a:r>
            <a:r>
              <a:rPr lang="cs-CZ" dirty="0"/>
              <a:t> </a:t>
            </a:r>
            <a:r>
              <a:rPr lang="cs-CZ" dirty="0" err="1"/>
              <a:t>main</a:t>
            </a:r>
            <a:r>
              <a:rPr lang="cs-CZ" dirty="0"/>
              <a:t> </a:t>
            </a:r>
            <a:r>
              <a:rPr lang="cs-CZ" dirty="0" err="1"/>
              <a:t>types</a:t>
            </a:r>
            <a:r>
              <a:rPr lang="cs-CZ" dirty="0"/>
              <a:t> </a:t>
            </a:r>
            <a:r>
              <a:rPr lang="cs-CZ" dirty="0" err="1"/>
              <a:t>of</a:t>
            </a:r>
            <a:r>
              <a:rPr lang="cs-CZ" dirty="0"/>
              <a:t> </a:t>
            </a:r>
            <a:r>
              <a:rPr lang="cs-CZ" dirty="0" err="1"/>
              <a:t>sexual</a:t>
            </a:r>
            <a:r>
              <a:rPr lang="cs-CZ" dirty="0"/>
              <a:t> </a:t>
            </a:r>
            <a:r>
              <a:rPr lang="cs-CZ" dirty="0" err="1"/>
              <a:t>selection</a:t>
            </a:r>
            <a:r>
              <a:rPr lang="cs-CZ" dirty="0"/>
              <a:t> </a:t>
            </a:r>
            <a:r>
              <a:rPr lang="cs-CZ" dirty="0" err="1"/>
              <a:t>pressures</a:t>
            </a:r>
            <a:r>
              <a:rPr lang="cs-CZ" dirty="0"/>
              <a:t>:</a:t>
            </a:r>
          </a:p>
          <a:p>
            <a:pPr marL="514350" indent="-514350">
              <a:buAutoNum type="arabicPeriod"/>
            </a:pPr>
            <a:r>
              <a:rPr lang="cs-CZ" b="1" dirty="0"/>
              <a:t>Male </a:t>
            </a:r>
            <a:r>
              <a:rPr lang="cs-CZ" b="1" dirty="0" err="1"/>
              <a:t>competing</a:t>
            </a:r>
            <a:r>
              <a:rPr lang="cs-CZ" b="1" dirty="0"/>
              <a:t> </a:t>
            </a:r>
            <a:r>
              <a:rPr lang="cs-CZ" b="1" dirty="0" err="1"/>
              <a:t>with</a:t>
            </a:r>
            <a:r>
              <a:rPr lang="cs-CZ" b="1" dirty="0"/>
              <a:t> </a:t>
            </a:r>
            <a:r>
              <a:rPr lang="cs-CZ" b="1" dirty="0" err="1"/>
              <a:t>other</a:t>
            </a:r>
            <a:r>
              <a:rPr lang="cs-CZ" b="1" dirty="0"/>
              <a:t> </a:t>
            </a:r>
            <a:r>
              <a:rPr lang="cs-CZ" b="1" dirty="0" err="1"/>
              <a:t>males</a:t>
            </a:r>
            <a:r>
              <a:rPr lang="cs-CZ" b="1" dirty="0"/>
              <a:t> </a:t>
            </a:r>
            <a:r>
              <a:rPr lang="cs-CZ" dirty="0" err="1"/>
              <a:t>results</a:t>
            </a:r>
            <a:r>
              <a:rPr lang="cs-CZ" dirty="0"/>
              <a:t> in </a:t>
            </a:r>
            <a:r>
              <a:rPr lang="cs-CZ" dirty="0" err="1"/>
              <a:t>selection</a:t>
            </a:r>
            <a:r>
              <a:rPr lang="cs-CZ" dirty="0"/>
              <a:t> </a:t>
            </a:r>
            <a:r>
              <a:rPr lang="cs-CZ" dirty="0" err="1"/>
              <a:t>of</a:t>
            </a:r>
            <a:r>
              <a:rPr lang="cs-CZ" dirty="0"/>
              <a:t> </a:t>
            </a:r>
            <a:r>
              <a:rPr lang="cs-CZ" dirty="0" err="1"/>
              <a:t>traits</a:t>
            </a:r>
            <a:r>
              <a:rPr lang="cs-CZ" dirty="0"/>
              <a:t> such as </a:t>
            </a:r>
            <a:r>
              <a:rPr lang="cs-CZ" dirty="0" err="1"/>
              <a:t>large</a:t>
            </a:r>
            <a:r>
              <a:rPr lang="cs-CZ" dirty="0"/>
              <a:t> </a:t>
            </a:r>
            <a:r>
              <a:rPr lang="en-US" dirty="0"/>
              <a:t>male body size and large canines, and</a:t>
            </a:r>
            <a:r>
              <a:rPr lang="cs-CZ" dirty="0"/>
              <a:t> </a:t>
            </a:r>
            <a:r>
              <a:rPr lang="en-US" dirty="0"/>
              <a:t>perhaps aggressive personalities. </a:t>
            </a:r>
            <a:endParaRPr lang="cs-CZ" dirty="0"/>
          </a:p>
          <a:p>
            <a:pPr marL="514350" indent="-514350">
              <a:buAutoNum type="arabicPeriod"/>
            </a:pPr>
            <a:r>
              <a:rPr lang="en-US" b="1" dirty="0"/>
              <a:t>Females can choose their mating partners</a:t>
            </a:r>
            <a:r>
              <a:rPr lang="en-US" dirty="0"/>
              <a:t>,</a:t>
            </a:r>
            <a:r>
              <a:rPr lang="cs-CZ" dirty="0"/>
              <a:t> </a:t>
            </a:r>
            <a:r>
              <a:rPr lang="en-US" dirty="0"/>
              <a:t>leading to the selection of the indicator and/or aesthetic traits that make males attractive to</a:t>
            </a:r>
            <a:r>
              <a:rPr lang="cs-CZ" dirty="0"/>
              <a:t> </a:t>
            </a:r>
            <a:r>
              <a:rPr lang="en-US" dirty="0"/>
              <a:t>females</a:t>
            </a:r>
            <a:r>
              <a:rPr lang="cs-CZ" dirty="0"/>
              <a:t> (</a:t>
            </a:r>
            <a:r>
              <a:rPr lang="cs-CZ" dirty="0" err="1"/>
              <a:t>tails</a:t>
            </a:r>
            <a:r>
              <a:rPr lang="cs-CZ" dirty="0"/>
              <a:t>, </a:t>
            </a:r>
            <a:r>
              <a:rPr lang="cs-CZ" dirty="0" err="1"/>
              <a:t>jewels</a:t>
            </a:r>
            <a:r>
              <a:rPr lang="cs-CZ" dirty="0"/>
              <a:t>, </a:t>
            </a:r>
            <a:r>
              <a:rPr lang="cs-CZ" dirty="0" err="1"/>
              <a:t>i.e</a:t>
            </a:r>
            <a:r>
              <a:rPr lang="cs-CZ" dirty="0"/>
              <a:t>. </a:t>
            </a:r>
            <a:r>
              <a:rPr lang="cs-CZ" dirty="0" err="1"/>
              <a:t>aesthetic</a:t>
            </a:r>
            <a:r>
              <a:rPr lang="cs-CZ" dirty="0"/>
              <a:t> </a:t>
            </a:r>
            <a:r>
              <a:rPr lang="cs-CZ" dirty="0" err="1"/>
              <a:t>objects</a:t>
            </a:r>
            <a:r>
              <a:rPr lang="en-US" dirty="0"/>
              <a:t>. </a:t>
            </a:r>
            <a:endParaRPr lang="cs-CZ" dirty="0"/>
          </a:p>
        </p:txBody>
      </p:sp>
    </p:spTree>
    <p:extLst>
      <p:ext uri="{BB962C8B-B14F-4D97-AF65-F5344CB8AC3E}">
        <p14:creationId xmlns:p14="http://schemas.microsoft.com/office/powerpoint/2010/main" val="3774115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610F61-B247-486E-B5FA-E4B0636D0019}"/>
              </a:ext>
            </a:extLst>
          </p:cNvPr>
          <p:cNvSpPr>
            <a:spLocks noGrp="1"/>
          </p:cNvSpPr>
          <p:nvPr>
            <p:ph type="title"/>
          </p:nvPr>
        </p:nvSpPr>
        <p:spPr/>
        <p:txBody>
          <a:bodyPr/>
          <a:lstStyle/>
          <a:p>
            <a:r>
              <a:rPr lang="cs-CZ" dirty="0" err="1"/>
              <a:t>Birdsongs</a:t>
            </a:r>
            <a:r>
              <a:rPr lang="cs-CZ" dirty="0"/>
              <a:t> and </a:t>
            </a:r>
            <a:r>
              <a:rPr lang="cs-CZ" dirty="0" err="1"/>
              <a:t>bird</a:t>
            </a:r>
            <a:r>
              <a:rPr lang="cs-CZ" dirty="0"/>
              <a:t> </a:t>
            </a:r>
            <a:r>
              <a:rPr lang="cs-CZ" dirty="0" err="1"/>
              <a:t>dances</a:t>
            </a:r>
            <a:endParaRPr lang="cs-CZ" dirty="0"/>
          </a:p>
        </p:txBody>
      </p:sp>
      <p:sp>
        <p:nvSpPr>
          <p:cNvPr id="3" name="Zástupný symbol pro obsah 2">
            <a:extLst>
              <a:ext uri="{FF2B5EF4-FFF2-40B4-BE49-F238E27FC236}">
                <a16:creationId xmlns:a16="http://schemas.microsoft.com/office/drawing/2014/main" id="{78BC5A2B-A764-43A7-B6AC-5CDBF2E01AE5}"/>
              </a:ext>
            </a:extLst>
          </p:cNvPr>
          <p:cNvSpPr>
            <a:spLocks noGrp="1"/>
          </p:cNvSpPr>
          <p:nvPr>
            <p:ph idx="1"/>
          </p:nvPr>
        </p:nvSpPr>
        <p:spPr/>
        <p:txBody>
          <a:bodyPr>
            <a:normAutofit fontScale="85000" lnSpcReduction="10000"/>
          </a:bodyPr>
          <a:lstStyle/>
          <a:p>
            <a:pPr marL="0" indent="0">
              <a:buNone/>
            </a:pPr>
            <a:r>
              <a:rPr lang="cs-CZ" dirty="0" err="1"/>
              <a:t>Birds</a:t>
            </a:r>
            <a:r>
              <a:rPr lang="cs-CZ" dirty="0"/>
              <a:t> </a:t>
            </a:r>
            <a:r>
              <a:rPr lang="cs-CZ" dirty="0" err="1"/>
              <a:t>of</a:t>
            </a:r>
            <a:r>
              <a:rPr lang="cs-CZ" dirty="0"/>
              <a:t> </a:t>
            </a:r>
            <a:r>
              <a:rPr lang="cs-CZ" dirty="0" err="1"/>
              <a:t>paradise</a:t>
            </a:r>
            <a:r>
              <a:rPr lang="cs-CZ" dirty="0"/>
              <a:t> :</a:t>
            </a:r>
          </a:p>
          <a:p>
            <a:pPr marL="0" indent="0">
              <a:buNone/>
            </a:pPr>
            <a:r>
              <a:rPr lang="cs-CZ" dirty="0">
                <a:hlinkClick r:id="rId2"/>
              </a:rPr>
              <a:t>https://www.youtube.com/watch?v=nWfyw51DQfU</a:t>
            </a:r>
            <a:r>
              <a:rPr lang="cs-CZ" dirty="0"/>
              <a:t> </a:t>
            </a:r>
          </a:p>
          <a:p>
            <a:pPr marL="0" indent="0">
              <a:buNone/>
            </a:pPr>
            <a:endParaRPr lang="cs-CZ" dirty="0"/>
          </a:p>
          <a:p>
            <a:pPr marL="0" indent="0">
              <a:buNone/>
            </a:pPr>
            <a:r>
              <a:rPr lang="cs-CZ" dirty="0" err="1"/>
              <a:t>Bowerbirds</a:t>
            </a:r>
            <a:r>
              <a:rPr lang="cs-CZ" dirty="0"/>
              <a:t>:</a:t>
            </a:r>
          </a:p>
          <a:p>
            <a:pPr marL="0" indent="0">
              <a:buNone/>
            </a:pPr>
            <a:r>
              <a:rPr lang="cs-CZ" dirty="0">
                <a:hlinkClick r:id="rId3"/>
              </a:rPr>
              <a:t>https://www.youtube.com/watch?v=1XkPeN3AWIE</a:t>
            </a:r>
            <a:r>
              <a:rPr lang="cs-CZ" dirty="0"/>
              <a:t> </a:t>
            </a:r>
          </a:p>
          <a:p>
            <a:pPr marL="0" indent="0">
              <a:buNone/>
            </a:pPr>
            <a:endParaRPr lang="cs-CZ" dirty="0"/>
          </a:p>
          <a:p>
            <a:pPr marL="0" indent="0">
              <a:buNone/>
            </a:pPr>
            <a:r>
              <a:rPr lang="cs-CZ" dirty="0" err="1"/>
              <a:t>Vogelkop</a:t>
            </a:r>
            <a:r>
              <a:rPr lang="cs-CZ" dirty="0"/>
              <a:t> </a:t>
            </a:r>
            <a:r>
              <a:rPr lang="cs-CZ" dirty="0" err="1"/>
              <a:t>Bowerbird</a:t>
            </a:r>
            <a:r>
              <a:rPr lang="cs-CZ" dirty="0"/>
              <a:t>:</a:t>
            </a:r>
          </a:p>
          <a:p>
            <a:pPr marL="0" indent="0">
              <a:buNone/>
            </a:pPr>
            <a:r>
              <a:rPr lang="cs-CZ" dirty="0">
                <a:hlinkClick r:id="rId4"/>
              </a:rPr>
              <a:t>https://www.youtube.com/watch?v=RXwJ3QFIOkg</a:t>
            </a:r>
            <a:r>
              <a:rPr lang="cs-CZ" dirty="0"/>
              <a:t> </a:t>
            </a:r>
          </a:p>
          <a:p>
            <a:pPr marL="0" indent="0">
              <a:buNone/>
            </a:pPr>
            <a:r>
              <a:rPr lang="cs-CZ" dirty="0">
                <a:hlinkClick r:id="rId5"/>
              </a:rPr>
              <a:t>https://www.youtube.com/watch?v=08xZeU6Aksc</a:t>
            </a:r>
            <a:r>
              <a:rPr lang="cs-CZ" dirty="0"/>
              <a:t> </a:t>
            </a:r>
          </a:p>
          <a:p>
            <a:pPr marL="0" indent="0">
              <a:buNone/>
            </a:pPr>
            <a:endParaRPr lang="cs-CZ" dirty="0"/>
          </a:p>
          <a:p>
            <a:pPr marL="0" indent="0">
              <a:buNone/>
            </a:pPr>
            <a:r>
              <a:rPr lang="cs-CZ" dirty="0" err="1"/>
              <a:t>Lyrebird</a:t>
            </a:r>
            <a:r>
              <a:rPr lang="cs-CZ" dirty="0"/>
              <a:t>:</a:t>
            </a:r>
          </a:p>
          <a:p>
            <a:pPr marL="0" indent="0">
              <a:buNone/>
            </a:pPr>
            <a:r>
              <a:rPr lang="cs-CZ" dirty="0">
                <a:hlinkClick r:id="rId6"/>
              </a:rPr>
              <a:t>https://www.youtube.com/watch?v=WA0tP-p7m40</a:t>
            </a:r>
            <a:r>
              <a:rPr lang="cs-CZ" dirty="0"/>
              <a:t> </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16767865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A3D78F-CA5B-474D-ACA1-6371E17227C1}"/>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8D2AA454-8C3A-43AA-B6BB-4EFA3025C9EC}"/>
              </a:ext>
            </a:extLst>
          </p:cNvPr>
          <p:cNvSpPr>
            <a:spLocks noGrp="1"/>
          </p:cNvSpPr>
          <p:nvPr>
            <p:ph idx="1"/>
          </p:nvPr>
        </p:nvSpPr>
        <p:spPr/>
        <p:txBody>
          <a:bodyPr>
            <a:normAutofit fontScale="77500" lnSpcReduction="20000"/>
          </a:bodyPr>
          <a:lstStyle/>
          <a:p>
            <a:pPr marL="0" indent="0">
              <a:buNone/>
            </a:pPr>
            <a:r>
              <a:rPr lang="en-US" dirty="0"/>
              <a:t>There is correlation between a sexual dimorphism (especially in terms of body size) and polygynous mating system.</a:t>
            </a:r>
          </a:p>
          <a:p>
            <a:pPr marL="0" indent="0">
              <a:buNone/>
            </a:pPr>
            <a:r>
              <a:rPr lang="en-US" dirty="0"/>
              <a:t>So, when male to female body size ratio shifted from australopithecine‘s 1.4:1 to modern humans‘ 1.2:1 when Homo </a:t>
            </a:r>
            <a:r>
              <a:rPr lang="en-US" dirty="0" err="1"/>
              <a:t>ergaster</a:t>
            </a:r>
            <a:r>
              <a:rPr lang="en-US" dirty="0"/>
              <a:t> appeared, it suggests the shift from polygynous to monogamous mating system.</a:t>
            </a:r>
          </a:p>
          <a:p>
            <a:pPr marL="0" indent="0">
              <a:buNone/>
            </a:pPr>
            <a:endParaRPr lang="en-US" dirty="0"/>
          </a:p>
          <a:p>
            <a:pPr marL="0" indent="0">
              <a:buNone/>
            </a:pPr>
            <a:r>
              <a:rPr lang="en-US" dirty="0"/>
              <a:t>Who supported ever raising demands on energy for babies with ever larger brain capacity?</a:t>
            </a:r>
          </a:p>
          <a:p>
            <a:pPr marL="0" indent="0">
              <a:buNone/>
            </a:pPr>
            <a:r>
              <a:rPr lang="en-US" dirty="0"/>
              <a:t>Males? Maybe, but if it was then as it is now, then men didn‘t provide enough energy by hunting. More probable source of additional energy was from female-female coalitions.</a:t>
            </a:r>
          </a:p>
        </p:txBody>
      </p:sp>
    </p:spTree>
    <p:extLst>
      <p:ext uri="{BB962C8B-B14F-4D97-AF65-F5344CB8AC3E}">
        <p14:creationId xmlns:p14="http://schemas.microsoft.com/office/powerpoint/2010/main" val="1544678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Co víte o vývoji zrakového vnímání u kojenců?</a:t>
            </a:r>
          </a:p>
          <a:p>
            <a:r>
              <a:rPr lang="cs-CZ" dirty="0"/>
              <a:t>Jakými cestami se vnímání vyvíjí?</a:t>
            </a:r>
          </a:p>
          <a:p>
            <a:endParaRPr lang="cs-CZ" dirty="0"/>
          </a:p>
          <a:p>
            <a:endParaRPr lang="cs-CZ" dirty="0"/>
          </a:p>
          <a:p>
            <a:r>
              <a:rPr lang="cs-CZ" dirty="0"/>
              <a:t>Existuje jeden obecný systém zrakového vnímání, nebo existuje více </a:t>
            </a:r>
            <a:r>
              <a:rPr lang="cs-CZ"/>
              <a:t>specifických systémů?</a:t>
            </a:r>
            <a:endParaRPr lang="cs-CZ" dirty="0"/>
          </a:p>
        </p:txBody>
      </p:sp>
    </p:spTree>
    <p:extLst>
      <p:ext uri="{BB962C8B-B14F-4D97-AF65-F5344CB8AC3E}">
        <p14:creationId xmlns:p14="http://schemas.microsoft.com/office/powerpoint/2010/main" val="31511213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118872" indent="0">
              <a:buNone/>
            </a:pPr>
            <a:r>
              <a:rPr lang="en-US" dirty="0" err="1"/>
              <a:t>Dissanayake</a:t>
            </a:r>
            <a:r>
              <a:rPr lang="cs-CZ" dirty="0"/>
              <a:t>.</a:t>
            </a:r>
            <a:r>
              <a:rPr lang="en-US" dirty="0"/>
              <a:t> </a:t>
            </a:r>
            <a:r>
              <a:rPr lang="cs-CZ" dirty="0"/>
              <a:t>(2005).</a:t>
            </a:r>
          </a:p>
          <a:p>
            <a:pPr marL="118872" indent="0">
              <a:buNone/>
            </a:pPr>
            <a:r>
              <a:rPr lang="cs-CZ" dirty="0"/>
              <a:t>(</a:t>
            </a:r>
            <a:r>
              <a:rPr lang="cs-CZ" dirty="0" err="1"/>
              <a:t>Fernald</a:t>
            </a:r>
            <a:r>
              <a:rPr lang="cs-CZ" dirty="0"/>
              <a:t>, 1991)</a:t>
            </a:r>
            <a:endParaRPr lang="en-US" dirty="0"/>
          </a:p>
          <a:p>
            <a:pPr marL="118872" indent="0">
              <a:buNone/>
            </a:pPr>
            <a:r>
              <a:rPr lang="en-US" dirty="0"/>
              <a:t>Fernald et al. (1989)</a:t>
            </a:r>
            <a:endParaRPr lang="cs-CZ" dirty="0"/>
          </a:p>
          <a:p>
            <a:pPr marL="118872" indent="0">
              <a:buNone/>
            </a:pPr>
            <a:r>
              <a:rPr lang="cs-CZ" dirty="0" err="1"/>
              <a:t>Gazzaley</a:t>
            </a:r>
            <a:r>
              <a:rPr lang="cs-CZ" dirty="0"/>
              <a:t>,</a:t>
            </a:r>
          </a:p>
          <a:p>
            <a:pPr marL="118872" indent="0">
              <a:buNone/>
            </a:pPr>
            <a:r>
              <a:rPr lang="cs-CZ" dirty="0" err="1"/>
              <a:t>Mithen</a:t>
            </a:r>
            <a:r>
              <a:rPr lang="cs-CZ" dirty="0"/>
              <a:t> 2007</a:t>
            </a:r>
          </a:p>
        </p:txBody>
      </p:sp>
    </p:spTree>
    <p:extLst>
      <p:ext uri="{BB962C8B-B14F-4D97-AF65-F5344CB8AC3E}">
        <p14:creationId xmlns:p14="http://schemas.microsoft.com/office/powerpoint/2010/main" val="3976028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569543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2394436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pPr>
              <a:buNone/>
            </a:pPr>
            <a:r>
              <a:rPr lang="en-US" dirty="0" err="1"/>
              <a:t>Uzgiris</a:t>
            </a:r>
            <a:r>
              <a:rPr lang="en-US" dirty="0"/>
              <a:t>-Hunt</a:t>
            </a:r>
            <a:r>
              <a:rPr lang="cs-CZ" dirty="0"/>
              <a:t>‘s  </a:t>
            </a:r>
            <a:r>
              <a:rPr lang="en-US" dirty="0"/>
              <a:t>Scales were inspired by the work of Piaget (see entry: Piagetian Stages) and thus are grounded in the theory that development is an “epigenetic process of evolving new, more complex, hierarchical levels of organization in intellect and motivation” (</a:t>
            </a:r>
            <a:r>
              <a:rPr lang="en-US" dirty="0" err="1"/>
              <a:t>Uzgiris</a:t>
            </a:r>
            <a:r>
              <a:rPr lang="en-US" dirty="0"/>
              <a:t> &amp; Hunt, p. 47). The Scales include: </a:t>
            </a:r>
            <a:endParaRPr lang="cs-CZ" dirty="0"/>
          </a:p>
          <a:p>
            <a:endParaRPr lang="cs-CZ" dirty="0"/>
          </a:p>
          <a:p>
            <a:r>
              <a:rPr lang="en-US" dirty="0"/>
              <a:t>Scale I: The Development of Visual Pursuit and the Permanence of Objects, </a:t>
            </a:r>
            <a:endParaRPr lang="cs-CZ" dirty="0"/>
          </a:p>
          <a:p>
            <a:r>
              <a:rPr lang="en-US" dirty="0"/>
              <a:t>Scale II: The Development of Means for Obtaining Desired Environmental Events, Scale </a:t>
            </a:r>
            <a:endParaRPr lang="cs-CZ" dirty="0"/>
          </a:p>
          <a:p>
            <a:r>
              <a:rPr lang="en-US" dirty="0" err="1"/>
              <a:t>IIIa</a:t>
            </a:r>
            <a:r>
              <a:rPr lang="en-US" dirty="0"/>
              <a:t>: The Development of Vocal Imitation, Scale </a:t>
            </a:r>
            <a:endParaRPr lang="cs-CZ" dirty="0"/>
          </a:p>
          <a:p>
            <a:r>
              <a:rPr lang="en-US" dirty="0" err="1"/>
              <a:t>IIIb</a:t>
            </a:r>
            <a:r>
              <a:rPr lang="en-US" dirty="0"/>
              <a:t>: The Development of Gestural Imitation, Scale </a:t>
            </a:r>
            <a:endParaRPr lang="cs-CZ" dirty="0"/>
          </a:p>
          <a:p>
            <a:r>
              <a:rPr lang="en-US" dirty="0"/>
              <a:t>IV: The Development of Operational Causality, Scale </a:t>
            </a:r>
            <a:endParaRPr lang="cs-CZ" dirty="0"/>
          </a:p>
          <a:p>
            <a:r>
              <a:rPr lang="en-US" dirty="0"/>
              <a:t>V: The Construction of Object Relations in Space, and Scale </a:t>
            </a:r>
            <a:endParaRPr lang="cs-CZ" dirty="0"/>
          </a:p>
          <a:p>
            <a:r>
              <a:rPr lang="en-US" dirty="0"/>
              <a:t>VI: The Development of Schemes for Relating to Objects.</a:t>
            </a:r>
            <a:endParaRPr lang="cs-CZ" dirty="0"/>
          </a:p>
        </p:txBody>
      </p:sp>
    </p:spTree>
    <p:extLst>
      <p:ext uri="{BB962C8B-B14F-4D97-AF65-F5344CB8AC3E}">
        <p14:creationId xmlns:p14="http://schemas.microsoft.com/office/powerpoint/2010/main" val="1412679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Vývoj vnímání</a:t>
            </a:r>
          </a:p>
        </p:txBody>
      </p:sp>
      <p:sp>
        <p:nvSpPr>
          <p:cNvPr id="3" name="Zástupný symbol pro obsah 2"/>
          <p:cNvSpPr>
            <a:spLocks noGrp="1"/>
          </p:cNvSpPr>
          <p:nvPr>
            <p:ph idx="1"/>
          </p:nvPr>
        </p:nvSpPr>
        <p:spPr/>
        <p:txBody>
          <a:bodyPr>
            <a:normAutofit fontScale="92500" lnSpcReduction="20000"/>
          </a:bodyPr>
          <a:lstStyle/>
          <a:p>
            <a:pPr marL="137160" indent="0">
              <a:buNone/>
            </a:pPr>
            <a:r>
              <a:rPr lang="cs-CZ" dirty="0"/>
              <a:t>V prvních týdnech rozlišují děti tmavé a světlé obrazce.</a:t>
            </a:r>
          </a:p>
          <a:p>
            <a:pPr marL="137160" indent="0">
              <a:buNone/>
            </a:pPr>
            <a:r>
              <a:rPr lang="cs-CZ" dirty="0"/>
              <a:t>V průběhu 1. </a:t>
            </a:r>
            <a:r>
              <a:rPr lang="cs-CZ" dirty="0" err="1"/>
              <a:t>měs</a:t>
            </a:r>
            <a:r>
              <a:rPr lang="cs-CZ" dirty="0"/>
              <a:t>. začínají sledovat očima pomalu se pohybující se předmět.</a:t>
            </a:r>
          </a:p>
          <a:p>
            <a:pPr marL="137160" indent="0">
              <a:buNone/>
            </a:pPr>
            <a:r>
              <a:rPr lang="cs-CZ" dirty="0"/>
              <a:t>V 2. </a:t>
            </a:r>
            <a:r>
              <a:rPr lang="cs-CZ" dirty="0" err="1"/>
              <a:t>měs</a:t>
            </a:r>
            <a:r>
              <a:rPr lang="cs-CZ" dirty="0"/>
              <a:t>. začínají vnímat hloubku a koordinovat pohyby obou očí.</a:t>
            </a:r>
          </a:p>
          <a:p>
            <a:pPr marL="137160" indent="0">
              <a:buNone/>
            </a:pPr>
            <a:r>
              <a:rPr lang="cs-CZ" dirty="0"/>
              <a:t>Ve 3 </a:t>
            </a:r>
            <a:r>
              <a:rPr lang="cs-CZ" dirty="0" err="1"/>
              <a:t>měs</a:t>
            </a:r>
            <a:r>
              <a:rPr lang="cs-CZ" dirty="0"/>
              <a:t>. dovedou očima přejíždět z jednoho předmětu na druhý a dokážou rozlišit členy rodiny</a:t>
            </a:r>
          </a:p>
          <a:p>
            <a:pPr marL="137160" indent="0">
              <a:buNone/>
            </a:pPr>
            <a:r>
              <a:rPr lang="cs-CZ" dirty="0"/>
              <a:t>Ve 4 </a:t>
            </a:r>
            <a:r>
              <a:rPr lang="cs-CZ" dirty="0" err="1"/>
              <a:t>měs</a:t>
            </a:r>
            <a:r>
              <a:rPr lang="cs-CZ" dirty="0"/>
              <a:t>. dokážou zaostřovat na různé vzdálenosti, začínají rozpoznávat význam toho, co vidí (déle se dívají na normální nákres tváře než na nákres, kde jsou jednotlivé prvky přeházeny.</a:t>
            </a:r>
          </a:p>
        </p:txBody>
      </p:sp>
    </p:spTree>
    <p:extLst>
      <p:ext uri="{BB962C8B-B14F-4D97-AF65-F5344CB8AC3E}">
        <p14:creationId xmlns:p14="http://schemas.microsoft.com/office/powerpoint/2010/main" val="2886102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Vnímání tváře</a:t>
            </a:r>
          </a:p>
        </p:txBody>
      </p:sp>
      <p:sp>
        <p:nvSpPr>
          <p:cNvPr id="3" name="Zástupný symbol pro obsah 2"/>
          <p:cNvSpPr>
            <a:spLocks noGrp="1"/>
          </p:cNvSpPr>
          <p:nvPr>
            <p:ph idx="1"/>
          </p:nvPr>
        </p:nvSpPr>
        <p:spPr/>
        <p:txBody>
          <a:bodyPr/>
          <a:lstStyle/>
          <a:p>
            <a:endParaRPr lang="cs-CZ"/>
          </a:p>
        </p:txBody>
      </p:sp>
      <p:pic>
        <p:nvPicPr>
          <p:cNvPr id="1026" name="Picture 2" descr="SouvisejÃ­cÃ­ obrÃ¡ze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22986"/>
            <a:ext cx="9102839" cy="37958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6618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20" name="Rectangle 4"/>
          <p:cNvSpPr>
            <a:spLocks noGrp="1" noChangeArrowheads="1"/>
          </p:cNvSpPr>
          <p:nvPr>
            <p:ph type="title"/>
          </p:nvPr>
        </p:nvSpPr>
        <p:spPr/>
        <p:txBody>
          <a:bodyPr/>
          <a:lstStyle/>
          <a:p>
            <a:pPr eaLnBrk="1" fontAlgn="auto" hangingPunct="1">
              <a:spcAft>
                <a:spcPts val="0"/>
              </a:spcAft>
              <a:defRPr/>
            </a:pPr>
            <a:r>
              <a:rPr lang="cs-CZ" dirty="0"/>
              <a:t>Kojenecké období (0-1)</a:t>
            </a:r>
          </a:p>
        </p:txBody>
      </p:sp>
      <p:sp>
        <p:nvSpPr>
          <p:cNvPr id="60419" name="Rectangle 3"/>
          <p:cNvSpPr>
            <a:spLocks noGrp="1" noChangeArrowheads="1"/>
          </p:cNvSpPr>
          <p:nvPr>
            <p:ph type="body" sz="half" idx="1"/>
          </p:nvPr>
        </p:nvSpPr>
        <p:spPr>
          <a:xfrm>
            <a:off x="179512" y="1600200"/>
            <a:ext cx="4316288" cy="5069160"/>
          </a:xfrm>
        </p:spPr>
        <p:txBody>
          <a:bodyPr>
            <a:normAutofit fontScale="92500" lnSpcReduction="10000"/>
          </a:bodyPr>
          <a:lstStyle/>
          <a:p>
            <a:pPr marL="548640" indent="-411480">
              <a:buClr>
                <a:schemeClr val="tx1">
                  <a:shade val="95000"/>
                </a:schemeClr>
              </a:buClr>
              <a:buFont typeface="Wingdings 2"/>
              <a:buChar char=""/>
              <a:defRPr/>
            </a:pPr>
            <a:r>
              <a:rPr lang="cs-CZ" sz="2400" dirty="0"/>
              <a:t>Dítě se rodí také s řadou </a:t>
            </a:r>
            <a:r>
              <a:rPr lang="cs-CZ" sz="2400" b="1" dirty="0"/>
              <a:t>prosociálních reflexů a dovedností</a:t>
            </a:r>
            <a:r>
              <a:rPr lang="cs-CZ" sz="2400" dirty="0"/>
              <a:t>: upřednostňuje lidské tváře, vyhledává pohled z očí do očí (výjimečné mezi primáty a savci), rozpozná hlasy, usmívá se, chce být drženo, později i imituje ad.</a:t>
            </a:r>
          </a:p>
          <a:p>
            <a:pPr marL="548640" indent="-411480" eaLnBrk="1" fontAlgn="auto" hangingPunct="1">
              <a:spcAft>
                <a:spcPts val="0"/>
              </a:spcAft>
              <a:buClr>
                <a:schemeClr val="tx1">
                  <a:shade val="95000"/>
                </a:schemeClr>
              </a:buClr>
              <a:buFont typeface="Wingdings 2"/>
              <a:buChar char=""/>
              <a:defRPr/>
            </a:pPr>
            <a:r>
              <a:rPr lang="cs-CZ" sz="2400" dirty="0"/>
              <a:t>rozpoznává tvář své matky/otce – přestane cumlat dudlík, když na něj promluví a dívá se déle do její tváře než na jiné ženy.</a:t>
            </a:r>
          </a:p>
          <a:p>
            <a:pPr marL="548640" indent="-411480" eaLnBrk="1" fontAlgn="auto" hangingPunct="1">
              <a:spcAft>
                <a:spcPts val="0"/>
              </a:spcAft>
              <a:buClr>
                <a:schemeClr val="tx1">
                  <a:shade val="95000"/>
                </a:schemeClr>
              </a:buClr>
              <a:buFont typeface="Wingdings 2"/>
              <a:buChar char=""/>
              <a:defRPr/>
            </a:pPr>
            <a:r>
              <a:rPr lang="cs-CZ" sz="2400" dirty="0"/>
              <a:t>má všechny mimické výrazy pro základní (vrozené) emoce</a:t>
            </a:r>
          </a:p>
        </p:txBody>
      </p:sp>
      <p:sp>
        <p:nvSpPr>
          <p:cNvPr id="26628" name="Zástupný symbol pro obsah 4"/>
          <p:cNvSpPr>
            <a:spLocks noGrp="1"/>
          </p:cNvSpPr>
          <p:nvPr>
            <p:ph sz="half" idx="2"/>
          </p:nvPr>
        </p:nvSpPr>
        <p:spPr/>
        <p:txBody>
          <a:bodyPr/>
          <a:lstStyle/>
          <a:p>
            <a:pPr eaLnBrk="1" hangingPunct="1">
              <a:buFont typeface="Wingdings 2" pitchFamily="18" charset="2"/>
              <a:buNone/>
            </a:pPr>
            <a:endParaRPr lang="en-US" altLang="en-US"/>
          </a:p>
        </p:txBody>
      </p:sp>
      <p:pic>
        <p:nvPicPr>
          <p:cNvPr id="26629" name="Picture 6" descr="http://www.tusculum.edu/faculty/home/tharlow/Gateway%20Development/images/1101.jpg"/>
          <p:cNvPicPr>
            <a:picLocks noChangeAspect="1" noChangeArrowheads="1"/>
          </p:cNvPicPr>
          <p:nvPr/>
        </p:nvPicPr>
        <p:blipFill>
          <a:blip r:embed="rId2" cstate="print"/>
          <a:srcRect/>
          <a:stretch>
            <a:fillRect/>
          </a:stretch>
        </p:blipFill>
        <p:spPr bwMode="auto">
          <a:xfrm>
            <a:off x="4500563" y="2205038"/>
            <a:ext cx="4565650" cy="30956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4"/>
          <p:cNvSpPr>
            <a:spLocks noGrp="1" noChangeArrowheads="1"/>
          </p:cNvSpPr>
          <p:nvPr>
            <p:ph type="title"/>
          </p:nvPr>
        </p:nvSpPr>
        <p:spPr/>
        <p:txBody>
          <a:bodyPr/>
          <a:lstStyle/>
          <a:p>
            <a:pPr eaLnBrk="1" fontAlgn="auto" hangingPunct="1">
              <a:spcAft>
                <a:spcPts val="0"/>
              </a:spcAft>
              <a:defRPr/>
            </a:pPr>
            <a:r>
              <a:rPr lang="cs-CZ" dirty="0"/>
              <a:t>Emoce</a:t>
            </a:r>
          </a:p>
        </p:txBody>
      </p:sp>
      <p:sp>
        <p:nvSpPr>
          <p:cNvPr id="64515" name="Rectangle 3"/>
          <p:cNvSpPr>
            <a:spLocks noGrp="1" noChangeArrowheads="1"/>
          </p:cNvSpPr>
          <p:nvPr>
            <p:ph idx="1"/>
          </p:nvPr>
        </p:nvSpPr>
        <p:spPr>
          <a:xfrm>
            <a:off x="457200" y="1484313"/>
            <a:ext cx="8229600" cy="4611687"/>
          </a:xfrm>
        </p:spPr>
        <p:txBody>
          <a:bodyPr>
            <a:normAutofit fontScale="85000" lnSpcReduction="20000"/>
          </a:bodyPr>
          <a:lstStyle/>
          <a:p>
            <a:pPr marL="548640" indent="-411480" eaLnBrk="1" fontAlgn="auto" hangingPunct="1">
              <a:spcAft>
                <a:spcPts val="0"/>
              </a:spcAft>
              <a:buClr>
                <a:schemeClr val="tx1">
                  <a:shade val="95000"/>
                </a:schemeClr>
              </a:buClr>
              <a:buFont typeface="Wingdings 2"/>
              <a:buNone/>
              <a:defRPr/>
            </a:pPr>
            <a:r>
              <a:rPr lang="cs-CZ" sz="3500" b="1" dirty="0"/>
              <a:t>Emoce jsou hlavním prostředkem primární komunikace.</a:t>
            </a:r>
          </a:p>
          <a:p>
            <a:pPr marL="548640" indent="-411480" eaLnBrk="1" fontAlgn="auto" hangingPunct="1">
              <a:spcAft>
                <a:spcPts val="0"/>
              </a:spcAft>
              <a:buClr>
                <a:schemeClr val="tx1">
                  <a:shade val="95000"/>
                </a:schemeClr>
              </a:buClr>
              <a:buFont typeface="Wingdings 2"/>
              <a:buNone/>
              <a:defRPr/>
            </a:pPr>
            <a:r>
              <a:rPr lang="cs-CZ" b="1" dirty="0">
                <a:solidFill>
                  <a:srgbClr val="FFC000"/>
                </a:solidFill>
              </a:rPr>
              <a:t>Pláč </a:t>
            </a:r>
            <a:r>
              <a:rPr lang="cs-CZ" dirty="0"/>
              <a:t> </a:t>
            </a:r>
          </a:p>
          <a:p>
            <a:pPr marL="868680" lvl="1" indent="-283464" eaLnBrk="1" fontAlgn="auto" hangingPunct="1">
              <a:spcAft>
                <a:spcPts val="0"/>
              </a:spcAft>
              <a:buFont typeface="Wingdings 2"/>
              <a:buChar char=""/>
              <a:defRPr/>
            </a:pPr>
            <a:r>
              <a:rPr lang="cs-CZ" dirty="0"/>
              <a:t>z hladu</a:t>
            </a:r>
          </a:p>
          <a:p>
            <a:pPr marL="868680" lvl="1" indent="-283464" eaLnBrk="1" fontAlgn="auto" hangingPunct="1">
              <a:spcAft>
                <a:spcPts val="0"/>
              </a:spcAft>
              <a:buFont typeface="Wingdings 2"/>
              <a:buChar char=""/>
              <a:defRPr/>
            </a:pPr>
            <a:r>
              <a:rPr lang="cs-CZ" dirty="0"/>
              <a:t>ze zlosti</a:t>
            </a:r>
          </a:p>
          <a:p>
            <a:pPr marL="868680" lvl="1" indent="-283464" eaLnBrk="1" fontAlgn="auto" hangingPunct="1">
              <a:spcAft>
                <a:spcPts val="0"/>
              </a:spcAft>
              <a:buFont typeface="Wingdings 2"/>
              <a:buChar char=""/>
              <a:defRPr/>
            </a:pPr>
            <a:r>
              <a:rPr lang="cs-CZ" dirty="0"/>
              <a:t>z bolesti</a:t>
            </a:r>
          </a:p>
          <a:p>
            <a:pPr marL="868680" lvl="1" indent="-283464" eaLnBrk="1" fontAlgn="auto" hangingPunct="1">
              <a:spcAft>
                <a:spcPts val="0"/>
              </a:spcAft>
              <a:buFont typeface="Wingdings 2"/>
              <a:buChar char=""/>
              <a:defRPr/>
            </a:pPr>
            <a:r>
              <a:rPr lang="cs-CZ" dirty="0"/>
              <a:t>z frustrace</a:t>
            </a:r>
          </a:p>
          <a:p>
            <a:pPr lvl="1" indent="-868363" eaLnBrk="1" fontAlgn="auto" hangingPunct="1">
              <a:spcAft>
                <a:spcPts val="0"/>
              </a:spcAft>
              <a:buFont typeface="Wingdings 2"/>
              <a:buNone/>
              <a:defRPr/>
            </a:pPr>
            <a:r>
              <a:rPr lang="cs-CZ" dirty="0"/>
              <a:t>Pokud na pláč reagujeme, děti získávají důvěru a v důsledku pláčou méně, než ty, které neutěšujeme</a:t>
            </a:r>
          </a:p>
          <a:p>
            <a:pPr lvl="1" indent="-868363" eaLnBrk="1" fontAlgn="auto" hangingPunct="1">
              <a:spcAft>
                <a:spcPts val="0"/>
              </a:spcAft>
              <a:buFont typeface="Wingdings 2"/>
              <a:buNone/>
              <a:defRPr/>
            </a:pPr>
            <a:r>
              <a:rPr lang="cs-CZ" b="1" dirty="0">
                <a:solidFill>
                  <a:srgbClr val="FFC000"/>
                </a:solidFill>
              </a:rPr>
              <a:t>Úsměv</a:t>
            </a:r>
          </a:p>
          <a:p>
            <a:pPr marL="868680" lvl="1" indent="-283464" eaLnBrk="1" fontAlgn="auto" hangingPunct="1">
              <a:spcAft>
                <a:spcPts val="0"/>
              </a:spcAft>
              <a:buFont typeface="Wingdings 2"/>
              <a:buChar char=""/>
              <a:defRPr/>
            </a:pPr>
            <a:r>
              <a:rPr lang="cs-CZ" dirty="0"/>
              <a:t>krátce po porodu, 2. týden - po krmení, 1. měsíc - je více sociální, 2. měsíc – rozeznává lidí a směje se pravidelněji</a:t>
            </a:r>
          </a:p>
        </p:txBody>
      </p:sp>
    </p:spTree>
    <p:extLst>
      <p:ext uri="{BB962C8B-B14F-4D97-AF65-F5344CB8AC3E}">
        <p14:creationId xmlns:p14="http://schemas.microsoft.com/office/powerpoint/2010/main" val="21389330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fade">
                                      <p:cBhvr>
                                        <p:cTn id="7" dur="1000"/>
                                        <p:tgtEl>
                                          <p:spTgt spid="64515">
                                            <p:txEl>
                                              <p:pRg st="0" end="0"/>
                                            </p:txEl>
                                          </p:spTgt>
                                        </p:tgtEl>
                                      </p:cBhvr>
                                    </p:animEffect>
                                    <p:anim calcmode="lin" valueType="num">
                                      <p:cBhvr>
                                        <p:cTn id="8" dur="1000" fill="hold"/>
                                        <p:tgtEl>
                                          <p:spTgt spid="64515">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6451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6451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4515">
                                            <p:txEl>
                                              <p:pRg st="1" end="1"/>
                                            </p:txEl>
                                          </p:spTgt>
                                        </p:tgtEl>
                                        <p:attrNameLst>
                                          <p:attrName>style.visibility</p:attrName>
                                        </p:attrNameLst>
                                      </p:cBhvr>
                                      <p:to>
                                        <p:strVal val="visible"/>
                                      </p:to>
                                    </p:set>
                                    <p:animEffect transition="in" filter="fade">
                                      <p:cBhvr>
                                        <p:cTn id="15" dur="1000"/>
                                        <p:tgtEl>
                                          <p:spTgt spid="64515">
                                            <p:txEl>
                                              <p:pRg st="1" end="1"/>
                                            </p:txEl>
                                          </p:spTgt>
                                        </p:tgtEl>
                                      </p:cBhvr>
                                    </p:animEffect>
                                    <p:anim calcmode="lin" valueType="num">
                                      <p:cBhvr>
                                        <p:cTn id="16" dur="1000" fill="hold"/>
                                        <p:tgtEl>
                                          <p:spTgt spid="64515">
                                            <p:txEl>
                                              <p:pRg st="1" end="1"/>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64515">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64515">
                                            <p:txEl>
                                              <p:pRg st="1" end="1"/>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64515">
                                            <p:txEl>
                                              <p:pRg st="2" end="2"/>
                                            </p:txEl>
                                          </p:spTgt>
                                        </p:tgtEl>
                                        <p:attrNameLst>
                                          <p:attrName>style.visibility</p:attrName>
                                        </p:attrNameLst>
                                      </p:cBhvr>
                                      <p:to>
                                        <p:strVal val="visible"/>
                                      </p:to>
                                    </p:set>
                                    <p:animEffect transition="in" filter="fade">
                                      <p:cBhvr>
                                        <p:cTn id="21" dur="1000"/>
                                        <p:tgtEl>
                                          <p:spTgt spid="64515">
                                            <p:txEl>
                                              <p:pRg st="2" end="2"/>
                                            </p:txEl>
                                          </p:spTgt>
                                        </p:tgtEl>
                                      </p:cBhvr>
                                    </p:animEffect>
                                    <p:anim calcmode="lin" valueType="num">
                                      <p:cBhvr>
                                        <p:cTn id="22" dur="1000" fill="hold"/>
                                        <p:tgtEl>
                                          <p:spTgt spid="64515">
                                            <p:txEl>
                                              <p:pRg st="2" end="2"/>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64515">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64515">
                                            <p:txEl>
                                              <p:pRg st="2" end="2"/>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64515">
                                            <p:txEl>
                                              <p:pRg st="3" end="3"/>
                                            </p:txEl>
                                          </p:spTgt>
                                        </p:tgtEl>
                                        <p:attrNameLst>
                                          <p:attrName>style.visibility</p:attrName>
                                        </p:attrNameLst>
                                      </p:cBhvr>
                                      <p:to>
                                        <p:strVal val="visible"/>
                                      </p:to>
                                    </p:set>
                                    <p:animEffect transition="in" filter="fade">
                                      <p:cBhvr>
                                        <p:cTn id="27" dur="1000"/>
                                        <p:tgtEl>
                                          <p:spTgt spid="64515">
                                            <p:txEl>
                                              <p:pRg st="3" end="3"/>
                                            </p:txEl>
                                          </p:spTgt>
                                        </p:tgtEl>
                                      </p:cBhvr>
                                    </p:animEffect>
                                    <p:anim calcmode="lin" valueType="num">
                                      <p:cBhvr>
                                        <p:cTn id="28" dur="1000" fill="hold"/>
                                        <p:tgtEl>
                                          <p:spTgt spid="64515">
                                            <p:txEl>
                                              <p:pRg st="3" end="3"/>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64515">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64515">
                                            <p:txEl>
                                              <p:pRg st="3" end="3"/>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64515">
                                            <p:txEl>
                                              <p:pRg st="4" end="4"/>
                                            </p:txEl>
                                          </p:spTgt>
                                        </p:tgtEl>
                                        <p:attrNameLst>
                                          <p:attrName>style.visibility</p:attrName>
                                        </p:attrNameLst>
                                      </p:cBhvr>
                                      <p:to>
                                        <p:strVal val="visible"/>
                                      </p:to>
                                    </p:set>
                                    <p:animEffect transition="in" filter="fade">
                                      <p:cBhvr>
                                        <p:cTn id="33" dur="1000"/>
                                        <p:tgtEl>
                                          <p:spTgt spid="64515">
                                            <p:txEl>
                                              <p:pRg st="4" end="4"/>
                                            </p:txEl>
                                          </p:spTgt>
                                        </p:tgtEl>
                                      </p:cBhvr>
                                    </p:animEffect>
                                    <p:anim calcmode="lin" valueType="num">
                                      <p:cBhvr>
                                        <p:cTn id="34" dur="1000" fill="hold"/>
                                        <p:tgtEl>
                                          <p:spTgt spid="64515">
                                            <p:txEl>
                                              <p:pRg st="4" end="4"/>
                                            </p:txEl>
                                          </p:spTgt>
                                        </p:tgtEl>
                                        <p:attrNameLst>
                                          <p:attrName>ppt_x</p:attrName>
                                        </p:attrNameLst>
                                      </p:cBhvr>
                                      <p:tavLst>
                                        <p:tav tm="0">
                                          <p:val>
                                            <p:strVal val="#ppt_x"/>
                                          </p:val>
                                        </p:tav>
                                        <p:tav tm="100000">
                                          <p:val>
                                            <p:strVal val="#ppt_x"/>
                                          </p:val>
                                        </p:tav>
                                      </p:tavLst>
                                    </p:anim>
                                    <p:anim calcmode="lin" valueType="num">
                                      <p:cBhvr>
                                        <p:cTn id="35" dur="898" decel="100000" fill="hold"/>
                                        <p:tgtEl>
                                          <p:spTgt spid="64515">
                                            <p:txEl>
                                              <p:pRg st="4" end="4"/>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898"/>
                                          </p:stCondLst>
                                        </p:cTn>
                                        <p:tgtEl>
                                          <p:spTgt spid="64515">
                                            <p:txEl>
                                              <p:pRg st="4" end="4"/>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64515">
                                            <p:txEl>
                                              <p:pRg st="5" end="5"/>
                                            </p:txEl>
                                          </p:spTgt>
                                        </p:tgtEl>
                                        <p:attrNameLst>
                                          <p:attrName>style.visibility</p:attrName>
                                        </p:attrNameLst>
                                      </p:cBhvr>
                                      <p:to>
                                        <p:strVal val="visible"/>
                                      </p:to>
                                    </p:set>
                                    <p:animEffect transition="in" filter="fade">
                                      <p:cBhvr>
                                        <p:cTn id="39" dur="1000"/>
                                        <p:tgtEl>
                                          <p:spTgt spid="64515">
                                            <p:txEl>
                                              <p:pRg st="5" end="5"/>
                                            </p:txEl>
                                          </p:spTgt>
                                        </p:tgtEl>
                                      </p:cBhvr>
                                    </p:animEffect>
                                    <p:anim calcmode="lin" valueType="num">
                                      <p:cBhvr>
                                        <p:cTn id="40" dur="1000" fill="hold"/>
                                        <p:tgtEl>
                                          <p:spTgt spid="64515">
                                            <p:txEl>
                                              <p:pRg st="5" end="5"/>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64515">
                                            <p:txEl>
                                              <p:pRg st="5" end="5"/>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64515">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Vývoj emotivity</a:t>
            </a:r>
          </a:p>
        </p:txBody>
      </p:sp>
      <p:sp>
        <p:nvSpPr>
          <p:cNvPr id="3" name="Zástupný symbol pro obsah 2"/>
          <p:cNvSpPr>
            <a:spLocks noGrp="1"/>
          </p:cNvSpPr>
          <p:nvPr>
            <p:ph idx="1"/>
          </p:nvPr>
        </p:nvSpPr>
        <p:spPr/>
        <p:txBody>
          <a:bodyPr>
            <a:normAutofit lnSpcReduction="10000"/>
          </a:bodyPr>
          <a:lstStyle/>
          <a:p>
            <a:pPr marL="137160" indent="0">
              <a:buNone/>
            </a:pPr>
            <a:r>
              <a:rPr lang="cs-CZ" dirty="0"/>
              <a:t>Měsíční kojenec se zřídka usmívá na neznámou tvář, avšak s každým týdnem se usmívá stále častěji. Vrcholu nabývá úsměv kolem 4. měsíce (téměř automaticky) a pak postupně ustupuje.</a:t>
            </a:r>
          </a:p>
          <a:p>
            <a:pPr marL="137160" indent="0">
              <a:buNone/>
            </a:pPr>
            <a:r>
              <a:rPr lang="cs-CZ" dirty="0"/>
              <a:t>Děti vychovávané doma se usmívaly v 18. </a:t>
            </a:r>
            <a:r>
              <a:rPr lang="cs-CZ" dirty="0" err="1"/>
              <a:t>měs</a:t>
            </a:r>
            <a:r>
              <a:rPr lang="cs-CZ" dirty="0"/>
              <a:t>. skoro stejně jako ve 4. </a:t>
            </a:r>
            <a:r>
              <a:rPr lang="cs-CZ" dirty="0" err="1"/>
              <a:t>měs</a:t>
            </a:r>
            <a:r>
              <a:rPr lang="cs-CZ" dirty="0"/>
              <a:t>.</a:t>
            </a:r>
          </a:p>
          <a:p>
            <a:pPr marL="137160" indent="0">
              <a:buNone/>
            </a:pPr>
            <a:r>
              <a:rPr lang="cs-CZ" dirty="0"/>
              <a:t>Děti z kibuců (kolektivní osady) se usmívaly o polovinu méně.</a:t>
            </a:r>
          </a:p>
          <a:p>
            <a:pPr marL="137160" indent="0">
              <a:buNone/>
            </a:pPr>
            <a:r>
              <a:rPr lang="cs-CZ" dirty="0"/>
              <a:t>Děti z ústavů se usmívaly méně než v jednom měsíci! (</a:t>
            </a:r>
            <a:r>
              <a:rPr lang="cs-CZ" dirty="0" err="1"/>
              <a:t>Hunt</a:t>
            </a:r>
            <a:r>
              <a:rPr lang="cs-CZ" dirty="0"/>
              <a:t>, 2000. s. 351)</a:t>
            </a:r>
          </a:p>
        </p:txBody>
      </p:sp>
    </p:spTree>
    <p:extLst>
      <p:ext uri="{BB962C8B-B14F-4D97-AF65-F5344CB8AC3E}">
        <p14:creationId xmlns:p14="http://schemas.microsoft.com/office/powerpoint/2010/main" val="27877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39F1BE-D4CF-4C2B-B685-12D2538D0D24}"/>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3DCB3481-0BB8-478A-8B51-AB234FD32EB4}"/>
              </a:ext>
            </a:extLst>
          </p:cNvPr>
          <p:cNvSpPr>
            <a:spLocks noGrp="1"/>
          </p:cNvSpPr>
          <p:nvPr>
            <p:ph idx="1"/>
          </p:nvPr>
        </p:nvSpPr>
        <p:spPr/>
        <p:txBody>
          <a:bodyPr/>
          <a:lstStyle/>
          <a:p>
            <a:r>
              <a:rPr lang="cs-CZ" dirty="0"/>
              <a:t>Kojenec se naučí smát nahlas (= úsměv doprovodit hlasitými smavými zvuky) od </a:t>
            </a:r>
            <a:r>
              <a:rPr lang="cs-CZ"/>
              <a:t>4-5 měsíců.</a:t>
            </a:r>
            <a:endParaRPr lang="cs-CZ" dirty="0"/>
          </a:p>
        </p:txBody>
      </p:sp>
    </p:spTree>
    <p:extLst>
      <p:ext uri="{BB962C8B-B14F-4D97-AF65-F5344CB8AC3E}">
        <p14:creationId xmlns:p14="http://schemas.microsoft.com/office/powerpoint/2010/main" val="21398847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1289</TotalTime>
  <Words>1975</Words>
  <Application>Microsoft Office PowerPoint</Application>
  <PresentationFormat>Předvádění na obrazovce (4:3)</PresentationFormat>
  <Paragraphs>158</Paragraphs>
  <Slides>33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33</vt:i4>
      </vt:variant>
    </vt:vector>
  </HeadingPairs>
  <TitlesOfParts>
    <vt:vector size="39" baseType="lpstr">
      <vt:lpstr>Arial</vt:lpstr>
      <vt:lpstr>Corbel</vt:lpstr>
      <vt:lpstr>Wingdings</vt:lpstr>
      <vt:lpstr>Wingdings 2</vt:lpstr>
      <vt:lpstr>Wingdings 3</vt:lpstr>
      <vt:lpstr>Modul</vt:lpstr>
      <vt:lpstr>Vývojová psychologie Vnímání a emoce kojenců a IDS</vt:lpstr>
      <vt:lpstr>Rodičovské chování = epimeletický pud</vt:lpstr>
      <vt:lpstr>Prezentace aplikace PowerPoint</vt:lpstr>
      <vt:lpstr>Vývoj vnímání</vt:lpstr>
      <vt:lpstr>Vnímání tváře</vt:lpstr>
      <vt:lpstr>Kojenecké období (0-1)</vt:lpstr>
      <vt:lpstr>Emoce</vt:lpstr>
      <vt:lpstr>Vývoj emotivity</vt:lpstr>
      <vt:lpstr>Prezentace aplikace PowerPoint</vt:lpstr>
      <vt:lpstr>Infant-directed speech (IDS) dle Mithen (2007) ad.</vt:lpstr>
      <vt:lpstr>Infant-directed speech (IDS)</vt:lpstr>
      <vt:lpstr>Four stages of IDS</vt:lpstr>
      <vt:lpstr>Similarities and differences in IDS</vt:lpstr>
      <vt:lpstr>The universality of IDS</vt:lpstr>
      <vt:lpstr>The universality of IDS</vt:lpstr>
      <vt:lpstr>The universality of IDS</vt:lpstr>
      <vt:lpstr>Pet-directed speech (PDS)</vt:lpstr>
      <vt:lpstr>Problems of the perfect pitch</vt:lpstr>
      <vt:lpstr>Prezentace aplikace PowerPoint</vt:lpstr>
      <vt:lpstr>Prosody and Singing</vt:lpstr>
      <vt:lpstr>Prezentace aplikace PowerPoint</vt:lpstr>
      <vt:lpstr>Prezentace aplikace PowerPoint</vt:lpstr>
      <vt:lpstr>Prezentace aplikace PowerPoint</vt:lpstr>
      <vt:lpstr>Music and sexual selection</vt:lpstr>
      <vt:lpstr>Prezentace aplikace PowerPoint</vt:lpstr>
      <vt:lpstr>Prezentace aplikace PowerPoint</vt:lpstr>
      <vt:lpstr>Prezentace aplikace PowerPoint</vt:lpstr>
      <vt:lpstr>Birdsongs and bird dances</vt:lpstr>
      <vt:lpstr>Prezentace aplikace PowerPoint</vt:lpstr>
      <vt:lpstr>Prezentace aplikace PowerPoint</vt:lpstr>
      <vt:lpstr>Prezentace aplikace PowerPoint</vt:lpstr>
      <vt:lpstr>Prezentace aplikace PowerPoint</vt:lpstr>
      <vt:lpstr>Prezentace aplikace PowerPoint</vt:lpstr>
    </vt:vector>
  </TitlesOfParts>
  <Company>Pedagogicka fakulta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Vývojová psychologie 3</dc:title>
  <dc:creator>Krasa</dc:creator>
  <cp:lastModifiedBy>Jan Krása</cp:lastModifiedBy>
  <cp:revision>116</cp:revision>
  <dcterms:created xsi:type="dcterms:W3CDTF">2015-09-23T10:51:34Z</dcterms:created>
  <dcterms:modified xsi:type="dcterms:W3CDTF">2020-11-09T07:37:39Z</dcterms:modified>
</cp:coreProperties>
</file>