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handoutMasterIdLst>
    <p:handoutMasterId r:id="rId27"/>
  </p:handoutMasterIdLst>
  <p:sldIdLst>
    <p:sldId id="256" r:id="rId2"/>
    <p:sldId id="366" r:id="rId3"/>
    <p:sldId id="337" r:id="rId4"/>
    <p:sldId id="374" r:id="rId5"/>
    <p:sldId id="369" r:id="rId6"/>
    <p:sldId id="377" r:id="rId7"/>
    <p:sldId id="382" r:id="rId8"/>
    <p:sldId id="394" r:id="rId9"/>
    <p:sldId id="368" r:id="rId10"/>
    <p:sldId id="373" r:id="rId11"/>
    <p:sldId id="401" r:id="rId12"/>
    <p:sldId id="417" r:id="rId13"/>
    <p:sldId id="415" r:id="rId14"/>
    <p:sldId id="416" r:id="rId15"/>
    <p:sldId id="418" r:id="rId16"/>
    <p:sldId id="419" r:id="rId17"/>
    <p:sldId id="406" r:id="rId18"/>
    <p:sldId id="408" r:id="rId19"/>
    <p:sldId id="409" r:id="rId20"/>
    <p:sldId id="420" r:id="rId21"/>
    <p:sldId id="412" r:id="rId22"/>
    <p:sldId id="407" r:id="rId23"/>
    <p:sldId id="411" r:id="rId24"/>
    <p:sldId id="413" r:id="rId25"/>
    <p:sldId id="414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A7507F-608E-4897-960C-E076F23C3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8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F31B4-A114-4E07-978B-1C6A8E0C0A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8BCF7-C655-48E0-8E71-34A9C66E44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2E27-6646-49BE-91B7-9A443D3C51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94E-FCA7-4A16-AD9B-C59E9BF5A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86EF9-2B73-4893-9F4E-40280935C7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296DF-30DD-418F-8CAD-8130302105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BD80-FBAA-4A8B-B131-1395F56BCA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59429-16BB-456B-B873-BD5FADD0E7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B5E2D-33E1-4337-9166-78CBD0B02E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C8B6-A6E5-4503-AB07-2310AA2EF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52BFB-F2F4-424E-9AC5-99048D9F81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0F825ECD-940C-4F57-96D5-BBA1B13270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288A6A87-7685-4BCF-9DD3-B8D69A16A8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UpxZksAMPw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Vývojová psychologie </a:t>
            </a:r>
            <a:br>
              <a:rPr lang="cs-CZ" dirty="0"/>
            </a:br>
            <a:r>
              <a:rPr lang="cs-CZ" dirty="0"/>
              <a:t>Batole &amp; Teorie mysli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Mgr. Jan Krása, </a:t>
            </a:r>
            <a:r>
              <a:rPr lang="cs-CZ" altLang="en-US" dirty="0" err="1"/>
              <a:t>Ph.D</a:t>
            </a:r>
            <a:r>
              <a:rPr lang="cs-CZ" altLang="en-US" dirty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05482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Kognitivní vývoj - hra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600" dirty="0"/>
              <a:t>Hra s tvary: </a:t>
            </a:r>
            <a:r>
              <a:rPr lang="cs-CZ" altLang="cs-CZ" sz="2600" dirty="0" smtClean="0"/>
              <a:t>seřadí </a:t>
            </a:r>
            <a:r>
              <a:rPr lang="cs-CZ" altLang="cs-CZ" sz="2600" dirty="0"/>
              <a:t>tvary od největšího po nejmenší a naopak; vloží správný tvar do správného otvoru atd.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Hra s kostkami: vyvíjí se schopnost stavět kostky na sebe i vedle sebe; schopnost stavět tvary=schopnost napodobovat vizuálně </a:t>
            </a:r>
            <a:r>
              <a:rPr lang="cs-CZ" altLang="cs-CZ" sz="2600" dirty="0" smtClean="0"/>
              <a:t>(snaha </a:t>
            </a:r>
            <a:r>
              <a:rPr lang="cs-CZ" altLang="cs-CZ" sz="2600" dirty="0"/>
              <a:t>kreslit).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Dítě je schopno symbolizace: Ve hře se kostka/předmět stává zvířetem, člověkem, potravou atd. Dítě však fantazíruje i kontext. Pokud si dítě umí hrát na „jako…“, značí to rozvoj symbolického myšlení. Tento pokrok (krok mimo </a:t>
            </a:r>
            <a:r>
              <a:rPr lang="cs-CZ" altLang="cs-CZ" sz="2600" i="1" dirty="0" err="1"/>
              <a:t>tady&amp;teď</a:t>
            </a:r>
            <a:r>
              <a:rPr lang="cs-CZ" altLang="cs-CZ" sz="2600" i="1" dirty="0"/>
              <a:t> </a:t>
            </a:r>
            <a:r>
              <a:rPr lang="cs-CZ" altLang="cs-CZ" sz="2600" dirty="0" smtClean="0"/>
              <a:t>) </a:t>
            </a:r>
            <a:r>
              <a:rPr lang="cs-CZ" altLang="cs-CZ" sz="2600" dirty="0" smtClean="0"/>
              <a:t>je </a:t>
            </a:r>
            <a:r>
              <a:rPr lang="cs-CZ" altLang="cs-CZ" sz="2600" dirty="0"/>
              <a:t>umožněn osvojením si řeči.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Přechod od hry samostatné ke hře kooperativní.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Už batole dokáže pochopit, že někdo něco dělá „jako…“ čili „z legrace“ (</a:t>
            </a:r>
            <a:r>
              <a:rPr lang="cs-CZ" altLang="cs-CZ" sz="2600" dirty="0" err="1"/>
              <a:t>Racoczy</a:t>
            </a:r>
            <a:r>
              <a:rPr lang="cs-CZ" altLang="cs-CZ" sz="2600" dirty="0"/>
              <a:t> </a:t>
            </a:r>
            <a:r>
              <a:rPr lang="cs-CZ" altLang="cs-CZ" sz="2600" dirty="0" err="1"/>
              <a:t>et</a:t>
            </a:r>
            <a:r>
              <a:rPr lang="cs-CZ" altLang="cs-CZ" sz="2600" dirty="0"/>
              <a:t> </a:t>
            </a:r>
            <a:r>
              <a:rPr lang="cs-CZ" altLang="cs-CZ" sz="2600" dirty="0" err="1"/>
              <a:t>al</a:t>
            </a:r>
            <a:r>
              <a:rPr lang="cs-CZ" altLang="cs-CZ" sz="2600" dirty="0"/>
              <a:t>., 2004).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err="1"/>
              <a:t>Kuenne</a:t>
            </a:r>
            <a:r>
              <a:rPr lang="cs-CZ" dirty="0"/>
              <a:t> (1946) nechal děti vybírat ze tří různě velkých černých čtverců. Odměňoval výběr toho největšího. Když dal dětem sérii tří dalších čtverců, z nichž ale byl ten původní v řadě nejmenším, batolata vybírala jej. Děti předškolní již vybíraly ten největší (tj. rozdíl mezi měsícem a cedulí ukazující k měsíci – počátek metaforického chápání řeči: další vývoj konceptuálního systému).</a:t>
            </a:r>
          </a:p>
        </p:txBody>
      </p:sp>
    </p:spTree>
    <p:extLst>
      <p:ext uri="{BB962C8B-B14F-4D97-AF65-F5344CB8AC3E}">
        <p14:creationId xmlns:p14="http://schemas.microsoft.com/office/powerpoint/2010/main" val="22515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6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mysli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Def</a:t>
            </a:r>
            <a:r>
              <a:rPr lang="cs-CZ" dirty="0"/>
              <a:t>: Teorie mysli je soubor schopností, předpokladů, znalostí a zkušeností, který nám </a:t>
            </a:r>
            <a:r>
              <a:rPr lang="cs-CZ" b="1" dirty="0"/>
              <a:t>umožňuje přisuzovat mentální stavy druhým lidem</a:t>
            </a:r>
            <a:r>
              <a:rPr lang="cs-CZ" dirty="0"/>
              <a:t> i sobě samým a na základě toho </a:t>
            </a:r>
            <a:r>
              <a:rPr lang="cs-CZ" b="1" dirty="0"/>
              <a:t>porozumět chování a predikovat </a:t>
            </a:r>
            <a:r>
              <a:rPr lang="cs-CZ" dirty="0"/>
              <a:t>jej. (</a:t>
            </a:r>
            <a:r>
              <a:rPr lang="cs-CZ" dirty="0" err="1"/>
              <a:t>Hončíková</a:t>
            </a:r>
            <a:r>
              <a:rPr lang="cs-CZ" dirty="0"/>
              <a:t>, 2008)</a:t>
            </a:r>
          </a:p>
          <a:p>
            <a:r>
              <a:rPr lang="cs-CZ" dirty="0"/>
              <a:t>Mentálními stavy jsou „například úmysl (</a:t>
            </a:r>
            <a:r>
              <a:rPr lang="cs-CZ" i="1" dirty="0" err="1"/>
              <a:t>purpose</a:t>
            </a:r>
            <a:r>
              <a:rPr lang="cs-CZ" dirty="0"/>
              <a:t>) nebo záměr (</a:t>
            </a:r>
            <a:r>
              <a:rPr lang="cs-CZ" i="1" dirty="0" err="1"/>
              <a:t>intention</a:t>
            </a:r>
            <a:r>
              <a:rPr lang="cs-CZ" dirty="0"/>
              <a:t>), stejně tak vědění (</a:t>
            </a:r>
            <a:r>
              <a:rPr lang="cs-CZ" i="1" dirty="0" err="1"/>
              <a:t>knowledge</a:t>
            </a:r>
            <a:r>
              <a:rPr lang="cs-CZ" dirty="0"/>
              <a:t>), přesvědčení (</a:t>
            </a:r>
            <a:r>
              <a:rPr lang="cs-CZ" i="1" dirty="0" err="1"/>
              <a:t>belief</a:t>
            </a:r>
            <a:r>
              <a:rPr lang="cs-CZ" dirty="0"/>
              <a:t>), myšlení (</a:t>
            </a:r>
            <a:r>
              <a:rPr lang="cs-CZ" i="1" dirty="0" err="1"/>
              <a:t>thinking</a:t>
            </a:r>
            <a:r>
              <a:rPr lang="cs-CZ" dirty="0"/>
              <a:t>), pochyby (</a:t>
            </a:r>
            <a:r>
              <a:rPr lang="cs-CZ" i="1" dirty="0" err="1"/>
              <a:t>doubt</a:t>
            </a:r>
            <a:r>
              <a:rPr lang="cs-CZ" dirty="0"/>
              <a:t>), domněnky (</a:t>
            </a:r>
            <a:r>
              <a:rPr lang="cs-CZ" i="1" dirty="0" err="1"/>
              <a:t>guessing</a:t>
            </a:r>
            <a:r>
              <a:rPr lang="cs-CZ" dirty="0"/>
              <a:t>), předstírání (</a:t>
            </a:r>
            <a:r>
              <a:rPr lang="cs-CZ" i="1" dirty="0" err="1"/>
              <a:t>pretending</a:t>
            </a:r>
            <a:r>
              <a:rPr lang="cs-CZ" dirty="0"/>
              <a:t>), náklonnost (</a:t>
            </a:r>
            <a:r>
              <a:rPr lang="cs-CZ" i="1" dirty="0" err="1"/>
              <a:t>liking</a:t>
            </a:r>
            <a:r>
              <a:rPr lang="cs-CZ" dirty="0"/>
              <a:t>) a tak dále.“ (</a:t>
            </a:r>
            <a:r>
              <a:rPr lang="cs-CZ" dirty="0" err="1"/>
              <a:t>Premack</a:t>
            </a:r>
            <a:r>
              <a:rPr lang="cs-CZ" dirty="0"/>
              <a:t>, </a:t>
            </a:r>
            <a:r>
              <a:rPr lang="cs-CZ" dirty="0" err="1"/>
              <a:t>Wodruff</a:t>
            </a:r>
            <a:r>
              <a:rPr lang="cs-CZ" dirty="0"/>
              <a:t>, 1978)</a:t>
            </a:r>
          </a:p>
        </p:txBody>
      </p:sp>
    </p:spTree>
    <p:extLst>
      <p:ext uri="{BB962C8B-B14F-4D97-AF65-F5344CB8AC3E}">
        <p14:creationId xmlns:p14="http://schemas.microsoft.com/office/powerpoint/2010/main" val="125105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mysli (</a:t>
            </a:r>
            <a:r>
              <a:rPr lang="cs-CZ" dirty="0" err="1"/>
              <a:t>mentalizace</a:t>
            </a:r>
            <a:r>
              <a:rPr lang="cs-CZ" dirty="0"/>
              <a:t>,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mind</a:t>
            </a:r>
            <a:r>
              <a:rPr lang="cs-CZ" dirty="0"/>
              <a:t> = </a:t>
            </a:r>
            <a:r>
              <a:rPr lang="cs-CZ" dirty="0" err="1"/>
              <a:t>ToM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„Teorie mysli (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Mind) je schopnost připisovat sobě i druhým mentální stavy, jako jsou přání (</a:t>
            </a:r>
            <a:r>
              <a:rPr lang="cs-CZ" dirty="0" err="1"/>
              <a:t>desires</a:t>
            </a:r>
            <a:r>
              <a:rPr lang="cs-CZ" dirty="0"/>
              <a:t>), přesvědčení (</a:t>
            </a:r>
            <a:r>
              <a:rPr lang="cs-CZ" dirty="0" err="1"/>
              <a:t>beliefs</a:t>
            </a:r>
            <a:r>
              <a:rPr lang="cs-CZ" dirty="0"/>
              <a:t>), pocity (</a:t>
            </a:r>
            <a:r>
              <a:rPr lang="cs-CZ" dirty="0" err="1"/>
              <a:t>feelings</a:t>
            </a:r>
            <a:r>
              <a:rPr lang="cs-CZ" dirty="0"/>
              <a:t>) a záměry (</a:t>
            </a:r>
            <a:r>
              <a:rPr lang="cs-CZ" dirty="0" err="1"/>
              <a:t>intentions</a:t>
            </a:r>
            <a:r>
              <a:rPr lang="cs-CZ" dirty="0"/>
              <a:t>). Znalost toho, co lidé chtějí, co si myslí, co pociťují a co zamýšlejí, nám umožňuje činit behaviorální předpovědi toho, jak budou jednat“ (</a:t>
            </a:r>
            <a:r>
              <a:rPr lang="cs-CZ" dirty="0" err="1"/>
              <a:t>Perner</a:t>
            </a:r>
            <a:r>
              <a:rPr lang="cs-CZ" dirty="0"/>
              <a:t>, Lang, 1999).</a:t>
            </a:r>
          </a:p>
        </p:txBody>
      </p:sp>
    </p:spTree>
    <p:extLst>
      <p:ext uri="{BB962C8B-B14F-4D97-AF65-F5344CB8AC3E}">
        <p14:creationId xmlns:p14="http://schemas.microsoft.com/office/powerpoint/2010/main" val="155500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ToM</a:t>
            </a:r>
            <a:r>
              <a:rPr lang="cs-CZ" dirty="0"/>
              <a:t> úzce souvisí s tzv. </a:t>
            </a:r>
            <a:r>
              <a:rPr lang="cs-CZ" b="1" dirty="0"/>
              <a:t>folkovou psychologií</a:t>
            </a:r>
            <a:r>
              <a:rPr lang="cs-CZ" dirty="0"/>
              <a:t>. „Folková psychologie představuje více či méně uspořádaný soubor laických ‚vědomostí‘ o lidské psychice, jejích vlastnostech, psychických procesech a funkcích, jakož i vědomosti o lidském chování, jeho projevech, změnách a druzích“ (Sedláková, 2000, s. 453–454)</a:t>
            </a:r>
          </a:p>
          <a:p>
            <a:r>
              <a:rPr lang="cs-CZ" dirty="0"/>
              <a:t>Každý z nás </a:t>
            </a:r>
            <a:r>
              <a:rPr lang="cs-CZ" dirty="0" smtClean="0"/>
              <a:t>má </a:t>
            </a:r>
            <a:r>
              <a:rPr lang="cs-CZ" dirty="0"/>
              <a:t>nějakou představu o tom, jak funguje lidská mysl a jaké jsou její </a:t>
            </a:r>
            <a:r>
              <a:rPr lang="cs-CZ" dirty="0" smtClean="0"/>
              <a:t>obsahy. </a:t>
            </a:r>
            <a:r>
              <a:rPr lang="cs-CZ" dirty="0" smtClean="0"/>
              <a:t>Vycházíme </a:t>
            </a:r>
            <a:r>
              <a:rPr lang="cs-CZ" dirty="0"/>
              <a:t>z předpokladu duševně zdravého a normálně vyvinutého </a:t>
            </a:r>
            <a:r>
              <a:rPr lang="cs-CZ" dirty="0" smtClean="0"/>
              <a:t>jedince. Zároveň </a:t>
            </a:r>
            <a:r>
              <a:rPr lang="cs-CZ" dirty="0"/>
              <a:t>předpokládáme konzistenci v myšlení a jednání člověka.</a:t>
            </a:r>
          </a:p>
        </p:txBody>
      </p:sp>
    </p:spTree>
    <p:extLst>
      <p:ext uri="{BB962C8B-B14F-4D97-AF65-F5344CB8AC3E}">
        <p14:creationId xmlns:p14="http://schemas.microsoft.com/office/powerpoint/2010/main" val="184652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Naše každodenní psychologické teorie jsou i přes individuální odlišnosti do značné míry totožné (v rámci jedné společnosti), což nám umožňuje vzájemnou komunikaci a společné aktivity. (</a:t>
            </a:r>
            <a:r>
              <a:rPr lang="cs-CZ" dirty="0" err="1"/>
              <a:t>Hončíková</a:t>
            </a:r>
            <a:r>
              <a:rPr lang="cs-CZ" dirty="0"/>
              <a:t>, 2008)</a:t>
            </a:r>
          </a:p>
          <a:p>
            <a:r>
              <a:rPr lang="cs-CZ" dirty="0" err="1"/>
              <a:t>ToM</a:t>
            </a:r>
            <a:r>
              <a:rPr lang="cs-CZ" dirty="0"/>
              <a:t> je mentální reprezentací vyššího řádu („Petr ví, že plotna je horká.“).</a:t>
            </a:r>
          </a:p>
        </p:txBody>
      </p:sp>
    </p:spTree>
    <p:extLst>
      <p:ext uri="{BB962C8B-B14F-4D97-AF65-F5344CB8AC3E}">
        <p14:creationId xmlns:p14="http://schemas.microsoft.com/office/powerpoint/2010/main" val="1222422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Teorie mysli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Mezi 2. a 5. rokem si děti vybudují </a:t>
            </a:r>
            <a:r>
              <a:rPr lang="cs-CZ" dirty="0" smtClean="0"/>
              <a:t>základy </a:t>
            </a:r>
            <a:r>
              <a:rPr lang="cs-CZ" b="1" dirty="0" smtClean="0"/>
              <a:t>teorie mysli</a:t>
            </a:r>
            <a:r>
              <a:rPr lang="cs-CZ" dirty="0"/>
              <a:t>. Ta obsahuje modely toho:</a:t>
            </a:r>
          </a:p>
          <a:p>
            <a:pPr marL="118872" indent="0">
              <a:buNone/>
            </a:pPr>
            <a:r>
              <a:rPr lang="cs-CZ" dirty="0"/>
              <a:t>- jak mysl funguje </a:t>
            </a:r>
          </a:p>
          <a:p>
            <a:pPr marL="118872" indent="0">
              <a:buNone/>
            </a:pPr>
            <a:r>
              <a:rPr lang="cs-CZ" dirty="0"/>
              <a:t>- co obsahuje </a:t>
            </a:r>
          </a:p>
          <a:p>
            <a:pPr marL="118872" indent="0">
              <a:buNone/>
            </a:pPr>
            <a:r>
              <a:rPr lang="cs-CZ" dirty="0"/>
              <a:t>- jak ovlivňuje chování</a:t>
            </a:r>
          </a:p>
          <a:p>
            <a:pPr marL="118872" indent="0">
              <a:buNone/>
            </a:pPr>
            <a:r>
              <a:rPr lang="cs-CZ" dirty="0"/>
              <a:t>- ad.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Teorie mysli je složité </a:t>
            </a:r>
            <a:r>
              <a:rPr lang="cs-CZ" b="1" i="1" dirty="0"/>
              <a:t>kognitivní schéma </a:t>
            </a:r>
            <a:r>
              <a:rPr lang="cs-CZ" dirty="0"/>
              <a:t>a obsahuje ve své nejjednodušší formě tyto konstrukty: </a:t>
            </a:r>
            <a:r>
              <a:rPr lang="cs-CZ" b="1" dirty="0"/>
              <a:t>přání, domněnka, vnímání a emoce</a:t>
            </a:r>
            <a:r>
              <a:rPr lang="cs-CZ" dirty="0"/>
              <a:t>. </a:t>
            </a:r>
          </a:p>
          <a:p>
            <a:pPr marL="118872" indent="0">
              <a:buNone/>
            </a:pPr>
            <a:r>
              <a:rPr lang="cs-CZ" dirty="0"/>
              <a:t>Primátí mozek se rozvinul snad kvůli tzv. </a:t>
            </a:r>
            <a:r>
              <a:rPr lang="cs-CZ" i="1" dirty="0" err="1"/>
              <a:t>machiavelliánské</a:t>
            </a:r>
            <a:r>
              <a:rPr lang="cs-CZ" dirty="0"/>
              <a:t> (tzn. sociální) </a:t>
            </a:r>
            <a:r>
              <a:rPr lang="cs-CZ" i="1" dirty="0"/>
              <a:t>inteligenci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03746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/>
          </a:bodyPr>
          <a:lstStyle/>
          <a:p>
            <a:r>
              <a:rPr lang="cs-CZ" dirty="0"/>
              <a:t>Vývoj </a:t>
            </a:r>
            <a:r>
              <a:rPr lang="cs-CZ" dirty="0" err="1"/>
              <a:t>ToM</a:t>
            </a:r>
            <a:r>
              <a:rPr lang="cs-CZ" dirty="0"/>
              <a:t> 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1. pochopení vztahu </a:t>
            </a:r>
            <a:r>
              <a:rPr lang="cs-CZ" b="1" i="1" dirty="0"/>
              <a:t>přání-akce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Již </a:t>
            </a:r>
            <a:r>
              <a:rPr lang="cs-CZ" b="1" dirty="0"/>
              <a:t>2</a:t>
            </a:r>
            <a:r>
              <a:rPr lang="cs-CZ" dirty="0"/>
              <a:t> letí, ačkoli si sami raději hrají s autíčky než s panenkami, odhadnou, že postava v příběhu si bude hrát s panenkami, když má radši panenky. </a:t>
            </a:r>
          </a:p>
        </p:txBody>
      </p:sp>
    </p:spTree>
    <p:extLst>
      <p:ext uri="{BB962C8B-B14F-4D97-AF65-F5344CB8AC3E}">
        <p14:creationId xmlns:p14="http://schemas.microsoft.com/office/powerpoint/2010/main" val="935526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507288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Vývoj </a:t>
            </a:r>
            <a:r>
              <a:rPr lang="cs-CZ" dirty="0" err="1"/>
              <a:t>ToM</a:t>
            </a:r>
            <a:r>
              <a:rPr lang="cs-CZ" dirty="0"/>
              <a:t> 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Gopniková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507288" cy="5040560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2. pochopení vztahu </a:t>
            </a:r>
            <a:r>
              <a:rPr lang="cs-CZ" b="1" i="1" dirty="0"/>
              <a:t>domněnka-akce</a:t>
            </a:r>
            <a:r>
              <a:rPr lang="cs-CZ" dirty="0"/>
              <a:t> </a:t>
            </a:r>
          </a:p>
          <a:p>
            <a:pPr marL="118872" indent="0">
              <a:buNone/>
            </a:pPr>
            <a:endParaRPr lang="cs-CZ" b="1" dirty="0"/>
          </a:p>
          <a:p>
            <a:pPr marL="118872" indent="0">
              <a:buNone/>
            </a:pPr>
            <a:r>
              <a:rPr lang="cs-CZ" b="1" i="1" dirty="0" err="1"/>
              <a:t>False-believe</a:t>
            </a:r>
            <a:r>
              <a:rPr lang="cs-CZ" b="1" i="1" dirty="0"/>
              <a:t> </a:t>
            </a:r>
            <a:r>
              <a:rPr lang="cs-CZ" b="1" i="1" dirty="0" err="1"/>
              <a:t>task</a:t>
            </a:r>
            <a:r>
              <a:rPr lang="cs-CZ" b="1" i="1" dirty="0"/>
              <a:t> </a:t>
            </a:r>
            <a:r>
              <a:rPr lang="cs-CZ" b="1" dirty="0"/>
              <a:t>- </a:t>
            </a:r>
            <a:r>
              <a:rPr lang="cs-CZ" altLang="cs-CZ" dirty="0"/>
              <a:t>Wimmer, </a:t>
            </a:r>
            <a:r>
              <a:rPr lang="cs-CZ" altLang="cs-CZ" dirty="0" err="1"/>
              <a:t>Perner</a:t>
            </a:r>
            <a:r>
              <a:rPr lang="cs-CZ" altLang="cs-CZ" dirty="0"/>
              <a:t> (1983): </a:t>
            </a:r>
            <a:r>
              <a:rPr lang="cs-CZ" b="1" dirty="0"/>
              <a:t>problém chybného přesvědčení </a:t>
            </a:r>
            <a:r>
              <a:rPr lang="cs-CZ" dirty="0"/>
              <a:t>(</a:t>
            </a:r>
            <a:r>
              <a:rPr lang="cs-CZ" b="1" i="1" dirty="0" err="1"/>
              <a:t>false-believe</a:t>
            </a:r>
            <a:r>
              <a:rPr lang="cs-CZ" b="1" i="1" dirty="0"/>
              <a:t> </a:t>
            </a:r>
            <a:r>
              <a:rPr lang="cs-CZ" b="1" i="1" dirty="0" err="1"/>
              <a:t>task</a:t>
            </a:r>
            <a:r>
              <a:rPr lang="cs-CZ" dirty="0"/>
              <a:t>): Např. dítěti je ukázána krabička od bonbónů. Co v ní je? – Bonbóny. Nikoli: tužky. Co si bude myslet další dítě? </a:t>
            </a:r>
            <a:r>
              <a:rPr lang="cs-CZ" b="1" dirty="0"/>
              <a:t>2</a:t>
            </a:r>
            <a:r>
              <a:rPr lang="cs-CZ" dirty="0"/>
              <a:t>-letí: Bonbóny. </a:t>
            </a:r>
            <a:r>
              <a:rPr lang="cs-CZ" b="1" dirty="0"/>
              <a:t>3-4</a:t>
            </a:r>
            <a:r>
              <a:rPr lang="cs-CZ" dirty="0"/>
              <a:t>letí již vědí. (!)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Je-li dítě schopno pochopit, že subjekt může mít mylnou představu o stavu světa a na základě této představy jednat, znamená to, že si osvojilo teorii mysli: uvědomuje si, že nikoli objektivní stav skutečnosti, ale naše reprezentace této skutečnosti je tím, co určuje naše chování. (</a:t>
            </a:r>
            <a:r>
              <a:rPr lang="cs-CZ" dirty="0" err="1"/>
              <a:t>Hončíková</a:t>
            </a:r>
            <a:r>
              <a:rPr lang="cs-CZ" dirty="0"/>
              <a:t>, 2008, s. 37)</a:t>
            </a:r>
            <a:endParaRPr lang="cs-CZ" altLang="cs-CZ" dirty="0"/>
          </a:p>
          <a:p>
            <a:pPr marL="118872" indent="0">
              <a:buNone/>
            </a:pPr>
            <a:endParaRPr lang="cs-CZ" b="1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073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/>
          <a:lstStyle/>
          <a:p>
            <a:r>
              <a:rPr lang="cs-CZ" altLang="cs-CZ" dirty="0"/>
              <a:t>Prenatální</a:t>
            </a:r>
          </a:p>
          <a:p>
            <a:r>
              <a:rPr lang="pt-BR" altLang="cs-CZ" dirty="0"/>
              <a:t> Novorozenecké (do 1 měsíce)</a:t>
            </a:r>
          </a:p>
          <a:p>
            <a:r>
              <a:rPr lang="pl-PL" altLang="cs-CZ" dirty="0"/>
              <a:t> Kojenecké (do 1 roku)</a:t>
            </a:r>
          </a:p>
          <a:p>
            <a:r>
              <a:rPr lang="pt-BR" altLang="cs-CZ" dirty="0"/>
              <a:t> </a:t>
            </a:r>
            <a:r>
              <a:rPr lang="pt-BR" altLang="cs-CZ" b="1" dirty="0"/>
              <a:t>Batolecí (do 3 let)</a:t>
            </a:r>
          </a:p>
          <a:p>
            <a:r>
              <a:rPr lang="cs-CZ" altLang="cs-CZ" dirty="0"/>
              <a:t> Předškolní období (3-6)</a:t>
            </a:r>
            <a:endParaRPr lang="cs-CZ" altLang="cs-CZ" sz="2400" dirty="0"/>
          </a:p>
          <a:p>
            <a:r>
              <a:rPr lang="cs-CZ" altLang="cs-CZ" sz="2400" dirty="0"/>
              <a:t> Školní věk – mladší, střední, starší</a:t>
            </a:r>
          </a:p>
          <a:p>
            <a:r>
              <a:rPr lang="cs-CZ" altLang="cs-CZ" sz="2400" dirty="0"/>
              <a:t> Dospívání (adolescence)</a:t>
            </a:r>
          </a:p>
          <a:p>
            <a:r>
              <a:rPr lang="cs-CZ" altLang="cs-CZ" sz="2400" dirty="0"/>
              <a:t> Dospělost – mladší (20-40), střední (40-50), starší (50-60)</a:t>
            </a:r>
          </a:p>
          <a:p>
            <a:r>
              <a:rPr lang="pt-BR" altLang="cs-CZ" sz="2400" dirty="0"/>
              <a:t> Stáří – rané (60-75), pravé (75 a více)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Mezikulturní studie ukázala, že děti mezi 3. a 5. zvyšují úspěšnost ve </a:t>
            </a:r>
            <a:r>
              <a:rPr lang="cs-CZ" i="1" dirty="0"/>
              <a:t>F-B-</a:t>
            </a:r>
            <a:r>
              <a:rPr lang="cs-CZ" i="1" dirty="0" err="1"/>
              <a:t>task</a:t>
            </a:r>
            <a:r>
              <a:rPr lang="cs-CZ" i="1" dirty="0"/>
              <a:t> </a:t>
            </a:r>
            <a:r>
              <a:rPr lang="cs-CZ" dirty="0"/>
              <a:t>v Kanadě, Indii, Peru, Thajsku i na Samoy (ze 14% na 85%).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Nebo: </a:t>
            </a:r>
            <a:r>
              <a:rPr lang="cs-CZ" altLang="cs-CZ" dirty="0">
                <a:hlinkClick r:id="rId2"/>
              </a:rPr>
              <a:t>https://www.youtube.com/watch?v=RUpxZksAMPw</a:t>
            </a:r>
            <a:r>
              <a:rPr lang="cs-CZ" altLang="cs-CZ" dirty="0"/>
              <a:t> </a:t>
            </a:r>
          </a:p>
          <a:p>
            <a:pPr marL="118872" indent="0">
              <a:buNone/>
            </a:pPr>
            <a:endParaRPr lang="cs-CZ" b="1" dirty="0"/>
          </a:p>
          <a:p>
            <a:pPr marL="118872" indent="0">
              <a:buNone/>
            </a:pPr>
            <a:r>
              <a:rPr lang="cs-CZ" b="1" dirty="0"/>
              <a:t>3</a:t>
            </a:r>
            <a:r>
              <a:rPr lang="cs-CZ" dirty="0"/>
              <a:t>letí už si myslí, že postava bude hledat tam, kde ona ví, bez ohledu na to, co děti sami znají.</a:t>
            </a:r>
          </a:p>
          <a:p>
            <a:pPr marL="118872" indent="0">
              <a:buNone/>
            </a:pPr>
            <a:r>
              <a:rPr lang="cs-CZ" dirty="0"/>
              <a:t>Tzn. že dítě umí „emulovat“ (=představit si) oddělenou mysl od své (=</a:t>
            </a:r>
            <a:r>
              <a:rPr lang="cs-CZ" i="1" dirty="0"/>
              <a:t>decentrace</a:t>
            </a:r>
            <a:r>
              <a:rPr lang="cs-CZ" dirty="0"/>
              <a:t>). Další interakce s rodiči, dětmi a dalšími lidmi dále zlepšuje dětskou </a:t>
            </a:r>
            <a:r>
              <a:rPr lang="cs-CZ" dirty="0" err="1"/>
              <a:t>ToM</a:t>
            </a:r>
            <a:r>
              <a:rPr lang="cs-CZ" dirty="0"/>
              <a:t>. Každý si od dětství buduje mysl (znalosti a přání) všech svých bližních.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132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mysli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/>
          <a:lstStyle/>
          <a:p>
            <a:pPr marL="118872" indent="0">
              <a:buNone/>
            </a:pPr>
            <a:r>
              <a:rPr lang="cs-CZ" dirty="0"/>
              <a:t>Krom toho, že rozumí </a:t>
            </a:r>
            <a:r>
              <a:rPr lang="cs-CZ" i="1" dirty="0" err="1"/>
              <a:t>desire-belief</a:t>
            </a:r>
            <a:r>
              <a:rPr lang="cs-CZ" i="1" dirty="0"/>
              <a:t> = </a:t>
            </a:r>
            <a:r>
              <a:rPr lang="cs-CZ" dirty="0"/>
              <a:t>–</a:t>
            </a:r>
            <a:r>
              <a:rPr lang="cs-CZ" i="1" dirty="0"/>
              <a:t> </a:t>
            </a:r>
            <a:r>
              <a:rPr lang="cs-CZ" i="1" dirty="0" err="1"/>
              <a:t>action</a:t>
            </a:r>
            <a:r>
              <a:rPr lang="cs-CZ" dirty="0"/>
              <a:t> modelu, </a:t>
            </a:r>
            <a:r>
              <a:rPr lang="cs-CZ" b="1" dirty="0"/>
              <a:t>3</a:t>
            </a:r>
            <a:r>
              <a:rPr lang="cs-CZ" dirty="0"/>
              <a:t>leté děti znají i jiné obsahy mysli jako: </a:t>
            </a:r>
            <a:r>
              <a:rPr lang="cs-CZ" b="1" dirty="0"/>
              <a:t>sny</a:t>
            </a:r>
            <a:r>
              <a:rPr lang="cs-CZ" dirty="0"/>
              <a:t> a </a:t>
            </a:r>
            <a:r>
              <a:rPr lang="cs-CZ" b="1" dirty="0"/>
              <a:t>vzpomínky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Chápou, že tyto „stavy“ patří živým a nikoli neživým objektům (ačkoli v rozlišování toho, co je živé a co neživé, se mohou od dospělých zásadně lišit).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57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mysli pětiletých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792088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TOM předškoláků (5 let) dle </a:t>
            </a:r>
            <a:r>
              <a:rPr lang="cs-CZ" dirty="0" err="1"/>
              <a:t>Wellman</a:t>
            </a:r>
            <a:r>
              <a:rPr lang="cs-CZ" dirty="0"/>
              <a:t> (1990).</a:t>
            </a:r>
          </a:p>
          <a:p>
            <a:pPr marL="118872" indent="0">
              <a:buNone/>
            </a:pPr>
            <a:r>
              <a:rPr lang="cs-CZ" dirty="0"/>
              <a:t>=? „naivnosti“ v této struktury </a:t>
            </a:r>
            <a:r>
              <a:rPr lang="cs-CZ" dirty="0" err="1"/>
              <a:t>ToM</a:t>
            </a:r>
            <a:r>
              <a:rPr lang="cs-CZ" dirty="0"/>
              <a:t>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8730" y="1775574"/>
            <a:ext cx="223224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Percepce</a:t>
            </a:r>
            <a:r>
              <a:rPr lang="cs-CZ" dirty="0"/>
              <a:t>: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vidět, slyšet, cítit1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dotknout, cítit2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rozumět (popis)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3645024"/>
            <a:ext cx="3096344" cy="20313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Základní emoce/fyziologie</a:t>
            </a:r>
            <a:r>
              <a:rPr lang="cs-CZ" dirty="0"/>
              <a:t>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milovat, mít rád, užívat si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nesnášet, nemít rád, bát se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dirty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mít hlad, žízeň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bolet, těšit se (</a:t>
            </a:r>
            <a:r>
              <a:rPr lang="cs-CZ" dirty="0" err="1"/>
              <a:t>nažhavenost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95936" y="1844824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domněnky</a:t>
            </a:r>
            <a:r>
              <a:rPr lang="cs-CZ" dirty="0"/>
              <a:t> (</a:t>
            </a:r>
            <a:r>
              <a:rPr lang="cs-CZ" b="1" i="1" dirty="0" err="1"/>
              <a:t>beliefs</a:t>
            </a:r>
            <a:r>
              <a:rPr lang="cs-CZ" dirty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myslet si, předpokládat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vědět, očekávat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nevěřit, podezřívat (při hře)</a:t>
            </a:r>
          </a:p>
        </p:txBody>
      </p:sp>
      <p:cxnSp>
        <p:nvCxnSpPr>
          <p:cNvPr id="8" name="Přímá spojnice 7"/>
          <p:cNvCxnSpPr/>
          <p:nvPr/>
        </p:nvCxnSpPr>
        <p:spPr>
          <a:xfrm>
            <a:off x="3779912" y="1556792"/>
            <a:ext cx="0" cy="41195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995936" y="4060521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přání</a:t>
            </a:r>
            <a:r>
              <a:rPr lang="cs-CZ" dirty="0"/>
              <a:t> (</a:t>
            </a:r>
            <a:r>
              <a:rPr lang="cs-CZ" b="1" i="1" dirty="0" err="1"/>
              <a:t>desires</a:t>
            </a:r>
            <a:r>
              <a:rPr lang="cs-CZ" dirty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chtít,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přát si, doufat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mělo by se, musí se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184806" y="3293404"/>
            <a:ext cx="1728192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CHOVÁNÍ</a:t>
            </a:r>
          </a:p>
          <a:p>
            <a:r>
              <a:rPr lang="cs-CZ" dirty="0"/>
              <a:t>AKTIVITA</a:t>
            </a:r>
          </a:p>
          <a:p>
            <a:r>
              <a:rPr lang="cs-CZ" b="1" dirty="0"/>
              <a:t>AKCE</a:t>
            </a:r>
          </a:p>
        </p:txBody>
      </p:sp>
      <p:cxnSp>
        <p:nvCxnSpPr>
          <p:cNvPr id="12" name="Přímá spojnice se šipkou 11"/>
          <p:cNvCxnSpPr>
            <a:stCxn id="4" idx="3"/>
          </p:cNvCxnSpPr>
          <p:nvPr/>
        </p:nvCxnSpPr>
        <p:spPr>
          <a:xfrm flipV="1">
            <a:off x="2780978" y="2375738"/>
            <a:ext cx="1224136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3"/>
          </p:cNvCxnSpPr>
          <p:nvPr/>
        </p:nvCxnSpPr>
        <p:spPr>
          <a:xfrm flipV="1">
            <a:off x="3635896" y="4660686"/>
            <a:ext cx="39244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184806" y="2444988"/>
            <a:ext cx="555546" cy="60016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7172165" y="4360604"/>
            <a:ext cx="555546" cy="60016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73748" y="4937685"/>
            <a:ext cx="1339250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REAKCE:</a:t>
            </a:r>
          </a:p>
          <a:p>
            <a:r>
              <a:rPr lang="cs-CZ" dirty="0"/>
              <a:t>štěstí, smutek, zlost, překvapení</a:t>
            </a:r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8172400" y="4216734"/>
            <a:ext cx="0" cy="72095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354059" y="2060848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kognitivní oblast</a:t>
            </a:r>
          </a:p>
        </p:txBody>
      </p:sp>
      <p:cxnSp>
        <p:nvCxnSpPr>
          <p:cNvPr id="30" name="Přímá spojnice 29"/>
          <p:cNvCxnSpPr/>
          <p:nvPr/>
        </p:nvCxnSpPr>
        <p:spPr>
          <a:xfrm>
            <a:off x="107504" y="3140968"/>
            <a:ext cx="9030839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vnoramenný trojúhelník 32"/>
          <p:cNvSpPr/>
          <p:nvPr/>
        </p:nvSpPr>
        <p:spPr>
          <a:xfrm rot="5400000">
            <a:off x="6165603" y="3053963"/>
            <a:ext cx="1015369" cy="99775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6165293" y="3364494"/>
            <a:ext cx="101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JÁDRO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518363" y="5423983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motivační oblast</a:t>
            </a:r>
          </a:p>
        </p:txBody>
      </p:sp>
    </p:spTree>
    <p:extLst>
      <p:ext uri="{BB962C8B-B14F-4D97-AF65-F5344CB8AC3E}">
        <p14:creationId xmlns:p14="http://schemas.microsoft.com/office/powerpoint/2010/main" val="1234802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Modul teorie mysli (</a:t>
            </a:r>
            <a:r>
              <a:rPr lang="cs-CZ" dirty="0" err="1"/>
              <a:t>ToMM</a:t>
            </a:r>
            <a:r>
              <a:rPr lang="cs-CZ" dirty="0"/>
              <a:t>) &amp; autismus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1. </a:t>
            </a:r>
            <a:r>
              <a:rPr lang="cs-CZ" b="1" dirty="0" err="1"/>
              <a:t>ToMM</a:t>
            </a:r>
            <a:r>
              <a:rPr lang="cs-CZ" b="1" dirty="0"/>
              <a:t> je vrozený </a:t>
            </a:r>
            <a:r>
              <a:rPr lang="cs-CZ" dirty="0"/>
              <a:t>(Baron-</a:t>
            </a:r>
            <a:r>
              <a:rPr lang="cs-CZ" dirty="0" err="1"/>
              <a:t>Cohen</a:t>
            </a:r>
            <a:r>
              <a:rPr lang="cs-CZ" dirty="0"/>
              <a:t>, 1995; </a:t>
            </a:r>
            <a:r>
              <a:rPr lang="cs-CZ" dirty="0" err="1"/>
              <a:t>Leslie</a:t>
            </a:r>
            <a:r>
              <a:rPr lang="cs-CZ" dirty="0"/>
              <a:t>, 2000): důkazy ze zobrazovacích metod, od autistických dětí (ty mají výrazné potíže s </a:t>
            </a:r>
            <a:r>
              <a:rPr lang="cs-CZ" i="1" dirty="0"/>
              <a:t>F-B-</a:t>
            </a:r>
            <a:r>
              <a:rPr lang="cs-CZ" i="1" dirty="0" err="1"/>
              <a:t>task</a:t>
            </a:r>
            <a:r>
              <a:rPr lang="cs-CZ" dirty="0"/>
              <a:t>): nestandardní mozková tkáň v amygdale, v hipokampu.</a:t>
            </a:r>
          </a:p>
          <a:p>
            <a:pPr>
              <a:buNone/>
            </a:pPr>
            <a:r>
              <a:rPr lang="cs-CZ" dirty="0"/>
              <a:t>2. </a:t>
            </a:r>
            <a:r>
              <a:rPr lang="cs-CZ" b="1" dirty="0" err="1"/>
              <a:t>ToMM</a:t>
            </a:r>
            <a:r>
              <a:rPr lang="cs-CZ" b="1" dirty="0"/>
              <a:t> je naučený </a:t>
            </a:r>
            <a:r>
              <a:rPr lang="cs-CZ" dirty="0"/>
              <a:t>(</a:t>
            </a:r>
            <a:r>
              <a:rPr lang="cs-CZ" dirty="0" err="1"/>
              <a:t>Jenkins</a:t>
            </a:r>
            <a:r>
              <a:rPr lang="cs-CZ" dirty="0"/>
              <a:t> &amp; </a:t>
            </a:r>
            <a:r>
              <a:rPr lang="cs-CZ" dirty="0" err="1"/>
              <a:t>Astington</a:t>
            </a:r>
            <a:r>
              <a:rPr lang="cs-CZ" dirty="0"/>
              <a:t>, 1996): předškoláci, kteří mají sourozence (nejlépe starší a opačného pohlaví), lépe skórují ve </a:t>
            </a:r>
            <a:r>
              <a:rPr lang="cs-CZ" i="1" dirty="0"/>
              <a:t>F-B-</a:t>
            </a:r>
            <a:r>
              <a:rPr lang="cs-CZ" i="1" dirty="0" err="1"/>
              <a:t>task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Platí asi kompromisní teorie modularizace (</a:t>
            </a:r>
            <a:r>
              <a:rPr lang="cs-CZ" dirty="0" err="1"/>
              <a:t>Karmiloff</a:t>
            </a:r>
            <a:r>
              <a:rPr lang="cs-CZ" dirty="0"/>
              <a:t>-Smith, 1992)</a:t>
            </a:r>
          </a:p>
          <a:p>
            <a:pPr>
              <a:buNone/>
            </a:pPr>
            <a:r>
              <a:rPr lang="cs-CZ" dirty="0"/>
              <a:t>Úspěch ve </a:t>
            </a:r>
            <a:r>
              <a:rPr lang="cs-CZ" i="1" dirty="0"/>
              <a:t>F-B-</a:t>
            </a:r>
            <a:r>
              <a:rPr lang="cs-CZ" i="1" dirty="0" err="1"/>
              <a:t>task</a:t>
            </a:r>
            <a:r>
              <a:rPr lang="cs-CZ" dirty="0"/>
              <a:t> koreluje se schopností pracovat se dvěma protichůdnými informacemi. Jde o schopnost utlumit (</a:t>
            </a:r>
            <a:r>
              <a:rPr lang="cs-CZ" dirty="0" smtClean="0"/>
              <a:t>inhibovat</a:t>
            </a:r>
            <a:r>
              <a:rPr lang="cs-CZ" dirty="0"/>
              <a:t>) relativně autonomní proces v uvažování. </a:t>
            </a:r>
          </a:p>
        </p:txBody>
      </p:sp>
    </p:spTree>
    <p:extLst>
      <p:ext uri="{BB962C8B-B14F-4D97-AF65-F5344CB8AC3E}">
        <p14:creationId xmlns:p14="http://schemas.microsoft.com/office/powerpoint/2010/main" val="3792676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62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Děkuji za pozornost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475856"/>
          </a:xfrm>
        </p:spPr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325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400" cap="small" dirty="0"/>
              <a:t>Batolecí období</a:t>
            </a:r>
            <a:r>
              <a:rPr lang="cs-CZ" dirty="0"/>
              <a:t> (1-3)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6792"/>
            <a:ext cx="4038600" cy="453920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Dle </a:t>
            </a:r>
            <a:r>
              <a:rPr lang="cs-CZ" altLang="en-US" sz="2400" dirty="0" err="1"/>
              <a:t>Eriksona</a:t>
            </a:r>
            <a:r>
              <a:rPr lang="cs-CZ" altLang="en-US" sz="2400" dirty="0"/>
              <a:t> v tomto věku dítě nachází </a:t>
            </a:r>
            <a:r>
              <a:rPr lang="cs-CZ" altLang="en-US" b="1" dirty="0"/>
              <a:t>autonomii </a:t>
            </a:r>
            <a:r>
              <a:rPr lang="cs-CZ" altLang="en-US" sz="2400" b="1" dirty="0"/>
              <a:t> x studu</a:t>
            </a:r>
            <a:r>
              <a:rPr lang="cs-CZ" altLang="en-US" sz="2400" dirty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Batole se chce (potřebuje) prosadit, potřebuje potvrzení svých kompetencí a potřebuje zjistit svoje limity.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Tento úkol může být zablokován nedostatkem důvěry (z minulého období), nemocí či nevhodnou výchovou.</a:t>
            </a:r>
          </a:p>
        </p:txBody>
      </p:sp>
      <p:pic>
        <p:nvPicPr>
          <p:cNvPr id="5124" name="Picture 6" descr="bato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95488"/>
            <a:ext cx="3816350" cy="3492500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/>
              <a:t>Motorický vývoj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968553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/>
              <a:t>Dítě se postupně zdokonaluje. Mizí baculatost. Zlepšuje se koordinace pohybů:</a:t>
            </a:r>
          </a:p>
          <a:p>
            <a:r>
              <a:rPr lang="cs-CZ" altLang="cs-CZ" sz="2400" dirty="0"/>
              <a:t>umí kopnou do míče, ke konci období i hodit míčem na cíl a chytit míč</a:t>
            </a:r>
          </a:p>
          <a:p>
            <a:r>
              <a:rPr lang="cs-CZ" altLang="cs-CZ" sz="2400" dirty="0"/>
              <a:t>chodit po špičkách </a:t>
            </a:r>
          </a:p>
          <a:p>
            <a:r>
              <a:rPr lang="cs-CZ" altLang="cs-CZ" sz="2400" dirty="0"/>
              <a:t>chvilku stát na jedné noze </a:t>
            </a:r>
          </a:p>
          <a:p>
            <a:r>
              <a:rPr lang="cs-CZ" altLang="cs-CZ" sz="2400" dirty="0"/>
              <a:t>do schodů střídat nohy</a:t>
            </a:r>
          </a:p>
          <a:p>
            <a:r>
              <a:rPr lang="cs-CZ" altLang="cs-CZ" sz="2400" dirty="0"/>
              <a:t>(neumí stojku, svíčku, neumí se rozhoupat na houpačce, ani hvězdu)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Ovládání motoriky umožňuje větší samostatnost při uspokojování potřeb (stimulace, seberegulace…).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b="1" dirty="0"/>
              <a:t>Potřeba aktivity </a:t>
            </a:r>
            <a:r>
              <a:rPr lang="cs-CZ" altLang="cs-CZ" sz="2400" dirty="0"/>
              <a:t>je u batolat velká (schopnost opakovat aktivity nevyčerpatelná!) 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Srov. zákaz pohybu batoleti nebo zákazy a narušování 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/>
              <a:t>Motorický vývoj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1"/>
            <a:ext cx="8784976" cy="5112569"/>
          </a:xfrm>
        </p:spPr>
        <p:txBody>
          <a:bodyPr>
            <a:normAutofit fontScale="925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800" dirty="0"/>
              <a:t>Vyvíjí se ovládání kosterního svalstva a svěračů.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Značná soc. hodnota ovládání vyměšování může vést rodiče k tomu, že budou nutit dítě k nácviku předčasně.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Dle Vágnerové (2012, s. 121) jsou významné 2 druhy pohybu:</a:t>
            </a:r>
          </a:p>
          <a:p>
            <a:r>
              <a:rPr lang="cs-CZ" altLang="cs-CZ" sz="2800" dirty="0"/>
              <a:t>Retence – tj. </a:t>
            </a:r>
            <a:r>
              <a:rPr lang="cs-CZ" altLang="cs-CZ" sz="2800" b="1" dirty="0"/>
              <a:t>udržení</a:t>
            </a:r>
            <a:r>
              <a:rPr lang="cs-CZ" altLang="cs-CZ" sz="2800" dirty="0"/>
              <a:t> něčeho, setrvání někde.</a:t>
            </a:r>
          </a:p>
          <a:p>
            <a:r>
              <a:rPr lang="cs-CZ" altLang="cs-CZ" sz="2800" dirty="0"/>
              <a:t>Eliminace tj. tendence pustit, zahodit, </a:t>
            </a:r>
            <a:r>
              <a:rPr lang="cs-CZ" altLang="cs-CZ" sz="2800" b="1" dirty="0"/>
              <a:t>opustit</a:t>
            </a:r>
            <a:r>
              <a:rPr lang="cs-CZ" altLang="cs-CZ" sz="2800" dirty="0"/>
              <a:t> to, co už nechce nebo kde už nechce být.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Nejprve je jich obou dosahováno svalovou aktivitou, později i symbolicky. Freud nazval toto období </a:t>
            </a:r>
            <a:r>
              <a:rPr lang="cs-CZ" altLang="cs-CZ" sz="2800" b="1" dirty="0"/>
              <a:t>anální fází</a:t>
            </a:r>
            <a:r>
              <a:rPr lang="cs-CZ" altLang="cs-CZ" sz="2800" dirty="0"/>
              <a:t>. Srov. fekální humor dětí.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Dítě získá velmi zřejmou (</a:t>
            </a:r>
            <a:r>
              <a:rPr lang="cs-CZ" altLang="cs-CZ" sz="2800" dirty="0" err="1"/>
              <a:t>seberegulační</a:t>
            </a:r>
            <a:r>
              <a:rPr lang="cs-CZ" altLang="cs-CZ" sz="2800" dirty="0"/>
              <a:t>, sociální, praktickou) výhodu, naučí-li se ovládat vylučování.</a:t>
            </a:r>
          </a:p>
          <a:p>
            <a:pPr>
              <a:buFont typeface="Wingdings 2" pitchFamily="18" charset="2"/>
              <a:buNone/>
            </a:pPr>
            <a:endParaRPr lang="cs-CZ" altLang="cs-CZ" sz="2800" dirty="0"/>
          </a:p>
          <a:p>
            <a:pPr>
              <a:buFont typeface="Wingdings 2" pitchFamily="18" charset="2"/>
              <a:buNone/>
            </a:pP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Emoční vývoj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193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400" dirty="0"/>
              <a:t>Objevují se vztahové emoce: radost z kontaktu, žárlivost, soucit, projevy lítosti, smutku, </a:t>
            </a:r>
            <a:r>
              <a:rPr lang="cs-CZ" altLang="cs-CZ" sz="2400" dirty="0" smtClean="0"/>
              <a:t>napětí.</a:t>
            </a:r>
            <a:endParaRPr lang="cs-CZ" altLang="cs-CZ" sz="2400" dirty="0"/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Sebehodnotící emoce – hrdost, </a:t>
            </a:r>
            <a:r>
              <a:rPr lang="cs-CZ" altLang="cs-CZ" sz="2400" dirty="0" smtClean="0"/>
              <a:t>pýcha.</a:t>
            </a:r>
            <a:endParaRPr lang="cs-CZ" altLang="cs-CZ" sz="2400" dirty="0"/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Pocity </a:t>
            </a:r>
            <a:r>
              <a:rPr lang="cs-CZ" altLang="cs-CZ" sz="2400" b="1" dirty="0"/>
              <a:t>studu</a:t>
            </a:r>
            <a:r>
              <a:rPr lang="cs-CZ" altLang="cs-CZ" sz="2400" dirty="0"/>
              <a:t> jako reakce na nesplnění očekávání druhých </a:t>
            </a:r>
            <a:r>
              <a:rPr lang="cs-CZ" altLang="cs-CZ" sz="2400" i="1" dirty="0"/>
              <a:t>(viz </a:t>
            </a:r>
            <a:r>
              <a:rPr lang="cs-CZ" altLang="cs-CZ" sz="2400" i="1" dirty="0" err="1"/>
              <a:t>Erikson</a:t>
            </a:r>
            <a:r>
              <a:rPr lang="cs-CZ" altLang="cs-CZ" sz="2400" i="1" dirty="0"/>
              <a:t> – konflikt autonomie proti studu a pochybám)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Nově se objevují afekty </a:t>
            </a:r>
            <a:r>
              <a:rPr lang="cs-CZ" altLang="cs-CZ" sz="2400" b="1" dirty="0"/>
              <a:t>hněvu a vzteku </a:t>
            </a:r>
            <a:r>
              <a:rPr lang="cs-CZ" altLang="cs-CZ" sz="2400" dirty="0"/>
              <a:t>– často velmi silné intenzity (v tomto věku běžné a vývojově opodstatněné).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Batole se dokáže na něco těšit.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Umí reflektovat a snaží se regulovat svoje emoce: „trochu jsem se vztekal, ale jen chvíli.“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Ve školce (mezi 4.-5. rokem zvládne tuto zátěž většina dětí) se dítě učí navazovat a udržovat sociální vztahy s vrstevníky.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Rozvoj osobnosti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cs-CZ" altLang="en-US" sz="2800" dirty="0"/>
              <a:t>v 18. měsíci se pozná v zrcadle (</a:t>
            </a:r>
            <a:r>
              <a:rPr lang="cs-CZ" dirty="0"/>
              <a:t>MSR test; </a:t>
            </a:r>
            <a:r>
              <a:rPr lang="cs-CZ" altLang="en-US" sz="2800" dirty="0"/>
              <a:t>srov. lidoopy a opice a další tvory, Gallup, 1970)</a:t>
            </a:r>
          </a:p>
          <a:p>
            <a:pPr lvl="1" eaLnBrk="1" hangingPunct="1"/>
            <a:r>
              <a:rPr lang="cs-CZ" altLang="en-US" sz="2800" dirty="0"/>
              <a:t>kolem 2 let – negativistické období</a:t>
            </a:r>
          </a:p>
          <a:p>
            <a:pPr lvl="1" eaLnBrk="1" hangingPunct="1"/>
            <a:r>
              <a:rPr lang="cs-CZ" altLang="en-US" sz="2800" dirty="0"/>
              <a:t>z „on“ na </a:t>
            </a:r>
            <a:r>
              <a:rPr lang="cs-CZ" altLang="en-US" dirty="0"/>
              <a:t>„</a:t>
            </a:r>
            <a:r>
              <a:rPr lang="cs-CZ" altLang="en-US" sz="2800" dirty="0"/>
              <a:t>já“: co to znamená?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Pokusy o separaci a samostatné chování (individuaci).</a:t>
            </a:r>
          </a:p>
          <a:p>
            <a:pPr>
              <a:buFont typeface="Wingdings 2" pitchFamily="18" charset="2"/>
              <a:buNone/>
            </a:pPr>
            <a:r>
              <a:rPr lang="cs-CZ" altLang="cs-CZ" sz="800" dirty="0"/>
              <a:t> </a:t>
            </a:r>
            <a:endParaRPr lang="cs-CZ" altLang="cs-CZ" dirty="0"/>
          </a:p>
          <a:p>
            <a:pPr>
              <a:buFont typeface="Wingdings 2" pitchFamily="18" charset="2"/>
              <a:buNone/>
            </a:pPr>
            <a:r>
              <a:rPr lang="cs-CZ" altLang="cs-CZ" dirty="0"/>
              <a:t>Zároveň přetrvává </a:t>
            </a:r>
            <a:r>
              <a:rPr lang="cs-CZ" altLang="cs-CZ" b="1" dirty="0"/>
              <a:t>potřeba jistoty a </a:t>
            </a:r>
            <a:r>
              <a:rPr lang="cs-CZ" altLang="cs-CZ" b="1" dirty="0" smtClean="0"/>
              <a:t>bezpečí</a:t>
            </a:r>
            <a:r>
              <a:rPr lang="cs-CZ" altLang="cs-CZ" dirty="0" smtClean="0"/>
              <a:t>, což vede ke konfliktům.</a:t>
            </a:r>
            <a:endParaRPr lang="cs-CZ" altLang="cs-CZ" b="1" dirty="0"/>
          </a:p>
          <a:p>
            <a:pPr>
              <a:buFont typeface="Wingdings 2" pitchFamily="18" charset="2"/>
              <a:buNone/>
            </a:pPr>
            <a:endParaRPr lang="cs-CZ" altLang="cs-CZ" b="1" dirty="0"/>
          </a:p>
          <a:p>
            <a:pPr>
              <a:buFont typeface="Wingdings 2" pitchFamily="18" charset="2"/>
              <a:buNone/>
            </a:pPr>
            <a:r>
              <a:rPr lang="cs-CZ" altLang="cs-CZ" b="1" dirty="0"/>
              <a:t>vynucená separace </a:t>
            </a:r>
            <a:r>
              <a:rPr lang="cs-CZ" altLang="cs-CZ" dirty="0"/>
              <a:t>(hospitalizace, týdenní jesle…) je v tomto období velmi zatěžující (i v řádu dní). </a:t>
            </a:r>
            <a:r>
              <a:rPr lang="cs-CZ" altLang="cs-CZ" i="1" dirty="0"/>
              <a:t>J. </a:t>
            </a:r>
            <a:r>
              <a:rPr lang="cs-CZ" altLang="cs-CZ" i="1" dirty="0" err="1"/>
              <a:t>Bowlby</a:t>
            </a:r>
            <a:r>
              <a:rPr lang="cs-CZ" altLang="cs-CZ" i="1" dirty="0"/>
              <a:t> popsal: fáze protestu – zoufalství – odpoutání od světa</a:t>
            </a:r>
            <a:r>
              <a:rPr lang="cs-CZ" altLang="cs-CZ" dirty="0"/>
              <a:t>).</a:t>
            </a:r>
            <a:endParaRPr lang="cs-CZ" altLang="en-US" dirty="0"/>
          </a:p>
          <a:p>
            <a:pPr>
              <a:buFont typeface="Wingdings 2" pitchFamily="18" charset="2"/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„Období vzdoru“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/>
              <a:t>(několik měsíců mezi 2,5 – 3,5 roku)</a:t>
            </a:r>
          </a:p>
          <a:p>
            <a:pPr>
              <a:buNone/>
            </a:pPr>
            <a:r>
              <a:rPr lang="cs-CZ" dirty="0"/>
              <a:t>Dočasně může být velmi omezená schopnost kooperace.</a:t>
            </a:r>
          </a:p>
          <a:p>
            <a:r>
              <a:rPr lang="cs-CZ" dirty="0"/>
              <a:t> aktivní odpor, vlastní nároky („ne“, „já sám“…);</a:t>
            </a:r>
          </a:p>
          <a:p>
            <a:r>
              <a:rPr lang="cs-CZ" dirty="0"/>
              <a:t> nechuť dělit se (o hračky apod.);</a:t>
            </a:r>
          </a:p>
          <a:p>
            <a:r>
              <a:rPr lang="pl-PL" dirty="0"/>
              <a:t> při nevhodné kombinaci s temperamentem je obvyklé </a:t>
            </a:r>
            <a:r>
              <a:rPr lang="cs-CZ" dirty="0"/>
              <a:t>fyzické napadání ostatních dětí, ba i rodičů.</a:t>
            </a:r>
          </a:p>
          <a:p>
            <a:pPr>
              <a:buNone/>
            </a:pPr>
            <a:r>
              <a:rPr lang="cs-CZ" dirty="0"/>
              <a:t>Nic z výše jmenovaného není v batolecím věku známkou patologie nebo nevychovanosti, ale nemělo by být ani začátkem nevychovávání.</a:t>
            </a:r>
          </a:p>
          <a:p>
            <a:pPr marL="118872" indent="0">
              <a:buNone/>
            </a:pPr>
            <a:r>
              <a:rPr lang="cs-CZ" dirty="0"/>
              <a:t>Emočně nabité konflikty přispívají k dětskému pochopení </a:t>
            </a:r>
            <a:r>
              <a:rPr lang="pt-BR" dirty="0"/>
              <a:t>sebe, lidí a sociálního světa</a:t>
            </a:r>
            <a:r>
              <a:rPr lang="cs-CZ" dirty="0"/>
              <a:t>.</a:t>
            </a:r>
            <a:endParaRPr lang="pt-BR" dirty="0"/>
          </a:p>
          <a:p>
            <a:pPr marL="118872" indent="0">
              <a:buNone/>
            </a:pPr>
            <a:r>
              <a:rPr lang="cs-CZ" dirty="0"/>
              <a:t>„Testování stability“ rodičů: dochází i k prověření rodičů – rodič rozčilený, trestající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marL="0" lvl="1" indent="0" eaLnBrk="1" hangingPunct="1">
              <a:buFont typeface="Wingdings 2" pitchFamily="18" charset="2"/>
              <a:buNone/>
            </a:pPr>
            <a:endParaRPr lang="cs-CZ" altLang="en-US" sz="2600" dirty="0"/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Motorická autonomie souvisí s kognitivní autonomií.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Batolata jsou zvídavá – ráda se učí (nejprve hlavně imitací, později i verbálně – srov. mycí houbu, jak pije vodu).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V tomto období probíhá </a:t>
            </a:r>
            <a:r>
              <a:rPr lang="cs-CZ" altLang="en-US" b="1" dirty="0"/>
              <a:t>hlavně rozvoj řeči</a:t>
            </a:r>
            <a:r>
              <a:rPr lang="cs-CZ" altLang="en-US" dirty="0"/>
              <a:t>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Pochopení pravidel, která se učí (i verbálně</a:t>
            </a:r>
            <a:r>
              <a:rPr lang="cs-CZ" altLang="en-US" b="1" dirty="0"/>
              <a:t>)</a:t>
            </a:r>
            <a:r>
              <a:rPr lang="cs-CZ" altLang="en-US" dirty="0"/>
              <a:t>, umožňuje emancipaci dítěte – jeden z dobrých důvodů k lpění rodičů na pravidlech, stereotypech a rituálech </a:t>
            </a:r>
            <a:r>
              <a:rPr lang="cs-CZ" altLang="en-US" sz="2600" dirty="0"/>
              <a:t>(=jistota).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2682</TotalTime>
  <Words>1932</Words>
  <Application>Microsoft Office PowerPoint</Application>
  <PresentationFormat>Předvádění na obrazovce (4:3)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Corbel</vt:lpstr>
      <vt:lpstr>Garamond</vt:lpstr>
      <vt:lpstr>Wingdings</vt:lpstr>
      <vt:lpstr>Wingdings 2</vt:lpstr>
      <vt:lpstr>Wingdings 3</vt:lpstr>
      <vt:lpstr>Modul</vt:lpstr>
      <vt:lpstr>Vývojová psychologie  Batole &amp; Teorie mysli</vt:lpstr>
      <vt:lpstr>Raný vývoj (vymezení fází dle Vágnerové, 2012)</vt:lpstr>
      <vt:lpstr>Batolecí období (1-3)</vt:lpstr>
      <vt:lpstr>Motorický vývoj</vt:lpstr>
      <vt:lpstr>Motorický vývoj</vt:lpstr>
      <vt:lpstr>Emoční vývoj</vt:lpstr>
      <vt:lpstr>Rozvoj osobnosti</vt:lpstr>
      <vt:lpstr>„Období vzdoru“</vt:lpstr>
      <vt:lpstr>Kognitivní vývoj</vt:lpstr>
      <vt:lpstr>Kognitivní vývoj - hra</vt:lpstr>
      <vt:lpstr>Kognitivní vývoj</vt:lpstr>
      <vt:lpstr>Prezentace aplikace PowerPoint</vt:lpstr>
      <vt:lpstr>Teorie mysli</vt:lpstr>
      <vt:lpstr>Teorie mysli (mentalizace, theory of mind = ToM)</vt:lpstr>
      <vt:lpstr>Prezentace aplikace PowerPoint</vt:lpstr>
      <vt:lpstr>Prezentace aplikace PowerPoint</vt:lpstr>
      <vt:lpstr>Teorie mysli</vt:lpstr>
      <vt:lpstr>Vývoj ToM (Wellman, Gopnik ad.)</vt:lpstr>
      <vt:lpstr>Vývoj ToM (Wellman, Gopniková ad.)</vt:lpstr>
      <vt:lpstr>Prezentace aplikace PowerPoint</vt:lpstr>
      <vt:lpstr>Teorie mysli</vt:lpstr>
      <vt:lpstr>Teorie mysli pětiletých</vt:lpstr>
      <vt:lpstr>Modul teorie mysli (ToMM) &amp; autismus</vt:lpstr>
      <vt:lpstr>Diskuze</vt:lpstr>
      <vt:lpstr>Děkuji za pozornost</vt:lpstr>
    </vt:vector>
  </TitlesOfParts>
  <Company>VUT FAST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formování osobnosti</dc:title>
  <dc:creator>Jana</dc:creator>
  <cp:lastModifiedBy>Jan Krása</cp:lastModifiedBy>
  <cp:revision>232</cp:revision>
  <dcterms:created xsi:type="dcterms:W3CDTF">2007-10-19T05:59:20Z</dcterms:created>
  <dcterms:modified xsi:type="dcterms:W3CDTF">2020-11-30T08:57:49Z</dcterms:modified>
</cp:coreProperties>
</file>