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1"/>
  </p:notesMasterIdLst>
  <p:sldIdLst>
    <p:sldId id="257" r:id="rId2"/>
    <p:sldId id="336" r:id="rId3"/>
    <p:sldId id="337" r:id="rId4"/>
    <p:sldId id="324" r:id="rId5"/>
    <p:sldId id="260" r:id="rId6"/>
    <p:sldId id="261" r:id="rId7"/>
    <p:sldId id="262" r:id="rId8"/>
    <p:sldId id="263" r:id="rId9"/>
    <p:sldId id="264" r:id="rId10"/>
    <p:sldId id="338" r:id="rId11"/>
    <p:sldId id="327" r:id="rId12"/>
    <p:sldId id="323" r:id="rId13"/>
    <p:sldId id="325" r:id="rId14"/>
    <p:sldId id="332" r:id="rId15"/>
    <p:sldId id="334" r:id="rId16"/>
    <p:sldId id="335" r:id="rId17"/>
    <p:sldId id="330" r:id="rId18"/>
    <p:sldId id="331" r:id="rId19"/>
    <p:sldId id="326" r:id="rId20"/>
    <p:sldId id="266" r:id="rId21"/>
    <p:sldId id="267" r:id="rId22"/>
    <p:sldId id="268" r:id="rId23"/>
    <p:sldId id="269" r:id="rId24"/>
    <p:sldId id="265" r:id="rId25"/>
    <p:sldId id="270" r:id="rId26"/>
    <p:sldId id="271" r:id="rId27"/>
    <p:sldId id="278" r:id="rId28"/>
    <p:sldId id="279" r:id="rId29"/>
    <p:sldId id="280" r:id="rId30"/>
    <p:sldId id="281" r:id="rId31"/>
    <p:sldId id="282" r:id="rId32"/>
    <p:sldId id="283" r:id="rId33"/>
    <p:sldId id="272" r:id="rId34"/>
    <p:sldId id="273" r:id="rId35"/>
    <p:sldId id="274" r:id="rId36"/>
    <p:sldId id="275" r:id="rId37"/>
    <p:sldId id="276" r:id="rId38"/>
    <p:sldId id="277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28" r:id="rId72"/>
    <p:sldId id="329" r:id="rId73"/>
    <p:sldId id="316" r:id="rId74"/>
    <p:sldId id="317" r:id="rId75"/>
    <p:sldId id="318" r:id="rId76"/>
    <p:sldId id="319" r:id="rId77"/>
    <p:sldId id="320" r:id="rId78"/>
    <p:sldId id="321" r:id="rId79"/>
    <p:sldId id="322" r:id="rId8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9865" autoAdjust="0"/>
  </p:normalViewPr>
  <p:slideViewPr>
    <p:cSldViewPr snapToGrid="0">
      <p:cViewPr varScale="1">
        <p:scale>
          <a:sx n="88" d="100"/>
          <a:sy n="88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32483-FA0A-428E-BCDB-19263E780734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1EB3-CC96-4730-9B04-EFC6568456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19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Jako samostatná disciplína se vydělila ve 30. letech 20. století z sociální psychologie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Allport (rysy osobnosti -  do centra zájmu ve 40. letech) – škály a dotazníky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Henry Murray (motivy)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Raymond B. Cattell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  <a:p>
            <a:r>
              <a:rPr lang="cs-CZ" altLang="cs-CZ" smtClean="0">
                <a:latin typeface="Arial" panose="020B0604020202020204" pitchFamily="34" charset="0"/>
              </a:rPr>
              <a:t>Rozkvět oboru po II. sv. Válce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  <a:p>
            <a:r>
              <a:rPr lang="cs-CZ" altLang="cs-CZ" sz="2000" smtClean="0">
                <a:latin typeface="Arial" panose="020B0604020202020204" pitchFamily="34" charset="0"/>
              </a:rPr>
              <a:t>Současná témata: biologické základy osobnosti, rysy, motivy, kognice (self) a utváření a vývoj osobnosti.</a:t>
            </a:r>
          </a:p>
          <a:p>
            <a:r>
              <a:rPr lang="cs-CZ" altLang="cs-CZ" sz="2000" smtClean="0">
                <a:latin typeface="Arial" panose="020B0604020202020204" pitchFamily="34" charset="0"/>
              </a:rPr>
              <a:t>RYS = DISPOZICE CHOVAT SE URČITÝM ZPŮSOBEM; ODLIŠNOST JEDNÉ OSOBY OD DRUHÉ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2B4342-F35B-49AD-9263-10FB66974A3F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00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Martina Hřebíčková</a:t>
            </a:r>
          </a:p>
          <a:p>
            <a:r>
              <a:rPr lang="cs-CZ" alt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Přídavná jména odlišující chování a prožívání jedné osoby od druhé</a:t>
            </a:r>
          </a:p>
          <a:p>
            <a:endParaRPr lang="cs-CZ" alt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336 vybraných rysů (</a:t>
            </a:r>
            <a:r>
              <a:rPr lang="cs-CZ" alt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odkazujícíh</a:t>
            </a:r>
            <a:r>
              <a:rPr lang="cs-CZ" alt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dispozicím, rysová přídavná </a:t>
            </a:r>
            <a:r>
              <a:rPr lang="cs-CZ" altLang="cs-CZ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jemnéna</a:t>
            </a:r>
            <a:r>
              <a:rPr lang="cs-CZ" alt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ne hodnotící </a:t>
            </a:r>
            <a:r>
              <a:rPr lang="cs-CZ" altLang="cs-CZ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dobrýxšpatný</a:t>
            </a:r>
            <a:r>
              <a:rPr lang="cs-CZ" alt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aktivní formy </a:t>
            </a:r>
            <a:r>
              <a:rPr lang="cs-CZ" altLang="cs-C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křičící,</a:t>
            </a:r>
            <a:r>
              <a:rPr lang="cs-CZ" alt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popis zevnějšku </a:t>
            </a:r>
            <a:r>
              <a:rPr lang="cs-CZ" altLang="cs-C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baculatý</a:t>
            </a:r>
            <a:r>
              <a:rPr lang="cs-CZ" alt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endParaRPr lang="cs-CZ" altLang="cs-C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Předloženo 429 respondentům k sebeposouzení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1EB3-CC96-4730-9B04-EFC656845648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87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3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7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87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4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86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26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85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0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85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25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8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8C1979-E203-4B71-9782-052EE191F03F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923525-EF5B-4F94-A6A3-D1559AB52D9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zkvetani.benda-11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ophilia" TargetMode="External"/><Relationship Id="rId3" Type="http://schemas.openxmlformats.org/officeDocument/2006/relationships/hyperlink" Target="https://en.wikipedia.org/wiki/Dominance_(ethology)" TargetMode="External"/><Relationship Id="rId7" Type="http://schemas.openxmlformats.org/officeDocument/2006/relationships/hyperlink" Target="https://en.wikipedia.org/wiki/Neuroticism" TargetMode="External"/><Relationship Id="rId2" Type="http://schemas.openxmlformats.org/officeDocument/2006/relationships/hyperlink" Target="https://en.wikipedia.org/wiki/Intelligence_(trait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ensitivity_(human)" TargetMode="External"/><Relationship Id="rId11" Type="http://schemas.openxmlformats.org/officeDocument/2006/relationships/hyperlink" Target="https://en.wikipedia.org/wiki/Stress_(biological)" TargetMode="External"/><Relationship Id="rId5" Type="http://schemas.openxmlformats.org/officeDocument/2006/relationships/hyperlink" Target="https://en.wikipedia.org/wiki/Introversion_and_extroversion" TargetMode="External"/><Relationship Id="rId10" Type="http://schemas.openxmlformats.org/officeDocument/2006/relationships/hyperlink" Target="https://en.wikipedia.org/wiki/Perfectionism_(psychology)" TargetMode="External"/><Relationship Id="rId4" Type="http://schemas.openxmlformats.org/officeDocument/2006/relationships/hyperlink" Target="https://en.wikipedia.org/wiki/Conscientiousness" TargetMode="External"/><Relationship Id="rId9" Type="http://schemas.openxmlformats.org/officeDocument/2006/relationships/hyperlink" Target="https://en.wikipedia.org/wiki/Self-sufficiency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Psychologie osobnosti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MPPO071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34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informace o přístupu, zařazení v kontextu dalších teorií, diagnostické postupy, praktické využití, odraz v popkultuře… </a:t>
            </a:r>
          </a:p>
          <a:p>
            <a:r>
              <a:rPr lang="cs-CZ" dirty="0" smtClean="0"/>
              <a:t>Osobní perspektiva, cílová skupina - spolužáci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17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061" name="Group 9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29088"/>
              </p:ext>
            </p:extLst>
          </p:nvPr>
        </p:nvGraphicFramePr>
        <p:xfrm>
          <a:off x="1779589" y="1387914"/>
          <a:ext cx="7632699" cy="5470086"/>
        </p:xfrm>
        <a:graphic>
          <a:graphicData uri="http://schemas.openxmlformats.org/drawingml/2006/table">
            <a:tbl>
              <a:tblPr/>
              <a:tblGrid>
                <a:gridCol w="257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Základní psychologické disciplíny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Speciální psychologické disciplíny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Aplikované psychologické disciplíny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obecná psychologie              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patopsychologie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pedagogická psychologie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vývojová psychologie           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psychodiagnostika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poradenská psychologie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sociální psychologie                         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zoopsychologie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klinická psychologie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psychologie osobnosti                 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psychohygiena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psychologie zdraví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psychopatologie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biopsychologie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psychologie práce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experimentální psychologie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neuropsychologie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vojenská psychologie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psychologická metodologie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psychometrie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inženýrská psychologie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dějiny psychologie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diferenciální psychologie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psychologie sportu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15" marB="4571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238375" y="2214563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defRPr/>
            </a:pPr>
            <a:endParaRPr lang="cs-CZ" sz="43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63750" y="404813"/>
            <a:ext cx="7505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Postavení psychologie osobnosti v systému psychologických disciplín</a:t>
            </a:r>
          </a:p>
        </p:txBody>
      </p:sp>
    </p:spTree>
    <p:extLst>
      <p:ext uri="{BB962C8B-B14F-4D97-AF65-F5344CB8AC3E}">
        <p14:creationId xmlns:p14="http://schemas.microsoft.com/office/powerpoint/2010/main" val="96927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hlinkClick r:id="rId2"/>
              </a:rPr>
              <a:t>http://vzkvetani.benda-11.cz/</a:t>
            </a: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http://temperament.</a:t>
            </a:r>
            <a:r>
              <a:rPr lang="cs-CZ" dirty="0" err="1" smtClean="0"/>
              <a:t>wladik.net</a:t>
            </a:r>
            <a:r>
              <a:rPr lang="cs-CZ" dirty="0" smtClean="0"/>
              <a:t>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4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osobnost?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běžné mluvě pojem osobnost spíše synonymem úspěchu (osobnosti kulturního života, sportu…)</a:t>
            </a:r>
          </a:p>
          <a:p>
            <a:r>
              <a:rPr lang="cs-CZ" dirty="0" smtClean="0"/>
              <a:t>Individuálně specifická představa o druhých lidech</a:t>
            </a:r>
          </a:p>
          <a:p>
            <a:pPr lvl="1"/>
            <a:r>
              <a:rPr lang="cs-CZ" dirty="0" smtClean="0"/>
              <a:t>(řada pojetí – teorie mysli, „folk psychology“…)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Může se osobnost člověka vůbec měnit?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principu tři možné odpovědi: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Osobnost se nemění, je stabilní; proto v psychologii používáme pojem osobnost.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Osobnost se mění po celý život, vyvíjí se. V některých obdobích rychleji a výrazně, v jiných pomalu a téměř nepozorovaně. 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Osobnost má z hlediska struktury různé úrovně: některé se příliš nemění, jiné se mění výrazněji.</a:t>
            </a:r>
          </a:p>
          <a:p>
            <a:pPr marL="560070" indent="-514350"/>
            <a:r>
              <a:rPr lang="cs-CZ" dirty="0"/>
              <a:t>Do značné míry i otázka vymezení klíčových pojmů (osobnost, změna, stabilita…)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73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Psychologická pojetí osobnosti – řada různých pojetí (</a:t>
            </a:r>
            <a:r>
              <a:rPr lang="cs-CZ" dirty="0" smtClean="0"/>
              <a:t>odraz i v „naivní psychologii aneb co víme o druhých)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Rozdělení podle řady různých kritérií </a:t>
            </a:r>
          </a:p>
          <a:p>
            <a:r>
              <a:rPr lang="cs-CZ" dirty="0"/>
              <a:t>Podle Smékal (2005) – šest složek osobnosti: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Stavba těla: </a:t>
            </a:r>
            <a:r>
              <a:rPr lang="cs-CZ" i="1" dirty="0"/>
              <a:t>Jak vypadá?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Temperament: </a:t>
            </a:r>
            <a:r>
              <a:rPr lang="cs-CZ" i="1" dirty="0"/>
              <a:t>Jak rychle a intenzivně prožívá, reaguje a jedná?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Zaměřenost: </a:t>
            </a:r>
            <a:r>
              <a:rPr lang="cs-CZ" i="1" dirty="0"/>
              <a:t>Co chce a co nechce, za čím jde a co odmítá?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Schopnosti a dovednosti: </a:t>
            </a:r>
            <a:r>
              <a:rPr lang="cs-CZ" i="1" dirty="0"/>
              <a:t>Co umí a dovede, co neumí a nedovede?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Charakter: </a:t>
            </a:r>
            <a:r>
              <a:rPr lang="cs-CZ" i="1" dirty="0"/>
              <a:t>Jaký ten člověk je, co je zač?</a:t>
            </a:r>
            <a:r>
              <a:rPr lang="cs-CZ" dirty="0"/>
              <a:t> (jeho mravní zásady, jeho pocit odpovědnosti…)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dirty="0"/>
              <a:t>Životní dráha: </a:t>
            </a:r>
            <a:r>
              <a:rPr lang="cs-CZ" i="1" dirty="0"/>
              <a:t>Odkud a kam jde?</a:t>
            </a:r>
          </a:p>
          <a:p>
            <a:pPr marL="880110" lvl="1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32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617907B-69CC-774D-92AF-60D7D1F9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640" y="2708920"/>
            <a:ext cx="3416300" cy="23749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3A322E-7D52-9949-8400-BE250025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3FCFF6-0917-4442-954E-A0CEC20DB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4748" y="2708920"/>
            <a:ext cx="4240893" cy="23749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D06C70B-BEAC-0441-9DFF-4F358DE3C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752" y="3683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7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D6992-86D4-2041-A5EA-A4FF7995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se člověk stává osobností?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D1278-930B-C44E-A17B-2F1FE6A19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</p:spTree>
    <p:extLst>
      <p:ext uri="{BB962C8B-B14F-4D97-AF65-F5344CB8AC3E}">
        <p14:creationId xmlns:p14="http://schemas.microsoft.com/office/powerpoint/2010/main" val="38003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3DFDA-09B0-1340-A256-9EB14AA3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0"/>
            <a:ext cx="81534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/>
              <a:t>Kdy začíná chápat individualitu druhých?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FC0BBD-8910-4BCB-BFD6-58632F369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600" y="1589567"/>
            <a:ext cx="3886200" cy="4572000"/>
          </a:xfrm>
        </p:spPr>
        <p:txBody>
          <a:bodyPr>
            <a:normAutofit/>
          </a:bodyPr>
          <a:lstStyle/>
          <a:p>
            <a:r>
              <a:rPr lang="en-US" b="1" dirty="0" err="1"/>
              <a:t>Teorie</a:t>
            </a:r>
            <a:r>
              <a:rPr lang="en-US" b="1" dirty="0"/>
              <a:t> </a:t>
            </a:r>
            <a:r>
              <a:rPr lang="en-US" b="1" dirty="0" err="1"/>
              <a:t>mysli</a:t>
            </a:r>
            <a:r>
              <a:rPr lang="en-US" b="1" dirty="0"/>
              <a:t> (theory of mind)</a:t>
            </a:r>
          </a:p>
          <a:p>
            <a:pPr lvl="1"/>
            <a:r>
              <a:rPr lang="en-US" dirty="0" err="1"/>
              <a:t>Sulivanová</a:t>
            </a:r>
            <a:r>
              <a:rPr lang="en-US" dirty="0"/>
              <a:t> a </a:t>
            </a:r>
            <a:r>
              <a:rPr lang="en-US" dirty="0" err="1"/>
              <a:t>kol</a:t>
            </a:r>
            <a:r>
              <a:rPr lang="en-US" dirty="0"/>
              <a:t>. (1994)</a:t>
            </a:r>
          </a:p>
          <a:p>
            <a:pPr lvl="2"/>
            <a:r>
              <a:rPr lang="en-US" dirty="0"/>
              <a:t>3-4 </a:t>
            </a:r>
            <a:r>
              <a:rPr lang="en-US" dirty="0" err="1"/>
              <a:t>roky</a:t>
            </a:r>
            <a:r>
              <a:rPr lang="en-US" dirty="0"/>
              <a:t> 0%</a:t>
            </a:r>
          </a:p>
          <a:p>
            <a:pPr lvl="2"/>
            <a:r>
              <a:rPr lang="en-US" dirty="0"/>
              <a:t>4-6 let 57%</a:t>
            </a:r>
          </a:p>
          <a:p>
            <a:pPr lvl="2"/>
            <a:r>
              <a:rPr lang="en-US" dirty="0"/>
              <a:t>6-9 let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všechny</a:t>
            </a:r>
            <a:endParaRPr lang="en-US" dirty="0"/>
          </a:p>
          <a:p>
            <a:pPr lvl="1"/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potlačit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perspektivu</a:t>
            </a:r>
            <a:r>
              <a:rPr lang="en-US" dirty="0"/>
              <a:t> a </a:t>
            </a:r>
            <a:r>
              <a:rPr lang="en-US" dirty="0" err="1"/>
              <a:t>přijmout</a:t>
            </a:r>
            <a:r>
              <a:rPr lang="en-US" dirty="0"/>
              <a:t> </a:t>
            </a:r>
            <a:r>
              <a:rPr lang="en-US" dirty="0" err="1"/>
              <a:t>perspektivu</a:t>
            </a:r>
            <a:r>
              <a:rPr lang="en-US" dirty="0"/>
              <a:t> </a:t>
            </a:r>
            <a:r>
              <a:rPr lang="en-US" dirty="0" err="1"/>
              <a:t>druhého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18D1A97-85D0-2542-BE04-B2C1464DB4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3276" y="1589567"/>
            <a:ext cx="2457450" cy="4572000"/>
          </a:xfrm>
          <a:prstGeom prst="rect">
            <a:avLst/>
          </a:prstGeom>
          <a:noFill/>
        </p:spPr>
      </p:pic>
      <p:sp>
        <p:nvSpPr>
          <p:cNvPr id="5" name="Šipka vpravo 4">
            <a:extLst>
              <a:ext uri="{FF2B5EF4-FFF2-40B4-BE49-F238E27FC236}">
                <a16:creationId xmlns:a16="http://schemas.microsoft.com/office/drawing/2014/main" id="{1632156D-2252-204D-BEEF-7B3E15EED076}"/>
              </a:ext>
            </a:extLst>
          </p:cNvPr>
          <p:cNvSpPr/>
          <p:nvPr/>
        </p:nvSpPr>
        <p:spPr>
          <a:xfrm>
            <a:off x="5807968" y="278092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74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Drapela</a:t>
            </a:r>
            <a:r>
              <a:rPr lang="cs-CZ" dirty="0"/>
              <a:t> (1997) subjektivně vnímána jako jednotný a pevný celek; ve skutečnosti spíše proces; dynamický zdroj chování, identity a jedinečnosti</a:t>
            </a:r>
          </a:p>
          <a:p>
            <a:r>
              <a:rPr lang="cs-CZ" dirty="0" smtClean="0"/>
              <a:t>Vágnerová (2002) Osobnost funguje jako integrovaný celek, který je individuálně typický a ve svých charakteristických rysech i relativně stabilní.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4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Vyučující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PhDr. Táňa Fikarová, Ph.D. (</a:t>
            </a:r>
            <a:r>
              <a:rPr lang="cs-CZ" dirty="0" smtClean="0"/>
              <a:t>přednášející, garant)</a:t>
            </a:r>
          </a:p>
          <a:p>
            <a:endParaRPr lang="cs-CZ" dirty="0"/>
          </a:p>
          <a:p>
            <a:r>
              <a:rPr lang="cs-CZ" dirty="0"/>
              <a:t>Mgr. et Mgr. Jan Mareš, Ph.D. </a:t>
            </a:r>
            <a:r>
              <a:rPr lang="cs-CZ" dirty="0" smtClean="0"/>
              <a:t>(náhradní přednášející)</a:t>
            </a:r>
          </a:p>
          <a:p>
            <a:r>
              <a:rPr lang="cs-CZ" dirty="0"/>
              <a:t>PhDr. Josef Lukas, Ph.D</a:t>
            </a:r>
            <a:r>
              <a:rPr lang="cs-CZ" dirty="0" smtClean="0"/>
              <a:t>. (náhradní přednášející)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333" y="934085"/>
            <a:ext cx="1514475" cy="1838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33" y="2772410"/>
            <a:ext cx="1533525" cy="18383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17" y="4610735"/>
            <a:ext cx="1534591" cy="18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97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Vymezení pojmu osobnost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 err="1"/>
              <a:t>Hall</a:t>
            </a:r>
            <a:r>
              <a:rPr lang="cs-CZ" sz="2400" dirty="0"/>
              <a:t> a </a:t>
            </a:r>
            <a:r>
              <a:rPr lang="cs-CZ" sz="2400" dirty="0" err="1"/>
              <a:t>Linzey</a:t>
            </a:r>
            <a:r>
              <a:rPr lang="cs-CZ" sz="2400" dirty="0"/>
              <a:t> (1970) uvádí, že jednotlivé definice zdůrazňují:</a:t>
            </a:r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souhrnnost – o. je úhrn psychologických prvků jedince</a:t>
            </a:r>
          </a:p>
          <a:p>
            <a:pPr eaLnBrk="1" hangingPunct="1">
              <a:defRPr/>
            </a:pPr>
            <a:r>
              <a:rPr lang="cs-CZ" sz="2400" dirty="0"/>
              <a:t>jednotu – o. je zdrojem integrace jednotlivých znaků</a:t>
            </a:r>
          </a:p>
          <a:p>
            <a:pPr eaLnBrk="1" hangingPunct="1">
              <a:defRPr/>
            </a:pPr>
            <a:r>
              <a:rPr lang="cs-CZ" sz="2400" dirty="0"/>
              <a:t>přizpůsobení  </a:t>
            </a:r>
          </a:p>
          <a:p>
            <a:pPr eaLnBrk="1" hangingPunct="1">
              <a:defRPr/>
            </a:pPr>
            <a:r>
              <a:rPr lang="cs-CZ" sz="2400" dirty="0"/>
              <a:t>jedinečnost – o. je to, co jedince odlišuje od druhých</a:t>
            </a:r>
          </a:p>
          <a:p>
            <a:pPr eaLnBrk="1" hangingPunct="1">
              <a:defRPr/>
            </a:pPr>
            <a:r>
              <a:rPr lang="cs-CZ" sz="2400" dirty="0"/>
              <a:t>podstatu – o. je to, co člověk skutečně je</a:t>
            </a:r>
          </a:p>
        </p:txBody>
      </p:sp>
    </p:spTree>
    <p:extLst>
      <p:ext uri="{BB962C8B-B14F-4D97-AF65-F5344CB8AC3E}">
        <p14:creationId xmlns:p14="http://schemas.microsoft.com/office/powerpoint/2010/main" val="42177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Přístupy k osobnosti (</a:t>
            </a:r>
            <a:r>
              <a:rPr lang="cs-CZ" dirty="0" err="1" smtClean="0"/>
              <a:t>Friedman</a:t>
            </a:r>
            <a:r>
              <a:rPr lang="cs-CZ" dirty="0" smtClean="0"/>
              <a:t>, </a:t>
            </a:r>
            <a:r>
              <a:rPr lang="cs-CZ" dirty="0" err="1" smtClean="0"/>
              <a:t>Schustack</a:t>
            </a:r>
            <a:r>
              <a:rPr lang="cs-CZ" dirty="0" smtClean="0"/>
              <a:t>, 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psychoanalytický</a:t>
            </a:r>
          </a:p>
          <a:p>
            <a:pPr eaLnBrk="1" hangingPunct="1">
              <a:defRPr/>
            </a:pPr>
            <a:r>
              <a:rPr lang="cs-CZ" dirty="0" err="1"/>
              <a:t>neo</a:t>
            </a:r>
            <a:r>
              <a:rPr lang="cs-CZ" dirty="0"/>
              <a:t>-analytický/ego</a:t>
            </a:r>
          </a:p>
          <a:p>
            <a:pPr eaLnBrk="1" hangingPunct="1">
              <a:defRPr/>
            </a:pPr>
            <a:r>
              <a:rPr lang="cs-CZ" dirty="0"/>
              <a:t>biologický</a:t>
            </a:r>
          </a:p>
          <a:p>
            <a:pPr eaLnBrk="1" hangingPunct="1">
              <a:defRPr/>
            </a:pPr>
            <a:r>
              <a:rPr lang="cs-CZ" dirty="0"/>
              <a:t>behaviorální</a:t>
            </a:r>
          </a:p>
          <a:p>
            <a:pPr eaLnBrk="1" hangingPunct="1">
              <a:defRPr/>
            </a:pPr>
            <a:r>
              <a:rPr lang="cs-CZ" dirty="0"/>
              <a:t>kognitivní</a:t>
            </a:r>
          </a:p>
          <a:p>
            <a:pPr eaLnBrk="1" hangingPunct="1">
              <a:defRPr/>
            </a:pPr>
            <a:r>
              <a:rPr lang="cs-CZ" dirty="0"/>
              <a:t>rysový</a:t>
            </a:r>
          </a:p>
          <a:p>
            <a:pPr eaLnBrk="1" hangingPunct="1">
              <a:defRPr/>
            </a:pPr>
            <a:r>
              <a:rPr lang="cs-CZ" dirty="0"/>
              <a:t>humanistický/existenciální</a:t>
            </a:r>
          </a:p>
          <a:p>
            <a:pPr eaLnBrk="1" hangingPunct="1">
              <a:defRPr/>
            </a:pPr>
            <a:r>
              <a:rPr lang="cs-CZ" dirty="0" err="1"/>
              <a:t>interakcionistický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1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psychoanalytický - důraz na nevědomé vlivy, zdůrazňování sexuálního pudu</a:t>
            </a:r>
          </a:p>
          <a:p>
            <a:pPr eaLnBrk="1" hangingPunct="1">
              <a:defRPr/>
            </a:pPr>
            <a:r>
              <a:rPr lang="cs-CZ" dirty="0" smtClean="0"/>
              <a:t>ego – důraz na boj </a:t>
            </a:r>
            <a:r>
              <a:rPr lang="cs-CZ" dirty="0" err="1" smtClean="0"/>
              <a:t>self</a:t>
            </a:r>
            <a:r>
              <a:rPr lang="cs-CZ" dirty="0" smtClean="0"/>
              <a:t> mezi vnitřními pudy a požadavky společnosti</a:t>
            </a:r>
          </a:p>
          <a:p>
            <a:pPr eaLnBrk="1" hangingPunct="1">
              <a:defRPr/>
            </a:pPr>
            <a:r>
              <a:rPr lang="cs-CZ" dirty="0" smtClean="0"/>
              <a:t>biologický – důraz na limity dané biologickou dědičností</a:t>
            </a:r>
          </a:p>
          <a:p>
            <a:pPr eaLnBrk="1" hangingPunct="1">
              <a:defRPr/>
            </a:pPr>
            <a:r>
              <a:rPr lang="cs-CZ" dirty="0" smtClean="0"/>
              <a:t>behavioristický – důraz na vědeckou analýzu učení, které formuje osobnost</a:t>
            </a:r>
          </a:p>
        </p:txBody>
      </p:sp>
    </p:spTree>
    <p:extLst>
      <p:ext uri="{BB962C8B-B14F-4D97-AF65-F5344CB8AC3E}">
        <p14:creationId xmlns:p14="http://schemas.microsoft.com/office/powerpoint/2010/main" val="26416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kognitivní – důraz na aktivní přirozenost lidského myšlení – užívá poznatků kognitivní vědy</a:t>
            </a:r>
          </a:p>
          <a:p>
            <a:pPr eaLnBrk="1" hangingPunct="1">
              <a:defRPr/>
            </a:pPr>
            <a:r>
              <a:rPr lang="cs-CZ" dirty="0" smtClean="0"/>
              <a:t>rysový – zaměření na shluky rysů</a:t>
            </a:r>
          </a:p>
          <a:p>
            <a:pPr eaLnBrk="1" hangingPunct="1">
              <a:defRPr/>
            </a:pPr>
            <a:r>
              <a:rPr lang="cs-CZ" dirty="0" smtClean="0"/>
              <a:t>humanistický – zdůrazňuje lidskou přirozenost, seberealizaci a důstojnost</a:t>
            </a:r>
          </a:p>
          <a:p>
            <a:pPr eaLnBrk="1" hangingPunct="1">
              <a:defRPr/>
            </a:pPr>
            <a:r>
              <a:rPr lang="cs-CZ" dirty="0" err="1" smtClean="0"/>
              <a:t>interakcionistický</a:t>
            </a:r>
            <a:r>
              <a:rPr lang="cs-CZ" dirty="0" smtClean="0"/>
              <a:t> – předpoklad, že se chováme jako různá „</a:t>
            </a:r>
            <a:r>
              <a:rPr lang="cs-CZ" dirty="0" err="1" smtClean="0"/>
              <a:t>self</a:t>
            </a:r>
            <a:r>
              <a:rPr lang="cs-CZ" dirty="0" smtClean="0"/>
              <a:t>“ v </a:t>
            </a:r>
            <a:r>
              <a:rPr lang="cs-CZ" smtClean="0"/>
              <a:t>různých situacích</a:t>
            </a:r>
          </a:p>
        </p:txBody>
      </p:sp>
    </p:spTree>
    <p:extLst>
      <p:ext uri="{BB962C8B-B14F-4D97-AF65-F5344CB8AC3E}">
        <p14:creationId xmlns:p14="http://schemas.microsoft.com/office/powerpoint/2010/main" val="3181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Nomotetický x idiografický přístup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psychologie osobnosti jako teoretický obor postupuje nomoteticky</a:t>
            </a:r>
          </a:p>
          <a:p>
            <a:pPr eaLnBrk="1" hangingPunct="1">
              <a:defRPr/>
            </a:pPr>
            <a:r>
              <a:rPr lang="cs-CZ" dirty="0" smtClean="0"/>
              <a:t>jedinečné či zvláštní zobecňuje</a:t>
            </a:r>
          </a:p>
          <a:p>
            <a:pPr eaLnBrk="1" hangingPunct="1">
              <a:defRPr/>
            </a:pPr>
            <a:endParaRPr lang="cs-CZ" dirty="0"/>
          </a:p>
          <a:p>
            <a:pPr lvl="1"/>
            <a:r>
              <a:rPr lang="cs-CZ" dirty="0"/>
              <a:t>Idiografické a nomotetické paradigma (</a:t>
            </a:r>
            <a:r>
              <a:rPr lang="cs-CZ" dirty="0" err="1"/>
              <a:t>Allport</a:t>
            </a:r>
            <a:r>
              <a:rPr lang="cs-CZ" dirty="0"/>
              <a:t>, 1937) </a:t>
            </a:r>
          </a:p>
          <a:p>
            <a:pPr lvl="2"/>
            <a:r>
              <a:rPr lang="cs-CZ" dirty="0"/>
              <a:t>Nomotetické hledá obecné zákony a principy aplikovatelné na různé lidi (konstrukty jako extroverze, sebeaktualizace aj.)</a:t>
            </a:r>
          </a:p>
          <a:p>
            <a:pPr lvl="2"/>
            <a:r>
              <a:rPr lang="cs-CZ" dirty="0"/>
              <a:t>Idiografické se snaží popsat a pochopit specifické projevy konkrétní osobnosti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046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Osobnostní proměnné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Formální vztahy </a:t>
            </a:r>
          </a:p>
          <a:p>
            <a:pPr marL="0" indent="0">
              <a:buNone/>
              <a:defRPr/>
            </a:pPr>
            <a:r>
              <a:rPr lang="cs-CZ" dirty="0" smtClean="0"/>
              <a:t>struktura osobnosti</a:t>
            </a:r>
          </a:p>
          <a:p>
            <a:pPr marL="0" indent="0">
              <a:buNone/>
              <a:defRPr/>
            </a:pPr>
            <a:r>
              <a:rPr lang="cs-CZ" dirty="0" smtClean="0"/>
              <a:t>dynamika osobnosti</a:t>
            </a:r>
          </a:p>
          <a:p>
            <a:pPr marL="0" indent="0">
              <a:buNone/>
              <a:defRPr/>
            </a:pPr>
            <a:r>
              <a:rPr lang="cs-CZ" dirty="0" smtClean="0"/>
              <a:t>vývoj osobnosti</a:t>
            </a:r>
          </a:p>
          <a:p>
            <a:pPr marL="0" indent="0">
              <a:buNone/>
              <a:defRPr/>
            </a:pPr>
            <a:r>
              <a:rPr lang="cs-CZ" dirty="0" smtClean="0"/>
              <a:t>patologie osobnosti</a:t>
            </a:r>
          </a:p>
        </p:txBody>
      </p:sp>
    </p:spTree>
    <p:extLst>
      <p:ext uri="{BB962C8B-B14F-4D97-AF65-F5344CB8AC3E}">
        <p14:creationId xmlns:p14="http://schemas.microsoft.com/office/powerpoint/2010/main" val="2075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Obsahová kvalita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temperament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poznání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motivace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integrace</a:t>
            </a:r>
          </a:p>
        </p:txBody>
      </p:sp>
    </p:spTree>
    <p:extLst>
      <p:ext uri="{BB962C8B-B14F-4D97-AF65-F5344CB8AC3E}">
        <p14:creationId xmlns:p14="http://schemas.microsoft.com/office/powerpoint/2010/main" val="37125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Může se osobnost měnit?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Tři úrovně osobnosti (</a:t>
            </a:r>
            <a:r>
              <a:rPr lang="cs-CZ" dirty="0" err="1" smtClean="0"/>
              <a:t>McAdams</a:t>
            </a:r>
            <a:r>
              <a:rPr lang="cs-CZ" dirty="0" smtClean="0"/>
              <a:t>, 1994)</a:t>
            </a:r>
          </a:p>
          <a:p>
            <a:pPr lvl="1">
              <a:defRPr/>
            </a:pPr>
            <a:r>
              <a:rPr lang="cs-CZ" dirty="0"/>
              <a:t>dispoziční rysy (</a:t>
            </a:r>
            <a:r>
              <a:rPr lang="cs-CZ" dirty="0" err="1"/>
              <a:t>dispositional</a:t>
            </a:r>
            <a:r>
              <a:rPr lang="cs-CZ" dirty="0"/>
              <a:t> </a:t>
            </a:r>
            <a:r>
              <a:rPr lang="cs-CZ" dirty="0" err="1"/>
              <a:t>traits</a:t>
            </a:r>
            <a:r>
              <a:rPr lang="cs-CZ" dirty="0"/>
              <a:t>)</a:t>
            </a:r>
          </a:p>
          <a:p>
            <a:pPr lvl="1">
              <a:defRPr/>
            </a:pPr>
            <a:r>
              <a:rPr lang="cs-CZ" dirty="0" smtClean="0"/>
              <a:t>osobní </a:t>
            </a:r>
            <a:r>
              <a:rPr lang="cs-CZ" dirty="0"/>
              <a:t>zaměřenost (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concerns</a:t>
            </a:r>
            <a:r>
              <a:rPr lang="cs-CZ" dirty="0"/>
              <a:t>)</a:t>
            </a:r>
          </a:p>
          <a:p>
            <a:pPr lvl="1">
              <a:defRPr/>
            </a:pPr>
            <a:r>
              <a:rPr lang="cs-CZ" dirty="0" smtClean="0"/>
              <a:t>životní </a:t>
            </a:r>
            <a:r>
              <a:rPr lang="cs-CZ" dirty="0"/>
              <a:t>příběh (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narrative</a:t>
            </a:r>
            <a:r>
              <a:rPr lang="cs-CZ" dirty="0"/>
              <a:t>). </a:t>
            </a:r>
            <a:endParaRPr lang="cs-CZ" dirty="0" smtClean="0"/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6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 se osobnost měnit?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Takže – ano i ne.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0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Dispoziční rysy (</a:t>
            </a:r>
            <a:r>
              <a:rPr lang="cs-CZ" dirty="0" err="1" smtClean="0"/>
              <a:t>McAdams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Relativně nezávislé na vnějších vlivech a kontextu</a:t>
            </a:r>
          </a:p>
          <a:p>
            <a:pPr>
              <a:defRPr/>
            </a:pPr>
            <a:r>
              <a:rPr lang="cs-CZ" sz="2400" dirty="0"/>
              <a:t>Zdrojem srovnání lidí mezi sebou</a:t>
            </a:r>
          </a:p>
          <a:p>
            <a:pPr>
              <a:defRPr/>
            </a:pPr>
            <a:r>
              <a:rPr lang="cs-CZ" sz="2400" dirty="0"/>
              <a:t>Do jisté míry vrozené, během života relativně stabilní</a:t>
            </a:r>
          </a:p>
          <a:p>
            <a:pPr>
              <a:defRPr/>
            </a:pPr>
            <a:r>
              <a:rPr lang="cs-CZ" sz="2400" dirty="0"/>
              <a:t>V psychologii označovány jako </a:t>
            </a:r>
            <a:r>
              <a:rPr lang="cs-CZ" sz="2400" b="1" dirty="0"/>
              <a:t>rysy osobnosti</a:t>
            </a:r>
          </a:p>
          <a:p>
            <a:pPr lvl="1">
              <a:defRPr/>
            </a:pPr>
            <a:r>
              <a:rPr lang="cs-CZ" dirty="0"/>
              <a:t>např. Big </a:t>
            </a:r>
            <a:r>
              <a:rPr lang="cs-CZ" dirty="0" err="1"/>
              <a:t>Five</a:t>
            </a:r>
            <a:r>
              <a:rPr lang="cs-CZ" dirty="0"/>
              <a:t> (pětifaktorový model osobnosti - dimenze </a:t>
            </a:r>
            <a:r>
              <a:rPr lang="cs-CZ" i="1" dirty="0" err="1"/>
              <a:t>neuroticismus</a:t>
            </a:r>
            <a:r>
              <a:rPr lang="cs-CZ" i="1" dirty="0"/>
              <a:t>, extraverze, otevřenost vůči zkušenosti, přívětivost, svědomitost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17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Prezentace </a:t>
            </a:r>
            <a:r>
              <a:rPr lang="cs-CZ" smtClean="0"/>
              <a:t>tématu cca 30 min (výběr </a:t>
            </a:r>
            <a:r>
              <a:rPr lang="cs-CZ" dirty="0" smtClean="0"/>
              <a:t>z nabídky), </a:t>
            </a:r>
          </a:p>
          <a:p>
            <a:r>
              <a:rPr lang="cs-CZ" dirty="0" smtClean="0"/>
              <a:t>Písemný test </a:t>
            </a:r>
            <a:r>
              <a:rPr lang="cs-CZ" dirty="0"/>
              <a:t>(70</a:t>
            </a:r>
            <a:r>
              <a:rPr lang="cs-CZ" dirty="0" smtClean="0"/>
              <a:t>%)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82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Osobní zaměřenost (</a:t>
            </a:r>
            <a:r>
              <a:rPr lang="cs-CZ" dirty="0" err="1" smtClean="0"/>
              <a:t>McAdams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Co </a:t>
            </a:r>
            <a:r>
              <a:rPr lang="cs-CZ" dirty="0"/>
              <a:t>čeho chce </a:t>
            </a:r>
            <a:r>
              <a:rPr lang="cs-CZ" dirty="0" smtClean="0"/>
              <a:t>člověk v </a:t>
            </a:r>
            <a:r>
              <a:rPr lang="cs-CZ" dirty="0"/>
              <a:t>určitém období svého života dosáhnout,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Ale </a:t>
            </a:r>
            <a:r>
              <a:rPr lang="cs-CZ" dirty="0"/>
              <a:t>také, co nechce dělat, čemu se chce vyhnout.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Konkretizace v podobě plánů, osobních cílů, i strategií.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Kontextově ovlivněné i závislé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Řada teorií např.: osobní </a:t>
            </a:r>
            <a:r>
              <a:rPr lang="cs-CZ" dirty="0"/>
              <a:t>usilování o něco (</a:t>
            </a:r>
            <a:r>
              <a:rPr lang="cs-CZ" dirty="0" err="1"/>
              <a:t>Emmons</a:t>
            </a:r>
            <a:r>
              <a:rPr lang="cs-CZ" dirty="0"/>
              <a:t>, 1986), perspektivní motivace člověka (Pavelková, 1990, 2002), osobní projekty (</a:t>
            </a:r>
            <a:r>
              <a:rPr lang="cs-CZ" dirty="0" err="1"/>
              <a:t>Palys</a:t>
            </a:r>
            <a:r>
              <a:rPr lang="cs-CZ" dirty="0"/>
              <a:t>, </a:t>
            </a:r>
            <a:r>
              <a:rPr lang="cs-CZ" dirty="0" err="1"/>
              <a:t>Little</a:t>
            </a:r>
            <a:r>
              <a:rPr lang="cs-CZ" dirty="0"/>
              <a:t>, 1983), aktuální životní úkoly (</a:t>
            </a:r>
            <a:r>
              <a:rPr lang="cs-CZ" dirty="0" err="1"/>
              <a:t>Cantor</a:t>
            </a:r>
            <a:r>
              <a:rPr lang="cs-CZ" dirty="0"/>
              <a:t>, 1990)</a:t>
            </a: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Ovlivnitelné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0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Životní příběh (</a:t>
            </a:r>
            <a:r>
              <a:rPr lang="cs-CZ" dirty="0" err="1" smtClean="0"/>
              <a:t>McAdams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Integrace, jednota, </a:t>
            </a:r>
            <a:r>
              <a:rPr lang="cs-CZ" dirty="0"/>
              <a:t>soudržnost dílčích složek, </a:t>
            </a:r>
            <a:r>
              <a:rPr lang="cs-CZ" dirty="0" smtClean="0"/>
              <a:t>celková </a:t>
            </a:r>
            <a:r>
              <a:rPr lang="cs-CZ" dirty="0"/>
              <a:t>zaměřenost osobnosti, její životní směřování, smysl života.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Tato </a:t>
            </a:r>
            <a:r>
              <a:rPr lang="cs-CZ" dirty="0"/>
              <a:t>úroveň se týká proměn jedincova „já</a:t>
            </a:r>
            <a:r>
              <a:rPr lang="cs-CZ" dirty="0" smtClean="0"/>
              <a:t>“(</a:t>
            </a:r>
            <a:r>
              <a:rPr lang="cs-CZ" dirty="0" err="1" smtClean="0"/>
              <a:t>self</a:t>
            </a:r>
            <a:r>
              <a:rPr lang="cs-CZ" dirty="0" smtClean="0"/>
              <a:t>), </a:t>
            </a:r>
            <a:r>
              <a:rPr lang="cs-CZ" dirty="0"/>
              <a:t>včetně jeho identity. </a:t>
            </a:r>
            <a:endParaRPr lang="cs-CZ" dirty="0" smtClean="0"/>
          </a:p>
          <a:p>
            <a:pPr>
              <a:defRPr/>
            </a:pPr>
            <a:r>
              <a:rPr lang="cs-CZ" i="1" dirty="0" smtClean="0"/>
              <a:t>Identita </a:t>
            </a:r>
            <a:r>
              <a:rPr lang="cs-CZ" i="1" dirty="0"/>
              <a:t>je zde chápana jako vnitřní, rozvíjející se příběh, který v sobě integruje rekonstruovanou minulost, vnímanou přítomnost a anticipovanou budoucnost do koherentního, životadárného mýtu; tento životní mýtus posiluje daného člověka</a:t>
            </a:r>
            <a:r>
              <a:rPr lang="cs-CZ" dirty="0"/>
              <a:t> (</a:t>
            </a:r>
            <a:r>
              <a:rPr lang="cs-CZ" dirty="0" err="1"/>
              <a:t>McAdams</a:t>
            </a:r>
            <a:r>
              <a:rPr lang="cs-CZ" dirty="0"/>
              <a:t>, 1994, s. 306)</a:t>
            </a:r>
          </a:p>
        </p:txBody>
      </p:sp>
    </p:spTree>
    <p:extLst>
      <p:ext uri="{BB962C8B-B14F-4D97-AF65-F5344CB8AC3E}">
        <p14:creationId xmlns:p14="http://schemas.microsoft.com/office/powerpoint/2010/main" val="40830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McAdams</a:t>
            </a:r>
            <a:r>
              <a:rPr lang="cs-CZ" dirty="0" smtClean="0"/>
              <a:t> (1994)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„</a:t>
            </a:r>
            <a:r>
              <a:rPr lang="cs-CZ" dirty="0" err="1" smtClean="0"/>
              <a:t>neo-Eriksonovská</a:t>
            </a:r>
            <a:r>
              <a:rPr lang="cs-CZ" dirty="0" smtClean="0"/>
              <a:t>“ teorie</a:t>
            </a:r>
          </a:p>
          <a:p>
            <a:pPr eaLnBrk="1" hangingPunct="1"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Stories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Live by: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Myths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(1993)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137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Metody poznávání osobnosti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jednotky v nichž osobnost pojímáme (vlastnosti, stavy, děje...) jsou přímému objektivnímu pozorování nepřístupné. Jejich výskyt a působivost vyvozujeme z jejich </a:t>
            </a:r>
            <a:r>
              <a:rPr lang="cs-CZ" smtClean="0">
                <a:solidFill>
                  <a:schemeClr val="folHlink"/>
                </a:solidFill>
              </a:rPr>
              <a:t>projevů</a:t>
            </a:r>
            <a:r>
              <a:rPr lang="cs-CZ" smtClean="0"/>
              <a:t> a výskytu jejich zvnějšku pozorovatelných ukazatelů</a:t>
            </a:r>
          </a:p>
        </p:txBody>
      </p:sp>
    </p:spTree>
    <p:extLst>
      <p:ext uri="{BB962C8B-B14F-4D97-AF65-F5344CB8AC3E}">
        <p14:creationId xmlns:p14="http://schemas.microsoft.com/office/powerpoint/2010/main" val="24649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Pozorovatelné oblasti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výpovědi o vlastním prožívání</a:t>
            </a:r>
          </a:p>
          <a:p>
            <a:pPr eaLnBrk="1" hangingPunct="1">
              <a:defRPr/>
            </a:pPr>
            <a:r>
              <a:rPr lang="cs-CZ" smtClean="0"/>
              <a:t>chování</a:t>
            </a:r>
          </a:p>
          <a:p>
            <a:pPr eaLnBrk="1" hangingPunct="1">
              <a:defRPr/>
            </a:pPr>
            <a:r>
              <a:rPr lang="cs-CZ" smtClean="0"/>
              <a:t>tělesné znaky</a:t>
            </a:r>
          </a:p>
          <a:p>
            <a:pPr eaLnBrk="1" hangingPunct="1">
              <a:defRPr/>
            </a:pPr>
            <a:endParaRPr lang="cs-CZ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mtClean="0"/>
              <a:t>zdrojem údajů je vždy pozorování: introspekce, extrospekce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397" y="2286000"/>
            <a:ext cx="301704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Metody poznávání osobnosti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1. Pozorování spontánního chování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přímé, zprostředkované (L </a:t>
            </a:r>
            <a:r>
              <a:rPr lang="cs-CZ" dirty="0" err="1" smtClean="0"/>
              <a:t>life</a:t>
            </a:r>
            <a:r>
              <a:rPr lang="cs-CZ" dirty="0" smtClean="0"/>
              <a:t>– data; </a:t>
            </a:r>
            <a:r>
              <a:rPr lang="cs-CZ" dirty="0" err="1" smtClean="0"/>
              <a:t>Cattell</a:t>
            </a:r>
            <a:r>
              <a:rPr lang="cs-CZ" dirty="0" smtClean="0"/>
              <a:t> 1950)</a:t>
            </a:r>
          </a:p>
          <a:p>
            <a:pPr eaLnBrk="1" hangingPunct="1">
              <a:defRPr/>
            </a:pPr>
            <a:r>
              <a:rPr lang="cs-CZ" b="1" dirty="0" smtClean="0"/>
              <a:t>2. Výpověď o sobě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rozhovor, dotazník (Q </a:t>
            </a:r>
            <a:r>
              <a:rPr lang="cs-CZ" dirty="0" err="1" smtClean="0"/>
              <a:t>questionnaire</a:t>
            </a:r>
            <a:r>
              <a:rPr lang="cs-CZ" dirty="0" smtClean="0"/>
              <a:t>– data)</a:t>
            </a:r>
          </a:p>
          <a:p>
            <a:pPr eaLnBrk="1" hangingPunct="1">
              <a:defRPr/>
            </a:pPr>
            <a:r>
              <a:rPr lang="cs-CZ" b="1" dirty="0" smtClean="0"/>
              <a:t>3. Nepřímé zkoušky</a:t>
            </a:r>
            <a:r>
              <a:rPr lang="cs-CZ" dirty="0" smtClean="0"/>
              <a:t> (T test – data) – kontrolovaná testová situace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objektivní (schopností), projektivní</a:t>
            </a:r>
          </a:p>
        </p:txBody>
      </p:sp>
    </p:spTree>
    <p:extLst>
      <p:ext uri="{BB962C8B-B14F-4D97-AF65-F5344CB8AC3E}">
        <p14:creationId xmlns:p14="http://schemas.microsoft.com/office/powerpoint/2010/main" val="21419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Jak můžeme měřit osobnost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7804186" cy="402336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testy subjektivních výpovědí – Minnesota </a:t>
            </a:r>
            <a:r>
              <a:rPr lang="cs-CZ" dirty="0" err="1" smtClean="0"/>
              <a:t>Multiphasic</a:t>
            </a:r>
            <a:r>
              <a:rPr lang="cs-CZ" dirty="0" smtClean="0"/>
              <a:t> Personality </a:t>
            </a:r>
            <a:r>
              <a:rPr lang="cs-CZ" dirty="0" err="1" smtClean="0"/>
              <a:t>Inventory</a:t>
            </a:r>
            <a:r>
              <a:rPr lang="cs-CZ" dirty="0" smtClean="0"/>
              <a:t> (MMPI), NEO-PI, </a:t>
            </a:r>
            <a:r>
              <a:rPr lang="cs-CZ" dirty="0" err="1" smtClean="0"/>
              <a:t>Cattelův</a:t>
            </a:r>
            <a:r>
              <a:rPr lang="cs-CZ" dirty="0" smtClean="0"/>
              <a:t> 16 faktorový osobnostní dotazník (16PF </a:t>
            </a:r>
            <a:r>
              <a:rPr lang="cs-CZ" dirty="0" err="1" smtClean="0"/>
              <a:t>Questionnaire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dirty="0" smtClean="0"/>
              <a:t>projektivní testy: </a:t>
            </a:r>
            <a:r>
              <a:rPr lang="cs-CZ" dirty="0" err="1" smtClean="0"/>
              <a:t>Draw</a:t>
            </a:r>
            <a:r>
              <a:rPr lang="cs-CZ" dirty="0" smtClean="0"/>
              <a:t>-A-Person, </a:t>
            </a:r>
            <a:r>
              <a:rPr lang="cs-CZ" dirty="0" err="1" smtClean="0"/>
              <a:t>Rorschachova</a:t>
            </a:r>
            <a:r>
              <a:rPr lang="cs-CZ" dirty="0" smtClean="0"/>
              <a:t> metoda, </a:t>
            </a:r>
            <a:r>
              <a:rPr lang="cs-CZ" dirty="0" err="1" smtClean="0"/>
              <a:t>Thematic</a:t>
            </a:r>
            <a:r>
              <a:rPr lang="cs-CZ" dirty="0" smtClean="0"/>
              <a:t> </a:t>
            </a:r>
            <a:r>
              <a:rPr lang="cs-CZ" dirty="0" err="1" smtClean="0"/>
              <a:t>Apperception</a:t>
            </a:r>
            <a:r>
              <a:rPr lang="cs-CZ" dirty="0" smtClean="0"/>
              <a:t> Test</a:t>
            </a:r>
          </a:p>
          <a:p>
            <a:pPr>
              <a:defRPr/>
            </a:pPr>
            <a:r>
              <a:rPr lang="cs-CZ" dirty="0" smtClean="0"/>
              <a:t>interview</a:t>
            </a:r>
          </a:p>
          <a:p>
            <a:pPr>
              <a:defRPr/>
            </a:pPr>
            <a:r>
              <a:rPr lang="cs-CZ" dirty="0" smtClean="0"/>
              <a:t>pozorování chování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612" y="223830"/>
            <a:ext cx="2558143" cy="22223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612" y="2396896"/>
            <a:ext cx="2951052" cy="16525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821" y="4297680"/>
            <a:ext cx="3497036" cy="25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4691700"/>
              </p:ext>
            </p:extLst>
          </p:nvPr>
        </p:nvGraphicFramePr>
        <p:xfrm>
          <a:off x="3276601" y="228600"/>
          <a:ext cx="5630408" cy="8698130"/>
        </p:xfrm>
        <a:graphic>
          <a:graphicData uri="http://schemas.openxmlformats.org/drawingml/2006/table">
            <a:tbl>
              <a:tblPr/>
              <a:tblGrid>
                <a:gridCol w="253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Descriptors</a:t>
                      </a:r>
                      <a:r>
                        <a:rPr lang="cs-CZ" sz="1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="1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cs-CZ" sz="1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="1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Low</a:t>
                      </a:r>
                      <a:r>
                        <a:rPr lang="cs-CZ" sz="1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="1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Range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baseline="0">
                          <a:latin typeface="Times New Roman"/>
                          <a:ea typeface="Times New Roman"/>
                          <a:cs typeface="Times New Roman"/>
                        </a:rPr>
                        <a:t>Primary Factor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baseline="0">
                          <a:latin typeface="Times New Roman"/>
                          <a:ea typeface="Times New Roman"/>
                          <a:cs typeface="Times New Roman"/>
                        </a:rPr>
                        <a:t>Descriptors of High Range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Impersonal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distant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cool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reserved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detached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formal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aloof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Warmth</a:t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(A)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Warm, outgoing, attentive to others, kindly, easy-going, participating, likes people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Concrete thinking, lower general mental capacity, less intelligent, unable to handle abstract problems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Intelligence (trait)"/>
                        </a:rPr>
                        <a:t>Reasoning</a:t>
                      </a: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(B)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Abstract-thinking, more intelligent, bright, higher general mental capacity, fast learner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Reactive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emotionally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changeable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affected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by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feelings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emotionally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less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stable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easily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upset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Emotional Stability</a:t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(C)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Emotionally stable, adaptive, mature, faces reality calmly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Deferential, cooperative, avoids conflict, submissive, humble, obedient, easily led, docile, accommodating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Dominance (ethology)"/>
                        </a:rPr>
                        <a:t>Dominance</a:t>
                      </a: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(E)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Dominant,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forceful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assertive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aggressive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competitive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stubborn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bossy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Serious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restrained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prudent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taciturn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introspective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silent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Liveliness</a:t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(F)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Lively, animated, spontaneous, enthusiastic, happy go lucky, cheerful, expressive, impulsive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Expedient, nonconforming, disregards rules, self-indulgent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onscientiousness"/>
                        </a:rPr>
                        <a:t>Rule-Consciousness</a:t>
                      </a: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(G)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Rule-conscious, dutiful, conscientious, conforming, moralistic, staid, rule bound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Shy, threat-sensitive, timid, hesitant, intimidated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Introversion and extroversion"/>
                        </a:rPr>
                        <a:t>Social</a:t>
                      </a:r>
                      <a:r>
                        <a:rPr lang="cs-CZ" sz="1000" u="sng" baseline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Introversion and extroversion"/>
                        </a:rPr>
                        <a:t> </a:t>
                      </a:r>
                      <a:r>
                        <a:rPr lang="cs-CZ" sz="1000" u="sng" baseline="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Introversion and extroversion"/>
                        </a:rPr>
                        <a:t>Boldness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(H)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Socially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bold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venturesome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thick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skinned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uninhibited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Utilitarian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objective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unsentimental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tough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minded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self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reliant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no-nonsense,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rough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Sensitivity (human)"/>
                        </a:rPr>
                        <a:t>Sensitivity</a:t>
                      </a: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(I)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Sensitive,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aesthetic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sentimental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tender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minded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intuitive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refined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Trusting, unsuspecting, accepting, unconditional, easy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Vigilance</a:t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(L)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Vigilant, suspicious, skeptical, distrustful, oppositional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Grounded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practical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prosaic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solution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oriented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steady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conventional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Abstractedness</a:t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(M)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Abstract, imaginative, absent minded, impractical, absorbed in ideas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Forthright, genuine, artless, open, guileless, naive, unpretentious, involved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Privateness</a:t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(N)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Private, discreet, nondisclosing, shrewd, polished, worldly, astute, diplomatic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Self-Assured, unworried, complacent, secure, free of guilt, confident, self-satisfied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Neuroticism"/>
                        </a:rPr>
                        <a:t>Apprehension</a:t>
                      </a: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(O)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Apprehensive, self doubting, worried, guilt prone, insecure, worrying, self blaming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Traditional, attached to familiar, conservative, respecting traditional ideas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Neophilia"/>
                        </a:rPr>
                        <a:t>Openness to Change</a:t>
                      </a: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(Q1)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Open to change, experimental, liberal, analytical, critical, free thinking, flexibility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Group-oriented, affiliative, a joiner and follower dependent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Self-sufficiency"/>
                        </a:rPr>
                        <a:t>Self-Reliance</a:t>
                      </a: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(Q2)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Self-reliant, solitary, resourceful, individualistic, self-sufficient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Tolerates disorder, unexacting, flexible, undisciplined, lax, self-conflict, impulsive, careless of social rules, uncontrolled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Perfectionism (psychology)"/>
                        </a:rPr>
                        <a:t>Perfectionism</a:t>
                      </a: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(Q3)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Perfectionistic, organized, compulsive, self-disciplined, socially precise, exacting will power, control, self-sentimental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Relaxed, placid, tranquil, torpid, patient, composed low drive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sng" baseline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tooltip="Stress (biological)"/>
                        </a:rPr>
                        <a:t>Tension</a:t>
                      </a: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(Q4)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>
                          <a:latin typeface="Times New Roman"/>
                          <a:ea typeface="Times New Roman"/>
                          <a:cs typeface="Times New Roman"/>
                        </a:rPr>
                        <a:t>Tense, high energy, impatient, driven, frustrated, over wrought, time driven.</a:t>
                      </a:r>
                      <a:endParaRPr lang="cs-CZ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79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Primary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Factors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Descriptors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Cattell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's 16 Personality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Factor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Model (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Adapted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From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Conn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cs-CZ" sz="10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Rieke</a:t>
                      </a:r>
                      <a:r>
                        <a:rPr lang="cs-CZ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, 1994).</a:t>
                      </a:r>
                      <a:endParaRPr lang="cs-CZ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5" marR="3475" marT="3475" marB="34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1560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8406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Jak můžeme měřit osobnost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biologická měření: reakční čas, EEG, PET (pozitronová emisní tomografie), MRI (magnetická rezonance), hladiny hormonů</a:t>
            </a:r>
          </a:p>
          <a:p>
            <a:pPr>
              <a:defRPr/>
            </a:pPr>
            <a:r>
              <a:rPr lang="cs-CZ" dirty="0" smtClean="0"/>
              <a:t>obsahová analýza: deníků, vlastních záznamů</a:t>
            </a:r>
          </a:p>
          <a:p>
            <a:pPr>
              <a:defRPr/>
            </a:pPr>
            <a:r>
              <a:rPr lang="cs-CZ" dirty="0" smtClean="0"/>
              <a:t>testy Q třídění: rodinných vztahů, sebehodnocení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Tři tradice výzkumu osobnosti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klinický přístup</a:t>
            </a:r>
          </a:p>
          <a:p>
            <a:pPr eaLnBrk="1" hangingPunct="1">
              <a:defRPr/>
            </a:pPr>
            <a:r>
              <a:rPr lang="cs-CZ" smtClean="0"/>
              <a:t>korelační přístup</a:t>
            </a:r>
          </a:p>
          <a:p>
            <a:pPr eaLnBrk="1" hangingPunct="1">
              <a:defRPr/>
            </a:pPr>
            <a:r>
              <a:rPr lang="cs-CZ" smtClean="0"/>
              <a:t>experimentální přístup</a:t>
            </a:r>
          </a:p>
        </p:txBody>
      </p:sp>
    </p:spTree>
    <p:extLst>
      <p:ext uri="{BB962C8B-B14F-4D97-AF65-F5344CB8AC3E}">
        <p14:creationId xmlns:p14="http://schemas.microsoft.com/office/powerpoint/2010/main" val="35153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k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Victor J. </a:t>
            </a:r>
            <a:r>
              <a:rPr lang="cs-CZ" dirty="0" err="1"/>
              <a:t>Drapela</a:t>
            </a:r>
            <a:r>
              <a:rPr lang="cs-CZ" dirty="0"/>
              <a:t>: </a:t>
            </a:r>
            <a:r>
              <a:rPr lang="cs-CZ" b="1" i="1" dirty="0"/>
              <a:t>Přehled teorií osobnosti</a:t>
            </a:r>
            <a:r>
              <a:rPr lang="cs-CZ" dirty="0"/>
              <a:t>. Portál 1997, překlad: Karel Balcar. </a:t>
            </a:r>
          </a:p>
          <a:p>
            <a:r>
              <a:rPr lang="cs-CZ" dirty="0" err="1"/>
              <a:t>Calvin</a:t>
            </a:r>
            <a:r>
              <a:rPr lang="cs-CZ" dirty="0"/>
              <a:t> S. </a:t>
            </a:r>
            <a:r>
              <a:rPr lang="cs-CZ" dirty="0" err="1"/>
              <a:t>Hall</a:t>
            </a:r>
            <a:r>
              <a:rPr lang="cs-CZ" dirty="0"/>
              <a:t>, </a:t>
            </a:r>
            <a:r>
              <a:rPr lang="cs-CZ" dirty="0" err="1"/>
              <a:t>Gardner</a:t>
            </a:r>
            <a:r>
              <a:rPr lang="cs-CZ" dirty="0"/>
              <a:t> </a:t>
            </a:r>
            <a:r>
              <a:rPr lang="cs-CZ" dirty="0" err="1"/>
              <a:t>Lindzey</a:t>
            </a:r>
            <a:r>
              <a:rPr lang="cs-CZ" dirty="0"/>
              <a:t>: </a:t>
            </a:r>
            <a:r>
              <a:rPr lang="pl-PL" b="1" i="1" dirty="0"/>
              <a:t>Psychológia osobnosti: úvod do teórií osobnosti. </a:t>
            </a:r>
            <a:r>
              <a:rPr lang="pl-PL" dirty="0"/>
              <a:t>Bratislava: SPN 1997.</a:t>
            </a:r>
          </a:p>
          <a:p>
            <a:r>
              <a:rPr lang="cs-CZ" dirty="0"/>
              <a:t>Pavel Říčan: Psychologie osobnosti. Praha, </a:t>
            </a:r>
            <a:r>
              <a:rPr lang="cs-CZ" dirty="0" err="1"/>
              <a:t>Grada</a:t>
            </a:r>
            <a:r>
              <a:rPr lang="cs-CZ" dirty="0"/>
              <a:t> 2010</a:t>
            </a:r>
          </a:p>
          <a:p>
            <a:r>
              <a:rPr lang="cs-CZ" dirty="0"/>
              <a:t>Milan </a:t>
            </a:r>
            <a:r>
              <a:rPr lang="cs-CZ" dirty="0" err="1"/>
              <a:t>Nakonečný</a:t>
            </a:r>
            <a:r>
              <a:rPr lang="cs-CZ" dirty="0"/>
              <a:t>: Psychologie osobnosti. Praha: Academia, 2009.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52" y="4438650"/>
            <a:ext cx="1685925" cy="2419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89" y="4405798"/>
            <a:ext cx="1711778" cy="24401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950" y="4416429"/>
            <a:ext cx="1683445" cy="24193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791" y="4405798"/>
            <a:ext cx="1672476" cy="244157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663" y="4353835"/>
            <a:ext cx="1724951" cy="24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Klinický přístup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zahrnuje systematické, hloubkové studie jednotlivce </a:t>
            </a:r>
          </a:p>
          <a:p>
            <a:pPr eaLnBrk="1" hangingPunct="1">
              <a:defRPr/>
            </a:pPr>
            <a:r>
              <a:rPr lang="cs-CZ"/>
              <a:t>Charcot, Freud, Murray, Rogers, Kelly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+ poskytuje příležitost sledovat širokou škálu jevů a fungování osobnosti jako celku, umožňuje nová pozorování a hypotézy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- obtíže při ověřování pozorování jinými osobami a při formulaci hypotéz pro empirické testování</a:t>
            </a:r>
          </a:p>
        </p:txBody>
      </p:sp>
    </p:spTree>
    <p:extLst>
      <p:ext uri="{BB962C8B-B14F-4D97-AF65-F5344CB8AC3E}">
        <p14:creationId xmlns:p14="http://schemas.microsoft.com/office/powerpoint/2010/main" val="12343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Korelační přístup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/>
              <a:t>= dotazníkový přístup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zdůrazňuje individuální rozdíly a usiluje o stanovení vztahů mezi těmito rozdíly u různých osobnostních charakteristik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klade důraz na měření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velké soubory respondentů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hledá vztahy mezi malým počtem prvků osobnosti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Francis Galton, R. Cattell, Eysenck, big five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/>
              <a:t>+ definování základní struktury osobnosti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/>
              <a:t>-  omezení vyplývající z povahy získaných dat (self-report)</a:t>
            </a:r>
          </a:p>
        </p:txBody>
      </p:sp>
    </p:spTree>
    <p:extLst>
      <p:ext uri="{BB962C8B-B14F-4D97-AF65-F5344CB8AC3E}">
        <p14:creationId xmlns:p14="http://schemas.microsoft.com/office/powerpoint/2010/main" val="306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Experimentální přístup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/>
              <a:t>systematická manipulace s proměnnými s cílem získat kauzální vztahy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/>
              <a:t>velké vzorky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/>
              <a:t>obecné zákonitosti vztahů, přímá kontrola nad sledovanými proměnnými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/>
              <a:t>Wundt, Ebbinghaus, Pavlov, Watson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+ objektivita při stanovení kauzálních vztahů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- omezení vyplývající z povahy experimentální situace, hypotézy respondenta o experimentu, očekávání experimentátora</a:t>
            </a:r>
          </a:p>
        </p:txBody>
      </p:sp>
    </p:spTree>
    <p:extLst>
      <p:ext uri="{BB962C8B-B14F-4D97-AF65-F5344CB8AC3E}">
        <p14:creationId xmlns:p14="http://schemas.microsoft.com/office/powerpoint/2010/main" val="2935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Zdroje osobnosti</a:t>
            </a:r>
            <a:br>
              <a:rPr lang="cs-CZ" sz="4000"/>
            </a:br>
            <a:r>
              <a:rPr lang="cs-CZ" sz="4000"/>
              <a:t>vnitřní a vnější činitele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Vývoj osobnosti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dědičnost a prostředí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spory mezi nativistickým x enviromentalistickým pojetím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nativistické stanovisko: rozhodující úlohu má genová výbava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enviromentalistické stanovisko: vnější prostředí</a:t>
            </a:r>
          </a:p>
        </p:txBody>
      </p:sp>
    </p:spTree>
    <p:extLst>
      <p:ext uri="{BB962C8B-B14F-4D97-AF65-F5344CB8AC3E}">
        <p14:creationId xmlns:p14="http://schemas.microsoft.com/office/powerpoint/2010/main" val="26675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Dědičnost x prostředí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tyto vlivy nelze oddělit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vhodné otázky: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které z různých genetických možností se uskuteční jako výsledek určitého sledu životních události v daném fyzickém, společenském a kulturním prostředí?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jaké meze jsou vývoji této osobnosti dány genovou výbavou?</a:t>
            </a:r>
          </a:p>
        </p:txBody>
      </p:sp>
    </p:spTree>
    <p:extLst>
      <p:ext uri="{BB962C8B-B14F-4D97-AF65-F5344CB8AC3E}">
        <p14:creationId xmlns:p14="http://schemas.microsoft.com/office/powerpoint/2010/main" val="35207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Zrání a učení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zrání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hlavní úlohu v utváření osobnosti má dozrávání nervové soustavy a soustavy hormonální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kritická období: na přítomných okolnostech závisí podoba dalšího vývoje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program je dán genově, na realizaci se podílí vnější podmínky</a:t>
            </a:r>
          </a:p>
        </p:txBody>
      </p:sp>
    </p:spTree>
    <p:extLst>
      <p:ext uri="{BB962C8B-B14F-4D97-AF65-F5344CB8AC3E}">
        <p14:creationId xmlns:p14="http://schemas.microsoft.com/office/powerpoint/2010/main" val="26050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učení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přetrvávající změna v duševní činnosti, navozená psychologickým účinkem zkušenosti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>
                <a:solidFill>
                  <a:schemeClr val="folHlink"/>
                </a:solidFill>
              </a:rPr>
              <a:t>zpevňování, nápodoba, vhled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86" y="3821565"/>
            <a:ext cx="3280014" cy="22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Situace a osobnost - názory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b="1" dirty="0" err="1"/>
              <a:t>personologické</a:t>
            </a:r>
            <a:r>
              <a:rPr lang="cs-CZ" b="1" dirty="0"/>
              <a:t>:</a:t>
            </a:r>
            <a:r>
              <a:rPr lang="cs-CZ" dirty="0"/>
              <a:t> rozdíly mezi lidmi v prožívání a chování jsou dány jejich rozdílnými osobnostními vlastnostmi (</a:t>
            </a:r>
            <a:r>
              <a:rPr lang="cs-CZ" dirty="0" err="1"/>
              <a:t>Allport</a:t>
            </a:r>
            <a:r>
              <a:rPr lang="cs-CZ" dirty="0"/>
              <a:t>, </a:t>
            </a:r>
            <a:r>
              <a:rPr lang="cs-CZ" dirty="0" err="1"/>
              <a:t>Sheldon</a:t>
            </a:r>
            <a:r>
              <a:rPr lang="cs-CZ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 err="1"/>
              <a:t>situacionistické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/>
              <a:t>interindividuální</a:t>
            </a:r>
            <a:r>
              <a:rPr lang="cs-CZ" dirty="0"/>
              <a:t> rozdíly je možné vysvětlit zkušenostmi, jež v situacích učinili v minulosti (</a:t>
            </a:r>
            <a:r>
              <a:rPr lang="cs-CZ" dirty="0" err="1"/>
              <a:t>Skinner</a:t>
            </a:r>
            <a:r>
              <a:rPr lang="cs-CZ" dirty="0"/>
              <a:t>, Bandura)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/>
              <a:t>interakční:</a:t>
            </a:r>
            <a:r>
              <a:rPr lang="cs-CZ" dirty="0"/>
              <a:t> situace, ve které se člověk nachází je determinována osobnostními dispozicemi, stejně jako podněty prostředí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teoretici osobnosti zdůrazňují více psychické prostředí oproti fyzikálnímu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0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Dynamika a struktura osobnosti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400" b="1" dirty="0"/>
              <a:t>dynamika</a:t>
            </a:r>
            <a:r>
              <a:rPr lang="cs-CZ" sz="2400" dirty="0"/>
              <a:t> osobnosti se zabývá změnami</a:t>
            </a:r>
          </a:p>
          <a:p>
            <a:pPr eaLnBrk="1" hangingPunct="1">
              <a:defRPr/>
            </a:pPr>
            <a:r>
              <a:rPr lang="cs-CZ" sz="2400" b="1" dirty="0"/>
              <a:t>struktura</a:t>
            </a:r>
            <a:r>
              <a:rPr lang="cs-CZ" sz="2400" dirty="0"/>
              <a:t> trvalými vlastnostmi osobnosti</a:t>
            </a:r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Prvky osobnostní dynamiky: </a:t>
            </a:r>
          </a:p>
          <a:p>
            <a:pPr eaLnBrk="1" hangingPunct="1">
              <a:defRPr/>
            </a:pPr>
            <a:r>
              <a:rPr lang="cs-CZ" sz="2400" dirty="0"/>
              <a:t>děje = procesy</a:t>
            </a:r>
          </a:p>
          <a:p>
            <a:pPr eaLnBrk="1" hangingPunct="1">
              <a:defRPr/>
            </a:pPr>
            <a:r>
              <a:rPr lang="cs-CZ" sz="2400" dirty="0"/>
              <a:t>stavy</a:t>
            </a:r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Prvky osobnostní struktury</a:t>
            </a:r>
          </a:p>
          <a:p>
            <a:pPr eaLnBrk="1" hangingPunct="1">
              <a:defRPr/>
            </a:pPr>
            <a:r>
              <a:rPr lang="cs-CZ" sz="2400" dirty="0"/>
              <a:t>vlastnosti a vztahy mezi nimi</a:t>
            </a:r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501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Duševní vlastnosti = rysy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jsou popisnými prvky osobnostní struktury</a:t>
            </a:r>
          </a:p>
          <a:p>
            <a:pPr eaLnBrk="1" hangingPunct="1">
              <a:defRPr/>
            </a:pPr>
            <a:r>
              <a:rPr lang="cs-CZ" dirty="0" smtClean="0"/>
              <a:t>umožní nám předpovídat v jisté míře chování a prožitky v různých situacích</a:t>
            </a:r>
          </a:p>
          <a:p>
            <a:pPr eaLnBrk="1" hangingPunct="1">
              <a:defRPr/>
            </a:pPr>
            <a:r>
              <a:rPr lang="cs-CZ" dirty="0" smtClean="0"/>
              <a:t>jsou hypotetickými proměnnými vyvozenými z pozorovatelných projevů</a:t>
            </a:r>
          </a:p>
        </p:txBody>
      </p:sp>
    </p:spTree>
    <p:extLst>
      <p:ext uri="{BB962C8B-B14F-4D97-AF65-F5344CB8AC3E}">
        <p14:creationId xmlns:p14="http://schemas.microsoft.com/office/powerpoint/2010/main" val="13797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Témata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/>
              <a:t>Vývoj osobnosti: zrání a učení (dědičnost x učení) 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Teorie temperamentu </a:t>
            </a:r>
            <a:r>
              <a:rPr lang="cs-CZ" dirty="0" err="1"/>
              <a:t>Cloninger</a:t>
            </a: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Teorie temperamentu </a:t>
            </a:r>
            <a:r>
              <a:rPr lang="cs-CZ" dirty="0" err="1"/>
              <a:t>Eysenck</a:t>
            </a: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Teorie temperamentu Thomas, </a:t>
            </a:r>
            <a:r>
              <a:rPr lang="cs-CZ" dirty="0" err="1"/>
              <a:t>Chessová</a:t>
            </a: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5 faktorový model osobnosti (Big </a:t>
            </a:r>
            <a:r>
              <a:rPr lang="cs-CZ" dirty="0" err="1"/>
              <a:t>Five</a:t>
            </a:r>
            <a:r>
              <a:rPr lang="cs-CZ" dirty="0"/>
              <a:t>) (dotazník, vývojové trendy)</a:t>
            </a:r>
          </a:p>
        </p:txBody>
      </p:sp>
    </p:spTree>
    <p:extLst>
      <p:ext uri="{BB962C8B-B14F-4D97-AF65-F5344CB8AC3E}">
        <p14:creationId xmlns:p14="http://schemas.microsoft.com/office/powerpoint/2010/main" val="12151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Pojetí rysu zahrnuje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soudržnost jeho projevu v chování a prožívání jedince – objevuje se předpokládané vlastnosti přiřazený jev vždy, když jsou srovnatelné okolnosti?</a:t>
            </a:r>
          </a:p>
          <a:p>
            <a:pPr eaLnBrk="1" hangingPunct="1">
              <a:defRPr/>
            </a:pPr>
            <a:r>
              <a:rPr lang="cs-CZ" dirty="0" smtClean="0"/>
              <a:t>obecnost jeho projevu u téhož jedince za různých okolností (úzkostný člověk bude mít strach v mnoha situacích)</a:t>
            </a:r>
          </a:p>
          <a:p>
            <a:pPr eaLnBrk="1" hangingPunct="1">
              <a:defRPr/>
            </a:pPr>
            <a:r>
              <a:rPr lang="cs-CZ" dirty="0" smtClean="0"/>
              <a:t>všeobecnost jeho výskytu u lidí vůbec</a:t>
            </a:r>
          </a:p>
        </p:txBody>
      </p:sp>
    </p:spTree>
    <p:extLst>
      <p:ext uri="{BB962C8B-B14F-4D97-AF65-F5344CB8AC3E}">
        <p14:creationId xmlns:p14="http://schemas.microsoft.com/office/powerpoint/2010/main" val="15977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Dvojí pojetí rysů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1) rysy vyjadřují relativně konzistentní způsoby chování (popisné pojmy)</a:t>
            </a:r>
          </a:p>
          <a:p>
            <a:pPr eaLnBrk="1" hangingPunct="1">
              <a:defRPr/>
            </a:pPr>
            <a:r>
              <a:rPr lang="cs-CZ" dirty="0" smtClean="0"/>
              <a:t>2) rysy vyjadřují relativně konzistentní dispozice k určitým způsobům chování (vysvětlující pojmy)</a:t>
            </a:r>
          </a:p>
        </p:txBody>
      </p:sp>
    </p:spTree>
    <p:extLst>
      <p:ext uri="{BB962C8B-B14F-4D97-AF65-F5344CB8AC3E}">
        <p14:creationId xmlns:p14="http://schemas.microsoft.com/office/powerpoint/2010/main" val="22408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Obecná lexikální hypotéza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nejpodstatnější individuální rozdíly jsou uchovány v jazyce</a:t>
            </a:r>
          </a:p>
          <a:p>
            <a:pPr>
              <a:defRPr/>
            </a:pPr>
            <a:r>
              <a:rPr lang="cs-CZ" dirty="0" smtClean="0"/>
              <a:t>čím jsou jednotlivé rozdíly významnější, tím častěji se uplatňují v každodenní komunikaci a jsou zachyceny jako jednotlivá slova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6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Pětifaktorová</a:t>
            </a:r>
            <a:r>
              <a:rPr lang="cs-CZ" dirty="0" smtClean="0"/>
              <a:t> struktura popisu osobnosti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 smtClean="0"/>
              <a:t>pět </a:t>
            </a:r>
            <a:r>
              <a:rPr lang="cs-CZ" dirty="0" smtClean="0"/>
              <a:t>faktorů („BIG FIVE“):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Openness</a:t>
            </a:r>
            <a:r>
              <a:rPr lang="cs-CZ" dirty="0" smtClean="0"/>
              <a:t> to </a:t>
            </a:r>
            <a:r>
              <a:rPr lang="cs-CZ" dirty="0" err="1" smtClean="0"/>
              <a:t>Experience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Conscientiousness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Extraversion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Agreeableness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Neuroticism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vybraná slova </a:t>
            </a:r>
            <a:r>
              <a:rPr lang="cs-CZ" dirty="0" smtClean="0"/>
              <a:t>popisující vlastnosti osob ze </a:t>
            </a:r>
            <a:r>
              <a:rPr lang="cs-CZ" dirty="0" smtClean="0"/>
              <a:t>slovníku a uspořádaná dle faktorové analýzy</a:t>
            </a:r>
          </a:p>
          <a:p>
            <a:pPr>
              <a:defRPr/>
            </a:pPr>
            <a:r>
              <a:rPr lang="cs-CZ" dirty="0" err="1" smtClean="0"/>
              <a:t>Costa</a:t>
            </a:r>
            <a:r>
              <a:rPr lang="cs-CZ" dirty="0" smtClean="0"/>
              <a:t>, </a:t>
            </a:r>
            <a:r>
              <a:rPr lang="cs-CZ" dirty="0" err="1" smtClean="0"/>
              <a:t>McCrae</a:t>
            </a:r>
            <a:r>
              <a:rPr lang="cs-CZ" dirty="0" smtClean="0"/>
              <a:t> (1992), </a:t>
            </a:r>
            <a:r>
              <a:rPr lang="cs-CZ" dirty="0" err="1" smtClean="0"/>
              <a:t>Goldberg</a:t>
            </a:r>
            <a:r>
              <a:rPr lang="cs-CZ" dirty="0" smtClean="0"/>
              <a:t> (1990)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9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41" y="2286000"/>
            <a:ext cx="7040855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Extraverze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společenskost, snadná sociální adaptace, kontakt s lidmi, </a:t>
            </a:r>
            <a:r>
              <a:rPr lang="cs-CZ" dirty="0" err="1" smtClean="0"/>
              <a:t>činnorodost</a:t>
            </a:r>
            <a:r>
              <a:rPr lang="cs-CZ" dirty="0" smtClean="0"/>
              <a:t>, výřečnost, </a:t>
            </a:r>
            <a:r>
              <a:rPr lang="cs-CZ" dirty="0" err="1" smtClean="0"/>
              <a:t>sebeprosazování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opačný pól – zaměření na vlastní vnitřní svět, preferování samoty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3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Emocionální stabilita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stabilní, vyrovnané, podnětům přiměřené reakce jedince s klidem a rozvahou</a:t>
            </a:r>
          </a:p>
          <a:p>
            <a:pPr>
              <a:defRPr/>
            </a:pPr>
            <a:r>
              <a:rPr lang="cs-CZ" dirty="0" smtClean="0"/>
              <a:t>opačný pól – nestálé, lehce vyvolatelné a podnětům nepřiměřené reakce spojené s kolísáním nálad, neklidem a přecitlivělostí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4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Přívětivost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zájem, péče a podpora druhých</a:t>
            </a:r>
          </a:p>
          <a:p>
            <a:pPr>
              <a:defRPr/>
            </a:pPr>
            <a:r>
              <a:rPr lang="cs-CZ" dirty="0" smtClean="0"/>
              <a:t>opačný pól – lhostejnost, nepřátelství, nevraživost k druhým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7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Svědomitost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pečlivost, zásadovost, svědomitost</a:t>
            </a:r>
          </a:p>
          <a:p>
            <a:pPr>
              <a:defRPr/>
            </a:pPr>
            <a:r>
              <a:rPr lang="cs-CZ" dirty="0" smtClean="0"/>
              <a:t>opačný pól – malý zájem o práci, lhostejnost k cílům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2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Otevřenost ke zkušenosti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nejvíce diskutovaný faktor</a:t>
            </a:r>
          </a:p>
          <a:p>
            <a:pPr>
              <a:defRPr/>
            </a:pPr>
            <a:r>
              <a:rPr lang="cs-CZ" dirty="0" smtClean="0"/>
              <a:t>pojmenovávaný také jako: intelekt, imaginace, kultura</a:t>
            </a:r>
          </a:p>
          <a:p>
            <a:pPr>
              <a:defRPr/>
            </a:pPr>
            <a:r>
              <a:rPr lang="cs-CZ" dirty="0" smtClean="0"/>
              <a:t>kultivovanost, zvídavost, tvořivost, </a:t>
            </a:r>
            <a:r>
              <a:rPr lang="cs-CZ" dirty="0" err="1" smtClean="0"/>
              <a:t>nekonvečnost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opačný pól – nekulturnost, omezenost, netvořivost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5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/>
              <a:t>Inteligence (definice, modely)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Sebepojetí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Teorie motivace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Celoživotní vývoj: Sigmund Freud</a:t>
            </a:r>
          </a:p>
          <a:p>
            <a:pPr>
              <a:lnSpc>
                <a:spcPct val="80000"/>
              </a:lnSpc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7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Uplatnění modelu v klinické psychologii a psychiatrii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NEO osobnostní inventáře</a:t>
            </a:r>
          </a:p>
          <a:p>
            <a:pPr>
              <a:defRPr/>
            </a:pPr>
            <a:r>
              <a:rPr lang="cs-CZ" dirty="0" smtClean="0"/>
              <a:t>NEO-PI-R – NEO Personality </a:t>
            </a:r>
            <a:r>
              <a:rPr lang="cs-CZ" dirty="0" err="1" smtClean="0"/>
              <a:t>Inventory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6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Temperament</a:t>
            </a:r>
            <a:endParaRPr lang="cs-CZ" dirty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2420938"/>
            <a:ext cx="8229600" cy="113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u="sng" dirty="0" smtClean="0">
                <a:solidFill>
                  <a:schemeClr val="tx1"/>
                </a:solidFill>
              </a:rPr>
              <a:t>H. J. </a:t>
            </a:r>
            <a:r>
              <a:rPr lang="cs-CZ" b="1" u="sng" dirty="0" err="1" smtClean="0">
                <a:solidFill>
                  <a:schemeClr val="tx1"/>
                </a:solidFill>
              </a:rPr>
              <a:t>Eysenck</a:t>
            </a:r>
            <a:r>
              <a:rPr lang="cs-CZ" b="1" u="sng" dirty="0" smtClean="0">
                <a:solidFill>
                  <a:schemeClr val="tx1"/>
                </a:solidFill>
              </a:rPr>
              <a:t> (1916 – 1997)</a:t>
            </a:r>
            <a:endParaRPr lang="cs-CZ" dirty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3694742"/>
            <a:ext cx="9720262" cy="1205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u="sng" dirty="0" smtClean="0">
                <a:solidFill>
                  <a:schemeClr val="tx1"/>
                </a:solidFill>
              </a:rPr>
              <a:t>H. J. </a:t>
            </a:r>
            <a:r>
              <a:rPr lang="cs-CZ" b="1" u="sng" dirty="0" err="1" smtClean="0">
                <a:solidFill>
                  <a:schemeClr val="tx1"/>
                </a:solidFill>
              </a:rPr>
              <a:t>Eysenck</a:t>
            </a:r>
            <a:r>
              <a:rPr lang="cs-CZ" b="1" u="sng" dirty="0" smtClean="0">
                <a:solidFill>
                  <a:schemeClr val="tx1"/>
                </a:solidFill>
              </a:rPr>
              <a:t> (1916 – 1997)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extraverze</a:t>
            </a:r>
            <a:r>
              <a:rPr lang="cs-CZ" dirty="0" smtClean="0"/>
              <a:t> – introverze</a:t>
            </a:r>
          </a:p>
          <a:p>
            <a:pPr>
              <a:defRPr/>
            </a:pPr>
            <a:r>
              <a:rPr lang="cs-CZ" dirty="0" err="1" smtClean="0"/>
              <a:t>neuroticismus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psychoticismus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5325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9026" y="2671763"/>
            <a:ext cx="4041775" cy="295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u="sng" dirty="0" smtClean="0">
                <a:solidFill>
                  <a:schemeClr val="tx1"/>
                </a:solidFill>
              </a:rPr>
              <a:t>H. J. </a:t>
            </a:r>
            <a:r>
              <a:rPr lang="cs-CZ" b="1" u="sng" dirty="0" err="1" smtClean="0">
                <a:solidFill>
                  <a:schemeClr val="tx1"/>
                </a:solidFill>
              </a:rPr>
              <a:t>Eysenck</a:t>
            </a:r>
            <a:r>
              <a:rPr lang="cs-CZ" b="1" u="sng" dirty="0" smtClean="0">
                <a:solidFill>
                  <a:schemeClr val="tx1"/>
                </a:solidFill>
              </a:rPr>
              <a:t> (1916 – 1997)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Extraverze</a:t>
            </a:r>
            <a:r>
              <a:rPr lang="cs-CZ" dirty="0" smtClean="0"/>
              <a:t> – introverze</a:t>
            </a:r>
            <a:br>
              <a:rPr lang="cs-CZ" dirty="0" smtClean="0"/>
            </a:br>
            <a:r>
              <a:rPr lang="cs-CZ" dirty="0" smtClean="0"/>
              <a:t>dvojí možné zaměření jedince na vnější nebo vnitřní svět</a:t>
            </a:r>
          </a:p>
          <a:p>
            <a:pPr>
              <a:defRPr/>
            </a:pPr>
            <a:r>
              <a:rPr lang="cs-CZ" dirty="0" err="1" smtClean="0"/>
              <a:t>Neuroticismus</a:t>
            </a:r>
            <a:r>
              <a:rPr lang="cs-CZ" dirty="0" smtClean="0"/>
              <a:t> – dimenze emoční lability x stability</a:t>
            </a:r>
          </a:p>
          <a:p>
            <a:pPr>
              <a:defRPr/>
            </a:pPr>
            <a:r>
              <a:rPr lang="cs-CZ" dirty="0" err="1" smtClean="0"/>
              <a:t>Psychoticismus</a:t>
            </a:r>
            <a:r>
              <a:rPr lang="cs-CZ" dirty="0" smtClean="0"/>
              <a:t> – náchylnost ke psychóze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0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C000"/>
                </a:solidFill>
              </a:rPr>
              <a:t>Cholerika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charakterizuje především </a:t>
            </a:r>
            <a:r>
              <a:rPr lang="cs-CZ" u="sng" dirty="0" smtClean="0"/>
              <a:t>věcné myšlení</a:t>
            </a:r>
            <a:r>
              <a:rPr lang="cs-CZ" dirty="0" smtClean="0"/>
              <a:t> a </a:t>
            </a:r>
            <a:r>
              <a:rPr lang="cs-CZ" u="sng" dirty="0" smtClean="0"/>
              <a:t>energická vůle</a:t>
            </a:r>
            <a:r>
              <a:rPr lang="cs-CZ" dirty="0" smtClean="0"/>
              <a:t>, když je potřeba udělat nějakou práci. </a:t>
            </a:r>
            <a:r>
              <a:rPr lang="cs-CZ" u="sng" dirty="0" smtClean="0"/>
              <a:t>Rád</a:t>
            </a:r>
            <a:r>
              <a:rPr lang="cs-CZ" dirty="0" smtClean="0"/>
              <a:t> </a:t>
            </a:r>
            <a:r>
              <a:rPr lang="cs-CZ" u="sng" dirty="0" smtClean="0"/>
              <a:t>je v popředí</a:t>
            </a:r>
            <a:r>
              <a:rPr lang="cs-CZ" dirty="0" smtClean="0"/>
              <a:t>, </a:t>
            </a:r>
            <a:r>
              <a:rPr lang="cs-CZ" u="sng" dirty="0" smtClean="0"/>
              <a:t>udává tón</a:t>
            </a:r>
            <a:r>
              <a:rPr lang="cs-CZ" dirty="0" smtClean="0"/>
              <a:t>, často také </a:t>
            </a:r>
            <a:r>
              <a:rPr lang="cs-CZ" u="sng" dirty="0" smtClean="0"/>
              <a:t>rozhoduje</a:t>
            </a:r>
            <a:r>
              <a:rPr lang="cs-CZ" dirty="0" smtClean="0"/>
              <a:t> a těší ho, když pro své cíle získá následovníky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C000"/>
                </a:solidFill>
              </a:rPr>
              <a:t>Sangvinika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smtClean="0"/>
              <a:t>charakterizuje </a:t>
            </a:r>
            <a:r>
              <a:rPr lang="cs-CZ" u="sng" dirty="0" smtClean="0"/>
              <a:t>svěžest a radost</a:t>
            </a:r>
            <a:r>
              <a:rPr lang="cs-CZ" dirty="0" smtClean="0"/>
              <a:t>. Vyznačuje se </a:t>
            </a:r>
            <a:r>
              <a:rPr lang="cs-CZ" u="sng" dirty="0" smtClean="0"/>
              <a:t>bohatstvím nápadů</a:t>
            </a:r>
            <a:r>
              <a:rPr lang="cs-CZ" dirty="0" smtClean="0"/>
              <a:t> a </a:t>
            </a:r>
            <a:r>
              <a:rPr lang="cs-CZ" u="sng" dirty="0" smtClean="0"/>
              <a:t>dovede budit nadšení</a:t>
            </a:r>
            <a:r>
              <a:rPr lang="cs-CZ" dirty="0" smtClean="0"/>
              <a:t>. Nerad stojí v popředí, ale ve středu pozornosti, obklopen ostatními, na které působí svým </a:t>
            </a:r>
            <a:r>
              <a:rPr lang="cs-CZ" u="sng" dirty="0" smtClean="0"/>
              <a:t>kamarádstvím</a:t>
            </a:r>
            <a:r>
              <a:rPr lang="cs-CZ" dirty="0" smtClean="0"/>
              <a:t>, </a:t>
            </a:r>
            <a:r>
              <a:rPr lang="cs-CZ" u="sng" dirty="0" smtClean="0"/>
              <a:t>kolegialitou a pochopením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1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C000"/>
                </a:solidFill>
              </a:rPr>
              <a:t>Melancholika</a:t>
            </a:r>
            <a:r>
              <a:rPr lang="cs-CZ" dirty="0" smtClean="0"/>
              <a:t> charakterizuje </a:t>
            </a:r>
            <a:r>
              <a:rPr lang="cs-CZ" u="sng" dirty="0" smtClean="0"/>
              <a:t>hloubka myšlenek a vytrvalost</a:t>
            </a:r>
            <a:r>
              <a:rPr lang="cs-CZ" dirty="0" smtClean="0"/>
              <a:t>, s níž je přináší. Než se rozhodne zastávat s přesvědčením nějaký názor, dlouho o tom </a:t>
            </a:r>
            <a:r>
              <a:rPr lang="cs-CZ" u="sng" dirty="0" smtClean="0"/>
              <a:t>přemýšlí</a:t>
            </a:r>
            <a:r>
              <a:rPr lang="cs-CZ" dirty="0" smtClean="0"/>
              <a:t>. </a:t>
            </a:r>
            <a:r>
              <a:rPr lang="cs-CZ" u="sng" dirty="0" smtClean="0"/>
              <a:t>Stojí rád v pozadí</a:t>
            </a:r>
            <a:r>
              <a:rPr lang="cs-CZ" dirty="0" smtClean="0"/>
              <a:t>, </a:t>
            </a:r>
            <a:r>
              <a:rPr lang="cs-CZ" u="sng" dirty="0" smtClean="0"/>
              <a:t>chce však spolurozhodovat</a:t>
            </a:r>
            <a:r>
              <a:rPr lang="cs-CZ" dirty="0" smtClean="0"/>
              <a:t> a </a:t>
            </a:r>
            <a:r>
              <a:rPr lang="cs-CZ" u="sng" dirty="0" smtClean="0"/>
              <a:t>často je hnací silou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6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 </a:t>
            </a:r>
            <a:r>
              <a:rPr lang="cs-CZ" b="1" dirty="0" smtClean="0">
                <a:solidFill>
                  <a:srgbClr val="FFC000"/>
                </a:solidFill>
              </a:rPr>
              <a:t>flegmatika</a:t>
            </a:r>
            <a:r>
              <a:rPr lang="cs-CZ" b="1" dirty="0" smtClean="0"/>
              <a:t> </a:t>
            </a:r>
            <a:r>
              <a:rPr lang="cs-CZ" dirty="0" smtClean="0"/>
              <a:t>je charakteristický jeho </a:t>
            </a:r>
            <a:r>
              <a:rPr lang="cs-CZ" u="sng" dirty="0" smtClean="0"/>
              <a:t>nepřekonatelný klid a vyrovnanost</a:t>
            </a:r>
            <a:r>
              <a:rPr lang="cs-CZ" dirty="0" smtClean="0"/>
              <a:t>, stejně jako </a:t>
            </a:r>
            <a:r>
              <a:rPr lang="cs-CZ" u="sng" dirty="0" smtClean="0"/>
              <a:t>přátelství a vytrvalá drobná práce</a:t>
            </a:r>
            <a:r>
              <a:rPr lang="cs-CZ" dirty="0" smtClean="0"/>
              <a:t>. Nechce stát v popředí, ani ve středu, ani v pozadí. Chce být ostatním rovnocenným partnerem. 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4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524001" y="1009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9724" name="Group 268"/>
          <p:cNvGraphicFramePr>
            <a:graphicFrameLocks noGrp="1"/>
          </p:cNvGraphicFramePr>
          <p:nvPr/>
        </p:nvGraphicFramePr>
        <p:xfrm>
          <a:off x="2057400" y="1143000"/>
          <a:ext cx="7620000" cy="4572000"/>
        </p:xfrm>
        <a:graphic>
          <a:graphicData uri="http://schemas.openxmlformats.org/drawingml/2006/table">
            <a:tbl>
              <a:tblPr/>
              <a:tblGrid>
                <a:gridCol w="133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09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Sangvinik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Cholerik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Flegmatik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Melancholik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7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Klad. vlast.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Záporné vlastnosti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Klad. vlast.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Záporné vlastnosti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Klad. vlast.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Záporné vlastnosti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Klad. vlastn.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Záporné vlastnosti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Celková charakteristika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Vlastnosti projevující se v činnosti (zejména v práci a v učení)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5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Vlastnosti projevující se v chování (zejména ve vztahu k lidem a k sobě samému)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458" name="Rectangle 269"/>
          <p:cNvSpPr>
            <a:spLocks noChangeArrowheads="1"/>
          </p:cNvSpPr>
          <p:nvPr/>
        </p:nvSpPr>
        <p:spPr bwMode="auto">
          <a:xfrm>
            <a:off x="1524001" y="5479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988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Témata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Celoživotní vývoj: C. G. Jung (funkce vědomí, funkční typy, persona)</a:t>
            </a:r>
          </a:p>
          <a:p>
            <a:pPr>
              <a:defRPr/>
            </a:pPr>
            <a:r>
              <a:rPr lang="cs-CZ" dirty="0"/>
              <a:t>Celoživotní vývoj: M. Mahlerová</a:t>
            </a:r>
          </a:p>
          <a:p>
            <a:pPr>
              <a:defRPr/>
            </a:pPr>
            <a:r>
              <a:rPr lang="cs-CZ" dirty="0"/>
              <a:t>Celoživotní vývoj: E. H. </a:t>
            </a:r>
            <a:r>
              <a:rPr lang="cs-CZ" dirty="0" err="1"/>
              <a:t>Erikson</a:t>
            </a:r>
            <a:endParaRPr lang="cs-CZ" dirty="0"/>
          </a:p>
          <a:p>
            <a:pPr>
              <a:defRPr/>
            </a:pPr>
            <a:r>
              <a:rPr lang="cs-CZ" dirty="0"/>
              <a:t>Celoživotní vývoj: J. </a:t>
            </a:r>
            <a:r>
              <a:rPr lang="cs-CZ" dirty="0" err="1"/>
              <a:t>Piaget</a:t>
            </a:r>
            <a:endParaRPr lang="cs-CZ" dirty="0"/>
          </a:p>
          <a:p>
            <a:pPr>
              <a:defRPr/>
            </a:pPr>
            <a:r>
              <a:rPr lang="cs-CZ" dirty="0" smtClean="0"/>
              <a:t>Celoživotní </a:t>
            </a:r>
            <a:r>
              <a:rPr lang="cs-CZ" dirty="0"/>
              <a:t>vývoj: L. </a:t>
            </a:r>
            <a:r>
              <a:rPr lang="cs-CZ" dirty="0" err="1"/>
              <a:t>Kohlberg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3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Cloningerův</a:t>
            </a:r>
            <a:r>
              <a:rPr lang="cs-CZ" dirty="0" smtClean="0"/>
              <a:t> neurobiologický model temperamentu</a:t>
            </a:r>
            <a:endParaRPr lang="cs-CZ" dirty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52" y="2286000"/>
            <a:ext cx="6180634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Predikce poruch osobnosti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16225"/>
            <a:ext cx="8229600" cy="209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42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Temperament and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Inventory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b="1" dirty="0"/>
              <a:t>TCI – Test temperamentu a charakteru - </a:t>
            </a:r>
            <a:r>
              <a:rPr lang="cs-CZ" sz="2800" dirty="0" err="1"/>
              <a:t>Cloninger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- biologická či psychobiologická teorie osobnosti - </a:t>
            </a:r>
            <a:r>
              <a:rPr lang="cs-CZ" sz="2800" dirty="0" err="1"/>
              <a:t>sedmidimenzionálí</a:t>
            </a:r>
            <a:r>
              <a:rPr lang="cs-CZ" sz="2800" dirty="0"/>
              <a:t> model osobnosti</a:t>
            </a:r>
          </a:p>
          <a:p>
            <a:pPr>
              <a:defRPr/>
            </a:pPr>
            <a:r>
              <a:rPr lang="cs-CZ" sz="2800" dirty="0"/>
              <a:t>- T- vyhledávání nového, vyhýbání se nebezpečí, závislost na odměně, odolnost (perzistence) </a:t>
            </a:r>
          </a:p>
          <a:p>
            <a:pPr>
              <a:defRPr/>
            </a:pPr>
            <a:r>
              <a:rPr lang="cs-CZ" sz="2800" dirty="0"/>
              <a:t>- Ch – sebeovládání (</a:t>
            </a:r>
            <a:r>
              <a:rPr lang="cs-CZ" sz="2800" dirty="0" err="1"/>
              <a:t>sebezaměření</a:t>
            </a:r>
            <a:r>
              <a:rPr lang="cs-CZ" sz="2800" dirty="0"/>
              <a:t>), spolupráce, </a:t>
            </a:r>
            <a:r>
              <a:rPr lang="cs-CZ" sz="2800" dirty="0" err="1"/>
              <a:t>sebetranscendence</a:t>
            </a:r>
            <a:r>
              <a:rPr lang="cs-CZ" sz="2800" dirty="0"/>
              <a:t> </a:t>
            </a:r>
          </a:p>
          <a:p>
            <a:pPr>
              <a:defRPr/>
            </a:pPr>
            <a:r>
              <a:rPr lang="cs-CZ" sz="2800" dirty="0"/>
              <a:t>- dotazník – tvrzení, odpověď na 5 bodové škále</a:t>
            </a:r>
          </a:p>
          <a:p>
            <a:pPr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266783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Pojmem temperament označujeme behaviorální a prožitkové charakteristiky osobnosti zakotvené v biologických faktorech.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8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Sebepojetí</a:t>
            </a:r>
            <a:endParaRPr lang="cs-CZ" dirty="0"/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773238"/>
            <a:ext cx="8047038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3141663"/>
            <a:ext cx="7704138" cy="341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Kognitivní aspekt já - </a:t>
            </a:r>
            <a:r>
              <a:rPr lang="cs-CZ" dirty="0" err="1" smtClean="0"/>
              <a:t>sebepojetí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vývojově – postupné narůstání informací o sobě na základě vlastního úsudku či informací od druhých</a:t>
            </a:r>
          </a:p>
          <a:p>
            <a:pPr>
              <a:defRPr/>
            </a:pPr>
            <a:r>
              <a:rPr lang="cs-CZ" dirty="0" smtClean="0"/>
              <a:t>princip význačnosti – obsahy </a:t>
            </a:r>
            <a:r>
              <a:rPr lang="cs-CZ" dirty="0" err="1" smtClean="0"/>
              <a:t>sebepojetí</a:t>
            </a:r>
            <a:r>
              <a:rPr lang="cs-CZ" dirty="0" smtClean="0"/>
              <a:t> se formují kolem význačných aspektů Já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4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Emoční aspekt Já - sebehodnocení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stabilita sebehodnocení je důležitější než to, zda je sebehodnocení nízké či vysoké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9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Konativní aspekt Já - </a:t>
            </a:r>
            <a:r>
              <a:rPr lang="cs-CZ" dirty="0" err="1" smtClean="0"/>
              <a:t>seberegulace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motivační</a:t>
            </a:r>
          </a:p>
          <a:p>
            <a:pPr>
              <a:defRPr/>
            </a:pPr>
            <a:r>
              <a:rPr lang="cs-CZ" dirty="0" smtClean="0"/>
              <a:t>aspirace, cíle jako měřítko sebehodnocení a pohnutek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2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Sociálně kognitivní pojetí </a:t>
            </a:r>
            <a:r>
              <a:rPr lang="cs-CZ" dirty="0" err="1" smtClean="0"/>
              <a:t>seberegulace</a:t>
            </a:r>
            <a:r>
              <a:rPr lang="cs-CZ" dirty="0" smtClean="0"/>
              <a:t> dle A. Bandury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sebepozorování – zaměření pozornosti k vlastnímu chování</a:t>
            </a:r>
          </a:p>
          <a:p>
            <a:pPr>
              <a:defRPr/>
            </a:pPr>
            <a:r>
              <a:rPr lang="cs-CZ" dirty="0" smtClean="0"/>
              <a:t>hodnocení opírající se o </a:t>
            </a:r>
            <a:r>
              <a:rPr lang="cs-CZ" dirty="0" smtClean="0">
                <a:solidFill>
                  <a:srgbClr val="FFC000"/>
                </a:solidFill>
              </a:rPr>
              <a:t>osobní standardy - </a:t>
            </a:r>
            <a:r>
              <a:rPr lang="cs-CZ" dirty="0" smtClean="0"/>
              <a:t>hodnoty jako měřítko pro regulaci vlastního chování</a:t>
            </a:r>
          </a:p>
          <a:p>
            <a:pPr>
              <a:defRPr/>
            </a:pPr>
            <a:r>
              <a:rPr lang="cs-CZ" dirty="0" smtClean="0"/>
              <a:t>reakce na vlastní chování – hmotné, hodnotící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3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Sociálně kognitivní pojetí </a:t>
            </a:r>
            <a:r>
              <a:rPr lang="cs-CZ" dirty="0" err="1" smtClean="0"/>
              <a:t>seberegulace</a:t>
            </a:r>
            <a:r>
              <a:rPr lang="cs-CZ" dirty="0" smtClean="0"/>
              <a:t> dle A. Bandury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C000"/>
                </a:solidFill>
              </a:rPr>
              <a:t>vědomí vlastní účinnosti</a:t>
            </a:r>
          </a:p>
          <a:p>
            <a:pPr>
              <a:defRPr/>
            </a:pPr>
            <a:r>
              <a:rPr lang="cs-CZ" dirty="0" smtClean="0">
                <a:solidFill>
                  <a:srgbClr val="FFC000"/>
                </a:solidFill>
              </a:rPr>
              <a:t>zážitek mistrovství </a:t>
            </a:r>
            <a:r>
              <a:rPr lang="cs-CZ" dirty="0" smtClean="0"/>
              <a:t>- přispívá k vysokému vědomí o vlastní účinnosti</a:t>
            </a:r>
          </a:p>
          <a:p>
            <a:pPr>
              <a:defRPr/>
            </a:pPr>
            <a:r>
              <a:rPr lang="cs-CZ" dirty="0" smtClean="0">
                <a:solidFill>
                  <a:srgbClr val="FFC000"/>
                </a:solidFill>
              </a:rPr>
              <a:t>zástupná zkušenost – </a:t>
            </a:r>
            <a:r>
              <a:rPr lang="cs-CZ" dirty="0" smtClean="0"/>
              <a:t>„když to svedou ostatní, tak já také“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Teorie vývoje: C. </a:t>
            </a:r>
            <a:r>
              <a:rPr lang="cs-CZ" dirty="0" err="1" smtClean="0"/>
              <a:t>Gilliganová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Seberegulace: sociálně-kognitivní pojetí (A. Bandura)</a:t>
            </a:r>
          </a:p>
          <a:p>
            <a:pPr>
              <a:defRPr/>
            </a:pPr>
            <a:r>
              <a:rPr lang="cs-CZ" dirty="0" smtClean="0"/>
              <a:t>Humanistické teorie osobnosti (</a:t>
            </a:r>
            <a:r>
              <a:rPr lang="cs-CZ" dirty="0" err="1" smtClean="0"/>
              <a:t>gestalt</a:t>
            </a:r>
            <a:r>
              <a:rPr lang="cs-CZ" dirty="0" smtClean="0"/>
              <a:t> teorie, existenciální teorie)</a:t>
            </a:r>
          </a:p>
          <a:p>
            <a:pPr>
              <a:defRPr/>
            </a:pPr>
            <a:r>
              <a:rPr lang="cs-CZ" dirty="0" smtClean="0"/>
              <a:t>Teorie </a:t>
            </a:r>
            <a:r>
              <a:rPr lang="cs-CZ" dirty="0" err="1" smtClean="0"/>
              <a:t>attachmentu</a:t>
            </a:r>
            <a:r>
              <a:rPr lang="cs-CZ" dirty="0" smtClean="0"/>
              <a:t> (J. </a:t>
            </a:r>
            <a:r>
              <a:rPr lang="cs-CZ" dirty="0" err="1" smtClean="0"/>
              <a:t>Bowlby</a:t>
            </a:r>
            <a:r>
              <a:rPr lang="cs-CZ" dirty="0" smtClean="0"/>
              <a:t>, M. </a:t>
            </a:r>
            <a:r>
              <a:rPr lang="cs-CZ" dirty="0" err="1" smtClean="0"/>
              <a:t>Ainsworthová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dirty="0" smtClean="0"/>
              <a:t>Patopsychologie osobnosti (poruchy osobnosti)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7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Obranné mechanismy (Anna </a:t>
            </a:r>
            <a:r>
              <a:rPr lang="cs-CZ" dirty="0" err="1" smtClean="0"/>
              <a:t>Freudová</a:t>
            </a:r>
            <a:r>
              <a:rPr lang="cs-CZ" dirty="0" smtClean="0"/>
              <a:t>) x </a:t>
            </a:r>
            <a:r>
              <a:rPr lang="cs-CZ" dirty="0" err="1" smtClean="0"/>
              <a:t>copingové</a:t>
            </a:r>
            <a:r>
              <a:rPr lang="cs-CZ" dirty="0" smtClean="0"/>
              <a:t> strategie</a:t>
            </a:r>
          </a:p>
          <a:p>
            <a:pPr>
              <a:defRPr/>
            </a:pPr>
            <a:r>
              <a:rPr lang="cs-CZ" dirty="0" smtClean="0"/>
              <a:t>Behaviorismus (teorie učení, KBT terapie)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4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177</TotalTime>
  <Words>3083</Words>
  <Application>Microsoft Office PowerPoint</Application>
  <PresentationFormat>Širokoúhlá obrazovka</PresentationFormat>
  <Paragraphs>435</Paragraphs>
  <Slides>79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8" baseType="lpstr">
      <vt:lpstr>Arial</vt:lpstr>
      <vt:lpstr>Calibri</vt:lpstr>
      <vt:lpstr>Tahoma</vt:lpstr>
      <vt:lpstr>Times New Roman</vt:lpstr>
      <vt:lpstr>Tw Cen MT</vt:lpstr>
      <vt:lpstr>Tw Cen MT Condensed</vt:lpstr>
      <vt:lpstr>Wingdings</vt:lpstr>
      <vt:lpstr>Wingdings 3</vt:lpstr>
      <vt:lpstr>Integrál</vt:lpstr>
      <vt:lpstr>Psychologie osobnosti</vt:lpstr>
      <vt:lpstr>Vyučující</vt:lpstr>
      <vt:lpstr>Požadavky</vt:lpstr>
      <vt:lpstr>Literatura k tématu</vt:lpstr>
      <vt:lpstr>Témata</vt:lpstr>
      <vt:lpstr>Témata</vt:lpstr>
      <vt:lpstr>Témata</vt:lpstr>
      <vt:lpstr>Témata</vt:lpstr>
      <vt:lpstr>Témata</vt:lpstr>
      <vt:lpstr>Prezentace</vt:lpstr>
      <vt:lpstr>Postavení psychologie osobnosti v systému psychologických disciplín</vt:lpstr>
      <vt:lpstr>Prezentace aplikace PowerPoint</vt:lpstr>
      <vt:lpstr>Co je osobnost?</vt:lpstr>
      <vt:lpstr>Může se osobnost člověka vůbec měnit?</vt:lpstr>
      <vt:lpstr>Psychologická pojetí osobnosti – řada různých pojetí (odraz i v „naivní psychologii aneb co víme o druhých)</vt:lpstr>
      <vt:lpstr>Prezentace aplikace PowerPoint</vt:lpstr>
      <vt:lpstr>Kdy se člověk stává osobností?</vt:lpstr>
      <vt:lpstr>Kdy začíná chápat individualitu druhých?</vt:lpstr>
      <vt:lpstr>Vymezení osobnosti</vt:lpstr>
      <vt:lpstr>Vymezení pojmu osobnost</vt:lpstr>
      <vt:lpstr>Přístupy k osobnosti (Friedman, Schustack, 2012)</vt:lpstr>
      <vt:lpstr>Prezentace aplikace PowerPoint</vt:lpstr>
      <vt:lpstr>Prezentace aplikace PowerPoint</vt:lpstr>
      <vt:lpstr>Nomotetický x idiografický přístup</vt:lpstr>
      <vt:lpstr>Osobnostní proměnné</vt:lpstr>
      <vt:lpstr>Prezentace aplikace PowerPoint</vt:lpstr>
      <vt:lpstr>Může se osobnost měnit?</vt:lpstr>
      <vt:lpstr>Může se osobnost měnit?</vt:lpstr>
      <vt:lpstr>Dispoziční rysy (McAdams)</vt:lpstr>
      <vt:lpstr>Osobní zaměřenost (McAdams)</vt:lpstr>
      <vt:lpstr>Životní příběh (McAdams)</vt:lpstr>
      <vt:lpstr>McAdams (1994)</vt:lpstr>
      <vt:lpstr>Metody poznávání osobnosti</vt:lpstr>
      <vt:lpstr>Pozorovatelné oblasti</vt:lpstr>
      <vt:lpstr>Metody poznávání osobnosti</vt:lpstr>
      <vt:lpstr>Jak můžeme měřit osobnost</vt:lpstr>
      <vt:lpstr>Prezentace aplikace PowerPoint</vt:lpstr>
      <vt:lpstr>Jak můžeme měřit osobnost</vt:lpstr>
      <vt:lpstr>Tři tradice výzkumu osobnosti</vt:lpstr>
      <vt:lpstr>Klinický přístup</vt:lpstr>
      <vt:lpstr>Korelační přístup</vt:lpstr>
      <vt:lpstr>Experimentální přístup</vt:lpstr>
      <vt:lpstr>Zdroje osobnosti vnitřní a vnější činitele</vt:lpstr>
      <vt:lpstr>Dědičnost x prostředí</vt:lpstr>
      <vt:lpstr>Zrání a učení</vt:lpstr>
      <vt:lpstr>Prezentace aplikace PowerPoint</vt:lpstr>
      <vt:lpstr>Situace a osobnost - názory</vt:lpstr>
      <vt:lpstr>Dynamika a struktura osobnosti</vt:lpstr>
      <vt:lpstr>Duševní vlastnosti = rysy</vt:lpstr>
      <vt:lpstr>Pojetí rysu zahrnuje</vt:lpstr>
      <vt:lpstr>Dvojí pojetí rysů osobnosti</vt:lpstr>
      <vt:lpstr>Obecná lexikální hypotéza</vt:lpstr>
      <vt:lpstr>Pětifaktorová struktura popisu osobnosti</vt:lpstr>
      <vt:lpstr>Prezentace aplikace PowerPoint</vt:lpstr>
      <vt:lpstr>Extraverze</vt:lpstr>
      <vt:lpstr>Emocionální stabilita</vt:lpstr>
      <vt:lpstr>Přívětivost</vt:lpstr>
      <vt:lpstr>Svědomitost</vt:lpstr>
      <vt:lpstr>Otevřenost ke zkušenosti</vt:lpstr>
      <vt:lpstr>Uplatnění modelu v klinické psychologii a psychiatrii</vt:lpstr>
      <vt:lpstr>Temperament</vt:lpstr>
      <vt:lpstr>H. J. Eysenck (1916 – 1997)</vt:lpstr>
      <vt:lpstr>H. J. Eysenck (1916 – 1997)</vt:lpstr>
      <vt:lpstr>  H. J. Eysenck (1916 – 1997)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Cloningerův neurobiologický model temperamentu</vt:lpstr>
      <vt:lpstr>Predikce poruch osobnosti</vt:lpstr>
      <vt:lpstr>Temperament and Character Inventory</vt:lpstr>
      <vt:lpstr>Prezentace aplikace PowerPoint</vt:lpstr>
      <vt:lpstr>Sebepojetí</vt:lpstr>
      <vt:lpstr>Kognitivní aspekt já - sebepojetí</vt:lpstr>
      <vt:lpstr>Emoční aspekt Já - sebehodnocení</vt:lpstr>
      <vt:lpstr>Konativní aspekt Já - seberegulace</vt:lpstr>
      <vt:lpstr>Sociálně kognitivní pojetí seberegulace dle A. Bandury</vt:lpstr>
      <vt:lpstr>Sociálně kognitivní pojetí seberegulace dle A. Bandury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osobnosti</dc:title>
  <dc:creator>Fikarova</dc:creator>
  <cp:lastModifiedBy>Jan Mareš</cp:lastModifiedBy>
  <cp:revision>16</cp:revision>
  <dcterms:created xsi:type="dcterms:W3CDTF">2018-01-17T12:48:17Z</dcterms:created>
  <dcterms:modified xsi:type="dcterms:W3CDTF">2021-09-22T07:03:39Z</dcterms:modified>
</cp:coreProperties>
</file>