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24" r:id="rId3"/>
    <p:sldId id="258" r:id="rId4"/>
    <p:sldId id="325" r:id="rId5"/>
    <p:sldId id="316" r:id="rId6"/>
    <p:sldId id="287" r:id="rId7"/>
    <p:sldId id="292" r:id="rId8"/>
    <p:sldId id="293" r:id="rId9"/>
    <p:sldId id="299" r:id="rId10"/>
    <p:sldId id="311" r:id="rId11"/>
    <p:sldId id="317" r:id="rId12"/>
    <p:sldId id="312" r:id="rId13"/>
    <p:sldId id="318" r:id="rId14"/>
    <p:sldId id="319" r:id="rId15"/>
    <p:sldId id="315" r:id="rId16"/>
    <p:sldId id="310" r:id="rId17"/>
    <p:sldId id="301" r:id="rId18"/>
    <p:sldId id="295" r:id="rId19"/>
    <p:sldId id="323" r:id="rId20"/>
    <p:sldId id="320" r:id="rId21"/>
    <p:sldId id="326" r:id="rId22"/>
  </p:sldIdLst>
  <p:sldSz cx="9144000" cy="6858000" type="screen4x3"/>
  <p:notesSz cx="6805613" cy="9939338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32037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25635" y="5149061"/>
            <a:ext cx="2838853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MUDr. Ksenia Budinskaya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409542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@mail.muni.cz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79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25" y="1157029"/>
            <a:ext cx="4750072" cy="360557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MOZKOVÁ CENTRA KONTROLUJÍCÍ ANS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71" name="Skupina 70"/>
          <p:cNvGrpSpPr/>
          <p:nvPr/>
        </p:nvGrpSpPr>
        <p:grpSpPr>
          <a:xfrm>
            <a:off x="3673996" y="2516899"/>
            <a:ext cx="5319888" cy="4239099"/>
            <a:chOff x="3673996" y="2516899"/>
            <a:chExt cx="5319888" cy="4239099"/>
          </a:xfrm>
        </p:grpSpPr>
        <p:sp>
          <p:nvSpPr>
            <p:cNvPr id="70" name="TextovéPole 69"/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47" name="Skupina 46"/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43" name="Skupina 42"/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40" name="Skupina 39"/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2" name="Skupina 31"/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1" name="Obrázek 30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0" name="Skupina 29"/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9" name="Obrázek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9" name="Skupina 28"/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13" name="Přímá spojnice 12"/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" name="Přímá spojnice 14"/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Přímá spojnice 16"/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Přímá spojnice 21"/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Přímá spojnice 24"/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Přímá spojnice 27"/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4" name="Přímá spojnice 33"/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Přímá spojnice 37"/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1" name="Obrázek 40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Obrázek 41"/>
                <p:cNvPicPr>
                  <a:picLocks noChangeAspect="1"/>
                </p:cNvPicPr>
                <p:nvPr/>
              </p:nvPicPr>
              <p:blipFill rotWithShape="1"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45" name="Obdélník 44"/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9" name="TextovéPole 48"/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53" name="Přímá spojnice 52"/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559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40466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BARORECEPTORY VS. CHEMORECEPTORY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58393"/>
            <a:ext cx="5745994" cy="5494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94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" y="1194329"/>
            <a:ext cx="4572476" cy="3764724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1094333" y="5200235"/>
            <a:ext cx="2304256" cy="1200329"/>
            <a:chOff x="251520" y="5229200"/>
            <a:chExt cx="2304256" cy="1200329"/>
          </a:xfrm>
        </p:grpSpPr>
        <p:sp>
          <p:nvSpPr>
            <p:cNvPr id="3" name="Obdélník 2"/>
            <p:cNvSpPr/>
            <p:nvPr/>
          </p:nvSpPr>
          <p:spPr>
            <a:xfrm>
              <a:off x="251520" y="5229200"/>
              <a:ext cx="23042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Chronotropní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Dromotropní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Batmotropní</a:t>
              </a:r>
            </a:p>
          </p:txBody>
        </p:sp>
        <p:sp>
          <p:nvSpPr>
            <p:cNvPr id="5" name="Pravá složená závorka 4"/>
            <p:cNvSpPr/>
            <p:nvPr/>
          </p:nvSpPr>
          <p:spPr>
            <a:xfrm>
              <a:off x="1931072" y="5291480"/>
              <a:ext cx="143084" cy="10178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 rot="16200000">
              <a:off x="1904424" y="5615734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efekt</a:t>
              </a: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5309750" y="1196752"/>
            <a:ext cx="2448272" cy="719585"/>
            <a:chOff x="6228184" y="5373711"/>
            <a:chExt cx="2448272" cy="719585"/>
          </a:xfrm>
        </p:grpSpPr>
        <p:cxnSp>
          <p:nvCxnSpPr>
            <p:cNvPr id="11" name="Přímá spojnice 10"/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6687076" y="5373711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aferentní vlákna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679688" y="5574751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parasympatická vlákna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sympatická vlákna</a:t>
              </a: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23" y="2167538"/>
            <a:ext cx="2881777" cy="3061662"/>
          </a:xfrm>
          <a:prstGeom prst="rect">
            <a:avLst/>
          </a:prstGeom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940747" y="5487615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75856" y="429309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4524980" y="217527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73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40884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SINUSOVÁ ARYTMIE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933" y="1484784"/>
            <a:ext cx="6870023" cy="4528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76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380975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CHEMOREFLEX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3" t="3061" r="16851" b="86785"/>
          <a:stretch/>
        </p:blipFill>
        <p:spPr>
          <a:xfrm>
            <a:off x="5722590" y="2464321"/>
            <a:ext cx="1019175" cy="457200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467544" y="1496215"/>
            <a:ext cx="7557025" cy="4503347"/>
            <a:chOff x="793488" y="1772816"/>
            <a:chExt cx="7557025" cy="4503347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8DD"/>
                </a:clrFrom>
                <a:clrTo>
                  <a:srgbClr val="FE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8" y="1772816"/>
              <a:ext cx="7557025" cy="4503347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8DD"/>
                </a:clrFrom>
                <a:clrTo>
                  <a:srgbClr val="FE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1" r="53386" b="90939"/>
            <a:stretch/>
          </p:blipFill>
          <p:spPr>
            <a:xfrm>
              <a:off x="6367462" y="1772816"/>
              <a:ext cx="304800" cy="40805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9204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148213" y="1353236"/>
            <a:ext cx="4582388" cy="543929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380975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VLIV ANS NA CÉVY</a:t>
            </a:r>
            <a:endParaRPr lang="ru-RU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083805"/>
                  </p:ext>
                </p:extLst>
              </p:nvPr>
            </p:nvGraphicFramePr>
            <p:xfrm>
              <a:off x="5292080" y="1323357"/>
              <a:ext cx="2736304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083805"/>
                  </p:ext>
                </p:extLst>
              </p:nvPr>
            </p:nvGraphicFramePr>
            <p:xfrm>
              <a:off x="5292080" y="1323357"/>
              <a:ext cx="2736304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587" t="-508197" r="-112844" b="-7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587" t="-436471" r="-112844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587" t="-536471" r="-112844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587" t="-886885" r="-112844" b="-3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587" t="-986885" r="-112844" b="-2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587" t="-780000" r="-112844" b="-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587" t="-1226230" r="-11284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Obdélník 9"/>
          <p:cNvSpPr/>
          <p:nvPr/>
        </p:nvSpPr>
        <p:spPr>
          <a:xfrm>
            <a:off x="5292080" y="1353236"/>
            <a:ext cx="2765776" cy="48840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>
            <a:cxnSpLocks/>
          </p:cNvCxnSpPr>
          <p:nvPr/>
        </p:nvCxnSpPr>
        <p:spPr>
          <a:xfrm>
            <a:off x="5292080" y="3202343"/>
            <a:ext cx="275650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290017" y="3573016"/>
            <a:ext cx="2758571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cxnSpLocks/>
          </p:cNvCxnSpPr>
          <p:nvPr/>
        </p:nvCxnSpPr>
        <p:spPr>
          <a:xfrm>
            <a:off x="5292080" y="4117181"/>
            <a:ext cx="276577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>
            <a:cxnSpLocks/>
          </p:cNvCxnSpPr>
          <p:nvPr/>
        </p:nvCxnSpPr>
        <p:spPr>
          <a:xfrm>
            <a:off x="5292080" y="4581128"/>
            <a:ext cx="275650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cxnSpLocks/>
          </p:cNvCxnSpPr>
          <p:nvPr/>
        </p:nvCxnSpPr>
        <p:spPr>
          <a:xfrm>
            <a:off x="5292080" y="4983700"/>
            <a:ext cx="276577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cxnSpLocks/>
          </p:cNvCxnSpPr>
          <p:nvPr/>
        </p:nvCxnSpPr>
        <p:spPr>
          <a:xfrm>
            <a:off x="5310923" y="5333107"/>
            <a:ext cx="274693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cxnSpLocks/>
          </p:cNvCxnSpPr>
          <p:nvPr/>
        </p:nvCxnSpPr>
        <p:spPr>
          <a:xfrm>
            <a:off x="5292080" y="5887905"/>
            <a:ext cx="274693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649599" y="1353237"/>
            <a:ext cx="0" cy="4884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7308304" y="1353237"/>
            <a:ext cx="0" cy="4884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8039017" y="1346142"/>
            <a:ext cx="0" cy="4884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192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GIT. VLIV SNS A PNS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90" y="2081685"/>
            <a:ext cx="4947698" cy="42972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97" y="2054692"/>
            <a:ext cx="4947698" cy="438534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403648" y="1482090"/>
            <a:ext cx="166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VLIV SNS 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>
            <a:off x="6203393" y="1485764"/>
            <a:ext cx="160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VLIV PNS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83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3700130" y="2817628"/>
            <a:ext cx="5337544" cy="387415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GIT. ENTERICKÝ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501" r="2479" b="3755"/>
          <a:stretch/>
        </p:blipFill>
        <p:spPr>
          <a:xfrm>
            <a:off x="-8527" y="1360967"/>
            <a:ext cx="5292908" cy="3455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675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57284"/>
              </p:ext>
            </p:extLst>
          </p:nvPr>
        </p:nvGraphicFramePr>
        <p:xfrm>
          <a:off x="467544" y="5048191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7871" y="5085184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7871" y="5431880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7871" y="5826530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5" idx="2"/>
          </p:cNvCxnSpPr>
          <p:nvPr/>
        </p:nvCxnSpPr>
        <p:spPr>
          <a:xfrm>
            <a:off x="2063552" y="5431981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05818"/>
              </p:ext>
            </p:extLst>
          </p:nvPr>
        </p:nvGraphicFramePr>
        <p:xfrm>
          <a:off x="539552" y="2208529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539552" y="2572535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9552" y="2968958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15233" y="2593801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9552" y="2204864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A MOČOVÝ MĚCHÝŘ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75" y="1202085"/>
            <a:ext cx="5352994" cy="5603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748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NEUROGENNÍ MOČOVÝ MĚCHÝŘ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90184"/>
              </p:ext>
            </p:extLst>
          </p:nvPr>
        </p:nvGraphicFramePr>
        <p:xfrm>
          <a:off x="179512" y="1268760"/>
          <a:ext cx="8784976" cy="5461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NÁZEV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Neinhibovaný neurogenní močový měchýř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nad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</a:t>
                      </a:r>
                    </a:p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snížené uvědomění o plnosti močového měchýře může dojít k inkontinenci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-sfinkterová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dyssynergie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mezi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 a sakrální míchou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obvykle spastický; současná kontrakce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močového svěrače zvyšují tlak v močovém měchýři;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může vést k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vezikoureterálnímu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refluxu a poškození ledvin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A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poškození sakrální míchy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jádře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intaktním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jádrem</a:t>
                      </a:r>
                    </a:p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sval je ochablý, močový měchýř je velký, vnější močový svěrač je spastický, inkontinence méně častá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B</a:t>
                      </a:r>
                    </a:p>
                    <a:p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poškození sakrální míchy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jádře s intaktním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detrusorem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močový měchýř je spastický a externí močový svěrač je ochablý; inkontinence je častá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Porucha níže uloženého motorického neuronu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sakrální mícha;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hrudní sympatická inervace do dolních močových cest je zachována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močový měchýř je velký a hypotonický, méně častá inkontinence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7807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8527" y="4505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REGULACE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467544" y="956176"/>
            <a:ext cx="8496944" cy="5641176"/>
            <a:chOff x="467544" y="956176"/>
            <a:chExt cx="8496944" cy="5641176"/>
          </a:xfrm>
        </p:grpSpPr>
        <p:sp>
          <p:nvSpPr>
            <p:cNvPr id="4" name="TextBox 2"/>
            <p:cNvSpPr txBox="1"/>
            <p:nvPr/>
          </p:nvSpPr>
          <p:spPr>
            <a:xfrm>
              <a:off x="467544" y="1270501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Times New Roman" pitchFamily="18" charset="0"/>
                  <a:cs typeface="Times New Roman" pitchFamily="18" charset="0"/>
                </a:rPr>
                <a:t>1. lokální/autoregulace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528370" y="3574757"/>
              <a:ext cx="1944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Times New Roman" pitchFamily="18" charset="0"/>
                  <a:cs typeface="Times New Roman" pitchFamily="18" charset="0"/>
                </a:rPr>
                <a:t>3. hormonální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589551" y="5463327"/>
              <a:ext cx="1750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Times New Roman" pitchFamily="18" charset="0"/>
                  <a:cs typeface="Times New Roman" pitchFamily="18" charset="0"/>
                </a:rPr>
                <a:t>4. nervová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528370" y="2422629"/>
              <a:ext cx="2021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Times New Roman" pitchFamily="18" charset="0"/>
                  <a:cs typeface="Times New Roman" pitchFamily="18" charset="0"/>
                </a:rPr>
                <a:t>2. metabolická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495805" y="1699354"/>
              <a:ext cx="479627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fyzikální nebo chemická povaha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jsou do značné míry autonomní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525900" y="2854677"/>
              <a:ext cx="454379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regulace produkty metabolismu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patří k lokální regulace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589630" y="4006805"/>
              <a:ext cx="8374858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jsou látky chemické povahy, secernované specializovanými buňkami do krve nebo do mezibuněčné tekutiny, které působí na jiné tkáně a regulují řadu dějů v organismu</a:t>
              </a:r>
            </a:p>
            <a:p>
              <a:pPr marL="285750" indent="-285750">
                <a:spcAft>
                  <a:spcPts val="1800"/>
                </a:spcAft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slouží k pomalému a dlouhodobému přenášení signálů</a:t>
              </a:r>
            </a:p>
            <a:p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 endokrinní sekrece 	parakrinní sekrece		autokrinní sekrece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589551" y="5951021"/>
              <a:ext cx="7366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centrální nervový systém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periferní nervový systém</a:t>
              </a:r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4611312" y="956176"/>
              <a:ext cx="3935613" cy="3138938"/>
              <a:chOff x="4611312" y="956176"/>
              <a:chExt cx="3935613" cy="3138938"/>
            </a:xfrm>
          </p:grpSpPr>
          <p:pic>
            <p:nvPicPr>
              <p:cNvPr id="14" name="Obrázek 1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1312" y="2464225"/>
                <a:ext cx="2913016" cy="1630889"/>
              </a:xfrm>
              <a:prstGeom prst="rect">
                <a:avLst/>
              </a:prstGeom>
            </p:spPr>
          </p:pic>
          <p:pic>
            <p:nvPicPr>
              <p:cNvPr id="15" name="Obrázek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1346" y="1210910"/>
                <a:ext cx="2502968" cy="1421723"/>
              </a:xfrm>
              <a:prstGeom prst="rect">
                <a:avLst/>
              </a:prstGeom>
            </p:spPr>
          </p:pic>
          <p:sp>
            <p:nvSpPr>
              <p:cNvPr id="16" name="TextovéPole 15"/>
              <p:cNvSpPr txBox="1"/>
              <p:nvPr/>
            </p:nvSpPr>
            <p:spPr>
              <a:xfrm>
                <a:off x="7741820" y="956176"/>
                <a:ext cx="805105" cy="129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9600" dirty="0"/>
                  <a:t>+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7853820" y="2319173"/>
                <a:ext cx="638253" cy="1072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9600" dirty="0"/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1306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-8527" y="47022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REGULACE SEXUÁLNÍCH FUNKCÍ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33103"/>
            <a:ext cx="6586470" cy="5102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170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-8527" y="47022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REGULACE SEXUÁLNÍCH FUNKCÍ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D5F949-CDB6-4D0E-90CF-CCEF88AC9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1618248"/>
            <a:ext cx="4536504" cy="37622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3BD6842-F114-4676-85AA-74271BE48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12" y="1565857"/>
            <a:ext cx="4839888" cy="3726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989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555288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620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Autonomní nervový systém je součástí periferního nervového systému, jehož úlohou je udržovat optimální vnitřní podmínky organismu (homeostázu).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00217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Sympatický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Parasympetický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Enterický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275856" y="3146192"/>
            <a:ext cx="288032" cy="93610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63888" y="33622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nervový systém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58635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Morfologie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fokální lokalizace autonomních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jáder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v CNS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zhromaždění těl efektorových neuronů v podobě ganglií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nervová dráha od vegetativního jádra do efektoru obsahuje dva neurony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1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1418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vs. SOMATICKÝ NS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3289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07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" y="1337338"/>
            <a:ext cx="7507685" cy="5440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9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7" y="1529351"/>
            <a:ext cx="4571999" cy="114146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5536" y="1504816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Sympatikus, Parasympatikus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Nikotinový receptor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Nervový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svalový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typ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7" y="2833186"/>
            <a:ext cx="7952033" cy="390818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66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448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571999" cy="114146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716016" y="3356992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Parasympatikus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Muskarinový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Inhibiční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15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580112" y="1939345"/>
            <a:ext cx="3202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Adrenergní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excitační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obecně inhibiční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76056" y="14847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Postgandliová vlákna sympatiku</a:t>
            </a:r>
            <a:endParaRPr lang="cs-CZ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4F68F3-2C1B-4352-B1FF-4C0B85877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3" y="1537476"/>
            <a:ext cx="3562621" cy="230317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8DBA38C-8DBC-413E-8AB7-BE3A95AC60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" y="4040055"/>
            <a:ext cx="8432528" cy="2560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49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245839" y="29101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FIGHT OR FLIGHT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7221487" y="348620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REST OR DIGEST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834999" y="1163585"/>
            <a:ext cx="7478552" cy="548219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040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d7def4b-065b-45cf-8329-4b7f45b962a6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3654</TotalTime>
  <Words>553</Words>
  <Application>Microsoft Office PowerPoint</Application>
  <PresentationFormat>Předvádění na obrazovce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Constantia</vt:lpstr>
      <vt:lpstr>Times New Roman</vt:lpstr>
      <vt:lpstr>Wingdings 2</vt:lpstr>
      <vt:lpstr>Tok</vt:lpstr>
      <vt:lpstr>Prezentace aplikace PowerPoint</vt:lpstr>
      <vt:lpstr>REGULACE</vt:lpstr>
      <vt:lpstr>AUTONOMNÍ NERVOVÝ SYSTÉM</vt:lpstr>
      <vt:lpstr>ANS vs. SOMATICKÝ NS</vt:lpstr>
      <vt:lpstr>AUTONOMNÍ NERVOVÝ SYSTÉM</vt:lpstr>
      <vt:lpstr>AUTONOMNÍ NERVOVÝ SYSTÉM</vt:lpstr>
      <vt:lpstr>AUTONOMNÍ NERVOVÝ SYSTÉM</vt:lpstr>
      <vt:lpstr>AUTONOMNÍ NERVOVÝ SYSTÉM</vt:lpstr>
      <vt:lpstr>Prezentace aplikace PowerPoint</vt:lpstr>
      <vt:lpstr>Prezentace aplikace PowerPoint</vt:lpstr>
      <vt:lpstr>BARORECEPTORY VS. CHEMORECEPTORY</vt:lpstr>
      <vt:lpstr>Prezentace aplikace PowerPoint</vt:lpstr>
      <vt:lpstr>SINUSOVÁ ARYTMIE</vt:lpstr>
      <vt:lpstr>CHEMOREFLEX</vt:lpstr>
      <vt:lpstr>VLIV ANS NA CÉVY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КСЮНЬКА</dc:creator>
  <cp:lastModifiedBy>Ksenia Budinskaya</cp:lastModifiedBy>
  <cp:revision>134</cp:revision>
  <cp:lastPrinted>2018-10-30T10:26:06Z</cp:lastPrinted>
  <dcterms:created xsi:type="dcterms:W3CDTF">2016-10-28T18:49:31Z</dcterms:created>
  <dcterms:modified xsi:type="dcterms:W3CDTF">2020-11-24T15:45:32Z</dcterms:modified>
</cp:coreProperties>
</file>