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01" r:id="rId3"/>
    <p:sldId id="309" r:id="rId4"/>
    <p:sldId id="310" r:id="rId5"/>
    <p:sldId id="311" r:id="rId6"/>
    <p:sldId id="281" r:id="rId7"/>
    <p:sldId id="302" r:id="rId8"/>
    <p:sldId id="312" r:id="rId9"/>
    <p:sldId id="313" r:id="rId10"/>
    <p:sldId id="288" r:id="rId11"/>
    <p:sldId id="282" r:id="rId12"/>
    <p:sldId id="297" r:id="rId13"/>
    <p:sldId id="295" r:id="rId14"/>
    <p:sldId id="294" r:id="rId15"/>
    <p:sldId id="296" r:id="rId16"/>
    <p:sldId id="320" r:id="rId17"/>
    <p:sldId id="315" r:id="rId18"/>
    <p:sldId id="321" r:id="rId19"/>
    <p:sldId id="314" r:id="rId20"/>
    <p:sldId id="322" r:id="rId21"/>
    <p:sldId id="290" r:id="rId22"/>
    <p:sldId id="289" r:id="rId23"/>
    <p:sldId id="316" r:id="rId24"/>
    <p:sldId id="317" r:id="rId25"/>
    <p:sldId id="291" r:id="rId26"/>
    <p:sldId id="258" r:id="rId27"/>
    <p:sldId id="257" r:id="rId28"/>
    <p:sldId id="292" r:id="rId29"/>
    <p:sldId id="274" r:id="rId30"/>
    <p:sldId id="318" r:id="rId31"/>
    <p:sldId id="308" r:id="rId32"/>
    <p:sldId id="303" r:id="rId33"/>
    <p:sldId id="262" r:id="rId34"/>
    <p:sldId id="265" r:id="rId35"/>
    <p:sldId id="263" r:id="rId36"/>
    <p:sldId id="306" r:id="rId37"/>
    <p:sldId id="264" r:id="rId38"/>
    <p:sldId id="267" r:id="rId39"/>
    <p:sldId id="259" r:id="rId40"/>
    <p:sldId id="270" r:id="rId41"/>
    <p:sldId id="307" r:id="rId42"/>
    <p:sldId id="283" r:id="rId43"/>
    <p:sldId id="284" r:id="rId44"/>
    <p:sldId id="285" r:id="rId45"/>
    <p:sldId id="319" r:id="rId46"/>
    <p:sldId id="293" r:id="rId47"/>
    <p:sldId id="323" r:id="rId48"/>
    <p:sldId id="272" r:id="rId49"/>
    <p:sldId id="269" r:id="rId50"/>
    <p:sldId id="298" r:id="rId51"/>
    <p:sldId id="305" r:id="rId52"/>
    <p:sldId id="304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gul\Kliniky\IHOK\PDM\aktivn&#237;\chip\genter\Dom&#225;c&#237;%20osobn&#237;\Real%20time%20PCR\p53%20downstream%20dr&#225;ha\Kopie%20-%20Indukce%20p53%20dr&#225;hy%20kolo%201%20Jana%20Figulov&#225;%20srpen%20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gul\Kliniky\IHOK\PDM\aktivn&#237;\chip\genter\Dom&#225;c&#237;%20osobn&#237;\Real%20time%20PCR\p53%20downstream%20dr&#225;ha\Kopie%20-%20Indukce%20p53%20dr&#225;hy%20kolo%201%20Jana%20Figulov&#225;%20srpen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Macková!$A$2</c:f>
              <c:strCache>
                <c:ptCount val="1"/>
                <c:pt idx="0">
                  <c:v>kontrola</c:v>
                </c:pt>
              </c:strCache>
            </c:strRef>
          </c:tx>
          <c:invertIfNegative val="0"/>
          <c:cat>
            <c:strRef>
              <c:f>Macková!$B$1:$G$1</c:f>
              <c:strCache>
                <c:ptCount val="6"/>
                <c:pt idx="0">
                  <c:v>PUMA</c:v>
                </c:pt>
                <c:pt idx="1">
                  <c:v>BAX</c:v>
                </c:pt>
                <c:pt idx="2">
                  <c:v>p21</c:v>
                </c:pt>
                <c:pt idx="3">
                  <c:v>GADD45</c:v>
                </c:pt>
                <c:pt idx="4">
                  <c:v>HPRT1</c:v>
                </c:pt>
                <c:pt idx="5">
                  <c:v>TBP</c:v>
                </c:pt>
              </c:strCache>
            </c:strRef>
          </c:cat>
          <c:val>
            <c:numRef>
              <c:f>Macková!$B$2:$G$2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Macková!$A$3</c:f>
              <c:strCache>
                <c:ptCount val="1"/>
                <c:pt idx="0">
                  <c:v>fludarabin</c:v>
                </c:pt>
              </c:strCache>
            </c:strRef>
          </c:tx>
          <c:invertIfNegative val="0"/>
          <c:cat>
            <c:strRef>
              <c:f>Macková!$B$1:$G$1</c:f>
              <c:strCache>
                <c:ptCount val="6"/>
                <c:pt idx="0">
                  <c:v>PUMA</c:v>
                </c:pt>
                <c:pt idx="1">
                  <c:v>BAX</c:v>
                </c:pt>
                <c:pt idx="2">
                  <c:v>p21</c:v>
                </c:pt>
                <c:pt idx="3">
                  <c:v>GADD45</c:v>
                </c:pt>
                <c:pt idx="4">
                  <c:v>HPRT1</c:v>
                </c:pt>
                <c:pt idx="5">
                  <c:v>TBP</c:v>
                </c:pt>
              </c:strCache>
            </c:strRef>
          </c:cat>
          <c:val>
            <c:numRef>
              <c:f>Macková!$B$3:$G$3</c:f>
              <c:numCache>
                <c:formatCode>General</c:formatCode>
                <c:ptCount val="6"/>
                <c:pt idx="0">
                  <c:v>1116.9925836301722</c:v>
                </c:pt>
                <c:pt idx="1">
                  <c:v>532.04478934968768</c:v>
                </c:pt>
                <c:pt idx="2">
                  <c:v>1328.3355278582721</c:v>
                </c:pt>
                <c:pt idx="3">
                  <c:v>594.44680001874792</c:v>
                </c:pt>
                <c:pt idx="4">
                  <c:v>95.807756736386708</c:v>
                </c:pt>
                <c:pt idx="5">
                  <c:v>104.35847027314745</c:v>
                </c:pt>
              </c:numCache>
            </c:numRef>
          </c:val>
        </c:ser>
        <c:ser>
          <c:idx val="2"/>
          <c:order val="2"/>
          <c:tx>
            <c:strRef>
              <c:f>Macková!$A$4</c:f>
              <c:strCache>
                <c:ptCount val="1"/>
                <c:pt idx="0">
                  <c:v>inhibitor chk1</c:v>
                </c:pt>
              </c:strCache>
            </c:strRef>
          </c:tx>
          <c:invertIfNegative val="0"/>
          <c:cat>
            <c:strRef>
              <c:f>Macková!$B$1:$G$1</c:f>
              <c:strCache>
                <c:ptCount val="6"/>
                <c:pt idx="0">
                  <c:v>PUMA</c:v>
                </c:pt>
                <c:pt idx="1">
                  <c:v>BAX</c:v>
                </c:pt>
                <c:pt idx="2">
                  <c:v>p21</c:v>
                </c:pt>
                <c:pt idx="3">
                  <c:v>GADD45</c:v>
                </c:pt>
                <c:pt idx="4">
                  <c:v>HPRT1</c:v>
                </c:pt>
                <c:pt idx="5">
                  <c:v>TBP</c:v>
                </c:pt>
              </c:strCache>
            </c:strRef>
          </c:cat>
          <c:val>
            <c:numRef>
              <c:f>Macková!$B$4:$G$4</c:f>
              <c:numCache>
                <c:formatCode>General</c:formatCode>
                <c:ptCount val="6"/>
                <c:pt idx="0">
                  <c:v>72.359242017882167</c:v>
                </c:pt>
                <c:pt idx="1">
                  <c:v>119.74088739981319</c:v>
                </c:pt>
                <c:pt idx="2">
                  <c:v>131.94309640545941</c:v>
                </c:pt>
                <c:pt idx="3">
                  <c:v>125.69400721541471</c:v>
                </c:pt>
                <c:pt idx="4">
                  <c:v>105.6956400863168</c:v>
                </c:pt>
                <c:pt idx="5">
                  <c:v>94.600247765033131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68544"/>
        <c:axId val="213870080"/>
      </c:barChart>
      <c:catAx>
        <c:axId val="21386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870080"/>
        <c:crosses val="autoZero"/>
        <c:auto val="1"/>
        <c:lblAlgn val="ctr"/>
        <c:lblOffset val="100"/>
        <c:noMultiLvlLbl val="0"/>
      </c:catAx>
      <c:valAx>
        <c:axId val="21387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868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Smilek!$A$2</c:f>
              <c:strCache>
                <c:ptCount val="1"/>
                <c:pt idx="0">
                  <c:v>kontrola</c:v>
                </c:pt>
              </c:strCache>
            </c:strRef>
          </c:tx>
          <c:invertIfNegative val="0"/>
          <c:cat>
            <c:strRef>
              <c:f>Smilek!$B$1:$G$1</c:f>
              <c:strCache>
                <c:ptCount val="6"/>
                <c:pt idx="0">
                  <c:v>PUMA</c:v>
                </c:pt>
                <c:pt idx="1">
                  <c:v>BAX</c:v>
                </c:pt>
                <c:pt idx="2">
                  <c:v>p21</c:v>
                </c:pt>
                <c:pt idx="3">
                  <c:v>GADD45</c:v>
                </c:pt>
                <c:pt idx="4">
                  <c:v>HPRT1</c:v>
                </c:pt>
                <c:pt idx="5">
                  <c:v>TBP</c:v>
                </c:pt>
              </c:strCache>
            </c:strRef>
          </c:cat>
          <c:val>
            <c:numRef>
              <c:f>Smilek!$B$2:$G$2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Smilek!$A$3</c:f>
              <c:strCache>
                <c:ptCount val="1"/>
                <c:pt idx="0">
                  <c:v>fludarabin</c:v>
                </c:pt>
              </c:strCache>
            </c:strRef>
          </c:tx>
          <c:invertIfNegative val="0"/>
          <c:cat>
            <c:strRef>
              <c:f>Smilek!$B$1:$G$1</c:f>
              <c:strCache>
                <c:ptCount val="6"/>
                <c:pt idx="0">
                  <c:v>PUMA</c:v>
                </c:pt>
                <c:pt idx="1">
                  <c:v>BAX</c:v>
                </c:pt>
                <c:pt idx="2">
                  <c:v>p21</c:v>
                </c:pt>
                <c:pt idx="3">
                  <c:v>GADD45</c:v>
                </c:pt>
                <c:pt idx="4">
                  <c:v>HPRT1</c:v>
                </c:pt>
                <c:pt idx="5">
                  <c:v>TBP</c:v>
                </c:pt>
              </c:strCache>
            </c:strRef>
          </c:cat>
          <c:val>
            <c:numRef>
              <c:f>Smilek!$B$3:$G$3</c:f>
              <c:numCache>
                <c:formatCode>General</c:formatCode>
                <c:ptCount val="6"/>
                <c:pt idx="0">
                  <c:v>1889.4624202950715</c:v>
                </c:pt>
                <c:pt idx="1">
                  <c:v>581.5502757428626</c:v>
                </c:pt>
                <c:pt idx="2">
                  <c:v>1222.337337744706</c:v>
                </c:pt>
                <c:pt idx="3">
                  <c:v>592.3995671677294</c:v>
                </c:pt>
                <c:pt idx="4">
                  <c:v>96.364293987631157</c:v>
                </c:pt>
                <c:pt idx="5">
                  <c:v>103.75905557413151</c:v>
                </c:pt>
              </c:numCache>
            </c:numRef>
          </c:val>
        </c:ser>
        <c:ser>
          <c:idx val="2"/>
          <c:order val="2"/>
          <c:tx>
            <c:strRef>
              <c:f>Smilek!$A$4</c:f>
              <c:strCache>
                <c:ptCount val="1"/>
                <c:pt idx="0">
                  <c:v>inhibitor Chk1</c:v>
                </c:pt>
              </c:strCache>
            </c:strRef>
          </c:tx>
          <c:invertIfNegative val="0"/>
          <c:cat>
            <c:strRef>
              <c:f>Smilek!$B$1:$G$1</c:f>
              <c:strCache>
                <c:ptCount val="6"/>
                <c:pt idx="0">
                  <c:v>PUMA</c:v>
                </c:pt>
                <c:pt idx="1">
                  <c:v>BAX</c:v>
                </c:pt>
                <c:pt idx="2">
                  <c:v>p21</c:v>
                </c:pt>
                <c:pt idx="3">
                  <c:v>GADD45</c:v>
                </c:pt>
                <c:pt idx="4">
                  <c:v>HPRT1</c:v>
                </c:pt>
                <c:pt idx="5">
                  <c:v>TBP</c:v>
                </c:pt>
              </c:strCache>
            </c:strRef>
          </c:cat>
          <c:val>
            <c:numRef>
              <c:f>Smilek!$B$4:$G$4</c:f>
              <c:numCache>
                <c:formatCode>General</c:formatCode>
                <c:ptCount val="6"/>
                <c:pt idx="0">
                  <c:v>98.168718065332087</c:v>
                </c:pt>
                <c:pt idx="1">
                  <c:v>123.68483433170687</c:v>
                </c:pt>
                <c:pt idx="2">
                  <c:v>156.73585844451065</c:v>
                </c:pt>
                <c:pt idx="3">
                  <c:v>108.67363297627618</c:v>
                </c:pt>
                <c:pt idx="4">
                  <c:v>100.23145150983446</c:v>
                </c:pt>
                <c:pt idx="5">
                  <c:v>99.769352354424825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95808"/>
        <c:axId val="213901696"/>
      </c:barChart>
      <c:catAx>
        <c:axId val="21389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901696"/>
        <c:crosses val="autoZero"/>
        <c:auto val="1"/>
        <c:lblAlgn val="ctr"/>
        <c:lblOffset val="100"/>
        <c:noMultiLvlLbl val="0"/>
      </c:catAx>
      <c:valAx>
        <c:axId val="21390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895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E3C8E-9E7F-4F38-A22F-4752ECD4E1FA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FEFF9-3139-427A-937B-53399EFDD3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20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613187A7-2B58-47B8-A68D-C0F11DA6D188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673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/>
              <a:t>Celogenomové sekv.</a:t>
            </a:r>
            <a:r>
              <a:rPr lang="en-GB" altLang="en-US" smtClean="0"/>
              <a:t> od ~ $10.000 (výzkum od $4.000)</a:t>
            </a:r>
            <a:endParaRPr lang="cs-CZ" altLang="en-US" smtClean="0"/>
          </a:p>
          <a:p>
            <a:r>
              <a:rPr lang="cs-CZ" altLang="en-US" smtClean="0"/>
              <a:t>Využívá se nejčastěji k </a:t>
            </a:r>
            <a:r>
              <a:rPr lang="en-GB" altLang="en-US" smtClean="0"/>
              <a:t>identifikaci nových</a:t>
            </a:r>
            <a:r>
              <a:rPr lang="cs-CZ" altLang="en-US" smtClean="0"/>
              <a:t> nebo </a:t>
            </a:r>
            <a:r>
              <a:rPr lang="en-GB" altLang="en-US" smtClean="0"/>
              <a:t>vzácn</a:t>
            </a:r>
            <a:r>
              <a:rPr lang="cs-CZ" altLang="en-US" smtClean="0"/>
              <a:t>ých </a:t>
            </a:r>
            <a:r>
              <a:rPr lang="en-GB" altLang="en-US" smtClean="0"/>
              <a:t>mutací</a:t>
            </a:r>
            <a:r>
              <a:rPr lang="cs-CZ" altLang="en-US" smtClean="0"/>
              <a:t>, </a:t>
            </a:r>
            <a:r>
              <a:rPr lang="en-GB" altLang="en-US" smtClean="0"/>
              <a:t>chromozomální</a:t>
            </a:r>
            <a:r>
              <a:rPr lang="cs-CZ" altLang="en-US" smtClean="0"/>
              <a:t>ch</a:t>
            </a:r>
            <a:r>
              <a:rPr lang="en-GB" altLang="en-US" smtClean="0"/>
              <a:t> přestav</a:t>
            </a:r>
            <a:r>
              <a:rPr lang="cs-CZ" altLang="en-US" smtClean="0"/>
              <a:t>e</a:t>
            </a:r>
            <a:r>
              <a:rPr lang="en-GB" altLang="en-US" smtClean="0"/>
              <a:t>b</a:t>
            </a:r>
            <a:r>
              <a:rPr lang="cs-CZ" altLang="en-US" smtClean="0"/>
              <a:t>, </a:t>
            </a:r>
            <a:r>
              <a:rPr lang="en-GB" altLang="en-US" smtClean="0"/>
              <a:t>pro nalezení nových</a:t>
            </a:r>
            <a:r>
              <a:rPr lang="cs-CZ" altLang="en-US" smtClean="0"/>
              <a:t> </a:t>
            </a:r>
            <a:r>
              <a:rPr lang="en-GB" altLang="en-US" smtClean="0"/>
              <a:t>potenciálně terapeutických cílů</a:t>
            </a:r>
          </a:p>
          <a:p>
            <a:endParaRPr lang="en-GB" altLang="en-US" smtClean="0"/>
          </a:p>
        </p:txBody>
      </p:sp>
      <p:sp>
        <p:nvSpPr>
          <p:cNvPr id="11674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447675"/>
            <a:fld id="{7F7518BF-5ED0-4EA1-B6E8-E479C192D804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defTabSz="447675"/>
              <a:t>17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/>
              <a:t>Celogenomové sekv.</a:t>
            </a:r>
            <a:r>
              <a:rPr lang="en-GB" altLang="en-US" smtClean="0"/>
              <a:t> od ~ $10.000 (výzkum od $4.000)</a:t>
            </a:r>
            <a:endParaRPr lang="cs-CZ" altLang="en-US" smtClean="0"/>
          </a:p>
          <a:p>
            <a:r>
              <a:rPr lang="cs-CZ" altLang="en-US" smtClean="0"/>
              <a:t>Využívá se nejčastěji k </a:t>
            </a:r>
            <a:r>
              <a:rPr lang="en-GB" altLang="en-US" smtClean="0"/>
              <a:t>identifikaci nových</a:t>
            </a:r>
            <a:r>
              <a:rPr lang="cs-CZ" altLang="en-US" smtClean="0"/>
              <a:t> nebo </a:t>
            </a:r>
            <a:r>
              <a:rPr lang="en-GB" altLang="en-US" smtClean="0"/>
              <a:t>vzácn</a:t>
            </a:r>
            <a:r>
              <a:rPr lang="cs-CZ" altLang="en-US" smtClean="0"/>
              <a:t>ých </a:t>
            </a:r>
            <a:r>
              <a:rPr lang="en-GB" altLang="en-US" smtClean="0"/>
              <a:t>mutací</a:t>
            </a:r>
            <a:r>
              <a:rPr lang="cs-CZ" altLang="en-US" smtClean="0"/>
              <a:t>, </a:t>
            </a:r>
            <a:r>
              <a:rPr lang="en-GB" altLang="en-US" smtClean="0"/>
              <a:t>chromozomální</a:t>
            </a:r>
            <a:r>
              <a:rPr lang="cs-CZ" altLang="en-US" smtClean="0"/>
              <a:t>ch</a:t>
            </a:r>
            <a:r>
              <a:rPr lang="en-GB" altLang="en-US" smtClean="0"/>
              <a:t> přestav</a:t>
            </a:r>
            <a:r>
              <a:rPr lang="cs-CZ" altLang="en-US" smtClean="0"/>
              <a:t>e</a:t>
            </a:r>
            <a:r>
              <a:rPr lang="en-GB" altLang="en-US" smtClean="0"/>
              <a:t>b</a:t>
            </a:r>
            <a:r>
              <a:rPr lang="cs-CZ" altLang="en-US" smtClean="0"/>
              <a:t>, </a:t>
            </a:r>
            <a:r>
              <a:rPr lang="en-GB" altLang="en-US" smtClean="0"/>
              <a:t>pro nalezení nových</a:t>
            </a:r>
            <a:r>
              <a:rPr lang="cs-CZ" altLang="en-US" smtClean="0"/>
              <a:t> </a:t>
            </a:r>
            <a:r>
              <a:rPr lang="en-GB" altLang="en-US" smtClean="0"/>
              <a:t>potenciálně terapeutických cílů</a:t>
            </a:r>
          </a:p>
          <a:p>
            <a:endParaRPr lang="en-GB" altLang="en-US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447675"/>
            <a:fld id="{E19E85FC-4868-4D62-AB63-22F8750814EB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defTabSz="447675"/>
              <a:t>23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7675" hangingPunct="1">
              <a:spcBef>
                <a:spcPct val="0"/>
              </a:spcBef>
            </a:pPr>
            <a:fld id="{79760784-DF2F-411C-97EF-AAFB59C36600}" type="slidenum">
              <a:rPr lang="cs-CZ" altLang="cs-CZ" smtClean="0">
                <a:latin typeface="Arial" charset="0"/>
              </a:rPr>
              <a:pPr defTabSz="447675" hangingPunct="1">
                <a:spcBef>
                  <a:spcPct val="0"/>
                </a:spcBef>
              </a:pPr>
              <a:t>24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0B7270-D382-4CD4-A69E-BC93A40F56B6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147EF-7A22-44AA-BEA1-99F14CDDEBC1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F244FA-58A2-4F7C-887A-02C73A2C303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147EF-7A22-44AA-BEA1-99F14CDDEBC1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62EB52F2-4985-490A-958C-E0B73021DD83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30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2400" smtClean="0"/>
              <a:t>Podrobněji k dráze p53:</a:t>
            </a:r>
          </a:p>
          <a:p>
            <a:r>
              <a:rPr lang="cs-CZ" altLang="cs-CZ" sz="2400" smtClean="0"/>
              <a:t>poškozeni (…) - signalizováno dalšími proteiny - modifikace p53, aktivace a stabilizace. Aktivovaný p53¨- aktivace transkripce genů zahrnutých v… i represe a protein-protein interakce</a:t>
            </a:r>
          </a:p>
          <a:p>
            <a:r>
              <a:rPr lang="cs-CZ" altLang="cs-CZ" sz="2400" smtClean="0"/>
              <a:t>Přísná regulace hladiny p53 v normální buňce - přes MDM2.</a:t>
            </a:r>
          </a:p>
          <a:p>
            <a:r>
              <a:rPr lang="cs-CZ" altLang="cs-CZ" sz="2400" smtClean="0"/>
              <a:t>p53 - tr. faktor, funguje jako tetramer, 393 aminokyselin, 50 kDa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6B183243-5F5B-481F-B45C-828D35719BDB}" type="slidenum">
              <a:rPr lang="cs-CZ" altLang="cs-CZ" b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31</a:t>
            </a:fld>
            <a:endParaRPr lang="cs-CZ" altLang="cs-CZ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49" tIns="46711" rIns="89949" bIns="46711" anchor="b"/>
          <a:lstStyle>
            <a:lvl1pPr defTabSz="393700"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393700"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393700"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393700"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393700"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C2E6CE2-3FB2-4C79-941D-81220519909E}" type="slidenum">
              <a:rPr lang="cs-CZ" altLang="cs-CZ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cs-CZ" altLang="cs-CZ">
              <a:latin typeface="Arial" charset="0"/>
            </a:endParaRP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84A835A-8944-4C09-9A8B-85595C960170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36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0E32AE8F-DE1C-46C9-8697-11F80BFD3F20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37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343696B3-5D96-4737-89DD-F3D7BAFCC18B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38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7675" hangingPunct="1">
              <a:spcBef>
                <a:spcPct val="0"/>
              </a:spcBef>
            </a:pPr>
            <a:fld id="{9BAA482F-5057-4783-8260-0E1170369300}" type="slidenum">
              <a:rPr lang="cs-CZ" altLang="cs-CZ" smtClean="0">
                <a:latin typeface="Arial" charset="0"/>
              </a:rPr>
              <a:pPr defTabSz="447675" hangingPunct="1">
                <a:spcBef>
                  <a:spcPct val="0"/>
                </a:spcBef>
              </a:pPr>
              <a:t>3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/>
              <a:t>Integrace omických dat: </a:t>
            </a:r>
            <a:r>
              <a:rPr lang="en-GB" altLang="en-US" smtClean="0"/>
              <a:t>U daného pacienta je osekvenován nádorový a zdravý genom. Genetická informace je</a:t>
            </a:r>
          </a:p>
          <a:p>
            <a:r>
              <a:rPr lang="en-GB" altLang="en-US" smtClean="0"/>
              <a:t>analyzována a interpretována multidisciplinárními experty. Pacientovi je navržena léčba</a:t>
            </a:r>
          </a:p>
          <a:p>
            <a:r>
              <a:rPr lang="en-GB" altLang="en-US" smtClean="0"/>
              <a:t>„šitá na míru“. Z analýzy profi tuje také pacientova rodina, protože se zjistí i hereditární riziko</a:t>
            </a:r>
          </a:p>
          <a:p>
            <a:r>
              <a:rPr lang="en-GB" altLang="en-US" smtClean="0"/>
              <a:t>vzniku nádorového onemocnění a mohou být provedena příslušná opatření</a:t>
            </a:r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D026423C-DEA3-4D74-92E8-8D054299A86C}" type="slidenum">
              <a:rPr lang="cs-CZ" altLang="cs-CZ">
                <a:solidFill>
                  <a:srgbClr val="000000"/>
                </a:solidFill>
                <a:latin typeface="Times New Roman" pitchFamily="18" charset="0"/>
              </a:rPr>
              <a:pPr/>
              <a:t>45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18E4E4-6112-4995-923A-78CE37191F21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9BC1A18-DABC-45A1-9148-5A1C133CD272}" type="slidenum">
              <a:rPr lang="cs-CZ" smtClean="0">
                <a:solidFill>
                  <a:srgbClr val="000000"/>
                </a:solidFill>
              </a:rPr>
              <a:pPr eaLnBrk="1" hangingPunct="1"/>
              <a:t>48</a:t>
            </a:fld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30AE004-8C18-4056-9118-81EA9375C59B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49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30AE004-8C18-4056-9118-81EA9375C59B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50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30AE004-8C18-4056-9118-81EA9375C59B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51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30AE004-8C18-4056-9118-81EA9375C59B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52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7675" hangingPunct="1">
              <a:spcBef>
                <a:spcPct val="0"/>
              </a:spcBef>
            </a:pPr>
            <a:fld id="{25DE7F04-11C3-4703-B9FF-D60DF4E52716}" type="slidenum">
              <a:rPr lang="cs-CZ" altLang="cs-CZ" smtClean="0">
                <a:latin typeface="Arial" charset="0"/>
              </a:rPr>
              <a:pPr defTabSz="447675" hangingPunct="1">
                <a:spcBef>
                  <a:spcPct val="0"/>
                </a:spcBef>
              </a:pPr>
              <a:t>4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7675" hangingPunct="1">
              <a:spcBef>
                <a:spcPct val="0"/>
              </a:spcBef>
            </a:pPr>
            <a:fld id="{A8F41590-2516-4CB8-A8E3-A141914A9C89}" type="slidenum">
              <a:rPr lang="cs-CZ" altLang="cs-CZ" smtClean="0">
                <a:latin typeface="Arial" charset="0"/>
              </a:rPr>
              <a:pPr defTabSz="447675" hangingPunct="1">
                <a:spcBef>
                  <a:spcPct val="0"/>
                </a:spcBef>
              </a:pPr>
              <a:t>5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8268" y="685838"/>
            <a:ext cx="5101464" cy="3429182"/>
          </a:xfrm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7675" hangingPunct="1">
              <a:spcBef>
                <a:spcPct val="0"/>
              </a:spcBef>
            </a:pPr>
            <a:fld id="{B6BD9BBD-8718-4C80-9A39-221BCA8E6E11}" type="slidenum">
              <a:rPr lang="cs-CZ" altLang="cs-CZ" smtClean="0">
                <a:latin typeface="Arial" charset="0"/>
              </a:rPr>
              <a:pPr defTabSz="447675" hangingPunct="1">
                <a:spcBef>
                  <a:spcPct val="0"/>
                </a:spcBef>
              </a:pPr>
              <a:t>8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8268" y="685838"/>
            <a:ext cx="5101464" cy="3429182"/>
          </a:xfrm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7675" hangingPunct="1">
              <a:spcBef>
                <a:spcPct val="0"/>
              </a:spcBef>
            </a:pPr>
            <a:fld id="{2C6C8F7D-6EA3-43D4-8C69-E6A8A2138EA5}" type="slidenum">
              <a:rPr lang="cs-CZ" altLang="cs-CZ" smtClean="0">
                <a:latin typeface="Arial" charset="0"/>
              </a:rPr>
              <a:pPr defTabSz="447675" hangingPunct="1">
                <a:spcBef>
                  <a:spcPct val="0"/>
                </a:spcBef>
              </a:pPr>
              <a:t>9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8268" y="685838"/>
            <a:ext cx="5101464" cy="3429182"/>
          </a:xfrm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60EBA-1FDD-4D7B-AB6B-6209ADA263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11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6425" cy="58483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D7BF3-2820-4561-9169-9281B1829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05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24783" y="188640"/>
            <a:ext cx="8435975" cy="237626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>
                <a:solidFill>
                  <a:srgbClr val="9900FF"/>
                </a:solidFill>
              </a:rPr>
              <a:t>ONKOGENETIKA</a:t>
            </a:r>
            <a:br>
              <a:rPr lang="cs-CZ" altLang="cs-CZ" sz="3200" dirty="0" smtClean="0">
                <a:solidFill>
                  <a:srgbClr val="9900FF"/>
                </a:solidFill>
              </a:rPr>
            </a:br>
            <a:r>
              <a:rPr lang="cs-CZ" altLang="cs-CZ" sz="3200" dirty="0" smtClean="0">
                <a:solidFill>
                  <a:srgbClr val="9900FF"/>
                </a:solidFill>
              </a:rPr>
              <a:t/>
            </a:r>
            <a:br>
              <a:rPr lang="cs-CZ" altLang="cs-CZ" sz="3200" dirty="0" smtClean="0">
                <a:solidFill>
                  <a:srgbClr val="9900FF"/>
                </a:solidFill>
              </a:rPr>
            </a:br>
            <a:r>
              <a:rPr lang="cs-CZ" altLang="cs-CZ" sz="3200" dirty="0" smtClean="0">
                <a:solidFill>
                  <a:srgbClr val="9900FF"/>
                </a:solidFill>
              </a:rPr>
              <a:t>„Původ, evoluce a léčba nádorů“</a:t>
            </a:r>
            <a:r>
              <a:rPr lang="cs-CZ" altLang="cs-CZ" sz="2800" dirty="0" smtClean="0"/>
              <a:t> </a:t>
            </a:r>
            <a:endParaRPr lang="cs-CZ" altLang="cs-CZ" sz="2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57192"/>
            <a:ext cx="2509738" cy="8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335212" cy="1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1"/>
          <p:cNvSpPr txBox="1">
            <a:spLocks noChangeArrowheads="1"/>
          </p:cNvSpPr>
          <p:nvPr/>
        </p:nvSpPr>
        <p:spPr bwMode="auto">
          <a:xfrm>
            <a:off x="1646589" y="2968427"/>
            <a:ext cx="6144855" cy="135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2" tIns="45696" rIns="91392" bIns="45696">
            <a:spAutoFit/>
          </a:bodyPr>
          <a:lstStyle/>
          <a:p>
            <a:pPr algn="ctr" defTabSz="44903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cs-CZ" sz="2200" b="1" dirty="0" smtClean="0">
                <a:solidFill>
                  <a:srgbClr val="0000FF"/>
                </a:solidFill>
                <a:latin typeface="+mn-lt"/>
              </a:rPr>
              <a:t>Doc. Mgr. Martin Trbušek, Ph.D.</a:t>
            </a:r>
          </a:p>
          <a:p>
            <a:pPr algn="ctr" defTabSz="44903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cs-CZ" sz="2200" dirty="0"/>
          </a:p>
          <a:p>
            <a:pPr algn="ctr" defTabSz="44903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+mn-lt"/>
              </a:rPr>
              <a:t>Interní </a:t>
            </a:r>
            <a:r>
              <a:rPr lang="cs-CZ" altLang="cs-CZ" sz="2200" dirty="0">
                <a:solidFill>
                  <a:schemeClr val="tx1"/>
                </a:solidFill>
                <a:latin typeface="+mn-lt"/>
              </a:rPr>
              <a:t>hematologická a onkologická klinika, FN </a:t>
            </a:r>
            <a:r>
              <a:rPr lang="cs-CZ" altLang="cs-CZ" sz="2200" dirty="0" smtClean="0">
                <a:solidFill>
                  <a:schemeClr val="tx1"/>
                </a:solidFill>
                <a:latin typeface="+mn-lt"/>
              </a:rPr>
              <a:t>Brno</a:t>
            </a:r>
            <a:endParaRPr lang="cs-CZ" altLang="cs-CZ" sz="2200" dirty="0">
              <a:solidFill>
                <a:schemeClr val="tx1"/>
              </a:solidFill>
              <a:latin typeface="+mn-lt"/>
            </a:endParaRPr>
          </a:p>
          <a:p>
            <a:pPr algn="ctr" defTabSz="44903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altLang="cs-CZ" sz="2200" dirty="0">
                <a:solidFill>
                  <a:schemeClr val="tx1"/>
                </a:solidFill>
                <a:latin typeface="+mn-lt"/>
              </a:rPr>
              <a:t>Lékařská fakulta MU</a:t>
            </a:r>
          </a:p>
        </p:txBody>
      </p:sp>
    </p:spTree>
    <p:extLst>
      <p:ext uri="{BB962C8B-B14F-4D97-AF65-F5344CB8AC3E}">
        <p14:creationId xmlns:p14="http://schemas.microsoft.com/office/powerpoint/2010/main" val="163369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024" y="116632"/>
            <a:ext cx="8435975" cy="93610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>
                <a:solidFill>
                  <a:srgbClr val="9900FF"/>
                </a:solidFill>
              </a:rPr>
              <a:t>Role </a:t>
            </a:r>
            <a:r>
              <a:rPr lang="cs-CZ" altLang="cs-CZ" sz="3200" dirty="0" smtClean="0">
                <a:solidFill>
                  <a:srgbClr val="9900FF"/>
                </a:solidFill>
              </a:rPr>
              <a:t>nádorových kmenových </a:t>
            </a:r>
            <a:r>
              <a:rPr lang="cs-CZ" altLang="cs-CZ" sz="3200" dirty="0" smtClean="0">
                <a:solidFill>
                  <a:srgbClr val="9900FF"/>
                </a:solidFill>
              </a:rPr>
              <a:t>buněk (CSC) </a:t>
            </a:r>
            <a:br>
              <a:rPr lang="cs-CZ" altLang="cs-CZ" sz="3200" dirty="0" smtClean="0">
                <a:solidFill>
                  <a:srgbClr val="9900FF"/>
                </a:solidFill>
              </a:rPr>
            </a:br>
            <a:r>
              <a:rPr lang="cs-CZ" altLang="cs-CZ" sz="3200" dirty="0" smtClean="0">
                <a:solidFill>
                  <a:srgbClr val="9900FF"/>
                </a:solidFill>
              </a:rPr>
              <a:t>při vzniku </a:t>
            </a:r>
            <a:r>
              <a:rPr lang="cs-CZ" altLang="cs-CZ" sz="3200" dirty="0" smtClean="0">
                <a:solidFill>
                  <a:srgbClr val="9900FF"/>
                </a:solidFill>
              </a:rPr>
              <a:t>tumoru </a:t>
            </a:r>
            <a:r>
              <a:rPr lang="cs-CZ" altLang="cs-CZ" sz="3200" dirty="0" smtClean="0">
                <a:solidFill>
                  <a:srgbClr val="9900FF"/>
                </a:solidFill>
              </a:rPr>
              <a:t>a jeho progresi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5291724"/>
            <a:ext cx="4045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Lidské tělo obsahuje </a:t>
            </a:r>
            <a:r>
              <a:rPr lang="cs-CZ" b="1" dirty="0" smtClean="0">
                <a:cs typeface="Calibri"/>
              </a:rPr>
              <a:t>~</a:t>
            </a:r>
            <a:r>
              <a:rPr lang="cs-CZ" b="1" dirty="0" smtClean="0"/>
              <a:t>10</a:t>
            </a:r>
            <a:r>
              <a:rPr lang="cs-CZ" b="1" baseline="30000" dirty="0" smtClean="0"/>
              <a:t>14</a:t>
            </a:r>
            <a:r>
              <a:rPr lang="cs-CZ" b="1" dirty="0"/>
              <a:t> </a:t>
            </a:r>
            <a:r>
              <a:rPr lang="cs-CZ" b="1" dirty="0" smtClean="0"/>
              <a:t>buněk</a:t>
            </a:r>
            <a:endParaRPr lang="cs-CZ" dirty="0" smtClean="0"/>
          </a:p>
          <a:p>
            <a:r>
              <a:rPr lang="cs-CZ" b="1" dirty="0">
                <a:cs typeface="Calibri"/>
              </a:rPr>
              <a:t>~</a:t>
            </a:r>
            <a:r>
              <a:rPr lang="cs-CZ" b="1" dirty="0" smtClean="0"/>
              <a:t>10</a:t>
            </a:r>
            <a:r>
              <a:rPr lang="cs-CZ" b="1" baseline="30000" dirty="0" smtClean="0"/>
              <a:t>11  </a:t>
            </a:r>
            <a:r>
              <a:rPr lang="cs-CZ" b="1" dirty="0" smtClean="0"/>
              <a:t> buněk</a:t>
            </a:r>
            <a:r>
              <a:rPr lang="cs-CZ" dirty="0" smtClean="0"/>
              <a:t> je každý den obnoveno (SC)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6" y="1124744"/>
            <a:ext cx="2830612" cy="39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99" y="1340768"/>
            <a:ext cx="4985345" cy="30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940564" y="4691559"/>
            <a:ext cx="3832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Pouze část nádorových buněk </a:t>
            </a:r>
            <a:r>
              <a:rPr lang="cs-CZ" dirty="0"/>
              <a:t>(CSC)</a:t>
            </a:r>
          </a:p>
          <a:p>
            <a:r>
              <a:rPr lang="cs-CZ" dirty="0"/>
              <a:t>j</a:t>
            </a:r>
            <a:r>
              <a:rPr lang="cs-CZ" dirty="0" smtClean="0"/>
              <a:t>e schopna vytvořit autonomní nádor,</a:t>
            </a:r>
          </a:p>
          <a:p>
            <a:r>
              <a:rPr lang="cs-CZ" dirty="0"/>
              <a:t>t</a:t>
            </a:r>
            <a:r>
              <a:rPr lang="cs-CZ" dirty="0" smtClean="0"/>
              <a:t>edy „nekonečně“ </a:t>
            </a:r>
            <a:r>
              <a:rPr lang="cs-CZ" dirty="0" err="1" smtClean="0"/>
              <a:t>proliferovat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14806" y="6038631"/>
            <a:ext cx="2877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Adopted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Batlle</a:t>
            </a:r>
            <a:r>
              <a:rPr lang="cs-CZ" sz="1600" dirty="0" smtClean="0"/>
              <a:t> and </a:t>
            </a:r>
            <a:r>
              <a:rPr lang="cs-CZ" sz="1600" dirty="0" err="1" smtClean="0"/>
              <a:t>Clevers</a:t>
            </a:r>
            <a:endParaRPr lang="cs-CZ" sz="1600" dirty="0" smtClean="0"/>
          </a:p>
          <a:p>
            <a:r>
              <a:rPr lang="cs-CZ" sz="1600" b="1" i="1" dirty="0" err="1" smtClean="0"/>
              <a:t>Nature</a:t>
            </a:r>
            <a:r>
              <a:rPr lang="cs-CZ" sz="1600" b="1" i="1" dirty="0" smtClean="0"/>
              <a:t> Med</a:t>
            </a:r>
            <a:r>
              <a:rPr lang="cs-CZ" sz="1600" dirty="0" smtClean="0"/>
              <a:t>, 2017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4348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92112" y="11219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>
                <a:solidFill>
                  <a:srgbClr val="9900FF"/>
                </a:solidFill>
              </a:rPr>
              <a:t>Buněčný původ nádorů vs. terapie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2515" y="764704"/>
            <a:ext cx="8536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Nádory pocházejí z </a:t>
            </a:r>
            <a:r>
              <a:rPr lang="cs-CZ" sz="2000" b="1" dirty="0" smtClean="0">
                <a:solidFill>
                  <a:srgbClr val="FF0000"/>
                </a:solidFill>
              </a:rPr>
              <a:t>kmenových </a:t>
            </a:r>
            <a:r>
              <a:rPr lang="cs-CZ" sz="2000" dirty="0" smtClean="0"/>
              <a:t>nebo </a:t>
            </a:r>
            <a:r>
              <a:rPr lang="cs-CZ" sz="2000" b="1" dirty="0" err="1" smtClean="0">
                <a:solidFill>
                  <a:srgbClr val="FF0000"/>
                </a:solidFill>
              </a:rPr>
              <a:t>progenitorových</a:t>
            </a:r>
            <a:r>
              <a:rPr lang="cs-CZ" sz="2000" b="1" dirty="0" smtClean="0">
                <a:solidFill>
                  <a:srgbClr val="FF0000"/>
                </a:solidFill>
              </a:rPr>
              <a:t> buněk</a:t>
            </a:r>
            <a:r>
              <a:rPr lang="cs-CZ" sz="2000" dirty="0" smtClean="0"/>
              <a:t>, jejichž vývoj je </a:t>
            </a:r>
          </a:p>
          <a:p>
            <a:r>
              <a:rPr lang="cs-CZ" sz="2000" dirty="0" smtClean="0"/>
              <a:t>pozměněn směrem od </a:t>
            </a:r>
            <a:r>
              <a:rPr lang="cs-CZ" sz="2000" u="sng" dirty="0" smtClean="0"/>
              <a:t>terminální diferenciace k jejich prosté </a:t>
            </a:r>
            <a:r>
              <a:rPr lang="cs-CZ" sz="2000" u="sng" dirty="0" err="1" smtClean="0"/>
              <a:t>sebeobnově</a:t>
            </a:r>
            <a:endParaRPr lang="cs-CZ" sz="2000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851" y="2040034"/>
            <a:ext cx="40799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Tento fenomén výrazně narušuje</a:t>
            </a:r>
          </a:p>
          <a:p>
            <a:r>
              <a:rPr lang="cs-CZ" sz="2000" dirty="0" smtClean="0"/>
              <a:t>úspěšnost terapie skrze přítomnost</a:t>
            </a:r>
          </a:p>
          <a:p>
            <a:r>
              <a:rPr lang="cs-CZ" sz="2000" dirty="0" smtClean="0"/>
              <a:t>tzv</a:t>
            </a:r>
            <a:r>
              <a:rPr lang="cs-CZ" sz="2000" dirty="0" smtClean="0"/>
              <a:t>.  </a:t>
            </a:r>
            <a:r>
              <a:rPr lang="cs-CZ" sz="2000" b="1" dirty="0">
                <a:solidFill>
                  <a:srgbClr val="0000FF"/>
                </a:solidFill>
              </a:rPr>
              <a:t>m</a:t>
            </a:r>
            <a:r>
              <a:rPr lang="cs-CZ" sz="2000" b="1" dirty="0" smtClean="0">
                <a:solidFill>
                  <a:srgbClr val="0000FF"/>
                </a:solidFill>
              </a:rPr>
              <a:t>inimální zbytkové choroby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která je příčinou následného </a:t>
            </a:r>
            <a:r>
              <a:rPr lang="cs-CZ" sz="2000" b="1" dirty="0" smtClean="0">
                <a:solidFill>
                  <a:srgbClr val="0000FF"/>
                </a:solidFill>
              </a:rPr>
              <a:t>relapsu</a:t>
            </a:r>
          </a:p>
          <a:p>
            <a:r>
              <a:rPr lang="cs-CZ" sz="2000" dirty="0" smtClean="0"/>
              <a:t>s proliferací  rezistentních klonů. </a:t>
            </a:r>
            <a:endParaRPr lang="cs-CZ" sz="2000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676064" y="2040034"/>
            <a:ext cx="3814763" cy="4484688"/>
            <a:chOff x="3365" y="1495"/>
            <a:chExt cx="2403" cy="2825"/>
          </a:xfrm>
        </p:grpSpPr>
        <p:sp>
          <p:nvSpPr>
            <p:cNvPr id="7" name="Oval 3"/>
            <p:cNvSpPr/>
            <p:nvPr/>
          </p:nvSpPr>
          <p:spPr>
            <a:xfrm>
              <a:off x="3709" y="1765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8" name="Oval 4"/>
            <p:cNvSpPr/>
            <p:nvPr/>
          </p:nvSpPr>
          <p:spPr>
            <a:xfrm>
              <a:off x="3529" y="2350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9" name="Oval 5"/>
            <p:cNvSpPr/>
            <p:nvPr/>
          </p:nvSpPr>
          <p:spPr>
            <a:xfrm>
              <a:off x="4069" y="2260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0" name="Oval 6"/>
            <p:cNvSpPr/>
            <p:nvPr/>
          </p:nvSpPr>
          <p:spPr>
            <a:xfrm>
              <a:off x="3889" y="2125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1" name="Oval 7"/>
            <p:cNvSpPr/>
            <p:nvPr/>
          </p:nvSpPr>
          <p:spPr>
            <a:xfrm>
              <a:off x="3868" y="1924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2" name="Oval 8"/>
            <p:cNvSpPr/>
            <p:nvPr/>
          </p:nvSpPr>
          <p:spPr>
            <a:xfrm>
              <a:off x="3556" y="2062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3" name="Oval 9"/>
            <p:cNvSpPr/>
            <p:nvPr/>
          </p:nvSpPr>
          <p:spPr>
            <a:xfrm>
              <a:off x="3709" y="2035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4" name="Oval 10"/>
            <p:cNvSpPr/>
            <p:nvPr/>
          </p:nvSpPr>
          <p:spPr>
            <a:xfrm>
              <a:off x="3748" y="2254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5" name="Oval 11"/>
            <p:cNvSpPr/>
            <p:nvPr/>
          </p:nvSpPr>
          <p:spPr>
            <a:xfrm>
              <a:off x="3934" y="2440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6" name="Oval 12"/>
            <p:cNvSpPr/>
            <p:nvPr/>
          </p:nvSpPr>
          <p:spPr>
            <a:xfrm>
              <a:off x="4920" y="1843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7" name="Oval 13"/>
            <p:cNvSpPr/>
            <p:nvPr/>
          </p:nvSpPr>
          <p:spPr>
            <a:xfrm>
              <a:off x="4617" y="2080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8" name="Oval 14"/>
            <p:cNvSpPr/>
            <p:nvPr/>
          </p:nvSpPr>
          <p:spPr>
            <a:xfrm>
              <a:off x="5112" y="1810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9" name="Oval 15"/>
            <p:cNvSpPr/>
            <p:nvPr/>
          </p:nvSpPr>
          <p:spPr>
            <a:xfrm>
              <a:off x="5067" y="2080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0" name="Oval 16"/>
            <p:cNvSpPr/>
            <p:nvPr/>
          </p:nvSpPr>
          <p:spPr>
            <a:xfrm>
              <a:off x="4887" y="2215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1" name="Oval 17"/>
            <p:cNvSpPr/>
            <p:nvPr/>
          </p:nvSpPr>
          <p:spPr>
            <a:xfrm>
              <a:off x="4842" y="2035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2" name="Oval 18"/>
            <p:cNvSpPr/>
            <p:nvPr/>
          </p:nvSpPr>
          <p:spPr>
            <a:xfrm>
              <a:off x="5112" y="2350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3" name="Oval 19"/>
            <p:cNvSpPr/>
            <p:nvPr/>
          </p:nvSpPr>
          <p:spPr>
            <a:xfrm>
              <a:off x="5292" y="2215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4" name="Oval 20"/>
            <p:cNvSpPr/>
            <p:nvPr/>
          </p:nvSpPr>
          <p:spPr>
            <a:xfrm>
              <a:off x="4842" y="2485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4021" y="1873"/>
              <a:ext cx="4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itchFamily="34" charset="0"/>
                </a:rPr>
                <a:t>mutTP53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5292" y="1720"/>
              <a:ext cx="4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itchFamily="34" charset="0"/>
                </a:rPr>
                <a:t>mutTP53</a:t>
              </a:r>
            </a:p>
          </p:txBody>
        </p:sp>
        <p:sp>
          <p:nvSpPr>
            <p:cNvPr id="27" name="Oval 29"/>
            <p:cNvSpPr/>
            <p:nvPr/>
          </p:nvSpPr>
          <p:spPr>
            <a:xfrm>
              <a:off x="4842" y="1720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8" name="TextBox 30"/>
            <p:cNvSpPr txBox="1">
              <a:spLocks noChangeArrowheads="1"/>
            </p:cNvSpPr>
            <p:nvPr/>
          </p:nvSpPr>
          <p:spPr bwMode="auto">
            <a:xfrm>
              <a:off x="3389" y="1670"/>
              <a:ext cx="4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itchFamily="34" charset="0"/>
                </a:rPr>
                <a:t>wtTP53</a:t>
              </a:r>
            </a:p>
          </p:txBody>
        </p:sp>
        <p:sp>
          <p:nvSpPr>
            <p:cNvPr id="29" name="Oval 31"/>
            <p:cNvSpPr/>
            <p:nvPr/>
          </p:nvSpPr>
          <p:spPr>
            <a:xfrm>
              <a:off x="5067" y="2485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30" name="Oval 32"/>
            <p:cNvSpPr/>
            <p:nvPr/>
          </p:nvSpPr>
          <p:spPr>
            <a:xfrm>
              <a:off x="5292" y="1990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31" name="Oval 33"/>
            <p:cNvSpPr/>
            <p:nvPr/>
          </p:nvSpPr>
          <p:spPr>
            <a:xfrm>
              <a:off x="3709" y="2485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32" name="Oval 34"/>
            <p:cNvSpPr/>
            <p:nvPr/>
          </p:nvSpPr>
          <p:spPr>
            <a:xfrm>
              <a:off x="4707" y="1810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33" name="TextBox 45"/>
            <p:cNvSpPr txBox="1">
              <a:spLocks noChangeArrowheads="1"/>
            </p:cNvSpPr>
            <p:nvPr/>
          </p:nvSpPr>
          <p:spPr bwMode="auto">
            <a:xfrm>
              <a:off x="4500" y="1679"/>
              <a:ext cx="4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itchFamily="34" charset="0"/>
                </a:rPr>
                <a:t>wtTP53</a:t>
              </a:r>
            </a:p>
          </p:txBody>
        </p:sp>
        <p:sp>
          <p:nvSpPr>
            <p:cNvPr id="34" name="TextBox 53"/>
            <p:cNvSpPr txBox="1">
              <a:spLocks noChangeArrowheads="1"/>
            </p:cNvSpPr>
            <p:nvPr/>
          </p:nvSpPr>
          <p:spPr bwMode="auto">
            <a:xfrm>
              <a:off x="3536" y="1495"/>
              <a:ext cx="8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en-US" altLang="cs-CZ" sz="1200" b="1" u="sng">
                  <a:solidFill>
                    <a:schemeClr val="tx1"/>
                  </a:solidFill>
                  <a:latin typeface="Calibri" pitchFamily="34" charset="0"/>
                </a:rPr>
                <a:t>BEFORE THERAPY</a:t>
              </a:r>
              <a:endParaRPr lang="cs-CZ" altLang="cs-CZ" sz="1200" b="1" u="sng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5" name="TextBox 54"/>
            <p:cNvSpPr txBox="1">
              <a:spLocks noChangeArrowheads="1"/>
            </p:cNvSpPr>
            <p:nvPr/>
          </p:nvSpPr>
          <p:spPr bwMode="auto">
            <a:xfrm>
              <a:off x="4715" y="1501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cs-CZ" altLang="cs-CZ" sz="1200" b="1" u="sng" dirty="0" smtClean="0">
                  <a:solidFill>
                    <a:schemeClr val="tx1"/>
                  </a:solidFill>
                  <a:latin typeface="Calibri" pitchFamily="34" charset="0"/>
                </a:rPr>
                <a:t>IN RELAPSE</a:t>
              </a:r>
              <a:endParaRPr lang="cs-CZ" altLang="cs-CZ" sz="1200" b="1" u="sng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36" name="Picture 55" descr="Data 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54"/>
            <a:stretch>
              <a:fillRect/>
            </a:stretch>
          </p:blipFill>
          <p:spPr bwMode="auto">
            <a:xfrm>
              <a:off x="4596" y="2751"/>
              <a:ext cx="1164" cy="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6" descr="Data 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81"/>
            <a:stretch>
              <a:fillRect/>
            </a:stretch>
          </p:blipFill>
          <p:spPr bwMode="auto">
            <a:xfrm>
              <a:off x="3365" y="2751"/>
              <a:ext cx="1237" cy="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2144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987099" y="260648"/>
            <a:ext cx="7442661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en-US" dirty="0" smtClean="0"/>
              <a:t> </a:t>
            </a:r>
            <a:r>
              <a:rPr lang="cs-CZ" altLang="en-US" dirty="0" smtClean="0">
                <a:solidFill>
                  <a:srgbClr val="9900FF"/>
                </a:solidFill>
                <a:ea typeface="+mj-ea"/>
                <a:cs typeface="+mj-cs"/>
              </a:rPr>
              <a:t>Klonální evoluce a „úzké hrdlo“ terapie: </a:t>
            </a:r>
          </a:p>
          <a:p>
            <a:pPr marL="0" indent="0" algn="ctr">
              <a:buNone/>
            </a:pPr>
            <a:r>
              <a:rPr lang="cs-CZ" altLang="en-US" dirty="0" smtClean="0">
                <a:solidFill>
                  <a:srgbClr val="9900FF"/>
                </a:solidFill>
                <a:ea typeface="+mj-ea"/>
                <a:cs typeface="+mj-cs"/>
              </a:rPr>
              <a:t>případ </a:t>
            </a:r>
            <a:r>
              <a:rPr lang="cs-CZ" altLang="en-US" dirty="0">
                <a:solidFill>
                  <a:srgbClr val="9900FF"/>
                </a:solidFill>
                <a:ea typeface="+mj-ea"/>
                <a:cs typeface="+mj-cs"/>
              </a:rPr>
              <a:t>AML</a:t>
            </a:r>
            <a:endParaRPr lang="en-GB" altLang="en-US" dirty="0">
              <a:solidFill>
                <a:srgbClr val="9900FF"/>
              </a:solidFill>
              <a:ea typeface="+mj-ea"/>
              <a:cs typeface="+mj-cs"/>
            </a:endParaRPr>
          </a:p>
        </p:txBody>
      </p:sp>
      <p:pic>
        <p:nvPicPr>
          <p:cNvPr id="32771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0" y="1991729"/>
            <a:ext cx="7711200" cy="37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ovéPole 5"/>
          <p:cNvSpPr txBox="1">
            <a:spLocks noChangeArrowheads="1"/>
          </p:cNvSpPr>
          <p:nvPr/>
        </p:nvSpPr>
        <p:spPr bwMode="auto">
          <a:xfrm>
            <a:off x="6444208" y="6079149"/>
            <a:ext cx="2114069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cs-CZ" altLang="en-US" sz="1600" dirty="0">
                <a:solidFill>
                  <a:schemeClr val="tx1"/>
                </a:solidFill>
              </a:rPr>
              <a:t>Ding et al.,</a:t>
            </a:r>
            <a:r>
              <a:rPr lang="cs-CZ" altLang="en-US" sz="1600" b="1" i="1" dirty="0" err="1">
                <a:solidFill>
                  <a:schemeClr val="tx1"/>
                </a:solidFill>
              </a:rPr>
              <a:t>Nature</a:t>
            </a:r>
            <a:r>
              <a:rPr lang="cs-CZ" altLang="en-US" sz="1600" dirty="0">
                <a:solidFill>
                  <a:schemeClr val="tx1"/>
                </a:solidFill>
              </a:rPr>
              <a:t> 2012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611560" y="173280"/>
            <a:ext cx="7962514" cy="794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defRPr/>
            </a:pPr>
            <a:r>
              <a:rPr lang="cs-CZ" altLang="cs-CZ" sz="3200" dirty="0" smtClean="0">
                <a:solidFill>
                  <a:srgbClr val="9900FF"/>
                </a:solidFill>
              </a:rPr>
              <a:t>Genové mutace jako základní rys rakoviny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pic>
        <p:nvPicPr>
          <p:cNvPr id="5123" name="Picture 2" descr="Výsledek obrázku pro sanger sequencing 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96" y="1337901"/>
            <a:ext cx="3188160" cy="47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ovéPole 2"/>
          <p:cNvSpPr txBox="1">
            <a:spLocks noChangeArrowheads="1"/>
          </p:cNvSpPr>
          <p:nvPr/>
        </p:nvSpPr>
        <p:spPr bwMode="auto">
          <a:xfrm>
            <a:off x="6804248" y="2132856"/>
            <a:ext cx="1944216" cy="73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cs-CZ" altLang="cs-CZ" sz="2200" dirty="0" smtClean="0"/>
              <a:t>Klasická PAGE</a:t>
            </a:r>
            <a:endParaRPr lang="cs-CZ" altLang="cs-CZ" sz="2200" dirty="0"/>
          </a:p>
          <a:p>
            <a:r>
              <a:rPr lang="cs-CZ" sz="2000" dirty="0" smtClean="0"/>
              <a:t>Značení </a:t>
            </a:r>
            <a:r>
              <a:rPr lang="cs-CZ" sz="2400" baseline="30000" dirty="0" smtClean="0"/>
              <a:t>35</a:t>
            </a:r>
            <a:r>
              <a:rPr lang="cs-CZ" sz="2000" dirty="0" smtClean="0"/>
              <a:t>S</a:t>
            </a:r>
            <a:endParaRPr lang="cs-CZ" altLang="cs-CZ" sz="2200" dirty="0"/>
          </a:p>
        </p:txBody>
      </p:sp>
      <p:pic>
        <p:nvPicPr>
          <p:cNvPr id="5125" name="Picture 6" descr="Výsledek obrázku pro frederick sa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0" y="1337901"/>
            <a:ext cx="1555200" cy="20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8808" y="3650718"/>
            <a:ext cx="2439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Frederick </a:t>
            </a:r>
            <a:r>
              <a:rPr lang="cs-CZ" b="1" dirty="0" err="1" smtClean="0"/>
              <a:t>Sanger</a:t>
            </a:r>
            <a:endParaRPr lang="cs-CZ" b="1" dirty="0" smtClean="0"/>
          </a:p>
          <a:p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Cambridge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8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699" y="1412776"/>
            <a:ext cx="7313760" cy="4572481"/>
          </a:xfrm>
        </p:spPr>
      </p:pic>
      <p:sp>
        <p:nvSpPr>
          <p:cNvPr id="4099" name="TextovéPole 4"/>
          <p:cNvSpPr txBox="1">
            <a:spLocks noChangeArrowheads="1"/>
          </p:cNvSpPr>
          <p:nvPr/>
        </p:nvSpPr>
        <p:spPr bwMode="auto">
          <a:xfrm>
            <a:off x="6009121" y="6272670"/>
            <a:ext cx="2441466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Stratton </a:t>
            </a:r>
            <a:r>
              <a:rPr lang="cs-CZ" altLang="en-US" sz="1600" dirty="0">
                <a:solidFill>
                  <a:schemeClr val="tx1"/>
                </a:solidFill>
              </a:rPr>
              <a:t>et al., </a:t>
            </a:r>
            <a:r>
              <a:rPr lang="cs-CZ" altLang="en-US" sz="1600" b="1" i="1" dirty="0" err="1">
                <a:solidFill>
                  <a:schemeClr val="tx1"/>
                </a:solidFill>
              </a:rPr>
              <a:t>Nature</a:t>
            </a:r>
            <a:r>
              <a:rPr lang="cs-CZ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>
                <a:solidFill>
                  <a:schemeClr val="tx1"/>
                </a:solidFill>
              </a:rPr>
              <a:t>2009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425619" y="293791"/>
            <a:ext cx="8233920" cy="794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defRPr/>
            </a:pPr>
            <a:r>
              <a:rPr lang="cs-CZ" altLang="cs-CZ" sz="3200" dirty="0" smtClean="0">
                <a:solidFill>
                  <a:srgbClr val="9900FF"/>
                </a:solidFill>
              </a:rPr>
              <a:t>(Dech beroucí) technologický pokrok </a:t>
            </a:r>
          </a:p>
          <a:p>
            <a:pPr eaLnBrk="1">
              <a:defRPr/>
            </a:pPr>
            <a:r>
              <a:rPr lang="cs-CZ" altLang="cs-CZ" sz="3200" dirty="0" smtClean="0">
                <a:solidFill>
                  <a:srgbClr val="9900FF"/>
                </a:solidFill>
              </a:rPr>
              <a:t>v </a:t>
            </a:r>
            <a:r>
              <a:rPr lang="cs-CZ" altLang="cs-CZ" sz="3200" dirty="0" err="1" smtClean="0">
                <a:solidFill>
                  <a:srgbClr val="9900FF"/>
                </a:solidFill>
              </a:rPr>
              <a:t>sekvenování</a:t>
            </a:r>
            <a:r>
              <a:rPr lang="cs-CZ" altLang="cs-CZ" sz="3200" dirty="0" smtClean="0">
                <a:solidFill>
                  <a:srgbClr val="9900FF"/>
                </a:solidFill>
              </a:rPr>
              <a:t> DNA 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4"/>
          <p:cNvSpPr txBox="1">
            <a:spLocks noChangeArrowheads="1"/>
          </p:cNvSpPr>
          <p:nvPr/>
        </p:nvSpPr>
        <p:spPr bwMode="auto">
          <a:xfrm>
            <a:off x="5025609" y="5989182"/>
            <a:ext cx="3703671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cs-CZ" altLang="en-US" sz="1600" dirty="0">
                <a:solidFill>
                  <a:schemeClr val="tx1"/>
                </a:solidFill>
              </a:rPr>
              <a:t>Simon et al., </a:t>
            </a:r>
            <a:r>
              <a:rPr lang="cs-CZ" altLang="en-US" sz="1600" b="1" i="1" dirty="0" err="1">
                <a:solidFill>
                  <a:schemeClr val="tx1"/>
                </a:solidFill>
              </a:rPr>
              <a:t>Nat</a:t>
            </a:r>
            <a:r>
              <a:rPr lang="cs-CZ" altLang="en-US" sz="1600" b="1" i="1" dirty="0">
                <a:solidFill>
                  <a:schemeClr val="tx1"/>
                </a:solidFill>
              </a:rPr>
              <a:t> </a:t>
            </a:r>
            <a:r>
              <a:rPr lang="cs-CZ" altLang="en-US" sz="1600" b="1" i="1" dirty="0" err="1">
                <a:solidFill>
                  <a:schemeClr val="tx1"/>
                </a:solidFill>
              </a:rPr>
              <a:t>Rev</a:t>
            </a:r>
            <a:r>
              <a:rPr lang="cs-CZ" altLang="en-US" sz="1600" b="1" i="1" dirty="0">
                <a:solidFill>
                  <a:schemeClr val="tx1"/>
                </a:solidFill>
              </a:rPr>
              <a:t> </a:t>
            </a:r>
            <a:r>
              <a:rPr lang="cs-CZ" altLang="en-US" sz="1600" b="1" i="1" dirty="0" err="1">
                <a:solidFill>
                  <a:schemeClr val="tx1"/>
                </a:solidFill>
              </a:rPr>
              <a:t>Drug</a:t>
            </a:r>
            <a:r>
              <a:rPr lang="cs-CZ" altLang="en-US" sz="1600" b="1" i="1" dirty="0">
                <a:solidFill>
                  <a:schemeClr val="tx1"/>
                </a:solidFill>
              </a:rPr>
              <a:t> </a:t>
            </a:r>
            <a:r>
              <a:rPr lang="cs-CZ" altLang="en-US" sz="1600" b="1" i="1" dirty="0" err="1">
                <a:solidFill>
                  <a:schemeClr val="tx1"/>
                </a:solidFill>
              </a:rPr>
              <a:t>Discovery</a:t>
            </a:r>
            <a:r>
              <a:rPr lang="cs-CZ" altLang="en-US" sz="1600" b="1" i="1" dirty="0">
                <a:solidFill>
                  <a:schemeClr val="tx1"/>
                </a:solidFill>
              </a:rPr>
              <a:t> </a:t>
            </a:r>
            <a:r>
              <a:rPr lang="cs-CZ" altLang="en-US" sz="1600" dirty="0">
                <a:solidFill>
                  <a:schemeClr val="tx1"/>
                </a:solidFill>
              </a:rPr>
              <a:t>2013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368641" y="116632"/>
            <a:ext cx="8360640" cy="874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defRPr/>
            </a:pPr>
            <a:r>
              <a:rPr lang="cs-CZ" altLang="cs-CZ" sz="3200" dirty="0" smtClean="0">
                <a:solidFill>
                  <a:srgbClr val="9900FF"/>
                </a:solidFill>
              </a:rPr>
              <a:t>Současnost: „uživatelsky-orientované“ NGS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sp>
        <p:nvSpPr>
          <p:cNvPr id="7172" name="TextovéPole 6"/>
          <p:cNvSpPr txBox="1">
            <a:spLocks noChangeArrowheads="1"/>
          </p:cNvSpPr>
          <p:nvPr/>
        </p:nvSpPr>
        <p:spPr bwMode="auto">
          <a:xfrm>
            <a:off x="368641" y="4725136"/>
            <a:ext cx="7299655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cs-CZ" altLang="en-US" sz="2200" dirty="0" smtClean="0"/>
              <a:t>   Genom                </a:t>
            </a:r>
            <a:r>
              <a:rPr lang="cs-CZ" altLang="en-US" sz="2200" dirty="0" err="1" smtClean="0"/>
              <a:t>Exom</a:t>
            </a:r>
            <a:r>
              <a:rPr lang="cs-CZ" altLang="en-US" sz="2200" dirty="0" smtClean="0"/>
              <a:t>                </a:t>
            </a:r>
            <a:r>
              <a:rPr lang="cs-CZ" altLang="en-US" sz="2200" dirty="0" err="1" smtClean="0"/>
              <a:t>Amplikon</a:t>
            </a:r>
            <a:r>
              <a:rPr lang="cs-CZ" altLang="en-US" sz="2200" dirty="0" smtClean="0"/>
              <a:t>         </a:t>
            </a:r>
            <a:r>
              <a:rPr lang="cs-CZ" altLang="en-US" sz="2200" dirty="0" err="1" smtClean="0"/>
              <a:t>Transkriptom</a:t>
            </a:r>
            <a:endParaRPr lang="en-GB" altLang="en-US" sz="2200" dirty="0"/>
          </a:p>
        </p:txBody>
      </p:sp>
      <p:pic>
        <p:nvPicPr>
          <p:cNvPr id="7173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121" y="1202527"/>
            <a:ext cx="8840160" cy="3532690"/>
          </a:xfrm>
        </p:spPr>
      </p:pic>
    </p:spTree>
    <p:extLst>
      <p:ext uri="{BB962C8B-B14F-4D97-AF65-F5344CB8AC3E}">
        <p14:creationId xmlns:p14="http://schemas.microsoft.com/office/powerpoint/2010/main" val="21114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511" indent="-414511" defTabSz="407315">
              <a:defRPr/>
            </a:pPr>
            <a:r>
              <a:rPr lang="cs-CZ" sz="2200" u="sng" dirty="0"/>
              <a:t>SNV = single </a:t>
            </a:r>
            <a:r>
              <a:rPr lang="cs-CZ" sz="2200" u="sng" dirty="0" err="1"/>
              <a:t>nucleotide</a:t>
            </a:r>
            <a:r>
              <a:rPr lang="cs-CZ" sz="2200" u="sng" dirty="0"/>
              <a:t> </a:t>
            </a:r>
            <a:r>
              <a:rPr lang="cs-CZ" sz="2200" u="sng" dirty="0" err="1"/>
              <a:t>variants</a:t>
            </a:r>
            <a:r>
              <a:rPr lang="cs-CZ" sz="2200" u="sng" dirty="0"/>
              <a:t> (mutace/SNP)</a:t>
            </a:r>
          </a:p>
          <a:p>
            <a:pPr marL="414511" indent="-414511" defTabSz="407315">
              <a:defRPr/>
            </a:pPr>
            <a:r>
              <a:rPr lang="cs-CZ" sz="2200" dirty="0"/>
              <a:t>CNV = copy </a:t>
            </a:r>
            <a:r>
              <a:rPr lang="cs-CZ" sz="2200" dirty="0" err="1"/>
              <a:t>number</a:t>
            </a:r>
            <a:r>
              <a:rPr lang="cs-CZ" sz="2200" dirty="0"/>
              <a:t> </a:t>
            </a:r>
            <a:r>
              <a:rPr lang="cs-CZ" sz="2200" dirty="0" err="1"/>
              <a:t>variation</a:t>
            </a:r>
            <a:r>
              <a:rPr lang="cs-CZ" sz="2200" dirty="0"/>
              <a:t> (inzerce/delece) </a:t>
            </a:r>
          </a:p>
          <a:p>
            <a:pPr marL="414511" indent="-414511" defTabSz="407315">
              <a:defRPr/>
            </a:pPr>
            <a:r>
              <a:rPr lang="cs-CZ" sz="2200" dirty="0"/>
              <a:t>strukturní aberace (translokace/inverze)</a:t>
            </a:r>
          </a:p>
          <a:p>
            <a:pPr marL="414511" indent="-414511" defTabSz="407315">
              <a:defRPr/>
            </a:pPr>
            <a:r>
              <a:rPr lang="cs-CZ" sz="2200" dirty="0"/>
              <a:t>genová exprese (</a:t>
            </a:r>
            <a:r>
              <a:rPr lang="cs-CZ" sz="2200" dirty="0" err="1"/>
              <a:t>mRNA</a:t>
            </a:r>
            <a:r>
              <a:rPr lang="cs-CZ" sz="2200" dirty="0"/>
              <a:t>)</a:t>
            </a:r>
          </a:p>
          <a:p>
            <a:pPr marL="414511" indent="-414511" defTabSz="407315">
              <a:defRPr/>
            </a:pPr>
            <a:r>
              <a:rPr lang="cs-CZ" sz="2200" dirty="0" err="1"/>
              <a:t>epigenetika</a:t>
            </a:r>
            <a:r>
              <a:rPr lang="cs-CZ" sz="2200" dirty="0"/>
              <a:t> (</a:t>
            </a:r>
            <a:r>
              <a:rPr lang="cs-CZ" sz="2200" dirty="0" err="1"/>
              <a:t>metylované</a:t>
            </a:r>
            <a:r>
              <a:rPr lang="cs-CZ" sz="2200" dirty="0"/>
              <a:t> oblasti)</a:t>
            </a:r>
          </a:p>
          <a:p>
            <a:pPr marL="414511" indent="-414511" defTabSz="407315">
              <a:defRPr/>
            </a:pPr>
            <a:r>
              <a:rPr lang="cs-CZ" sz="2200" dirty="0"/>
              <a:t>interakce DNA-protein</a:t>
            </a:r>
          </a:p>
          <a:p>
            <a:pPr marL="414511" indent="-414511" defTabSz="407315">
              <a:defRPr/>
            </a:pPr>
            <a:r>
              <a:rPr lang="cs-CZ" sz="2200" dirty="0"/>
              <a:t>analýza technologie CRISPR</a:t>
            </a:r>
          </a:p>
          <a:p>
            <a:pPr marL="0" indent="0" defTabSz="407315">
              <a:defRPr/>
            </a:pPr>
            <a:endParaRPr lang="en-GB" dirty="0" smtClean="0"/>
          </a:p>
          <a:p>
            <a:pPr marL="310884" indent="-310884" defTabSz="407315">
              <a:defRPr/>
            </a:pPr>
            <a:endParaRPr lang="en-GB" dirty="0"/>
          </a:p>
        </p:txBody>
      </p:sp>
      <p:sp>
        <p:nvSpPr>
          <p:cNvPr id="60419" name="Nadpis 1"/>
          <p:cNvSpPr txBox="1">
            <a:spLocks/>
          </p:cNvSpPr>
          <p:nvPr/>
        </p:nvSpPr>
        <p:spPr bwMode="auto">
          <a:xfrm>
            <a:off x="388800" y="293791"/>
            <a:ext cx="8360640" cy="7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30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02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74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46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cs-CZ" altLang="cs-CZ" dirty="0">
                <a:solidFill>
                  <a:srgbClr val="9900FF"/>
                </a:solidFill>
              </a:rPr>
              <a:t>Využití NGS </a:t>
            </a:r>
            <a:r>
              <a:rPr lang="cs-CZ" altLang="cs-CZ" dirty="0" smtClean="0">
                <a:solidFill>
                  <a:srgbClr val="9900FF"/>
                </a:solidFill>
              </a:rPr>
              <a:t>mimo přímé </a:t>
            </a:r>
            <a:r>
              <a:rPr lang="cs-CZ" altLang="cs-CZ" dirty="0" err="1">
                <a:solidFill>
                  <a:srgbClr val="9900FF"/>
                </a:solidFill>
              </a:rPr>
              <a:t>sekvenování</a:t>
            </a:r>
            <a:endParaRPr lang="cs-CZ" altLang="cs-CZ" dirty="0">
              <a:solidFill>
                <a:srgbClr val="9900FF"/>
              </a:solidFill>
            </a:endParaRPr>
          </a:p>
        </p:txBody>
      </p:sp>
      <p:pic>
        <p:nvPicPr>
          <p:cNvPr id="6042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21" y="4082830"/>
            <a:ext cx="2818080" cy="201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11840" y="97930"/>
            <a:ext cx="8225280" cy="587582"/>
          </a:xfrm>
        </p:spPr>
        <p:txBody>
          <a:bodyPr/>
          <a:lstStyle/>
          <a:p>
            <a:pPr defTabSz="407315">
              <a:defRPr/>
            </a:pPr>
            <a:r>
              <a:rPr lang="cs-CZ" altLang="en-US" sz="2900" dirty="0" err="1" smtClean="0">
                <a:solidFill>
                  <a:srgbClr val="9900FF"/>
                </a:solidFill>
              </a:rPr>
              <a:t>Celogenomová</a:t>
            </a:r>
            <a:r>
              <a:rPr lang="cs-CZ" altLang="en-US" sz="2900" dirty="0" smtClean="0">
                <a:solidFill>
                  <a:srgbClr val="9900FF"/>
                </a:solidFill>
              </a:rPr>
              <a:t> analýza (WGS) nádorů </a:t>
            </a:r>
            <a:r>
              <a:rPr lang="cs-CZ" altLang="en-US" sz="2900" dirty="0">
                <a:solidFill>
                  <a:srgbClr val="9900FF"/>
                </a:solidFill>
              </a:rPr>
              <a:t>z různých tkání</a:t>
            </a:r>
            <a:endParaRPr lang="en-GB" altLang="en-US" sz="2900" dirty="0">
              <a:solidFill>
                <a:srgbClr val="9900FF"/>
              </a:solidFill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60" y="881373"/>
            <a:ext cx="5171040" cy="560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ovéPole 5"/>
          <p:cNvSpPr txBox="1">
            <a:spLocks noChangeArrowheads="1"/>
          </p:cNvSpPr>
          <p:nvPr/>
        </p:nvSpPr>
        <p:spPr bwMode="auto">
          <a:xfrm>
            <a:off x="556642" y="2318643"/>
            <a:ext cx="2420476" cy="257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02" tIns="41451" rIns="82902" bIns="41451">
            <a:spAutoFit/>
          </a:bodyPr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„Driver“ mutace</a:t>
            </a:r>
          </a:p>
          <a:p>
            <a:pPr algn="ctr"/>
            <a:r>
              <a:rPr lang="cs-CZ" altLang="cs-CZ" dirty="0">
                <a:solidFill>
                  <a:schemeClr val="tx1"/>
                </a:solidFill>
              </a:rPr>
              <a:t>vs.</a:t>
            </a:r>
          </a:p>
          <a:p>
            <a:pPr algn="ctr"/>
            <a:r>
              <a:rPr lang="cs-CZ" altLang="cs-CZ" dirty="0">
                <a:solidFill>
                  <a:schemeClr val="tx1"/>
                </a:solidFill>
              </a:rPr>
              <a:t>„</a:t>
            </a:r>
            <a:r>
              <a:rPr lang="cs-CZ" altLang="cs-CZ" dirty="0" err="1">
                <a:solidFill>
                  <a:schemeClr val="tx1"/>
                </a:solidFill>
              </a:rPr>
              <a:t>Passenger</a:t>
            </a:r>
            <a:r>
              <a:rPr lang="cs-CZ" altLang="cs-CZ" dirty="0">
                <a:solidFill>
                  <a:schemeClr val="tx1"/>
                </a:solidFill>
              </a:rPr>
              <a:t>“ mutace</a:t>
            </a:r>
          </a:p>
          <a:p>
            <a:pPr algn="ctr"/>
            <a:endParaRPr lang="cs-CZ" altLang="cs-CZ" dirty="0">
              <a:solidFill>
                <a:schemeClr val="tx1"/>
              </a:solidFill>
            </a:endParaRPr>
          </a:p>
          <a:p>
            <a:pPr algn="ctr"/>
            <a:r>
              <a:rPr lang="cs-CZ" altLang="cs-CZ" dirty="0" smtClean="0">
                <a:solidFill>
                  <a:srgbClr val="C00000"/>
                </a:solidFill>
              </a:rPr>
              <a:t>„Driver“ </a:t>
            </a:r>
            <a:r>
              <a:rPr lang="cs-CZ" altLang="cs-CZ" dirty="0">
                <a:solidFill>
                  <a:srgbClr val="C00000"/>
                </a:solidFill>
              </a:rPr>
              <a:t>geny: </a:t>
            </a:r>
            <a:r>
              <a:rPr lang="cs-CZ" altLang="cs-CZ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~125</a:t>
            </a:r>
          </a:p>
          <a:p>
            <a:pPr algn="ctr"/>
            <a:r>
              <a:rPr lang="cs-CZ" alt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71 TS/54 ONC</a:t>
            </a:r>
            <a:endParaRPr lang="cs-CZ" altLang="cs-CZ" dirty="0">
              <a:solidFill>
                <a:schemeClr val="tx1"/>
              </a:solidFill>
            </a:endParaRPr>
          </a:p>
          <a:p>
            <a:pPr algn="ctr"/>
            <a:endParaRPr lang="cs-CZ" altLang="cs-CZ" dirty="0">
              <a:solidFill>
                <a:schemeClr val="tx1"/>
              </a:solidFill>
            </a:endParaRPr>
          </a:p>
          <a:p>
            <a:pPr algn="ctr"/>
            <a:r>
              <a:rPr lang="cs-CZ" altLang="cs-CZ" dirty="0">
                <a:solidFill>
                  <a:schemeClr val="tx1"/>
                </a:solidFill>
              </a:rPr>
              <a:t>PRINCIPY</a:t>
            </a:r>
          </a:p>
          <a:p>
            <a:pPr algn="ctr"/>
            <a:r>
              <a:rPr lang="cs-CZ" altLang="cs-CZ" u="sng" dirty="0">
                <a:solidFill>
                  <a:schemeClr val="tx1"/>
                </a:solidFill>
              </a:rPr>
              <a:t>DARWINOVSKÉ SELEKCE</a:t>
            </a:r>
          </a:p>
        </p:txBody>
      </p:sp>
      <p:sp>
        <p:nvSpPr>
          <p:cNvPr id="59397" name="TextovéPole 2"/>
          <p:cNvSpPr txBox="1">
            <a:spLocks noChangeArrowheads="1"/>
          </p:cNvSpPr>
          <p:nvPr/>
        </p:nvSpPr>
        <p:spPr bwMode="auto">
          <a:xfrm>
            <a:off x="110881" y="1149240"/>
            <a:ext cx="3012048" cy="3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02" tIns="41451" rIns="82902" bIns="41451">
            <a:spAutoFit/>
          </a:bodyPr>
          <a:lstStyle/>
          <a:p>
            <a:r>
              <a:rPr lang="cs-CZ" altLang="cs-CZ" u="sng">
                <a:solidFill>
                  <a:schemeClr val="tx1"/>
                </a:solidFill>
              </a:rPr>
              <a:t>Vysoce variabilní počet mutací</a:t>
            </a:r>
          </a:p>
        </p:txBody>
      </p:sp>
    </p:spTree>
    <p:extLst>
      <p:ext uri="{BB962C8B-B14F-4D97-AF65-F5344CB8AC3E}">
        <p14:creationId xmlns:p14="http://schemas.microsoft.com/office/powerpoint/2010/main" val="14642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370880" y="293791"/>
            <a:ext cx="6598080" cy="587582"/>
          </a:xfrm>
        </p:spPr>
        <p:txBody>
          <a:bodyPr>
            <a:normAutofit/>
          </a:bodyPr>
          <a:lstStyle/>
          <a:p>
            <a:pPr defTabSz="407315">
              <a:defRPr/>
            </a:pPr>
            <a:r>
              <a:rPr lang="cs-CZ" altLang="en-US" sz="3200" dirty="0" err="1">
                <a:solidFill>
                  <a:srgbClr val="9900FF"/>
                </a:solidFill>
              </a:rPr>
              <a:t>Exomové</a:t>
            </a:r>
            <a:r>
              <a:rPr lang="cs-CZ" altLang="en-US" sz="3200" dirty="0">
                <a:solidFill>
                  <a:srgbClr val="9900FF"/>
                </a:solidFill>
              </a:rPr>
              <a:t> </a:t>
            </a:r>
            <a:r>
              <a:rPr lang="cs-CZ" altLang="en-US" sz="3200" dirty="0" err="1">
                <a:solidFill>
                  <a:srgbClr val="9900FF"/>
                </a:solidFill>
              </a:rPr>
              <a:t>sekvenování</a:t>
            </a:r>
            <a:endParaRPr lang="en-GB" altLang="en-US" sz="3200" dirty="0">
              <a:solidFill>
                <a:srgbClr val="9900FF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6480" y="1273094"/>
            <a:ext cx="8225280" cy="2739168"/>
          </a:xfrm>
        </p:spPr>
        <p:txBody>
          <a:bodyPr/>
          <a:lstStyle/>
          <a:p>
            <a:pPr marL="413287" indent="-413287">
              <a:buFont typeface="Arial" charset="0"/>
              <a:buChar char="•"/>
            </a:pPr>
            <a:r>
              <a:rPr lang="cs-CZ" altLang="en-US" sz="2200" dirty="0"/>
              <a:t>WES = </a:t>
            </a:r>
            <a:r>
              <a:rPr lang="en-GB" altLang="en-US" sz="2200" i="1" dirty="0"/>
              <a:t>whole </a:t>
            </a:r>
            <a:r>
              <a:rPr lang="en-GB" altLang="en-US" sz="2200" i="1" dirty="0" err="1"/>
              <a:t>exome</a:t>
            </a:r>
            <a:r>
              <a:rPr lang="en-GB" altLang="en-US" sz="2200" i="1" dirty="0"/>
              <a:t> sequencing</a:t>
            </a:r>
          </a:p>
          <a:p>
            <a:pPr marL="413287" indent="-413287">
              <a:buFont typeface="Arial" charset="0"/>
              <a:buChar char="•"/>
            </a:pPr>
            <a:r>
              <a:rPr lang="en-GB" altLang="en-US" sz="2200" dirty="0" err="1"/>
              <a:t>Sekvenován</a:t>
            </a:r>
            <a:r>
              <a:rPr lang="cs-CZ" altLang="en-US" sz="2200" dirty="0"/>
              <a:t>í </a:t>
            </a:r>
            <a:r>
              <a:rPr lang="en-GB" altLang="en-US" sz="2200" dirty="0" err="1"/>
              <a:t>kódující</a:t>
            </a:r>
            <a:r>
              <a:rPr lang="cs-CZ" altLang="en-US" sz="2200" dirty="0"/>
              <a:t>ch</a:t>
            </a:r>
            <a:r>
              <a:rPr lang="en-GB" altLang="en-US" sz="2200" dirty="0"/>
              <a:t> oblast</a:t>
            </a:r>
            <a:r>
              <a:rPr lang="cs-CZ" altLang="en-US" sz="2200" dirty="0"/>
              <a:t>í</a:t>
            </a:r>
            <a:r>
              <a:rPr lang="en-GB" altLang="en-US" sz="2200" dirty="0"/>
              <a:t> </a:t>
            </a:r>
            <a:r>
              <a:rPr lang="cs-CZ" altLang="en-US" sz="2200" dirty="0"/>
              <a:t>=</a:t>
            </a:r>
            <a:r>
              <a:rPr lang="en-GB" altLang="en-US" sz="2200" dirty="0"/>
              <a:t> </a:t>
            </a:r>
            <a:r>
              <a:rPr lang="en-GB" altLang="en-US" sz="2200" b="1" dirty="0" err="1"/>
              <a:t>exom</a:t>
            </a:r>
            <a:r>
              <a:rPr lang="cs-CZ" altLang="en-US" sz="2200" dirty="0"/>
              <a:t> (</a:t>
            </a:r>
            <a:r>
              <a:rPr lang="en-GB" altLang="en-US" sz="2200" dirty="0" err="1"/>
              <a:t>asi</a:t>
            </a:r>
            <a:r>
              <a:rPr lang="en-GB" altLang="en-US" sz="2200" dirty="0"/>
              <a:t> 1 %</a:t>
            </a:r>
            <a:r>
              <a:rPr lang="cs-CZ" altLang="en-US" sz="2200" dirty="0"/>
              <a:t> genomu)</a:t>
            </a:r>
          </a:p>
          <a:p>
            <a:pPr marL="413287" indent="-413287">
              <a:buFont typeface="Arial" charset="0"/>
              <a:buChar char="•"/>
            </a:pPr>
            <a:r>
              <a:rPr lang="cs-CZ" altLang="en-US" sz="2200" b="1" dirty="0" err="1"/>
              <a:t>Efektivnějsí</a:t>
            </a:r>
            <a:r>
              <a:rPr lang="cs-CZ" altLang="en-US" sz="2200" b="1" dirty="0"/>
              <a:t> než WGS</a:t>
            </a:r>
            <a:r>
              <a:rPr lang="cs-CZ" altLang="en-US" sz="2200" dirty="0"/>
              <a:t>: rychlost, cena, </a:t>
            </a:r>
            <a:r>
              <a:rPr lang="cs-CZ" altLang="en-US" sz="2200" u="sng" dirty="0"/>
              <a:t>vyšší pokrytí</a:t>
            </a:r>
          </a:p>
        </p:txBody>
      </p:sp>
      <p:pic>
        <p:nvPicPr>
          <p:cNvPr id="7373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60" y="3323869"/>
            <a:ext cx="2672640" cy="28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5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56480" y="162738"/>
            <a:ext cx="8231040" cy="409003"/>
          </a:xfrm>
          <a:prstGeom prst="rect">
            <a:avLst/>
          </a:prstGeom>
          <a:noFill/>
          <a:ln>
            <a:noFill/>
          </a:ln>
          <a:extLst/>
        </p:spPr>
        <p:txBody>
          <a:bodyPr lIns="91380" tIns="45692" rIns="91380" bIns="45692" anchor="ctr"/>
          <a:lstStyle/>
          <a:p>
            <a:pPr algn="ctr" defTabSz="407315">
              <a:defRPr/>
            </a:pPr>
            <a:r>
              <a:rPr lang="cs-CZ" altLang="cs-CZ" sz="2800" dirty="0" err="1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Celoexomové</a:t>
            </a:r>
            <a:r>
              <a:rPr lang="cs-CZ" altLang="cs-CZ" sz="280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2800" dirty="0" err="1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sekvenování</a:t>
            </a:r>
            <a:r>
              <a:rPr lang="cs-CZ" altLang="cs-CZ" sz="280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28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a </a:t>
            </a:r>
            <a:r>
              <a:rPr lang="cs-CZ" altLang="cs-CZ" sz="280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mutace: příklad </a:t>
            </a:r>
            <a:r>
              <a:rPr lang="cs-CZ" altLang="cs-CZ" sz="28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CLL 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21" y="744558"/>
            <a:ext cx="6972480" cy="541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ovéPole 1"/>
          <p:cNvSpPr txBox="1">
            <a:spLocks noChangeArrowheads="1"/>
          </p:cNvSpPr>
          <p:nvPr/>
        </p:nvSpPr>
        <p:spPr bwMode="auto">
          <a:xfrm>
            <a:off x="1959840" y="6279059"/>
            <a:ext cx="4444301" cy="36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Nejčastěji mutované geny: </a:t>
            </a:r>
            <a:r>
              <a:rPr lang="cs-CZ" altLang="cs-CZ">
                <a:solidFill>
                  <a:srgbClr val="0000FF"/>
                </a:solidFill>
              </a:rPr>
              <a:t>SF3B1, ATM, TP53</a:t>
            </a:r>
            <a:r>
              <a:rPr lang="cs-CZ" altLang="cs-CZ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517" name="TextovéPole 2"/>
          <p:cNvSpPr txBox="1">
            <a:spLocks noChangeArrowheads="1"/>
          </p:cNvSpPr>
          <p:nvPr/>
        </p:nvSpPr>
        <p:spPr bwMode="auto">
          <a:xfrm>
            <a:off x="7264800" y="4509114"/>
            <a:ext cx="1271958" cy="5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/>
          <a:p>
            <a:r>
              <a:rPr lang="cs-CZ" altLang="cs-CZ" sz="1500"/>
              <a:t>Landau et al., </a:t>
            </a:r>
          </a:p>
          <a:p>
            <a:r>
              <a:rPr lang="cs-CZ" altLang="cs-CZ" sz="1500" b="1" i="1"/>
              <a:t>Nature </a:t>
            </a:r>
            <a:r>
              <a:rPr lang="cs-CZ" altLang="cs-CZ" sz="1500"/>
              <a:t>2015 </a:t>
            </a:r>
          </a:p>
        </p:txBody>
      </p:sp>
    </p:spTree>
    <p:extLst>
      <p:ext uri="{BB962C8B-B14F-4D97-AF65-F5344CB8AC3E}">
        <p14:creationId xmlns:p14="http://schemas.microsoft.com/office/powerpoint/2010/main" val="36551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24783" y="260648"/>
            <a:ext cx="8435975" cy="7920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>
                <a:solidFill>
                  <a:srgbClr val="9900FF"/>
                </a:solidFill>
              </a:rPr>
              <a:t>RAKOVINA: definice a základní klasifikace</a:t>
            </a:r>
            <a:endParaRPr lang="cs-CZ" altLang="cs-CZ" sz="2800" dirty="0"/>
          </a:p>
        </p:txBody>
      </p:sp>
      <p:sp>
        <p:nvSpPr>
          <p:cNvPr id="11271" name="TextovéPole 1"/>
          <p:cNvSpPr txBox="1">
            <a:spLocks noChangeArrowheads="1"/>
          </p:cNvSpPr>
          <p:nvPr/>
        </p:nvSpPr>
        <p:spPr bwMode="auto">
          <a:xfrm>
            <a:off x="209066" y="1628800"/>
            <a:ext cx="884667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 smtClean="0">
                <a:solidFill>
                  <a:schemeClr val="tx1"/>
                </a:solidFill>
              </a:rPr>
              <a:t>RAKOVINA </a:t>
            </a:r>
            <a:r>
              <a:rPr lang="cs-CZ" altLang="cs-CZ" sz="2000" dirty="0" smtClean="0"/>
              <a:t>představuje abnormální růst buněk ve tkáni s následným šířením po těle </a:t>
            </a:r>
          </a:p>
          <a:p>
            <a:r>
              <a:rPr lang="cs-CZ" altLang="cs-CZ" sz="2000" dirty="0" smtClean="0"/>
              <a:t>při </a:t>
            </a:r>
            <a:r>
              <a:rPr lang="cs-CZ" altLang="cs-CZ" sz="2000" dirty="0" smtClean="0">
                <a:solidFill>
                  <a:schemeClr val="tx1"/>
                </a:solidFill>
              </a:rPr>
              <a:t>vytváření </a:t>
            </a:r>
            <a:r>
              <a:rPr lang="cs-CZ" altLang="cs-CZ" sz="2000" dirty="0" smtClean="0">
                <a:solidFill>
                  <a:schemeClr val="tx1"/>
                </a:solidFill>
              </a:rPr>
              <a:t>metastáz</a:t>
            </a:r>
            <a:endParaRPr lang="cs-CZ" altLang="cs-CZ" sz="2000" b="1" dirty="0" smtClean="0">
              <a:solidFill>
                <a:schemeClr val="tx1"/>
              </a:solidFill>
            </a:endParaRPr>
          </a:p>
          <a:p>
            <a:endParaRPr lang="cs-CZ" altLang="cs-CZ" sz="2000" dirty="0" smtClean="0">
              <a:solidFill>
                <a:schemeClr val="tx1"/>
              </a:solidFill>
            </a:endParaRPr>
          </a:p>
          <a:p>
            <a:r>
              <a:rPr lang="cs-CZ" altLang="cs-CZ" sz="2000" dirty="0" smtClean="0">
                <a:solidFill>
                  <a:srgbClr val="0000FF"/>
                </a:solidFill>
              </a:rPr>
              <a:t>Základní dělení je odvozeno od buňky (resp. tkáně) původu:</a:t>
            </a:r>
          </a:p>
          <a:p>
            <a:endParaRPr lang="cs-CZ" altLang="cs-CZ" sz="2000" dirty="0"/>
          </a:p>
          <a:p>
            <a:r>
              <a:rPr lang="cs-CZ" altLang="cs-CZ" sz="2000" u="sng" dirty="0" smtClean="0"/>
              <a:t>Karcinomy</a:t>
            </a:r>
            <a:r>
              <a:rPr lang="cs-CZ" altLang="cs-CZ" sz="2000" dirty="0" smtClean="0"/>
              <a:t> jsou odvozeny z epiteliální tkáně – např. nádory prsu, plic, střeva nebo pankreatu  </a:t>
            </a:r>
          </a:p>
          <a:p>
            <a:endParaRPr lang="cs-CZ" altLang="cs-CZ" sz="2000" dirty="0"/>
          </a:p>
          <a:p>
            <a:r>
              <a:rPr lang="cs-CZ" altLang="cs-CZ" sz="2000" u="sng" dirty="0" smtClean="0"/>
              <a:t>Sarkomy </a:t>
            </a:r>
            <a:r>
              <a:rPr lang="cs-CZ" altLang="cs-CZ" sz="2000" dirty="0" smtClean="0"/>
              <a:t>mají svůj původ v mezenchymálních buňkách (pojivová tkáň) </a:t>
            </a:r>
          </a:p>
          <a:p>
            <a:r>
              <a:rPr lang="cs-CZ" altLang="cs-CZ" sz="2000" dirty="0" smtClean="0"/>
              <a:t>– např. nádory kostí (osteosarkomy)</a:t>
            </a:r>
          </a:p>
          <a:p>
            <a:endParaRPr lang="cs-CZ" altLang="cs-CZ" sz="2000" dirty="0"/>
          </a:p>
          <a:p>
            <a:r>
              <a:rPr lang="cs-CZ" altLang="cs-CZ" sz="2000" u="sng" dirty="0" smtClean="0"/>
              <a:t>Nádory krevních buněk a </a:t>
            </a:r>
            <a:r>
              <a:rPr lang="cs-CZ" altLang="cs-CZ" sz="2000" u="sng" dirty="0" err="1" smtClean="0"/>
              <a:t>hematopoietického</a:t>
            </a:r>
            <a:r>
              <a:rPr lang="cs-CZ" altLang="cs-CZ" sz="2000" u="sng" dirty="0" smtClean="0"/>
              <a:t> systému </a:t>
            </a:r>
            <a:r>
              <a:rPr lang="cs-CZ" altLang="cs-CZ" sz="2000" dirty="0" smtClean="0"/>
              <a:t>– leukémie a lymfomy</a:t>
            </a:r>
          </a:p>
          <a:p>
            <a:endParaRPr lang="cs-CZ" altLang="cs-CZ" sz="2000" dirty="0"/>
          </a:p>
          <a:p>
            <a:r>
              <a:rPr lang="cs-CZ" altLang="cs-CZ" sz="2000" u="sng" dirty="0" smtClean="0"/>
              <a:t>Nádory zárodečných buněk </a:t>
            </a:r>
            <a:r>
              <a:rPr lang="cs-CZ" altLang="cs-CZ" sz="2000" dirty="0" smtClean="0"/>
              <a:t>– např. ovariální karcinom nebo </a:t>
            </a:r>
            <a:r>
              <a:rPr lang="cs-CZ" altLang="cs-CZ" sz="2000" dirty="0" err="1" smtClean="0"/>
              <a:t>seminom</a:t>
            </a:r>
            <a:r>
              <a:rPr lang="cs-CZ" altLang="cs-CZ" sz="2000" dirty="0" smtClean="0"/>
              <a:t>  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4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959840" y="227544"/>
            <a:ext cx="5551200" cy="653829"/>
          </a:xfrm>
        </p:spPr>
        <p:txBody>
          <a:bodyPr>
            <a:normAutofit/>
          </a:bodyPr>
          <a:lstStyle/>
          <a:p>
            <a:pPr defTabSz="407315">
              <a:defRPr/>
            </a:pPr>
            <a:r>
              <a:rPr lang="cs-CZ" altLang="en-US" sz="3200" dirty="0">
                <a:solidFill>
                  <a:srgbClr val="9900FF"/>
                </a:solidFill>
              </a:rPr>
              <a:t>Cílené </a:t>
            </a:r>
            <a:r>
              <a:rPr lang="cs-CZ" altLang="en-US" sz="3200" dirty="0" err="1">
                <a:solidFill>
                  <a:srgbClr val="9900FF"/>
                </a:solidFill>
              </a:rPr>
              <a:t>sekvenování</a:t>
            </a:r>
            <a:endParaRPr lang="en-GB" altLang="en-US" sz="3200" dirty="0">
              <a:solidFill>
                <a:srgbClr val="9900FF"/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522720" y="1337901"/>
            <a:ext cx="8225280" cy="3332510"/>
          </a:xfrm>
        </p:spPr>
        <p:txBody>
          <a:bodyPr>
            <a:normAutofit/>
          </a:bodyPr>
          <a:lstStyle/>
          <a:p>
            <a:pPr marL="414511" indent="-414511" defTabSz="407315">
              <a:buFont typeface="Arial" charset="0"/>
              <a:buChar char="•"/>
              <a:defRPr/>
            </a:pPr>
            <a:r>
              <a:rPr lang="cs-CZ" altLang="en-US" sz="2000" i="1" dirty="0" err="1" smtClean="0"/>
              <a:t>Targeted</a:t>
            </a:r>
            <a:r>
              <a:rPr lang="cs-CZ" altLang="en-US" sz="2000" i="1" dirty="0" smtClean="0"/>
              <a:t> </a:t>
            </a:r>
            <a:r>
              <a:rPr lang="cs-CZ" altLang="en-US" sz="2000" i="1" dirty="0" err="1"/>
              <a:t>sequencing</a:t>
            </a:r>
            <a:endParaRPr lang="cs-CZ" altLang="en-US" sz="2000" i="1" dirty="0"/>
          </a:p>
          <a:p>
            <a:pPr marL="414511" indent="-414511" defTabSz="407315">
              <a:buFont typeface="Arial" charset="0"/>
              <a:buChar char="•"/>
              <a:defRPr/>
            </a:pPr>
            <a:r>
              <a:rPr lang="cs-CZ" altLang="en-US" sz="2000" dirty="0"/>
              <a:t>Princip: PCR amplifikace nebo využití cílených sond</a:t>
            </a:r>
          </a:p>
          <a:p>
            <a:pPr marL="414511" indent="-414511" defTabSz="407315">
              <a:buFont typeface="Arial" charset="0"/>
              <a:buChar char="•"/>
              <a:defRPr/>
            </a:pPr>
            <a:r>
              <a:rPr lang="cs-CZ" altLang="en-US" sz="2000" dirty="0"/>
              <a:t>I</a:t>
            </a:r>
            <a:r>
              <a:rPr lang="en-GB" altLang="en-US" sz="2000" dirty="0" err="1"/>
              <a:t>dentifi</a:t>
            </a:r>
            <a:r>
              <a:rPr lang="cs-CZ" altLang="en-US" sz="2000" dirty="0" err="1"/>
              <a:t>kace</a:t>
            </a:r>
            <a:r>
              <a:rPr lang="en-GB" altLang="en-US" sz="2000" dirty="0"/>
              <a:t> </a:t>
            </a:r>
            <a:r>
              <a:rPr lang="cs-CZ" altLang="en-US" sz="2000" dirty="0"/>
              <a:t>mutačních </a:t>
            </a:r>
            <a:r>
              <a:rPr lang="en-GB" altLang="en-US" sz="2000" dirty="0"/>
              <a:t>variant</a:t>
            </a:r>
            <a:r>
              <a:rPr lang="cs-CZ" altLang="en-US" sz="2000" dirty="0"/>
              <a:t> pod detekčním limitem </a:t>
            </a:r>
            <a:r>
              <a:rPr lang="cs-CZ" altLang="en-US" sz="2000" dirty="0" err="1"/>
              <a:t>Sangerova</a:t>
            </a:r>
            <a:r>
              <a:rPr lang="cs-CZ" altLang="en-US" sz="2000" dirty="0"/>
              <a:t> </a:t>
            </a:r>
            <a:r>
              <a:rPr lang="cs-CZ" altLang="en-US" sz="2000" dirty="0" err="1"/>
              <a:t>sekv</a:t>
            </a:r>
            <a:r>
              <a:rPr lang="cs-CZ" altLang="en-US" sz="2000" dirty="0"/>
              <a:t>.</a:t>
            </a:r>
          </a:p>
          <a:p>
            <a:pPr marL="0" indent="0" defTabSz="407315">
              <a:defRPr/>
            </a:pPr>
            <a:r>
              <a:rPr lang="cs-CZ" altLang="en-US" sz="2000" dirty="0"/>
              <a:t>      </a:t>
            </a:r>
            <a:r>
              <a:rPr lang="cs-CZ" altLang="en-US" sz="2000" dirty="0" smtClean="0"/>
              <a:t>(</a:t>
            </a:r>
            <a:r>
              <a:rPr lang="cs-CZ" altLang="en-US" sz="2000" dirty="0"/>
              <a:t>až 1% při vysokém pokrytí – tzv. </a:t>
            </a:r>
            <a:r>
              <a:rPr lang="cs-CZ" altLang="en-US" sz="2000" i="1" dirty="0"/>
              <a:t>ultra-</a:t>
            </a:r>
            <a:r>
              <a:rPr lang="cs-CZ" altLang="en-US" sz="2000" i="1" dirty="0" err="1"/>
              <a:t>deep</a:t>
            </a:r>
            <a:r>
              <a:rPr lang="cs-CZ" altLang="en-US" sz="2000" i="1" dirty="0"/>
              <a:t> NGS</a:t>
            </a:r>
            <a:r>
              <a:rPr lang="cs-CZ" altLang="en-US" sz="2000" dirty="0"/>
              <a:t>)</a:t>
            </a:r>
          </a:p>
          <a:p>
            <a:pPr marL="414511" indent="-414511" defTabSz="407315">
              <a:buFont typeface="Arial" charset="0"/>
              <a:buChar char="•"/>
              <a:defRPr/>
            </a:pPr>
            <a:r>
              <a:rPr lang="cs-CZ" altLang="en-US" sz="2000" dirty="0"/>
              <a:t>Výhodné pro sledování </a:t>
            </a:r>
            <a:r>
              <a:rPr lang="cs-CZ" altLang="en-US" sz="2000" b="1" dirty="0"/>
              <a:t>klonální evoluce nádorů</a:t>
            </a:r>
          </a:p>
          <a:p>
            <a:pPr marL="414511" indent="-414511" defTabSz="407315">
              <a:buFont typeface="Arial" charset="0"/>
              <a:buChar char="•"/>
              <a:defRPr/>
            </a:pPr>
            <a:r>
              <a:rPr lang="cs-CZ" altLang="en-US" sz="2000" b="1" dirty="0"/>
              <a:t>Výhody oproti WGS / WES</a:t>
            </a:r>
            <a:r>
              <a:rPr lang="cs-CZ" altLang="en-US" sz="2000" dirty="0"/>
              <a:t>: rychlost</a:t>
            </a:r>
            <a:r>
              <a:rPr lang="en-GB" altLang="en-US" sz="2000" dirty="0"/>
              <a:t>, </a:t>
            </a:r>
            <a:r>
              <a:rPr lang="cs-CZ" altLang="en-US" sz="2000" dirty="0"/>
              <a:t>cena,</a:t>
            </a:r>
            <a:r>
              <a:rPr lang="en-GB" altLang="en-US" sz="2000" dirty="0"/>
              <a:t> </a:t>
            </a:r>
            <a:r>
              <a:rPr lang="en-GB" altLang="en-US" sz="2000" u="sng" dirty="0" err="1"/>
              <a:t>méně</a:t>
            </a:r>
            <a:r>
              <a:rPr lang="en-GB" altLang="en-US" sz="2000" u="sng" dirty="0"/>
              <a:t> pro</a:t>
            </a:r>
            <a:r>
              <a:rPr lang="cs-CZ" altLang="en-US" sz="2000" u="sng" dirty="0" err="1"/>
              <a:t>storu</a:t>
            </a:r>
            <a:r>
              <a:rPr lang="cs-CZ" altLang="en-US" sz="2000" u="sng" dirty="0"/>
              <a:t> pro skladování dat</a:t>
            </a:r>
          </a:p>
          <a:p>
            <a:pPr marL="414511" indent="-414511" defTabSz="407315">
              <a:buFont typeface="Arial" charset="0"/>
              <a:buChar char="•"/>
              <a:defRPr/>
            </a:pPr>
            <a:r>
              <a:rPr lang="cs-CZ" altLang="en-US" sz="2000" dirty="0"/>
              <a:t>Pro s</a:t>
            </a:r>
            <a:r>
              <a:rPr lang="en-GB" altLang="en-US" sz="2000" dirty="0" err="1"/>
              <a:t>ekvenování</a:t>
            </a:r>
            <a:r>
              <a:rPr lang="en-GB" altLang="en-US" sz="2000" dirty="0"/>
              <a:t> </a:t>
            </a:r>
            <a:r>
              <a:rPr lang="en-GB" altLang="en-US" sz="2000" dirty="0" err="1"/>
              <a:t>velkého</a:t>
            </a:r>
            <a:r>
              <a:rPr lang="cs-CZ" altLang="en-US" sz="2000" dirty="0"/>
              <a:t> </a:t>
            </a:r>
            <a:r>
              <a:rPr lang="en-GB" altLang="en-US" sz="2000" dirty="0" err="1"/>
              <a:t>počtu</a:t>
            </a:r>
            <a:r>
              <a:rPr lang="en-GB" altLang="en-US" sz="2000" dirty="0"/>
              <a:t> </a:t>
            </a:r>
            <a:r>
              <a:rPr lang="en-GB" altLang="en-US" sz="2000" dirty="0" err="1"/>
              <a:t>vzorků</a:t>
            </a:r>
            <a:r>
              <a:rPr lang="cs-CZ" altLang="en-US" sz="2000" dirty="0"/>
              <a:t> (</a:t>
            </a:r>
            <a:r>
              <a:rPr lang="en-GB" altLang="en-US" sz="2000" dirty="0"/>
              <a:t>screening</a:t>
            </a:r>
            <a:r>
              <a:rPr lang="cs-CZ" altLang="en-US" sz="2000" dirty="0"/>
              <a:t>)</a:t>
            </a:r>
            <a:r>
              <a:rPr lang="en-GB" altLang="en-US" sz="2000" dirty="0"/>
              <a:t> </a:t>
            </a:r>
            <a:r>
              <a:rPr lang="en-GB" altLang="en-US" sz="2000" dirty="0" err="1"/>
              <a:t>nebo</a:t>
            </a:r>
            <a:r>
              <a:rPr lang="cs-CZ" altLang="en-US" sz="2000" dirty="0"/>
              <a:t> </a:t>
            </a:r>
            <a:r>
              <a:rPr lang="en-GB" altLang="en-US" sz="2000" dirty="0" err="1"/>
              <a:t>validaci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genetických</a:t>
            </a:r>
            <a:r>
              <a:rPr lang="en-GB" altLang="en-US" sz="2000" dirty="0"/>
              <a:t> variant v </a:t>
            </a:r>
            <a:r>
              <a:rPr lang="en-GB" altLang="en-US" sz="2000" dirty="0" err="1"/>
              <a:t>populac</a:t>
            </a:r>
            <a:r>
              <a:rPr lang="cs-CZ" altLang="en-US" sz="2000" dirty="0"/>
              <a:t>i</a:t>
            </a:r>
          </a:p>
        </p:txBody>
      </p:sp>
      <p:pic>
        <p:nvPicPr>
          <p:cNvPr id="7782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20" y="4866272"/>
            <a:ext cx="1728000" cy="163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25811"/>
              </p:ext>
            </p:extLst>
          </p:nvPr>
        </p:nvGraphicFramePr>
        <p:xfrm>
          <a:off x="199529" y="1196752"/>
          <a:ext cx="8817120" cy="5357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036"/>
                <a:gridCol w="862917"/>
                <a:gridCol w="950269"/>
                <a:gridCol w="1297024"/>
                <a:gridCol w="847036"/>
                <a:gridCol w="1229086"/>
                <a:gridCol w="1381729"/>
                <a:gridCol w="1402023"/>
              </a:tblGrid>
              <a:tr h="504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Count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Coverage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Gene_function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RefGene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Exon_number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cDNA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Codon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1752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1752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c.5948A&gt;G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p.N1983S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2261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2452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92,21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exon22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c.3161C&gt;G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p.P1054R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690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2962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23,3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c.7311C&gt;A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p.Y2437X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</a:tr>
              <a:tr h="5046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1203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8,31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exon24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c.3433_3435del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p.1145_1145del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1433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5,16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c.4578C&gt;T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p.P1526P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1281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3,59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exon43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c.6258T&gt;A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p.Y2086X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243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8231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2,95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splicing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exon19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c.2921+1G&gt;A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p.P962Q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</a:tr>
              <a:tr h="5046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699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2,72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exon25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c.3705_3709del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p.P1235fs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1087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c.480delT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p.S160fs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1046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2,29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c.483G&gt;C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p.Q161H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3357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exon26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c.3837G&gt;A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p.W1279X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</a:tr>
              <a:tr h="5046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5626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1,3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ATM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exon26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c.3952_3960del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p.1318_1320del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5151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1,24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ATM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exon49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c.7181C&gt;T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p.S2394L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904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1,22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exon63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c.9022C&gt;T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p.R3008C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</a:tr>
              <a:tr h="5046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3514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1,2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ATM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exon10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c.1402_1403del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p.K468fs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445" name="TextovéPole 3"/>
          <p:cNvSpPr txBox="1">
            <a:spLocks noChangeArrowheads="1"/>
          </p:cNvSpPr>
          <p:nvPr/>
        </p:nvSpPr>
        <p:spPr bwMode="auto">
          <a:xfrm>
            <a:off x="1254206" y="179214"/>
            <a:ext cx="6537716" cy="106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cs-CZ" altLang="cs-CZ" sz="320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Cílené </a:t>
            </a:r>
            <a:r>
              <a:rPr lang="cs-CZ" altLang="cs-CZ" sz="320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NGS</a:t>
            </a:r>
            <a:r>
              <a:rPr lang="cs-CZ" altLang="cs-CZ" sz="320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cs-CZ" altLang="cs-CZ" sz="3200" dirty="0" err="1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intraklonální</a:t>
            </a:r>
            <a:r>
              <a:rPr lang="cs-CZ" altLang="cs-CZ" sz="320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320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heterogenita</a:t>
            </a:r>
          </a:p>
          <a:p>
            <a:pPr algn="ctr"/>
            <a:r>
              <a:rPr lang="cs-CZ" altLang="cs-CZ" sz="320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nádorové populace</a:t>
            </a:r>
            <a:endParaRPr lang="cs-CZ" altLang="cs-CZ" sz="3200" dirty="0">
              <a:solidFill>
                <a:srgbClr val="99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7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33711" y="60430"/>
            <a:ext cx="6984776" cy="855733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>
                <a:solidFill>
                  <a:srgbClr val="9900FF"/>
                </a:solidFill>
              </a:rPr>
              <a:t>Další modifikace nádorového genomu</a:t>
            </a:r>
            <a:endParaRPr lang="cs-CZ" alt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60218" y="904944"/>
            <a:ext cx="8131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Epigenetické umlčení tumor-supresorových genů (metylace promotorů)</a:t>
            </a:r>
          </a:p>
          <a:p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Globální (</a:t>
            </a:r>
            <a:r>
              <a:rPr lang="cs-CZ" sz="2000" dirty="0" err="1" smtClean="0"/>
              <a:t>celogenomová</a:t>
            </a:r>
            <a:r>
              <a:rPr lang="cs-CZ" sz="2000" dirty="0" smtClean="0"/>
              <a:t>) </a:t>
            </a:r>
            <a:r>
              <a:rPr lang="cs-CZ" sz="2000" dirty="0" err="1" smtClean="0"/>
              <a:t>hypometylace</a:t>
            </a:r>
            <a:endParaRPr lang="cs-CZ" sz="2000" u="sng" dirty="0"/>
          </a:p>
        </p:txBody>
      </p:sp>
      <p:pic>
        <p:nvPicPr>
          <p:cNvPr id="2050" name="Picture 2" descr="Výsledek obrázku pro bisulfite sequenc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45" y="3645024"/>
            <a:ext cx="543848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Shape 2"/>
          <p:cNvSpPr txBox="1"/>
          <p:nvPr/>
        </p:nvSpPr>
        <p:spPr>
          <a:xfrm>
            <a:off x="1370013" y="2132856"/>
            <a:ext cx="6838950" cy="1285875"/>
          </a:xfrm>
          <a:prstGeom prst="rect">
            <a:avLst/>
          </a:prstGeom>
        </p:spPr>
        <p:txBody>
          <a:bodyPr lIns="91392" tIns="45696" rIns="91392" bIns="45696"/>
          <a:lstStyle/>
          <a:p>
            <a:pPr defTabSz="449030">
              <a:defRPr/>
            </a:pP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Bisulfit</a:t>
            </a:r>
            <a:r>
              <a:rPr lang="cs-CZ" sz="2000" b="1" dirty="0" err="1">
                <a:solidFill>
                  <a:srgbClr val="000000"/>
                </a:solidFill>
                <a:latin typeface="+mn-lt"/>
              </a:rPr>
              <a:t>ová</a:t>
            </a:r>
            <a:r>
              <a:rPr lang="cs-CZ" sz="2000" b="1" dirty="0">
                <a:solidFill>
                  <a:srgbClr val="000000"/>
                </a:solidFill>
                <a:latin typeface="+mn-lt"/>
              </a:rPr>
              <a:t> konverze + NGS:</a:t>
            </a:r>
          </a:p>
          <a:p>
            <a:pPr marL="456963" indent="-456963" defTabSz="449030">
              <a:buFont typeface="Arial" panose="020B0604020202020204" pitchFamily="34" charset="0"/>
              <a:buChar char="•"/>
              <a:defRPr/>
            </a:pPr>
            <a:r>
              <a:rPr lang="cs-CZ" sz="2000" dirty="0" err="1">
                <a:solidFill>
                  <a:srgbClr val="000000"/>
                </a:solidFill>
                <a:latin typeface="+mn-lt"/>
              </a:rPr>
              <a:t>k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onverze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C </a:t>
            </a:r>
            <a:r>
              <a:rPr lang="en-US" sz="2000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U, Met-C se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nemění</a:t>
            </a:r>
            <a:endParaRPr lang="cs-CZ" sz="2000" dirty="0">
              <a:solidFill>
                <a:srgbClr val="000000"/>
              </a:solidFill>
              <a:latin typeface="+mn-lt"/>
            </a:endParaRPr>
          </a:p>
          <a:p>
            <a:pPr marL="456963" indent="-456963" defTabSz="449030">
              <a:buFont typeface="Arial" panose="020B0604020202020204" pitchFamily="34" charset="0"/>
              <a:buChar char="•"/>
              <a:defRPr/>
            </a:pPr>
            <a:r>
              <a:rPr lang="cs-CZ" sz="2000" dirty="0" err="1">
                <a:solidFill>
                  <a:srgbClr val="000000"/>
                </a:solidFill>
                <a:latin typeface="+mn-lt"/>
              </a:rPr>
              <a:t>p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řesná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identifikace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jednotlivých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metylovaných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bazí</a:t>
            </a:r>
            <a:endParaRPr lang="cs-CZ" sz="2000" dirty="0">
              <a:solidFill>
                <a:srgbClr val="000000"/>
              </a:solidFill>
              <a:latin typeface="+mn-lt"/>
            </a:endParaRPr>
          </a:p>
          <a:p>
            <a:pPr defTabSz="449030">
              <a:defRPr/>
            </a:pPr>
            <a:endParaRPr lang="cs-CZ" sz="3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7839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91680" y="97931"/>
            <a:ext cx="8225280" cy="920257"/>
          </a:xfrm>
        </p:spPr>
        <p:txBody>
          <a:bodyPr>
            <a:noAutofit/>
          </a:bodyPr>
          <a:lstStyle/>
          <a:p>
            <a:pPr defTabSz="407315">
              <a:defRPr/>
            </a:pPr>
            <a:r>
              <a:rPr lang="cs-CZ" altLang="en-US" sz="3200" dirty="0">
                <a:solidFill>
                  <a:srgbClr val="9900FF"/>
                </a:solidFill>
              </a:rPr>
              <a:t>12 biochemických drah narušených</a:t>
            </a:r>
            <a:br>
              <a:rPr lang="cs-CZ" altLang="en-US" sz="3200" dirty="0">
                <a:solidFill>
                  <a:srgbClr val="9900FF"/>
                </a:solidFill>
              </a:rPr>
            </a:br>
            <a:r>
              <a:rPr lang="cs-CZ" altLang="en-US" sz="3200" dirty="0">
                <a:solidFill>
                  <a:srgbClr val="9900FF"/>
                </a:solidFill>
              </a:rPr>
              <a:t> u nádorových buněk</a:t>
            </a:r>
            <a:endParaRPr lang="en-GB" altLang="en-US" sz="3200" dirty="0">
              <a:solidFill>
                <a:srgbClr val="9900FF"/>
              </a:solidFill>
            </a:endParaRPr>
          </a:p>
        </p:txBody>
      </p:sp>
      <p:sp>
        <p:nvSpPr>
          <p:cNvPr id="60419" name="TextovéPole 2"/>
          <p:cNvSpPr txBox="1">
            <a:spLocks noChangeArrowheads="1"/>
          </p:cNvSpPr>
          <p:nvPr/>
        </p:nvSpPr>
        <p:spPr bwMode="auto">
          <a:xfrm>
            <a:off x="827584" y="1664815"/>
            <a:ext cx="2386172" cy="45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02" tIns="41451" rIns="82902" bIns="41451">
            <a:spAutoFit/>
          </a:bodyPr>
          <a:lstStyle/>
          <a:p>
            <a:r>
              <a:rPr lang="cs-CZ" altLang="cs-CZ" sz="2400" u="sng" dirty="0">
                <a:solidFill>
                  <a:schemeClr val="tx1"/>
                </a:solidFill>
              </a:rPr>
              <a:t>Interpretace WGS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92" y="1330701"/>
            <a:ext cx="4528367" cy="46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ovéPole 7"/>
          <p:cNvSpPr txBox="1">
            <a:spLocks noChangeArrowheads="1"/>
          </p:cNvSpPr>
          <p:nvPr/>
        </p:nvSpPr>
        <p:spPr bwMode="auto">
          <a:xfrm>
            <a:off x="35496" y="2383450"/>
            <a:ext cx="4456098" cy="223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02" tIns="41451" rIns="82902" bIns="41451">
            <a:spAutoFit/>
          </a:bodyPr>
          <a:lstStyle/>
          <a:p>
            <a:r>
              <a:rPr lang="cs-CZ" altLang="cs-CZ" sz="2000" dirty="0">
                <a:solidFill>
                  <a:schemeClr val="tx1"/>
                </a:solidFill>
              </a:rPr>
              <a:t>99.9% všech identifikovaných změn</a:t>
            </a:r>
          </a:p>
          <a:p>
            <a:r>
              <a:rPr lang="cs-CZ" altLang="cs-CZ" sz="2000" dirty="0">
                <a:solidFill>
                  <a:schemeClr val="tx1"/>
                </a:solidFill>
              </a:rPr>
              <a:t>neposkytuje</a:t>
            </a:r>
            <a:r>
              <a:rPr lang="cs-CZ" altLang="cs-CZ" sz="2000" b="1" dirty="0">
                <a:solidFill>
                  <a:schemeClr val="tx1"/>
                </a:solidFill>
              </a:rPr>
              <a:t> žádnou selekční výhodu</a:t>
            </a:r>
          </a:p>
          <a:p>
            <a:endParaRPr lang="cs-CZ" altLang="cs-CZ" sz="2000" dirty="0">
              <a:solidFill>
                <a:schemeClr val="tx1"/>
              </a:solidFill>
            </a:endParaRPr>
          </a:p>
          <a:p>
            <a:r>
              <a:rPr lang="cs-CZ" altLang="cs-CZ" sz="2000" b="1" dirty="0">
                <a:solidFill>
                  <a:schemeClr val="tx1"/>
                </a:solidFill>
              </a:rPr>
              <a:t>Mutabilita </a:t>
            </a:r>
            <a:r>
              <a:rPr lang="cs-CZ" altLang="cs-CZ" sz="2000" dirty="0">
                <a:solidFill>
                  <a:schemeClr val="tx1"/>
                </a:solidFill>
              </a:rPr>
              <a:t>lidského genomu </a:t>
            </a:r>
            <a:r>
              <a:rPr lang="cs-CZ" altLang="cs-CZ" sz="2000" b="1" dirty="0">
                <a:solidFill>
                  <a:schemeClr val="tx1"/>
                </a:solidFill>
              </a:rPr>
              <a:t>je normální.</a:t>
            </a:r>
            <a:endParaRPr lang="cs-CZ" altLang="cs-CZ" sz="2000" dirty="0">
              <a:solidFill>
                <a:schemeClr val="tx1"/>
              </a:solidFill>
            </a:endParaRPr>
          </a:p>
          <a:p>
            <a:r>
              <a:rPr lang="cs-CZ" altLang="cs-CZ" sz="2000" dirty="0">
                <a:solidFill>
                  <a:schemeClr val="tx1"/>
                </a:solidFill>
              </a:rPr>
              <a:t>Nicméně normální je také to, že se tělo</a:t>
            </a:r>
          </a:p>
          <a:p>
            <a:r>
              <a:rPr lang="cs-CZ" altLang="cs-CZ" sz="2000" dirty="0">
                <a:solidFill>
                  <a:schemeClr val="tx1"/>
                </a:solidFill>
              </a:rPr>
              <a:t>dokáže zbavit narušených buněk pomocí</a:t>
            </a:r>
          </a:p>
          <a:p>
            <a:r>
              <a:rPr lang="cs-CZ" altLang="cs-CZ" sz="2000" dirty="0">
                <a:solidFill>
                  <a:schemeClr val="tx1"/>
                </a:solidFill>
              </a:rPr>
              <a:t>kontinuálně probíhající </a:t>
            </a:r>
            <a:r>
              <a:rPr lang="cs-CZ" altLang="cs-CZ" sz="2000" dirty="0" err="1">
                <a:solidFill>
                  <a:schemeClr val="tx1"/>
                </a:solidFill>
              </a:rPr>
              <a:t>apoptózy</a:t>
            </a:r>
            <a:r>
              <a:rPr lang="cs-CZ" altLang="cs-CZ" sz="2000" dirty="0">
                <a:solidFill>
                  <a:schemeClr val="tx1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618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96001" y="116653"/>
            <a:ext cx="8435520" cy="707114"/>
          </a:xfrm>
        </p:spPr>
        <p:txBody>
          <a:bodyPr>
            <a:noAutofit/>
          </a:bodyPr>
          <a:lstStyle/>
          <a:p>
            <a:pPr defTabSz="407315">
              <a:defRPr/>
            </a:pPr>
            <a:r>
              <a:rPr lang="cs-CZ" altLang="cs-CZ" sz="3200" dirty="0">
                <a:solidFill>
                  <a:srgbClr val="9900FF"/>
                </a:solidFill>
              </a:rPr>
              <a:t>Model vzniku a progrese nádorů </a:t>
            </a:r>
          </a:p>
        </p:txBody>
      </p:sp>
      <p:sp>
        <p:nvSpPr>
          <p:cNvPr id="65539" name="TextovéPole 1"/>
          <p:cNvSpPr txBox="1">
            <a:spLocks noChangeArrowheads="1"/>
          </p:cNvSpPr>
          <p:nvPr/>
        </p:nvSpPr>
        <p:spPr bwMode="auto">
          <a:xfrm>
            <a:off x="6204961" y="6310743"/>
            <a:ext cx="2382326" cy="3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/>
          <a:p>
            <a:r>
              <a:rPr lang="cs-CZ" altLang="cs-CZ" sz="1500"/>
              <a:t>Bartkova et al., </a:t>
            </a:r>
            <a:r>
              <a:rPr lang="cs-CZ" altLang="cs-CZ" sz="1500" b="1" i="1"/>
              <a:t>Nature</a:t>
            </a:r>
            <a:r>
              <a:rPr lang="cs-CZ" altLang="cs-CZ" sz="1500" b="1"/>
              <a:t> </a:t>
            </a:r>
            <a:r>
              <a:rPr lang="cs-CZ" altLang="cs-CZ" sz="1500"/>
              <a:t>2005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41" y="1257252"/>
            <a:ext cx="5194080" cy="489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2351521" y="3364194"/>
            <a:ext cx="1224000" cy="5040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anchor="ctr"/>
          <a:lstStyle/>
          <a:p>
            <a:pPr algn="ctr" defTabSz="407315"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384161" y="3364194"/>
            <a:ext cx="1224000" cy="5040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anchor="ctr"/>
          <a:lstStyle/>
          <a:p>
            <a:pPr algn="ctr" defTabSz="407315"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049280" y="3951775"/>
            <a:ext cx="936000" cy="50405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anchor="ctr"/>
          <a:lstStyle/>
          <a:p>
            <a:pPr algn="ctr" defTabSz="407315"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712481" y="1600009"/>
            <a:ext cx="895680" cy="504053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anchor="ctr"/>
          <a:lstStyle/>
          <a:p>
            <a:pPr algn="ctr" defTabSz="407315">
              <a:defRPr/>
            </a:pPr>
            <a:endParaRPr lang="cs-CZ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50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719572" y="116632"/>
            <a:ext cx="7992888" cy="93610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>
                <a:solidFill>
                  <a:srgbClr val="9900FF"/>
                </a:solidFill>
              </a:rPr>
              <a:t>Interference s replikací DNA rezultuje</a:t>
            </a:r>
            <a:br>
              <a:rPr lang="cs-CZ" altLang="cs-CZ" sz="3200" dirty="0" smtClean="0">
                <a:solidFill>
                  <a:srgbClr val="9900FF"/>
                </a:solidFill>
              </a:rPr>
            </a:br>
            <a:r>
              <a:rPr lang="cs-CZ" altLang="cs-CZ" sz="3200" dirty="0" smtClean="0">
                <a:solidFill>
                  <a:srgbClr val="9900FF"/>
                </a:solidFill>
              </a:rPr>
              <a:t>v indukci </a:t>
            </a:r>
            <a:r>
              <a:rPr lang="cs-CZ" altLang="cs-CZ" sz="3200" dirty="0" err="1" smtClean="0">
                <a:solidFill>
                  <a:srgbClr val="9900FF"/>
                </a:solidFill>
              </a:rPr>
              <a:t>apoptózy</a:t>
            </a:r>
            <a:r>
              <a:rPr lang="cs-CZ" altLang="cs-CZ" sz="3200" dirty="0" smtClean="0">
                <a:solidFill>
                  <a:srgbClr val="9900FF"/>
                </a:solidFill>
              </a:rPr>
              <a:t> nádorových buněk</a:t>
            </a:r>
            <a:endParaRPr lang="cs-CZ" alt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921171" y="55892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Štěpené proteiny PARP a Kaspáza-3 dokládají přítomnost pokročilé </a:t>
            </a:r>
            <a:r>
              <a:rPr lang="cs-CZ" dirty="0" err="1" smtClean="0"/>
              <a:t>apoptózy</a:t>
            </a:r>
            <a:r>
              <a:rPr lang="cs-CZ" dirty="0" smtClean="0"/>
              <a:t>,</a:t>
            </a:r>
          </a:p>
          <a:p>
            <a:r>
              <a:rPr lang="cs-CZ" dirty="0" smtClean="0"/>
              <a:t>vzniklé jako následek inhibice proteinu Chk1; buňky</a:t>
            </a:r>
            <a:r>
              <a:rPr lang="cs-CZ" u="sng" dirty="0" smtClean="0"/>
              <a:t>: MEC-1, CLL s TP53-mutací</a:t>
            </a:r>
            <a:endParaRPr lang="cs-CZ" u="sng" dirty="0"/>
          </a:p>
        </p:txBody>
      </p:sp>
      <p:pic>
        <p:nvPicPr>
          <p:cNvPr id="6" name="Picture 2" descr="C:\Users\3755\Downloads\MEC-1 48h EN1, ATRi vš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464496" cy="3744416"/>
          </a:xfrm>
          <a:prstGeom prst="rect">
            <a:avLst/>
          </a:prstGeom>
          <a:noFill/>
          <a:extLst/>
        </p:spPr>
      </p:pic>
      <p:sp>
        <p:nvSpPr>
          <p:cNvPr id="5" name="Zaoblený obdélník 4"/>
          <p:cNvSpPr/>
          <p:nvPr/>
        </p:nvSpPr>
        <p:spPr>
          <a:xfrm>
            <a:off x="4319972" y="1988840"/>
            <a:ext cx="936104" cy="50405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4355976" y="3032956"/>
            <a:ext cx="936104" cy="50405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397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73748" y="2225316"/>
            <a:ext cx="354686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</a:rPr>
              <a:t>Fyzická destrukce buňky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</a:rPr>
              <a:t>Eliminace „odpadu“ </a:t>
            </a:r>
          </a:p>
          <a:p>
            <a:r>
              <a:rPr lang="cs-CZ" sz="2400" dirty="0">
                <a:solidFill>
                  <a:srgbClr val="0000FF"/>
                </a:solidFill>
              </a:rPr>
              <a:t> </a:t>
            </a:r>
            <a:r>
              <a:rPr lang="cs-CZ" sz="2400" dirty="0" smtClean="0">
                <a:solidFill>
                  <a:srgbClr val="0000FF"/>
                </a:solidFill>
              </a:rPr>
              <a:t>     (recyklace)</a:t>
            </a:r>
          </a:p>
          <a:p>
            <a:r>
              <a:rPr lang="cs-CZ" sz="2400" dirty="0" smtClean="0">
                <a:solidFill>
                  <a:srgbClr val="0000FF"/>
                </a:solidFill>
              </a:rPr>
              <a:t>     </a:t>
            </a:r>
            <a:endParaRPr lang="cs-CZ" sz="24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" y="548680"/>
            <a:ext cx="4859674" cy="582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2454637" y="44624"/>
            <a:ext cx="6768752" cy="1008112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err="1" smtClean="0">
                <a:solidFill>
                  <a:srgbClr val="9900FF"/>
                </a:solidFill>
              </a:rPr>
              <a:t>Apoptóza</a:t>
            </a:r>
            <a:r>
              <a:rPr lang="cs-CZ" altLang="cs-CZ" sz="3200" dirty="0" smtClean="0">
                <a:solidFill>
                  <a:srgbClr val="9900FF"/>
                </a:solidFill>
              </a:rPr>
              <a:t>: „optimální buněčná smrt“</a:t>
            </a:r>
            <a:br>
              <a:rPr lang="cs-CZ" altLang="cs-CZ" sz="3200" dirty="0" smtClean="0">
                <a:solidFill>
                  <a:srgbClr val="9900FF"/>
                </a:solidFill>
              </a:rPr>
            </a:br>
            <a:r>
              <a:rPr lang="cs-CZ" altLang="cs-CZ" sz="3200" dirty="0" smtClean="0">
                <a:solidFill>
                  <a:srgbClr val="9900FF"/>
                </a:solidFill>
              </a:rPr>
              <a:t>                  v protinádorové terapii</a:t>
            </a:r>
            <a:endParaRPr lang="cs-CZ" altLang="cs-CZ" sz="3200" dirty="0" smtClean="0">
              <a:solidFill>
                <a:srgbClr val="FF66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724128" y="6257189"/>
            <a:ext cx="246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Kerr</a:t>
            </a:r>
            <a:r>
              <a:rPr lang="cs-CZ" sz="1600" dirty="0" smtClean="0"/>
              <a:t> et al., </a:t>
            </a:r>
            <a:r>
              <a:rPr lang="cs-CZ" sz="1600" b="1" i="1" dirty="0" smtClean="0"/>
              <a:t>Br J </a:t>
            </a:r>
            <a:r>
              <a:rPr lang="cs-CZ" sz="1600" b="1" i="1" dirty="0" err="1" smtClean="0"/>
              <a:t>Cancer</a:t>
            </a:r>
            <a:r>
              <a:rPr lang="cs-CZ" sz="1600" b="1" i="1" dirty="0" smtClean="0"/>
              <a:t> </a:t>
            </a:r>
            <a:r>
              <a:rPr lang="cs-CZ" sz="1600" dirty="0" smtClean="0"/>
              <a:t>1972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92561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08348"/>
          </a:xfrm>
        </p:spPr>
        <p:txBody>
          <a:bodyPr>
            <a:no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smtClean="0">
                <a:solidFill>
                  <a:srgbClr val="9900FF"/>
                </a:solidFill>
              </a:rPr>
              <a:t>Objevení proteinu p53: </a:t>
            </a:r>
            <a:r>
              <a:rPr lang="cs-CZ" altLang="cs-CZ" sz="3200" dirty="0">
                <a:solidFill>
                  <a:srgbClr val="9900FF"/>
                </a:solidFill>
              </a:rPr>
              <a:t/>
            </a:r>
            <a:br>
              <a:rPr lang="cs-CZ" altLang="cs-CZ" sz="3200" dirty="0">
                <a:solidFill>
                  <a:srgbClr val="9900FF"/>
                </a:solidFill>
              </a:rPr>
            </a:br>
            <a:r>
              <a:rPr lang="cs-CZ" altLang="cs-CZ" sz="3200" dirty="0" smtClean="0">
                <a:solidFill>
                  <a:srgbClr val="9900FF"/>
                </a:solidFill>
              </a:rPr>
              <a:t>milník onkologického výzkumu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58988" y="2132856"/>
            <a:ext cx="6381212" cy="311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000" b="1" dirty="0"/>
              <a:t>David P. </a:t>
            </a:r>
            <a:r>
              <a:rPr lang="en-US" altLang="cs-CZ" sz="2000" b="1" dirty="0" smtClean="0"/>
              <a:t>Lane</a:t>
            </a:r>
            <a:endParaRPr lang="cs-CZ" altLang="cs-CZ" sz="2000" b="1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000" b="1" dirty="0" smtClean="0">
                <a:solidFill>
                  <a:srgbClr val="0000FF"/>
                </a:solidFill>
              </a:rPr>
              <a:t>Imperial </a:t>
            </a:r>
            <a:r>
              <a:rPr lang="en-US" altLang="cs-CZ" sz="2000" b="1" dirty="0">
                <a:solidFill>
                  <a:srgbClr val="0000FF"/>
                </a:solidFill>
              </a:rPr>
              <a:t>Cancer Research </a:t>
            </a:r>
            <a:r>
              <a:rPr lang="en-US" altLang="cs-CZ" sz="2000" b="1" dirty="0" smtClean="0">
                <a:solidFill>
                  <a:srgbClr val="0000FF"/>
                </a:solidFill>
              </a:rPr>
              <a:t>Fund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, London</a:t>
            </a:r>
            <a:endParaRPr lang="en-US" altLang="cs-CZ" sz="20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000" b="1" dirty="0" smtClean="0"/>
              <a:t>Arnold </a:t>
            </a:r>
            <a:r>
              <a:rPr lang="en-US" altLang="cs-CZ" sz="2000" b="1" dirty="0"/>
              <a:t>J. </a:t>
            </a:r>
            <a:r>
              <a:rPr lang="en-US" altLang="cs-CZ" sz="2000" b="1" dirty="0" smtClean="0"/>
              <a:t>Levine</a:t>
            </a:r>
            <a:endParaRPr lang="cs-CZ" altLang="cs-CZ" sz="2000" b="1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000" b="1" dirty="0" smtClean="0">
                <a:solidFill>
                  <a:srgbClr val="0000FF"/>
                </a:solidFill>
              </a:rPr>
              <a:t>Princeton University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, New </a:t>
            </a:r>
            <a:r>
              <a:rPr lang="cs-CZ" altLang="cs-CZ" sz="2000" b="1" dirty="0">
                <a:solidFill>
                  <a:srgbClr val="0000FF"/>
                </a:solidFill>
              </a:rPr>
              <a:t>Jersey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b="1" dirty="0">
              <a:solidFill>
                <a:srgbClr val="99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b="1" dirty="0" smtClean="0">
              <a:solidFill>
                <a:srgbClr val="99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 smtClean="0">
                <a:solidFill>
                  <a:schemeClr val="tx1"/>
                </a:solidFill>
              </a:rPr>
              <a:t>Lloyd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 John </a:t>
            </a:r>
            <a:r>
              <a:rPr lang="cs-CZ" altLang="cs-CZ" sz="2000" b="1" dirty="0" err="1" smtClean="0">
                <a:solidFill>
                  <a:schemeClr val="tx1"/>
                </a:solidFill>
              </a:rPr>
              <a:t>Old</a:t>
            </a:r>
            <a:endParaRPr lang="cs-CZ" altLang="cs-CZ" sz="20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 smtClean="0">
                <a:solidFill>
                  <a:srgbClr val="0000FF"/>
                </a:solidFill>
              </a:rPr>
              <a:t>Memorial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Sloan-Kettering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Cancer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 Center, New York</a:t>
            </a:r>
            <a:endParaRPr lang="en-US" altLang="cs-CZ" sz="2000" b="1" dirty="0">
              <a:solidFill>
                <a:srgbClr val="0000FF"/>
              </a:solidFill>
            </a:endParaRPr>
          </a:p>
        </p:txBody>
      </p:sp>
      <p:sp>
        <p:nvSpPr>
          <p:cNvPr id="8197" name="TextovéPole 1"/>
          <p:cNvSpPr txBox="1">
            <a:spLocks noChangeArrowheads="1"/>
          </p:cNvSpPr>
          <p:nvPr/>
        </p:nvSpPr>
        <p:spPr bwMode="auto">
          <a:xfrm>
            <a:off x="1547664" y="1268760"/>
            <a:ext cx="6580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/>
              <a:t>Oznámeno v roce 1979</a:t>
            </a:r>
            <a:r>
              <a:rPr lang="cs-CZ" altLang="cs-CZ" sz="2000" b="1" dirty="0"/>
              <a:t>, </a:t>
            </a:r>
            <a:r>
              <a:rPr lang="cs-CZ" altLang="cs-CZ" sz="2000" b="1" dirty="0" smtClean="0"/>
              <a:t>interakce s T-antigenem viru SV40</a:t>
            </a:r>
            <a:endParaRPr lang="cs-CZ" altLang="cs-CZ" sz="2000" b="1" dirty="0"/>
          </a:p>
        </p:txBody>
      </p:sp>
      <p:pic>
        <p:nvPicPr>
          <p:cNvPr id="8198" name="Picture 6" descr="http://www.a-star.edu.sg/portals/2/people/David_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989138"/>
            <a:ext cx="9429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http://www.sns.ias.edu/~alevine/PR-Lev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3356991"/>
            <a:ext cx="1002644" cy="125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upload.wikimedia.org/wikipedia/commons/thumb/3/3d/Lloyd_J._Old%2C_M.D.%2C_c._1995.jpg/220px-Lloyd_J._Old%2C_M.D.%2C_c._19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610296"/>
            <a:ext cx="1072397" cy="15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00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404664"/>
            <a:ext cx="8229600" cy="619125"/>
          </a:xfrm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smtClean="0">
                <a:solidFill>
                  <a:srgbClr val="9900FF"/>
                </a:solidFill>
              </a:rPr>
              <a:t>Výzkum p53 z historické perspektivy 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5288" y="2413000"/>
            <a:ext cx="8607425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/>
              <a:t>Eliyahu</a:t>
            </a:r>
            <a:r>
              <a:rPr lang="cs-CZ" altLang="cs-CZ" sz="1800" b="1" dirty="0"/>
              <a:t> D et al.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Participation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of</a:t>
            </a:r>
            <a:r>
              <a:rPr lang="cs-CZ" altLang="cs-CZ" sz="1800" b="1" dirty="0">
                <a:solidFill>
                  <a:srgbClr val="0000FF"/>
                </a:solidFill>
              </a:rPr>
              <a:t> p53 </a:t>
            </a:r>
            <a:r>
              <a:rPr lang="cs-CZ" altLang="cs-CZ" sz="1800" b="1" dirty="0" err="1">
                <a:solidFill>
                  <a:srgbClr val="0000FF"/>
                </a:solidFill>
              </a:rPr>
              <a:t>cellular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tumour</a:t>
            </a:r>
            <a:r>
              <a:rPr lang="cs-CZ" altLang="cs-CZ" sz="1800" b="1" dirty="0">
                <a:solidFill>
                  <a:srgbClr val="0000FF"/>
                </a:solidFill>
              </a:rPr>
              <a:t> antigen in </a:t>
            </a:r>
            <a:r>
              <a:rPr lang="cs-CZ" altLang="cs-CZ" sz="1800" b="1" dirty="0" err="1">
                <a:solidFill>
                  <a:srgbClr val="0000FF"/>
                </a:solidFill>
              </a:rPr>
              <a:t>transformation</a:t>
            </a:r>
            <a:endParaRPr lang="cs-CZ" altLang="cs-CZ" sz="1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>
                <a:solidFill>
                  <a:srgbClr val="0000FF"/>
                </a:solidFill>
              </a:rPr>
              <a:t>of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normal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embryonic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cells</a:t>
            </a:r>
            <a:r>
              <a:rPr lang="cs-CZ" altLang="cs-CZ" sz="1800" b="1" dirty="0">
                <a:solidFill>
                  <a:srgbClr val="9900CC"/>
                </a:solidFill>
              </a:rPr>
              <a:t>. </a:t>
            </a:r>
            <a:r>
              <a:rPr lang="cs-CZ" altLang="cs-CZ" sz="1800" b="1" dirty="0" err="1">
                <a:solidFill>
                  <a:schemeClr val="tx1"/>
                </a:solidFill>
              </a:rPr>
              <a:t>Nature</a:t>
            </a:r>
            <a:r>
              <a:rPr lang="cs-CZ" altLang="cs-CZ" sz="1800" b="1" dirty="0">
                <a:solidFill>
                  <a:schemeClr val="tx1"/>
                </a:solidFill>
              </a:rPr>
              <a:t> 1984; 312: 646-9.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/>
              <a:t>Parada</a:t>
            </a:r>
            <a:r>
              <a:rPr lang="cs-CZ" altLang="cs-CZ" sz="1800" b="1" dirty="0"/>
              <a:t> LF et al.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Cooperation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between</a:t>
            </a:r>
            <a:r>
              <a:rPr lang="cs-CZ" altLang="cs-CZ" sz="1800" b="1" dirty="0">
                <a:solidFill>
                  <a:srgbClr val="0000FF"/>
                </a:solidFill>
              </a:rPr>
              <a:t> gene </a:t>
            </a:r>
            <a:r>
              <a:rPr lang="cs-CZ" altLang="cs-CZ" sz="1800" b="1" dirty="0" err="1">
                <a:solidFill>
                  <a:srgbClr val="0000FF"/>
                </a:solidFill>
              </a:rPr>
              <a:t>encoding</a:t>
            </a:r>
            <a:r>
              <a:rPr lang="cs-CZ" altLang="cs-CZ" sz="1800" b="1" dirty="0">
                <a:solidFill>
                  <a:srgbClr val="0000FF"/>
                </a:solidFill>
              </a:rPr>
              <a:t> p53 </a:t>
            </a:r>
            <a:r>
              <a:rPr lang="cs-CZ" altLang="cs-CZ" sz="1800" b="1" dirty="0" err="1">
                <a:solidFill>
                  <a:srgbClr val="0000FF"/>
                </a:solidFill>
              </a:rPr>
              <a:t>tumour</a:t>
            </a:r>
            <a:r>
              <a:rPr lang="cs-CZ" altLang="cs-CZ" sz="1800" b="1" dirty="0">
                <a:solidFill>
                  <a:srgbClr val="0000FF"/>
                </a:solidFill>
              </a:rPr>
              <a:t> antigen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0000FF"/>
                </a:solidFill>
              </a:rPr>
              <a:t>and ras in </a:t>
            </a:r>
            <a:r>
              <a:rPr lang="cs-CZ" altLang="cs-CZ" sz="1800" b="1" dirty="0" err="1">
                <a:solidFill>
                  <a:srgbClr val="0000FF"/>
                </a:solidFill>
              </a:rPr>
              <a:t>cellular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transformation</a:t>
            </a:r>
            <a:r>
              <a:rPr lang="cs-CZ" altLang="cs-CZ" sz="1800" b="1" dirty="0">
                <a:solidFill>
                  <a:srgbClr val="0000FF"/>
                </a:solidFill>
              </a:rPr>
              <a:t>. </a:t>
            </a:r>
            <a:r>
              <a:rPr lang="cs-CZ" altLang="cs-CZ" sz="1800" b="1" dirty="0" err="1">
                <a:solidFill>
                  <a:schemeClr val="tx1"/>
                </a:solidFill>
              </a:rPr>
              <a:t>Nature</a:t>
            </a:r>
            <a:r>
              <a:rPr lang="cs-CZ" altLang="cs-CZ" sz="1800" b="1" dirty="0">
                <a:solidFill>
                  <a:schemeClr val="tx1"/>
                </a:solidFill>
              </a:rPr>
              <a:t> 1984; 312: 649-51</a:t>
            </a:r>
            <a:r>
              <a:rPr lang="cs-CZ" altLang="cs-CZ" sz="18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/>
              <a:t>Jenkins</a:t>
            </a:r>
            <a:r>
              <a:rPr lang="cs-CZ" altLang="cs-CZ" sz="1800" b="1" dirty="0"/>
              <a:t> JR et al. </a:t>
            </a:r>
            <a:r>
              <a:rPr lang="cs-CZ" altLang="cs-CZ" sz="1800" b="1" dirty="0" err="1">
                <a:solidFill>
                  <a:srgbClr val="0000FF"/>
                </a:solidFill>
              </a:rPr>
              <a:t>Cellular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immortalization</a:t>
            </a:r>
            <a:r>
              <a:rPr lang="cs-CZ" altLang="cs-CZ" sz="1800" b="1" dirty="0">
                <a:solidFill>
                  <a:srgbClr val="0000FF"/>
                </a:solidFill>
              </a:rPr>
              <a:t> by a </a:t>
            </a:r>
            <a:r>
              <a:rPr lang="cs-CZ" altLang="cs-CZ" sz="1800" b="1" dirty="0" err="1">
                <a:solidFill>
                  <a:srgbClr val="0000FF"/>
                </a:solidFill>
              </a:rPr>
              <a:t>cDNA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clone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encoding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the</a:t>
            </a:r>
            <a:endParaRPr lang="cs-CZ" altLang="cs-CZ" sz="1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>
                <a:solidFill>
                  <a:srgbClr val="0000FF"/>
                </a:solidFill>
              </a:rPr>
              <a:t>transformation-associated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phosphoprotein</a:t>
            </a:r>
            <a:r>
              <a:rPr lang="cs-CZ" altLang="cs-CZ" sz="1800" b="1" dirty="0">
                <a:solidFill>
                  <a:srgbClr val="0000FF"/>
                </a:solidFill>
              </a:rPr>
              <a:t> p53. </a:t>
            </a:r>
            <a:r>
              <a:rPr lang="cs-CZ" altLang="cs-CZ" sz="1800" b="1" dirty="0" err="1">
                <a:solidFill>
                  <a:schemeClr val="tx1"/>
                </a:solidFill>
              </a:rPr>
              <a:t>Nature</a:t>
            </a:r>
            <a:r>
              <a:rPr lang="cs-CZ" altLang="cs-CZ" sz="1800" b="1" dirty="0">
                <a:solidFill>
                  <a:schemeClr val="tx1"/>
                </a:solidFill>
              </a:rPr>
              <a:t> 1984; 312: 651-4.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</p:txBody>
      </p:sp>
      <p:sp>
        <p:nvSpPr>
          <p:cNvPr id="9221" name="TextovéPole 2"/>
          <p:cNvSpPr txBox="1">
            <a:spLocks noChangeArrowheads="1"/>
          </p:cNvSpPr>
          <p:nvPr/>
        </p:nvSpPr>
        <p:spPr bwMode="auto">
          <a:xfrm>
            <a:off x="2051720" y="1563286"/>
            <a:ext cx="5421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u="sng" dirty="0" smtClean="0">
                <a:solidFill>
                  <a:srgbClr val="663300"/>
                </a:solidFill>
              </a:rPr>
              <a:t>Onkogen nebo </a:t>
            </a:r>
            <a:r>
              <a:rPr lang="cs-CZ" altLang="cs-CZ" sz="2800" b="1" u="sng" dirty="0" smtClean="0">
                <a:solidFill>
                  <a:srgbClr val="663300"/>
                </a:solidFill>
              </a:rPr>
              <a:t>nádorový-supresor</a:t>
            </a:r>
            <a:r>
              <a:rPr lang="cs-CZ" altLang="cs-CZ" sz="2800" b="1" u="sng" dirty="0" smtClean="0">
                <a:solidFill>
                  <a:srgbClr val="663300"/>
                </a:solidFill>
              </a:rPr>
              <a:t>?</a:t>
            </a:r>
            <a:endParaRPr lang="cs-CZ" altLang="cs-CZ" sz="2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60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2354" y="116632"/>
            <a:ext cx="8229600" cy="908348"/>
          </a:xfrm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dirty="0" smtClean="0">
                <a:solidFill>
                  <a:srgbClr val="9900FF"/>
                </a:solidFill>
              </a:rPr>
              <a:t>Dopad narušení genu TP53  </a:t>
            </a:r>
            <a:r>
              <a:rPr lang="cs-CZ" altLang="cs-CZ" sz="3600" dirty="0">
                <a:solidFill>
                  <a:srgbClr val="9900FF"/>
                </a:solidFill>
              </a:rPr>
              <a:t/>
            </a:r>
            <a:br>
              <a:rPr lang="cs-CZ" altLang="cs-CZ" sz="3600" dirty="0">
                <a:solidFill>
                  <a:srgbClr val="9900FF"/>
                </a:solidFill>
              </a:rPr>
            </a:br>
            <a:r>
              <a:rPr lang="cs-CZ" altLang="cs-CZ" sz="3600" dirty="0" smtClean="0">
                <a:solidFill>
                  <a:srgbClr val="9900FF"/>
                </a:solidFill>
              </a:rPr>
              <a:t>na rozvoj nádorů</a:t>
            </a:r>
            <a:endParaRPr lang="cs-CZ" altLang="cs-CZ" sz="3600" dirty="0">
              <a:solidFill>
                <a:srgbClr val="99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98" y="1268760"/>
            <a:ext cx="6408712" cy="329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36096" y="6093763"/>
            <a:ext cx="3152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Donehower</a:t>
            </a:r>
            <a:r>
              <a:rPr lang="cs-CZ" sz="1600" dirty="0" smtClean="0"/>
              <a:t> et al., </a:t>
            </a:r>
            <a:r>
              <a:rPr lang="cs-CZ" sz="1600" b="1" i="1" dirty="0" err="1" smtClean="0"/>
              <a:t>Nature</a:t>
            </a:r>
            <a:r>
              <a:rPr lang="cs-CZ" sz="1600" b="1" i="1" dirty="0" smtClean="0"/>
              <a:t> </a:t>
            </a:r>
            <a:r>
              <a:rPr lang="cs-CZ" sz="1600" dirty="0" smtClean="0"/>
              <a:t>1992 </a:t>
            </a:r>
          </a:p>
          <a:p>
            <a:r>
              <a:rPr lang="cs-CZ" sz="1600" dirty="0" err="1" smtClean="0"/>
              <a:t>Adopted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: IARC TP53 database </a:t>
            </a:r>
            <a:endParaRPr lang="cs-CZ" sz="1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4797152"/>
            <a:ext cx="6669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Sloni mají velmi nízkou incidenci rakoviny (paradox „</a:t>
            </a:r>
            <a:r>
              <a:rPr lang="cs-CZ" sz="2000" dirty="0" err="1" smtClean="0"/>
              <a:t>Peto</a:t>
            </a:r>
            <a:r>
              <a:rPr lang="cs-CZ" sz="2000" dirty="0" smtClean="0"/>
              <a:t>“)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 to (mimo jiné) díky </a:t>
            </a:r>
            <a:r>
              <a:rPr lang="cs-CZ" sz="2000" dirty="0" smtClean="0">
                <a:latin typeface="Calibri"/>
                <a:cs typeface="Calibri"/>
              </a:rPr>
              <a:t>~</a:t>
            </a:r>
            <a:r>
              <a:rPr lang="cs-CZ" sz="2000" dirty="0" smtClean="0"/>
              <a:t>20 kopiím genu TP53</a:t>
            </a:r>
          </a:p>
        </p:txBody>
      </p:sp>
    </p:spTree>
    <p:extLst>
      <p:ext uri="{BB962C8B-B14F-4D97-AF65-F5344CB8AC3E}">
        <p14:creationId xmlns:p14="http://schemas.microsoft.com/office/powerpoint/2010/main" val="241021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379698" y="704260"/>
            <a:ext cx="8435520" cy="1428596"/>
          </a:xfrm>
        </p:spPr>
        <p:txBody>
          <a:bodyPr/>
          <a:lstStyle/>
          <a:p>
            <a:pPr eaLnBrk="1" hangingPunct="1"/>
            <a:r>
              <a:rPr lang="cs-CZ" altLang="cs-CZ" sz="2500" dirty="0" err="1">
                <a:solidFill>
                  <a:srgbClr val="FF0000"/>
                </a:solidFill>
              </a:rPr>
              <a:t>Somatic</a:t>
            </a:r>
            <a:r>
              <a:rPr lang="cs-CZ" altLang="cs-CZ" sz="2500" dirty="0">
                <a:solidFill>
                  <a:srgbClr val="FF0000"/>
                </a:solidFill>
              </a:rPr>
              <a:t> </a:t>
            </a:r>
            <a:r>
              <a:rPr lang="cs-CZ" altLang="cs-CZ" sz="2500" dirty="0" err="1">
                <a:solidFill>
                  <a:srgbClr val="FF0000"/>
                </a:solidFill>
              </a:rPr>
              <a:t>mutation</a:t>
            </a:r>
            <a:r>
              <a:rPr lang="cs-CZ" altLang="cs-CZ" sz="2500" dirty="0">
                <a:solidFill>
                  <a:srgbClr val="FF0000"/>
                </a:solidFill>
              </a:rPr>
              <a:t> </a:t>
            </a:r>
            <a:r>
              <a:rPr lang="cs-CZ" altLang="cs-CZ" sz="2500" dirty="0" err="1">
                <a:solidFill>
                  <a:srgbClr val="FF0000"/>
                </a:solidFill>
              </a:rPr>
              <a:t>theory</a:t>
            </a:r>
            <a:r>
              <a:rPr lang="cs-CZ" altLang="cs-CZ" sz="2500" dirty="0">
                <a:solidFill>
                  <a:srgbClr val="FF0000"/>
                </a:solidFill>
              </a:rPr>
              <a:t> (SMT)</a:t>
            </a:r>
            <a:br>
              <a:rPr lang="cs-CZ" altLang="cs-CZ" sz="2500" dirty="0">
                <a:solidFill>
                  <a:srgbClr val="FF0000"/>
                </a:solidFill>
              </a:rPr>
            </a:br>
            <a:r>
              <a:rPr lang="cs-CZ" altLang="cs-CZ" sz="2500" dirty="0"/>
              <a:t>vs.</a:t>
            </a:r>
            <a:r>
              <a:rPr lang="cs-CZ" altLang="cs-CZ" sz="2500" dirty="0">
                <a:solidFill>
                  <a:srgbClr val="FF0000"/>
                </a:solidFill>
              </a:rPr>
              <a:t> </a:t>
            </a:r>
            <a:r>
              <a:rPr lang="cs-CZ" altLang="cs-CZ" sz="2400" dirty="0">
                <a:solidFill>
                  <a:srgbClr val="FF0000"/>
                </a:solidFill>
              </a:rPr>
              <a:t/>
            </a:r>
            <a:br>
              <a:rPr lang="cs-CZ" altLang="cs-CZ" sz="2400" dirty="0">
                <a:solidFill>
                  <a:srgbClr val="FF0000"/>
                </a:solidFill>
              </a:rPr>
            </a:br>
            <a:r>
              <a:rPr lang="cs-CZ" altLang="cs-CZ" sz="2500" dirty="0" err="1">
                <a:solidFill>
                  <a:srgbClr val="FF0000"/>
                </a:solidFill>
              </a:rPr>
              <a:t>Tissue</a:t>
            </a:r>
            <a:r>
              <a:rPr lang="cs-CZ" altLang="cs-CZ" sz="2500" dirty="0">
                <a:solidFill>
                  <a:srgbClr val="FF0000"/>
                </a:solidFill>
              </a:rPr>
              <a:t> </a:t>
            </a:r>
            <a:r>
              <a:rPr lang="cs-CZ" altLang="cs-CZ" sz="2500" dirty="0" err="1">
                <a:solidFill>
                  <a:srgbClr val="FF0000"/>
                </a:solidFill>
              </a:rPr>
              <a:t>organization</a:t>
            </a:r>
            <a:r>
              <a:rPr lang="cs-CZ" altLang="cs-CZ" sz="2500" dirty="0">
                <a:solidFill>
                  <a:srgbClr val="FF0000"/>
                </a:solidFill>
              </a:rPr>
              <a:t> </a:t>
            </a:r>
            <a:r>
              <a:rPr lang="cs-CZ" altLang="cs-CZ" sz="2500" dirty="0" err="1">
                <a:solidFill>
                  <a:srgbClr val="FF0000"/>
                </a:solidFill>
              </a:rPr>
              <a:t>field</a:t>
            </a:r>
            <a:r>
              <a:rPr lang="cs-CZ" altLang="cs-CZ" sz="2500" dirty="0">
                <a:solidFill>
                  <a:srgbClr val="FF0000"/>
                </a:solidFill>
              </a:rPr>
              <a:t> </a:t>
            </a:r>
            <a:r>
              <a:rPr lang="cs-CZ" altLang="cs-CZ" sz="2500" dirty="0" err="1">
                <a:solidFill>
                  <a:srgbClr val="FF0000"/>
                </a:solidFill>
              </a:rPr>
              <a:t>theory</a:t>
            </a:r>
            <a:r>
              <a:rPr lang="cs-CZ" altLang="cs-CZ" sz="2500" dirty="0">
                <a:solidFill>
                  <a:srgbClr val="FF0000"/>
                </a:solidFill>
              </a:rPr>
              <a:t> (TOFT) </a:t>
            </a:r>
          </a:p>
        </p:txBody>
      </p:sp>
      <p:sp>
        <p:nvSpPr>
          <p:cNvPr id="57347" name="TextovéPole 1"/>
          <p:cNvSpPr txBox="1">
            <a:spLocks noChangeArrowheads="1"/>
          </p:cNvSpPr>
          <p:nvPr/>
        </p:nvSpPr>
        <p:spPr bwMode="auto">
          <a:xfrm>
            <a:off x="4122319" y="6043411"/>
            <a:ext cx="4626145" cy="5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/>
          <a:p>
            <a:r>
              <a:rPr lang="cs-CZ" altLang="cs-CZ" sz="1500" dirty="0" err="1"/>
              <a:t>Sonnenschein</a:t>
            </a:r>
            <a:r>
              <a:rPr lang="cs-CZ" altLang="cs-CZ" sz="1500" dirty="0"/>
              <a:t> and </a:t>
            </a:r>
            <a:r>
              <a:rPr lang="cs-CZ" altLang="cs-CZ" sz="1500" dirty="0" err="1"/>
              <a:t>Soto</a:t>
            </a:r>
            <a:r>
              <a:rPr lang="cs-CZ" altLang="cs-CZ" sz="1500" dirty="0"/>
              <a:t>, </a:t>
            </a:r>
            <a:r>
              <a:rPr lang="cs-CZ" altLang="cs-CZ" sz="1500" b="1" i="1" dirty="0" err="1"/>
              <a:t>Progress</a:t>
            </a:r>
            <a:r>
              <a:rPr lang="cs-CZ" altLang="cs-CZ" sz="1500" b="1" i="1" dirty="0"/>
              <a:t> </a:t>
            </a:r>
            <a:r>
              <a:rPr lang="cs-CZ" altLang="cs-CZ" sz="1500" b="1" i="1" dirty="0" err="1"/>
              <a:t>Biophys</a:t>
            </a:r>
            <a:r>
              <a:rPr lang="cs-CZ" altLang="cs-CZ" sz="1500" b="1" i="1" dirty="0"/>
              <a:t> Mol </a:t>
            </a:r>
            <a:r>
              <a:rPr lang="cs-CZ" altLang="cs-CZ" sz="1500" b="1" i="1" dirty="0" err="1"/>
              <a:t>Biol</a:t>
            </a:r>
            <a:r>
              <a:rPr lang="cs-CZ" altLang="cs-CZ" sz="1500" dirty="0"/>
              <a:t>, 2016</a:t>
            </a:r>
          </a:p>
          <a:p>
            <a:r>
              <a:rPr lang="cs-CZ" altLang="cs-CZ" sz="1500" dirty="0"/>
              <a:t>Šmardová and Koptíková, </a:t>
            </a:r>
            <a:r>
              <a:rPr lang="cs-CZ" altLang="cs-CZ" sz="1500" b="1" i="1" dirty="0"/>
              <a:t>Klinická onkologie </a:t>
            </a:r>
            <a:r>
              <a:rPr lang="cs-CZ" altLang="cs-CZ" sz="1500" dirty="0"/>
              <a:t>2016</a:t>
            </a:r>
          </a:p>
        </p:txBody>
      </p:sp>
      <p:sp>
        <p:nvSpPr>
          <p:cNvPr id="57348" name="TextovéPole 2"/>
          <p:cNvSpPr txBox="1">
            <a:spLocks noChangeArrowheads="1"/>
          </p:cNvSpPr>
          <p:nvPr/>
        </p:nvSpPr>
        <p:spPr bwMode="auto">
          <a:xfrm>
            <a:off x="2102637" y="226152"/>
            <a:ext cx="4989643" cy="5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/>
          <a:p>
            <a:r>
              <a:rPr lang="cs-CZ" altLang="cs-CZ" sz="2900" dirty="0">
                <a:solidFill>
                  <a:srgbClr val="9900FF"/>
                </a:solidFill>
              </a:rPr>
              <a:t>Původ nádorů: koncepční teorie</a:t>
            </a:r>
          </a:p>
        </p:txBody>
      </p:sp>
      <p:sp>
        <p:nvSpPr>
          <p:cNvPr id="57349" name="TextovéPole 3"/>
          <p:cNvSpPr txBox="1">
            <a:spLocks noChangeArrowheads="1"/>
          </p:cNvSpPr>
          <p:nvPr/>
        </p:nvSpPr>
        <p:spPr bwMode="auto">
          <a:xfrm>
            <a:off x="672846" y="2187590"/>
            <a:ext cx="7931602" cy="344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/>
          <a:p>
            <a:r>
              <a:rPr lang="cs-CZ" altLang="cs-CZ" sz="2000" b="1" dirty="0">
                <a:solidFill>
                  <a:srgbClr val="C00000"/>
                </a:solidFill>
              </a:rPr>
              <a:t>SMT: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Základní nastavení buňky je klidové stádium a rakovina představuje „únik“ z tohoto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stavu.</a:t>
            </a:r>
          </a:p>
          <a:p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dirty="0">
                <a:solidFill>
                  <a:schemeClr val="tx1"/>
                </a:solidFill>
              </a:rPr>
              <a:t>Maligní buňka vykazuje – </a:t>
            </a:r>
            <a:r>
              <a:rPr lang="cs-CZ" altLang="cs-CZ" u="sng" dirty="0">
                <a:solidFill>
                  <a:schemeClr val="tx1"/>
                </a:solidFill>
              </a:rPr>
              <a:t>díky svým genetickým změnám </a:t>
            </a:r>
            <a:r>
              <a:rPr lang="cs-CZ" altLang="cs-CZ" dirty="0">
                <a:solidFill>
                  <a:schemeClr val="tx1"/>
                </a:solidFill>
              </a:rPr>
              <a:t>- selektivní výhodu růstu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oproti zdravému protějšku. </a:t>
            </a:r>
          </a:p>
          <a:p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b="1" dirty="0">
                <a:solidFill>
                  <a:srgbClr val="C00000"/>
                </a:solidFill>
              </a:rPr>
              <a:t>TOFT:</a:t>
            </a:r>
            <a:r>
              <a:rPr lang="cs-CZ" altLang="cs-CZ" dirty="0">
                <a:solidFill>
                  <a:srgbClr val="C00000"/>
                </a:solidFill>
              </a:rPr>
              <a:t> 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Základní nastavení buňky je nekonečná proliferace (blbost?....možná ne……)</a:t>
            </a:r>
          </a:p>
          <a:p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dirty="0">
                <a:solidFill>
                  <a:schemeClr val="tx1"/>
                </a:solidFill>
              </a:rPr>
              <a:t>Jsou to naše tkáně, kdo drží buňky pod kontrolou (v klidu) a jejich dezorganizace 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vede k „obnově“ buněčného dělení</a:t>
            </a:r>
          </a:p>
        </p:txBody>
      </p:sp>
    </p:spTree>
    <p:extLst>
      <p:ext uri="{BB962C8B-B14F-4D97-AF65-F5344CB8AC3E}">
        <p14:creationId xmlns:p14="http://schemas.microsoft.com/office/powerpoint/2010/main" val="2427594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447800" y="152400"/>
            <a:ext cx="6629400" cy="6254750"/>
            <a:chOff x="912" y="96"/>
            <a:chExt cx="4176" cy="3940"/>
          </a:xfrm>
        </p:grpSpPr>
        <p:sp>
          <p:nvSpPr>
            <p:cNvPr id="5125" name="Text Box 3"/>
            <p:cNvSpPr txBox="1">
              <a:spLocks noChangeArrowheads="1"/>
            </p:cNvSpPr>
            <p:nvPr/>
          </p:nvSpPr>
          <p:spPr bwMode="auto">
            <a:xfrm>
              <a:off x="912" y="331"/>
              <a:ext cx="12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00CC00"/>
                  </a:solidFill>
                  <a:latin typeface="Comic Sans MS" pitchFamily="66" charset="0"/>
                </a:rPr>
                <a:t>poškození DNA</a:t>
              </a:r>
              <a:endParaRPr lang="cs-CZ" altLang="cs-CZ" sz="1600">
                <a:solidFill>
                  <a:srgbClr val="00CC00"/>
                </a:solidFill>
                <a:latin typeface="Times New Roman" pitchFamily="18" charset="0"/>
              </a:endParaRPr>
            </a:p>
          </p:txBody>
        </p:sp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68" y="96"/>
              <a:ext cx="146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00CC00"/>
                  </a:solidFill>
                  <a:latin typeface="Comic Sans MS" pitchFamily="66" charset="0"/>
                </a:rPr>
                <a:t>hypoxie</a:t>
              </a:r>
            </a:p>
            <a:p>
              <a:pPr algn="ctr" eaLnBrk="0" hangingPunct="0"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00CC00"/>
                  </a:solidFill>
                  <a:latin typeface="Comic Sans MS" pitchFamily="66" charset="0"/>
                </a:rPr>
                <a:t>úbytek ribonukleotidů</a:t>
              </a:r>
            </a:p>
            <a:p>
              <a:pPr algn="ctr" eaLnBrk="0" hangingPunct="0"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00CC00"/>
                  </a:solidFill>
                  <a:latin typeface="Comic Sans MS" pitchFamily="66" charset="0"/>
                </a:rPr>
                <a:t>zkrácení telomer</a:t>
              </a:r>
            </a:p>
            <a:p>
              <a:pPr algn="ctr" eaLnBrk="0" hangingPunct="0"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00CC00"/>
                  </a:solidFill>
                  <a:latin typeface="Comic Sans MS" pitchFamily="66" charset="0"/>
                </a:rPr>
                <a:t>atd.</a:t>
              </a:r>
            </a:p>
          </p:txBody>
        </p:sp>
        <p:sp>
          <p:nvSpPr>
            <p:cNvPr id="5127" name="Text Box 5"/>
            <p:cNvSpPr txBox="1">
              <a:spLocks noChangeArrowheads="1"/>
            </p:cNvSpPr>
            <p:nvPr/>
          </p:nvSpPr>
          <p:spPr bwMode="auto">
            <a:xfrm>
              <a:off x="912" y="2990"/>
              <a:ext cx="103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</a:rPr>
                <a:t>Kontrolní body buněčného cyklu</a:t>
              </a:r>
            </a:p>
          </p:txBody>
        </p:sp>
        <p:sp>
          <p:nvSpPr>
            <p:cNvPr id="5128" name="Text Box 6"/>
            <p:cNvSpPr txBox="1">
              <a:spLocks noChangeArrowheads="1"/>
            </p:cNvSpPr>
            <p:nvPr/>
          </p:nvSpPr>
          <p:spPr bwMode="auto">
            <a:xfrm>
              <a:off x="1075" y="3258"/>
              <a:ext cx="651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chemeClr val="accent2"/>
                  </a:solidFill>
                </a:rPr>
                <a:t>p21</a:t>
              </a:r>
              <a:r>
                <a:rPr lang="cs-CZ" altLang="cs-CZ" sz="1400" b="1" baseline="30000">
                  <a:solidFill>
                    <a:schemeClr val="accent2"/>
                  </a:solidFill>
                </a:rPr>
                <a:t>WAF</a:t>
              </a:r>
              <a:endParaRPr lang="cs-CZ" altLang="cs-CZ" sz="1400" b="1" baseline="30000">
                <a:solidFill>
                  <a:schemeClr val="tx1"/>
                </a:solidFill>
              </a:endParaRP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chemeClr val="accent2"/>
                  </a:solidFill>
                </a:rPr>
                <a:t>14-3-3</a:t>
              </a:r>
              <a:r>
                <a:rPr lang="cs-CZ" altLang="cs-CZ" sz="1400" b="1">
                  <a:solidFill>
                    <a:schemeClr val="accent2"/>
                  </a:solidFill>
                  <a:sym typeface="Symbol" pitchFamily="18" charset="2"/>
                </a:rPr>
                <a:t></a:t>
              </a:r>
              <a:endParaRPr lang="cs-CZ" altLang="cs-CZ" sz="1400" b="1">
                <a:solidFill>
                  <a:schemeClr val="tx1"/>
                </a:solidFill>
                <a:sym typeface="Symbol" pitchFamily="18" charset="2"/>
              </a:endParaRP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chemeClr val="accent2"/>
                  </a:solidFill>
                  <a:sym typeface="Symbol" pitchFamily="18" charset="2"/>
                </a:rPr>
                <a:t>Gadd 45</a:t>
              </a:r>
              <a:endParaRPr lang="cs-CZ" altLang="cs-CZ" sz="1400" b="1">
                <a:solidFill>
                  <a:schemeClr val="tx1"/>
                </a:solidFill>
                <a:sym typeface="Symbol" pitchFamily="18" charset="2"/>
              </a:endParaRPr>
            </a:p>
            <a:p>
              <a:pPr eaLnBrk="0" hangingPunct="0">
                <a:buClrTx/>
                <a:buSzTx/>
                <a:buFontTx/>
                <a:buNone/>
              </a:pPr>
              <a:endParaRPr lang="cs-CZ" altLang="cs-CZ" sz="1400" b="1">
                <a:solidFill>
                  <a:schemeClr val="tx1"/>
                </a:solidFill>
                <a:sym typeface="Symbol" pitchFamily="18" charset="2"/>
              </a:endParaRPr>
            </a:p>
            <a:p>
              <a:pPr eaLnBrk="0" hangingPunct="0">
                <a:buClrTx/>
                <a:buSzTx/>
                <a:buFontTx/>
                <a:buNone/>
              </a:pPr>
              <a:endParaRPr lang="cs-CZ" altLang="cs-CZ" sz="1400" b="1">
                <a:solidFill>
                  <a:schemeClr val="tx1"/>
                </a:solidFill>
              </a:endParaRPr>
            </a:p>
          </p:txBody>
        </p:sp>
        <p:sp>
          <p:nvSpPr>
            <p:cNvPr id="5129" name="Text Box 7"/>
            <p:cNvSpPr txBox="1">
              <a:spLocks noChangeArrowheads="1"/>
            </p:cNvSpPr>
            <p:nvPr/>
          </p:nvSpPr>
          <p:spPr bwMode="auto">
            <a:xfrm>
              <a:off x="1834" y="3044"/>
              <a:ext cx="8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</a:rPr>
                <a:t>Apoptóza</a:t>
              </a:r>
            </a:p>
          </p:txBody>
        </p:sp>
        <p:sp>
          <p:nvSpPr>
            <p:cNvPr id="5130" name="Text Box 8"/>
            <p:cNvSpPr txBox="1">
              <a:spLocks noChangeArrowheads="1"/>
            </p:cNvSpPr>
            <p:nvPr/>
          </p:nvSpPr>
          <p:spPr bwMode="auto">
            <a:xfrm>
              <a:off x="2051" y="3173"/>
              <a:ext cx="97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accent2"/>
                  </a:solidFill>
                </a:rPr>
                <a:t>PUMA</a:t>
              </a:r>
              <a:endParaRPr lang="cs-CZ" altLang="cs-CZ" sz="1200" b="1">
                <a:solidFill>
                  <a:schemeClr val="tx1"/>
                </a:solidFill>
              </a:endParaRP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accent2"/>
                  </a:solidFill>
                </a:rPr>
                <a:t>NOXA</a:t>
              </a:r>
              <a:endParaRPr lang="cs-CZ" altLang="cs-CZ" sz="1200" b="1">
                <a:solidFill>
                  <a:schemeClr val="tx1"/>
                </a:solidFill>
              </a:endParaRP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accent2"/>
                  </a:solidFill>
                </a:rPr>
                <a:t>Bax</a:t>
              </a:r>
              <a:endParaRPr lang="cs-CZ" altLang="cs-CZ" sz="1200" b="1">
                <a:solidFill>
                  <a:schemeClr val="tx1"/>
                </a:solidFill>
              </a:endParaRP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accent2"/>
                  </a:solidFill>
                </a:rPr>
                <a:t>KILLER/DR5</a:t>
              </a:r>
              <a:endParaRPr lang="cs-CZ" altLang="cs-CZ" sz="1200" b="1">
                <a:solidFill>
                  <a:schemeClr val="tx1"/>
                </a:solidFill>
              </a:endParaRP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accent2"/>
                  </a:solidFill>
                </a:rPr>
                <a:t>p53AIP1</a:t>
              </a: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accent2"/>
                  </a:solidFill>
                </a:rPr>
                <a:t>Fas/Apo1/ CD95</a:t>
              </a: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accent2"/>
                  </a:solidFill>
                </a:rPr>
                <a:t>PIGs</a:t>
              </a:r>
              <a:endParaRPr lang="cs-CZ" alt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5131" name="Text Box 9"/>
            <p:cNvSpPr txBox="1">
              <a:spLocks noChangeArrowheads="1"/>
            </p:cNvSpPr>
            <p:nvPr/>
          </p:nvSpPr>
          <p:spPr bwMode="auto">
            <a:xfrm>
              <a:off x="3407" y="3054"/>
              <a:ext cx="10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</a:rPr>
                <a:t>Senescence</a:t>
              </a:r>
            </a:p>
          </p:txBody>
        </p:sp>
        <p:sp>
          <p:nvSpPr>
            <p:cNvPr id="5132" name="Text Box 10"/>
            <p:cNvSpPr txBox="1">
              <a:spLocks noChangeArrowheads="1"/>
            </p:cNvSpPr>
            <p:nvPr/>
          </p:nvSpPr>
          <p:spPr bwMode="auto">
            <a:xfrm>
              <a:off x="3678" y="3205"/>
              <a:ext cx="5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chemeClr val="accent2"/>
                  </a:solidFill>
                </a:rPr>
                <a:t>p21</a:t>
              </a:r>
              <a:r>
                <a:rPr lang="cs-CZ" altLang="cs-CZ" sz="1400" b="1" baseline="30000">
                  <a:solidFill>
                    <a:schemeClr val="accent2"/>
                  </a:solidFill>
                </a:rPr>
                <a:t>WAF</a:t>
              </a:r>
              <a:endParaRPr lang="cs-CZ" altLang="cs-CZ" sz="1400" b="1">
                <a:solidFill>
                  <a:schemeClr val="accent2"/>
                </a:solidFill>
              </a:endParaRPr>
            </a:p>
            <a:p>
              <a:pPr eaLnBrk="0" hangingPunct="0">
                <a:buClrTx/>
                <a:buSzTx/>
                <a:buFontTx/>
                <a:buNone/>
              </a:pPr>
              <a:endParaRPr lang="cs-CZ" altLang="cs-CZ" sz="1400" b="1">
                <a:solidFill>
                  <a:schemeClr val="tx1"/>
                </a:solidFill>
              </a:endParaRPr>
            </a:p>
          </p:txBody>
        </p:sp>
        <p:sp>
          <p:nvSpPr>
            <p:cNvPr id="5133" name="Text Box 11"/>
            <p:cNvSpPr txBox="1">
              <a:spLocks noChangeArrowheads="1"/>
            </p:cNvSpPr>
            <p:nvPr/>
          </p:nvSpPr>
          <p:spPr bwMode="auto">
            <a:xfrm>
              <a:off x="4220" y="2916"/>
              <a:ext cx="81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</a:rPr>
                <a:t>Inhibice patologické angiogeneze</a:t>
              </a:r>
            </a:p>
          </p:txBody>
        </p:sp>
        <p:sp>
          <p:nvSpPr>
            <p:cNvPr id="5134" name="Text Box 12"/>
            <p:cNvSpPr txBox="1">
              <a:spLocks noChangeArrowheads="1"/>
            </p:cNvSpPr>
            <p:nvPr/>
          </p:nvSpPr>
          <p:spPr bwMode="auto">
            <a:xfrm>
              <a:off x="4383" y="3312"/>
              <a:ext cx="705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accent2"/>
                  </a:solidFill>
                </a:rPr>
                <a:t>Tsp1</a:t>
              </a: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accent2"/>
                  </a:solidFill>
                </a:rPr>
                <a:t>BAI1</a:t>
              </a: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accent2"/>
                  </a:solidFill>
                </a:rPr>
                <a:t>Maspin</a:t>
              </a: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accent2"/>
                  </a:solidFill>
                </a:rPr>
                <a:t>GD-AIF</a:t>
              </a:r>
              <a:endParaRPr lang="cs-CZ" altLang="cs-CZ" sz="1200" b="1">
                <a:solidFill>
                  <a:schemeClr val="tx1"/>
                </a:solidFill>
              </a:endParaRPr>
            </a:p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endParaRPr lang="cs-CZ" altLang="cs-CZ" sz="1200">
                <a:solidFill>
                  <a:schemeClr val="tx1"/>
                </a:solidFill>
              </a:endParaRPr>
            </a:p>
          </p:txBody>
        </p:sp>
        <p:sp>
          <p:nvSpPr>
            <p:cNvPr id="5135" name="Oval 13"/>
            <p:cNvSpPr>
              <a:spLocks noChangeArrowheads="1"/>
            </p:cNvSpPr>
            <p:nvPr/>
          </p:nvSpPr>
          <p:spPr bwMode="auto">
            <a:xfrm>
              <a:off x="3869" y="1114"/>
              <a:ext cx="380" cy="3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36" name="Text Box 14"/>
            <p:cNvSpPr txBox="1">
              <a:spLocks noChangeArrowheads="1"/>
            </p:cNvSpPr>
            <p:nvPr/>
          </p:nvSpPr>
          <p:spPr bwMode="auto">
            <a:xfrm>
              <a:off x="3841" y="1199"/>
              <a:ext cx="70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rgbClr val="CC0000"/>
                  </a:solidFill>
                </a:rPr>
                <a:t>p14</a:t>
              </a:r>
              <a:r>
                <a:rPr lang="cs-CZ" altLang="cs-CZ" sz="1200" b="1" baseline="30000">
                  <a:solidFill>
                    <a:srgbClr val="CC0000"/>
                  </a:solidFill>
                </a:rPr>
                <a:t>ARF</a:t>
              </a:r>
              <a:endParaRPr lang="cs-CZ" altLang="cs-CZ" sz="1200" b="1">
                <a:solidFill>
                  <a:srgbClr val="CC0000"/>
                </a:solidFill>
              </a:endParaRP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000" b="1">
                  <a:solidFill>
                    <a:srgbClr val="CC0000"/>
                  </a:solidFill>
                </a:rPr>
                <a:t>     ?</a:t>
              </a:r>
              <a:endParaRPr lang="cs-CZ" alt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5137" name="Oval 15"/>
            <p:cNvSpPr>
              <a:spLocks noChangeArrowheads="1"/>
            </p:cNvSpPr>
            <p:nvPr/>
          </p:nvSpPr>
          <p:spPr bwMode="auto">
            <a:xfrm>
              <a:off x="2376" y="2133"/>
              <a:ext cx="705" cy="375"/>
            </a:xfrm>
            <a:prstGeom prst="ellipse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38" name="Text Box 16"/>
            <p:cNvSpPr txBox="1">
              <a:spLocks noChangeArrowheads="1"/>
            </p:cNvSpPr>
            <p:nvPr/>
          </p:nvSpPr>
          <p:spPr bwMode="auto">
            <a:xfrm>
              <a:off x="2485" y="2186"/>
              <a:ext cx="4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</a:rPr>
                <a:t>p53</a:t>
              </a:r>
              <a:endParaRPr lang="cs-CZ" altLang="cs-CZ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39" name="AutoShape 17"/>
            <p:cNvSpPr>
              <a:spLocks noChangeArrowheads="1"/>
            </p:cNvSpPr>
            <p:nvPr/>
          </p:nvSpPr>
          <p:spPr bwMode="auto">
            <a:xfrm>
              <a:off x="3027" y="2026"/>
              <a:ext cx="326" cy="1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0 w 21600"/>
                <a:gd name="T19" fmla="*/ 3105 h 21600"/>
                <a:gd name="T20" fmla="*/ 18420 w 21600"/>
                <a:gd name="T21" fmla="*/ 1849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324" y="20108"/>
                  </a:moveTo>
                  <a:cubicBezTo>
                    <a:pt x="6983" y="21085"/>
                    <a:pt x="8874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8874" y="21600"/>
                    <a:pt x="6983" y="21085"/>
                    <a:pt x="5324" y="20108"/>
                  </a:cubicBezTo>
                  <a:lnTo>
                    <a:pt x="3955" y="22436"/>
                  </a:lnTo>
                  <a:lnTo>
                    <a:pt x="2997" y="18739"/>
                  </a:lnTo>
                  <a:lnTo>
                    <a:pt x="6693" y="17781"/>
                  </a:lnTo>
                  <a:lnTo>
                    <a:pt x="5324" y="20108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0" name="Oval 18"/>
            <p:cNvSpPr>
              <a:spLocks noChangeArrowheads="1"/>
            </p:cNvSpPr>
            <p:nvPr/>
          </p:nvSpPr>
          <p:spPr bwMode="auto">
            <a:xfrm>
              <a:off x="3380" y="1945"/>
              <a:ext cx="434" cy="215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41" name="Text Box 19"/>
            <p:cNvSpPr txBox="1">
              <a:spLocks noChangeArrowheads="1"/>
            </p:cNvSpPr>
            <p:nvPr/>
          </p:nvSpPr>
          <p:spPr bwMode="auto">
            <a:xfrm>
              <a:off x="3244" y="1972"/>
              <a:ext cx="70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000" b="1">
                  <a:solidFill>
                    <a:schemeClr val="tx1"/>
                  </a:solidFill>
                </a:rPr>
                <a:t>MDM2</a:t>
              </a:r>
              <a:endParaRPr lang="cs-CZ" alt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5142" name="Line 20"/>
            <p:cNvSpPr>
              <a:spLocks noChangeShapeType="1"/>
            </p:cNvSpPr>
            <p:nvPr/>
          </p:nvSpPr>
          <p:spPr bwMode="auto">
            <a:xfrm>
              <a:off x="3461" y="186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5143" name="Group 21"/>
            <p:cNvGrpSpPr>
              <a:grpSpLocks/>
            </p:cNvGrpSpPr>
            <p:nvPr/>
          </p:nvGrpSpPr>
          <p:grpSpPr bwMode="auto">
            <a:xfrm rot="-3850329">
              <a:off x="3681" y="1650"/>
              <a:ext cx="428" cy="108"/>
              <a:chOff x="2976" y="1920"/>
              <a:chExt cx="384" cy="96"/>
            </a:xfrm>
          </p:grpSpPr>
          <p:sp>
            <p:nvSpPr>
              <p:cNvPr id="5168" name="Line 22"/>
              <p:cNvSpPr>
                <a:spLocks noChangeShapeType="1"/>
              </p:cNvSpPr>
              <p:nvPr/>
            </p:nvSpPr>
            <p:spPr bwMode="auto">
              <a:xfrm>
                <a:off x="2976" y="19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69" name="Line 23"/>
              <p:cNvSpPr>
                <a:spLocks noChangeShapeType="1"/>
              </p:cNvSpPr>
              <p:nvPr/>
            </p:nvSpPr>
            <p:spPr bwMode="auto">
              <a:xfrm>
                <a:off x="2976" y="1968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1129" y="652"/>
              <a:ext cx="379" cy="3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>
              <a:off x="1186" y="759"/>
              <a:ext cx="5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rgbClr val="CC0000"/>
                  </a:solidFill>
                </a:rPr>
                <a:t>ATM</a:t>
              </a:r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1997" y="652"/>
              <a:ext cx="379" cy="3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47" name="Text Box 27"/>
            <p:cNvSpPr txBox="1">
              <a:spLocks noChangeArrowheads="1"/>
            </p:cNvSpPr>
            <p:nvPr/>
          </p:nvSpPr>
          <p:spPr bwMode="auto">
            <a:xfrm>
              <a:off x="2050" y="739"/>
              <a:ext cx="5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rgbClr val="CC0000"/>
                  </a:solidFill>
                </a:rPr>
                <a:t>ATR</a:t>
              </a:r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1563" y="652"/>
              <a:ext cx="379" cy="3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49" name="Text Box 29"/>
            <p:cNvSpPr txBox="1">
              <a:spLocks noChangeArrowheads="1"/>
            </p:cNvSpPr>
            <p:nvPr/>
          </p:nvSpPr>
          <p:spPr bwMode="auto">
            <a:xfrm>
              <a:off x="1522" y="739"/>
              <a:ext cx="5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rgbClr val="CC0000"/>
                  </a:solidFill>
                </a:rPr>
                <a:t>DNA PK</a:t>
              </a:r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2784" y="813"/>
              <a:ext cx="380" cy="3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51" name="Text Box 31"/>
            <p:cNvSpPr txBox="1">
              <a:spLocks noChangeArrowheads="1"/>
            </p:cNvSpPr>
            <p:nvPr/>
          </p:nvSpPr>
          <p:spPr bwMode="auto">
            <a:xfrm>
              <a:off x="2756" y="888"/>
              <a:ext cx="5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endParaRPr lang="cs-CZ" altLang="cs-CZ" sz="1200" b="1">
                <a:solidFill>
                  <a:srgbClr val="CC0000"/>
                </a:solidFill>
              </a:endParaRPr>
            </a:p>
          </p:txBody>
        </p:sp>
        <p:sp>
          <p:nvSpPr>
            <p:cNvPr id="5152" name="Text Box 32"/>
            <p:cNvSpPr txBox="1">
              <a:spLocks noChangeArrowheads="1"/>
            </p:cNvSpPr>
            <p:nvPr/>
          </p:nvSpPr>
          <p:spPr bwMode="auto">
            <a:xfrm>
              <a:off x="3624" y="739"/>
              <a:ext cx="13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00CC00"/>
                  </a:solidFill>
                  <a:latin typeface="Comic Sans MS" pitchFamily="66" charset="0"/>
                </a:rPr>
                <a:t>aktivace onkogenů</a:t>
              </a:r>
            </a:p>
          </p:txBody>
        </p: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2810" y="3054"/>
              <a:ext cx="8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</a:rPr>
                <a:t>Oprava DNA</a:t>
              </a:r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2919" y="3196"/>
              <a:ext cx="54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chemeClr val="accent2"/>
                  </a:solidFill>
                </a:rPr>
                <a:t>Gadd45</a:t>
              </a:r>
              <a:endParaRPr lang="cs-CZ" altLang="cs-CZ" sz="1400" b="1">
                <a:solidFill>
                  <a:schemeClr val="tx1"/>
                </a:solidFill>
              </a:endParaRP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chemeClr val="accent2"/>
                  </a:solidFill>
                </a:rPr>
                <a:t>p53R2</a:t>
              </a:r>
            </a:p>
          </p:txBody>
        </p:sp>
        <p:sp>
          <p:nvSpPr>
            <p:cNvPr id="5155" name="AutoShape 35"/>
            <p:cNvSpPr>
              <a:spLocks noChangeArrowheads="1"/>
            </p:cNvSpPr>
            <p:nvPr/>
          </p:nvSpPr>
          <p:spPr bwMode="auto">
            <a:xfrm rot="3118147">
              <a:off x="1903" y="2215"/>
              <a:ext cx="125" cy="905"/>
            </a:xfrm>
            <a:prstGeom prst="downArrow">
              <a:avLst>
                <a:gd name="adj1" fmla="val 50000"/>
                <a:gd name="adj2" fmla="val 181000"/>
              </a:avLst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56" name="AutoShape 36"/>
            <p:cNvSpPr>
              <a:spLocks noChangeArrowheads="1"/>
            </p:cNvSpPr>
            <p:nvPr/>
          </p:nvSpPr>
          <p:spPr bwMode="auto">
            <a:xfrm rot="-4192852">
              <a:off x="3728" y="1980"/>
              <a:ext cx="107" cy="1274"/>
            </a:xfrm>
            <a:prstGeom prst="downArrow">
              <a:avLst>
                <a:gd name="adj1" fmla="val 50000"/>
                <a:gd name="adj2" fmla="val 297664"/>
              </a:avLst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57" name="AutoShape 37"/>
            <p:cNvSpPr>
              <a:spLocks noChangeArrowheads="1"/>
            </p:cNvSpPr>
            <p:nvPr/>
          </p:nvSpPr>
          <p:spPr bwMode="auto">
            <a:xfrm rot="1530478">
              <a:off x="2376" y="2562"/>
              <a:ext cx="96" cy="492"/>
            </a:xfrm>
            <a:prstGeom prst="downArrow">
              <a:avLst>
                <a:gd name="adj1" fmla="val 50000"/>
                <a:gd name="adj2" fmla="val 128125"/>
              </a:avLst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58" name="AutoShape 38"/>
            <p:cNvSpPr>
              <a:spLocks noChangeArrowheads="1"/>
            </p:cNvSpPr>
            <p:nvPr/>
          </p:nvSpPr>
          <p:spPr bwMode="auto">
            <a:xfrm rot="-1694986">
              <a:off x="3003" y="2529"/>
              <a:ext cx="109" cy="536"/>
            </a:xfrm>
            <a:prstGeom prst="downArrow">
              <a:avLst>
                <a:gd name="adj1" fmla="val 50000"/>
                <a:gd name="adj2" fmla="val 122936"/>
              </a:avLst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59" name="AutoShape 39"/>
            <p:cNvSpPr>
              <a:spLocks noChangeArrowheads="1"/>
            </p:cNvSpPr>
            <p:nvPr/>
          </p:nvSpPr>
          <p:spPr bwMode="auto">
            <a:xfrm rot="-3197739">
              <a:off x="3404" y="2345"/>
              <a:ext cx="119" cy="874"/>
            </a:xfrm>
            <a:prstGeom prst="downArrow">
              <a:avLst>
                <a:gd name="adj1" fmla="val 50000"/>
                <a:gd name="adj2" fmla="val 183613"/>
              </a:avLst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>
              <a:off x="3841" y="2038"/>
              <a:ext cx="2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61" name="Text Box 41"/>
            <p:cNvSpPr txBox="1">
              <a:spLocks noChangeArrowheads="1"/>
            </p:cNvSpPr>
            <p:nvPr/>
          </p:nvSpPr>
          <p:spPr bwMode="auto">
            <a:xfrm>
              <a:off x="4003" y="1865"/>
              <a:ext cx="8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rgbClr val="FF0000"/>
                  </a:solidFill>
                </a:rPr>
                <a:t>ubiquitinace a degradace p53</a:t>
              </a:r>
            </a:p>
          </p:txBody>
        </p:sp>
        <p:sp>
          <p:nvSpPr>
            <p:cNvPr id="5162" name="Text Box 42"/>
            <p:cNvSpPr txBox="1">
              <a:spLocks noChangeArrowheads="1"/>
            </p:cNvSpPr>
            <p:nvPr/>
          </p:nvSpPr>
          <p:spPr bwMode="auto">
            <a:xfrm>
              <a:off x="2864" y="900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rgbClr val="CC0000"/>
                  </a:solidFill>
                </a:rPr>
                <a:t>?</a:t>
              </a:r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>
              <a:off x="1400" y="1114"/>
              <a:ext cx="651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64" name="Line 44"/>
            <p:cNvSpPr>
              <a:spLocks noChangeShapeType="1"/>
            </p:cNvSpPr>
            <p:nvPr/>
          </p:nvSpPr>
          <p:spPr bwMode="auto">
            <a:xfrm>
              <a:off x="1834" y="1061"/>
              <a:ext cx="325" cy="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>
              <a:off x="2214" y="1061"/>
              <a:ext cx="54" cy="4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 rot="20901776" flipH="1">
              <a:off x="2864" y="1222"/>
              <a:ext cx="109" cy="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67" name="Text Box 47"/>
            <p:cNvSpPr txBox="1">
              <a:spLocks noChangeArrowheads="1"/>
            </p:cNvSpPr>
            <p:nvPr/>
          </p:nvSpPr>
          <p:spPr bwMode="auto">
            <a:xfrm>
              <a:off x="1237" y="1758"/>
              <a:ext cx="22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rgbClr val="FF0000"/>
                  </a:solidFill>
                </a:rPr>
                <a:t>posttranslační modifikace p53 a MDM2</a:t>
              </a:r>
            </a:p>
            <a:p>
              <a:pPr eaLnBrk="0" hangingPunct="0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rgbClr val="FF0000"/>
                  </a:solidFill>
                </a:rPr>
                <a:t>aktivace a stabilizace p53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5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7440" y="3211539"/>
            <a:ext cx="8926560" cy="2953765"/>
          </a:xfrm>
        </p:spPr>
        <p:txBody>
          <a:bodyPr lIns="89991" tIns="46795" rIns="89991" bIns="46795"/>
          <a:lstStyle/>
          <a:p>
            <a:pPr indent="-308165">
              <a:lnSpc>
                <a:spcPct val="110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800" b="1" u="sng" dirty="0">
              <a:solidFill>
                <a:srgbClr val="339933"/>
              </a:solidFill>
              <a:latin typeface="Comic Sans MS" pitchFamily="66" charset="0"/>
            </a:endParaRPr>
          </a:p>
          <a:p>
            <a:pPr indent="-30816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800" b="1" u="sng" dirty="0">
              <a:solidFill>
                <a:srgbClr val="339933"/>
              </a:solidFill>
              <a:latin typeface="Comic Sans MS" pitchFamily="66" charset="0"/>
            </a:endParaRPr>
          </a:p>
          <a:p>
            <a:pPr indent="-30816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 indent="-308165">
              <a:lnSpc>
                <a:spcPct val="120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 indent="-308165">
              <a:lnSpc>
                <a:spcPct val="120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600" b="1" dirty="0">
              <a:solidFill>
                <a:srgbClr val="333399"/>
              </a:solidFill>
              <a:latin typeface="Comic Sans MS" pitchFamily="66" charset="0"/>
            </a:endParaRPr>
          </a:p>
          <a:p>
            <a:pPr indent="-308165">
              <a:lnSpc>
                <a:spcPct val="120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1600" b="1" dirty="0">
                <a:solidFill>
                  <a:srgbClr val="660033"/>
                </a:solidFill>
                <a:latin typeface="Comic Sans MS" pitchFamily="66" charset="0"/>
              </a:rPr>
              <a:t> </a:t>
            </a:r>
          </a:p>
          <a:p>
            <a:pPr indent="-308165">
              <a:lnSpc>
                <a:spcPct val="120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1600" b="1" dirty="0" smtClean="0">
                <a:solidFill>
                  <a:srgbClr val="660033"/>
                </a:solidFill>
                <a:latin typeface="Comic Sans MS" pitchFamily="66" charset="0"/>
              </a:rPr>
              <a:t>DNA</a:t>
            </a:r>
            <a:endParaRPr lang="cs-CZ" altLang="cs-CZ" sz="1600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71695" y="303040"/>
            <a:ext cx="7788737" cy="67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cs-CZ" altLang="cs-CZ" sz="3200" b="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Rakovina z pohledu buněčného cyklu</a:t>
            </a:r>
            <a:endParaRPr lang="cs-CZ" altLang="cs-CZ" sz="3200" b="0" dirty="0">
              <a:solidFill>
                <a:srgbClr val="99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76000" y="1412789"/>
            <a:ext cx="6480000" cy="131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s-CZ" altLang="cs-CZ" sz="4000" b="0">
                <a:solidFill>
                  <a:srgbClr val="008000"/>
                </a:solidFill>
              </a:rPr>
              <a:t>G1  </a:t>
            </a:r>
            <a:r>
              <a:rPr lang="cs-CZ" altLang="cs-CZ" sz="4000" b="0">
                <a:solidFill>
                  <a:srgbClr val="008000"/>
                </a:solidFill>
                <a:cs typeface="Arial" charset="0"/>
              </a:rPr>
              <a:t>→   S   →   G2   →   M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b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0">
                <a:solidFill>
                  <a:srgbClr val="FF0000"/>
                </a:solidFill>
                <a:cs typeface="Arial" charset="0"/>
              </a:rPr>
              <a:t>             </a:t>
            </a:r>
            <a:r>
              <a:rPr lang="cs-CZ" altLang="cs-CZ" sz="2000" b="0">
                <a:solidFill>
                  <a:schemeClr val="tx1"/>
                </a:solidFill>
                <a:cs typeface="Arial" charset="0"/>
              </a:rPr>
              <a:t>G1/S</a:t>
            </a:r>
            <a:r>
              <a:rPr lang="cs-CZ" altLang="cs-CZ" sz="2000" b="0">
                <a:solidFill>
                  <a:srgbClr val="FF0000"/>
                </a:solidFill>
                <a:cs typeface="Arial" charset="0"/>
              </a:rPr>
              <a:t>                   </a:t>
            </a:r>
            <a:r>
              <a:rPr lang="cs-CZ" altLang="cs-CZ" sz="2000" b="0">
                <a:solidFill>
                  <a:schemeClr val="tx1"/>
                </a:solidFill>
                <a:cs typeface="Arial" charset="0"/>
              </a:rPr>
              <a:t>S                       G2/M</a:t>
            </a:r>
            <a:endParaRPr lang="cs-CZ" altLang="cs-CZ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548000" y="5157195"/>
            <a:ext cx="1008000" cy="50405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cs-CZ" altLang="cs-CZ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076056" y="4797155"/>
            <a:ext cx="1008000" cy="50405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cs-CZ" altLang="cs-CZ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5076056" y="5445227"/>
            <a:ext cx="1080000" cy="50405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cs-CZ" altLang="cs-CZ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613119" y="3068960"/>
            <a:ext cx="2495520" cy="9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s-CZ" altLang="cs-CZ" b="0" dirty="0" smtClean="0">
                <a:solidFill>
                  <a:srgbClr val="FF0000"/>
                </a:solidFill>
              </a:rPr>
              <a:t>Univerzální inaktivace</a:t>
            </a:r>
            <a:endParaRPr lang="cs-CZ" altLang="cs-CZ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dirty="0" smtClean="0">
                <a:solidFill>
                  <a:srgbClr val="6600FF"/>
                </a:solidFill>
              </a:rPr>
              <a:t>Ztráta p53</a:t>
            </a:r>
            <a:r>
              <a:rPr lang="cs-CZ" altLang="cs-CZ" dirty="0">
                <a:solidFill>
                  <a:srgbClr val="6600FF"/>
                </a:solidFill>
              </a:rPr>
              <a:t>, </a:t>
            </a:r>
            <a:r>
              <a:rPr lang="cs-CZ" altLang="cs-CZ" dirty="0" err="1" smtClean="0">
                <a:solidFill>
                  <a:srgbClr val="6600FF"/>
                </a:solidFill>
              </a:rPr>
              <a:t>Rb</a:t>
            </a:r>
            <a:r>
              <a:rPr lang="cs-CZ" altLang="cs-CZ" dirty="0" smtClean="0">
                <a:solidFill>
                  <a:srgbClr val="6600FF"/>
                </a:solidFill>
              </a:rPr>
              <a:t>, p16</a:t>
            </a:r>
            <a:r>
              <a:rPr lang="cs-CZ" altLang="cs-CZ" dirty="0">
                <a:solidFill>
                  <a:srgbClr val="6600FF"/>
                </a:solidFill>
              </a:rPr>
              <a:t> </a:t>
            </a:r>
            <a:endParaRPr lang="cs-CZ" altLang="cs-CZ" dirty="0" smtClean="0">
              <a:solidFill>
                <a:srgbClr val="6600FF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dirty="0" smtClean="0">
                <a:solidFill>
                  <a:srgbClr val="6600FF"/>
                </a:solidFill>
              </a:rPr>
              <a:t>a jiné.</a:t>
            </a:r>
            <a:endParaRPr lang="cs-CZ" altLang="cs-CZ" dirty="0">
              <a:solidFill>
                <a:srgbClr val="6600FF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0561" y="2348887"/>
            <a:ext cx="1672232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s-CZ" altLang="cs-CZ" b="0" dirty="0" smtClean="0">
                <a:solidFill>
                  <a:schemeClr val="tx1"/>
                </a:solidFill>
              </a:rPr>
              <a:t>Kontrolní body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b="0" dirty="0" smtClean="0">
                <a:solidFill>
                  <a:schemeClr val="tx1"/>
                </a:solidFill>
              </a:rPr>
              <a:t>(</a:t>
            </a:r>
            <a:r>
              <a:rPr lang="cs-CZ" altLang="cs-CZ" b="0" dirty="0" err="1" smtClean="0">
                <a:solidFill>
                  <a:schemeClr val="tx1"/>
                </a:solidFill>
              </a:rPr>
              <a:t>checkpoints</a:t>
            </a:r>
            <a:r>
              <a:rPr lang="cs-CZ" altLang="cs-CZ" b="0" dirty="0" smtClean="0">
                <a:solidFill>
                  <a:schemeClr val="tx1"/>
                </a:solidFill>
              </a:rPr>
              <a:t>)</a:t>
            </a:r>
            <a:endParaRPr lang="cs-CZ" altLang="cs-CZ" b="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580056" y="3070701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Schopnost pokračovat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buněčném dělení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07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9042" y="116632"/>
            <a:ext cx="8964613" cy="115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29" tIns="46698" rIns="90129" bIns="46698" anchor="ctr"/>
          <a:lstStyle>
            <a:lvl1pPr defTabSz="407988" eaLnBrk="0" hangingPunct="0">
              <a:spcBef>
                <a:spcPts val="8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defTabSz="407988" eaLnBrk="0" hangingPunct="0">
              <a:spcBef>
                <a:spcPts val="7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defTabSz="407988" eaLnBrk="0" hangingPunct="0">
              <a:spcBef>
                <a:spcPts val="6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Analýza genu </a:t>
            </a:r>
            <a:r>
              <a:rPr lang="cs-CZ" altLang="cs-CZ" i="1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TP53</a:t>
            </a:r>
            <a:r>
              <a:rPr lang="cs-CZ" altLang="cs-CZ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u pacientů s CLL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ve FN Brno</a:t>
            </a:r>
            <a:endParaRPr lang="cs-CZ" altLang="cs-CZ" sz="2800" b="1" dirty="0">
              <a:solidFill>
                <a:srgbClr val="6600FF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79862" y="1168400"/>
            <a:ext cx="5844466" cy="132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129" tIns="46698" rIns="90129" bIns="46698">
            <a:spAutoFit/>
          </a:bodyPr>
          <a:lstStyle>
            <a:lvl1pPr defTabSz="407988" eaLnBrk="0" hangingPunct="0">
              <a:spcBef>
                <a:spcPts val="8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defTabSz="407988" eaLnBrk="0" hangingPunct="0">
              <a:spcBef>
                <a:spcPts val="7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defTabSz="407988" eaLnBrk="0" hangingPunct="0">
              <a:spcBef>
                <a:spcPts val="6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 err="1">
                <a:solidFill>
                  <a:srgbClr val="6600FF"/>
                </a:solidFill>
              </a:rPr>
              <a:t>Del</a:t>
            </a:r>
            <a:r>
              <a:rPr lang="cs-CZ" altLang="cs-CZ" sz="2000" dirty="0">
                <a:solidFill>
                  <a:srgbClr val="6600FF"/>
                </a:solidFill>
              </a:rPr>
              <a:t>(17p</a:t>
            </a:r>
            <a:r>
              <a:rPr lang="cs-CZ" altLang="cs-CZ" sz="2000" dirty="0" smtClean="0">
                <a:solidFill>
                  <a:srgbClr val="6600FF"/>
                </a:solidFill>
              </a:rPr>
              <a:t>): </a:t>
            </a:r>
            <a:r>
              <a:rPr lang="cs-CZ" altLang="cs-CZ" sz="2000" dirty="0">
                <a:solidFill>
                  <a:srgbClr val="6600FF"/>
                </a:solidFill>
              </a:rPr>
              <a:t>I-FISH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 smtClean="0">
                <a:solidFill>
                  <a:srgbClr val="FF0000"/>
                </a:solidFill>
              </a:rPr>
              <a:t>Mutace TP53: kvasinková funkční analýza FASAY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>
              <a:solidFill>
                <a:srgbClr val="FF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46350"/>
            <a:ext cx="23272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548187"/>
            <a:ext cx="232727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748213" y="4013200"/>
            <a:ext cx="505258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407988" eaLnBrk="0" hangingPunct="0">
              <a:spcBef>
                <a:spcPts val="8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defTabSz="407988" eaLnBrk="0" hangingPunct="0">
              <a:spcBef>
                <a:spcPts val="7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defTabSz="407988" eaLnBrk="0" hangingPunct="0">
              <a:spcBef>
                <a:spcPts val="6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Wt</a:t>
            </a: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748213" y="5640257"/>
            <a:ext cx="635102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407988" eaLnBrk="0" hangingPunct="0">
              <a:spcBef>
                <a:spcPts val="8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defTabSz="407988" eaLnBrk="0" hangingPunct="0">
              <a:spcBef>
                <a:spcPts val="7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defTabSz="407988" eaLnBrk="0" hangingPunct="0">
              <a:spcBef>
                <a:spcPts val="6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>
                <a:latin typeface="+mn-lt"/>
              </a:rPr>
              <a:t>Mut</a:t>
            </a:r>
            <a:endParaRPr lang="cs-CZ" altLang="cs-CZ" sz="2000" b="1" dirty="0">
              <a:latin typeface="+mn-lt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594225"/>
            <a:ext cx="20923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657475"/>
            <a:ext cx="2092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3" name="TextovéPole 1"/>
          <p:cNvSpPr txBox="1">
            <a:spLocks noChangeArrowheads="1"/>
          </p:cNvSpPr>
          <p:nvPr/>
        </p:nvSpPr>
        <p:spPr bwMode="auto">
          <a:xfrm>
            <a:off x="611560" y="5802313"/>
            <a:ext cx="660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>
                <a:solidFill>
                  <a:schemeClr val="tx1"/>
                </a:solidFill>
              </a:rPr>
              <a:t>17p-</a:t>
            </a:r>
          </a:p>
        </p:txBody>
      </p:sp>
    </p:spTree>
    <p:extLst>
      <p:ext uri="{BB962C8B-B14F-4D97-AF65-F5344CB8AC3E}">
        <p14:creationId xmlns:p14="http://schemas.microsoft.com/office/powerpoint/2010/main" val="1040687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Autofit/>
          </a:bodyPr>
          <a:lstStyle/>
          <a:p>
            <a:r>
              <a:rPr lang="cs-CZ" altLang="cs-CZ" sz="3200" dirty="0" smtClean="0">
                <a:solidFill>
                  <a:srgbClr val="9900FF"/>
                </a:solidFill>
              </a:rPr>
              <a:t>Defekty</a:t>
            </a:r>
            <a:r>
              <a:rPr lang="cs-CZ" altLang="cs-CZ" sz="3200" i="1" dirty="0" smtClean="0">
                <a:solidFill>
                  <a:srgbClr val="9900FF"/>
                </a:solidFill>
              </a:rPr>
              <a:t> TP53</a:t>
            </a:r>
            <a:r>
              <a:rPr lang="cs-CZ" altLang="cs-CZ" sz="3200" dirty="0" smtClean="0">
                <a:solidFill>
                  <a:srgbClr val="9900FF"/>
                </a:solidFill>
              </a:rPr>
              <a:t> narušují léčebnou odpověď 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2349"/>
            <a:ext cx="5329238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68144" y="6392861"/>
            <a:ext cx="2923714" cy="3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129" tIns="46698" rIns="90129" bIns="46698">
            <a:spAutoFit/>
          </a:bodyPr>
          <a:lstStyle>
            <a:lvl1pPr defTabSz="407988" eaLnBrk="0" hangingPunct="0">
              <a:spcBef>
                <a:spcPts val="8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defTabSz="407988" eaLnBrk="0" hangingPunct="0">
              <a:spcBef>
                <a:spcPts val="7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defTabSz="407988" eaLnBrk="0" hangingPunct="0">
              <a:spcBef>
                <a:spcPts val="6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cs-CZ" sz="1600" dirty="0" err="1">
                <a:latin typeface="+mn-lt"/>
              </a:rPr>
              <a:t>Malcikova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smtClean="0">
                <a:latin typeface="+mn-lt"/>
              </a:rPr>
              <a:t>J et al., </a:t>
            </a:r>
            <a:r>
              <a:rPr lang="cs-CZ" sz="1600" b="1" i="1" dirty="0" err="1" smtClean="0">
                <a:latin typeface="+mn-lt"/>
              </a:rPr>
              <a:t>Blood</a:t>
            </a:r>
            <a:r>
              <a:rPr lang="cs-CZ" sz="1600" dirty="0" smtClean="0">
                <a:latin typeface="+mn-lt"/>
              </a:rPr>
              <a:t> 2009</a:t>
            </a:r>
            <a:endParaRPr lang="cs-CZ" sz="1600" dirty="0"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020272" y="2204864"/>
            <a:ext cx="1845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Test buněčné </a:t>
            </a:r>
          </a:p>
          <a:p>
            <a:r>
              <a:rPr lang="cs-CZ" dirty="0" err="1" smtClean="0"/>
              <a:t>viability</a:t>
            </a:r>
            <a:r>
              <a:rPr lang="cs-CZ" dirty="0" smtClean="0"/>
              <a:t> </a:t>
            </a:r>
            <a:r>
              <a:rPr lang="cs-CZ" i="1" dirty="0" smtClean="0"/>
              <a:t>in vitro</a:t>
            </a:r>
          </a:p>
          <a:p>
            <a:endParaRPr lang="cs-CZ" dirty="0"/>
          </a:p>
          <a:p>
            <a:r>
              <a:rPr lang="cs-CZ" dirty="0" smtClean="0"/>
              <a:t>Ošetření FLU 48 h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211961" y="1988841"/>
            <a:ext cx="1080119" cy="316835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2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Autofit/>
          </a:bodyPr>
          <a:lstStyle/>
          <a:p>
            <a:r>
              <a:rPr lang="cs-CZ" altLang="cs-CZ" sz="3200" dirty="0" smtClean="0">
                <a:solidFill>
                  <a:srgbClr val="9900FF"/>
                </a:solidFill>
              </a:rPr>
              <a:t>Poškození DNA navozuje p53-závislou odpověď 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410785"/>
              </p:ext>
            </p:extLst>
          </p:nvPr>
        </p:nvGraphicFramePr>
        <p:xfrm>
          <a:off x="2195736" y="1196752"/>
          <a:ext cx="45365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798113"/>
              </p:ext>
            </p:extLst>
          </p:nvPr>
        </p:nvGraphicFramePr>
        <p:xfrm>
          <a:off x="2260911" y="3789040"/>
          <a:ext cx="4248472" cy="237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508104" y="6257835"/>
            <a:ext cx="320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Real </a:t>
            </a:r>
            <a:r>
              <a:rPr lang="cs-CZ" sz="2000" dirty="0" err="1" smtClean="0"/>
              <a:t>time</a:t>
            </a:r>
            <a:r>
              <a:rPr lang="cs-CZ" sz="2000" dirty="0" smtClean="0"/>
              <a:t> PCR, ošetření 24 h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248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3111500" y="928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2824163" y="9286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s-CZ" altLang="cs-CZ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94" y="1259905"/>
            <a:ext cx="4232674" cy="45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936047" y="6230966"/>
            <a:ext cx="2750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Herndon</a:t>
            </a:r>
            <a:r>
              <a:rPr lang="cs-CZ" sz="1600" dirty="0" smtClean="0"/>
              <a:t> et al., </a:t>
            </a:r>
            <a:r>
              <a:rPr lang="cs-CZ" sz="1600" b="1" i="1" dirty="0" err="1" smtClean="0"/>
              <a:t>Leukemia</a:t>
            </a:r>
            <a:r>
              <a:rPr lang="cs-CZ" sz="1600" b="1" i="1" dirty="0" smtClean="0"/>
              <a:t> </a:t>
            </a:r>
            <a:r>
              <a:rPr lang="cs-CZ" sz="1600" dirty="0" smtClean="0"/>
              <a:t>2017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2561128"/>
            <a:ext cx="2794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akumulace 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 </a:t>
            </a:r>
          </a:p>
          <a:p>
            <a:r>
              <a:rPr lang="cs-CZ" sz="2000" dirty="0" smtClean="0"/>
              <a:t>v leukemických buňkách</a:t>
            </a:r>
          </a:p>
          <a:p>
            <a:r>
              <a:rPr lang="cs-CZ" sz="2000" dirty="0" smtClean="0"/>
              <a:t>lokalizovaných v LU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18864" y="260648"/>
            <a:ext cx="8229600" cy="6540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smtClean="0">
                <a:solidFill>
                  <a:srgbClr val="9900FF"/>
                </a:solidFill>
              </a:rPr>
              <a:t>Defekty </a:t>
            </a:r>
            <a:r>
              <a:rPr lang="cs-CZ" altLang="cs-CZ" sz="3200" i="1" dirty="0" smtClean="0">
                <a:solidFill>
                  <a:srgbClr val="9900FF"/>
                </a:solidFill>
              </a:rPr>
              <a:t>TP53</a:t>
            </a:r>
            <a:r>
              <a:rPr lang="cs-CZ" altLang="cs-CZ" sz="3200" dirty="0" smtClean="0">
                <a:solidFill>
                  <a:srgbClr val="9900FF"/>
                </a:solidFill>
              </a:rPr>
              <a:t> podporují buněčnou proliferaci 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smtClean="0">
                <a:solidFill>
                  <a:srgbClr val="9900FF"/>
                </a:solidFill>
              </a:rPr>
              <a:t>Mutace p53 asociují s horším přežitím</a:t>
            </a:r>
            <a:r>
              <a:rPr lang="cs-CZ" altLang="cs-CZ" sz="3200" dirty="0">
                <a:solidFill>
                  <a:srgbClr val="9900FF"/>
                </a:solidFill>
              </a:rPr>
              <a:t/>
            </a:r>
            <a:br>
              <a:rPr lang="cs-CZ" altLang="cs-CZ" sz="3200" dirty="0">
                <a:solidFill>
                  <a:srgbClr val="9900FF"/>
                </a:solidFill>
              </a:rPr>
            </a:br>
            <a:r>
              <a:rPr lang="cs-CZ" altLang="cs-CZ" sz="3200" dirty="0" smtClean="0">
                <a:solidFill>
                  <a:srgbClr val="9900FF"/>
                </a:solidFill>
              </a:rPr>
              <a:t>pacientů s CLL 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867400" y="1557338"/>
            <a:ext cx="2716213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A: wt-p53/mut-IgVH</a:t>
            </a: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MS: not reached</a:t>
            </a:r>
          </a:p>
          <a:p>
            <a:pPr eaLnBrk="1" hangingPunct="1">
              <a:buClrTx/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B: mut-p53/mut-IgVH</a:t>
            </a: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MS: not reached</a:t>
            </a:r>
          </a:p>
          <a:p>
            <a:pPr eaLnBrk="1" hangingPunct="1">
              <a:buClrTx/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C: wt-p53/unmut-IgVH</a:t>
            </a: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MS: 69 months</a:t>
            </a:r>
          </a:p>
          <a:p>
            <a:pPr eaLnBrk="1" hangingPunct="1">
              <a:buClrTx/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D: mut-p53/unmut IgVH</a:t>
            </a: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MS: 23 months</a:t>
            </a:r>
          </a:p>
          <a:p>
            <a:pPr eaLnBrk="1" hangingPunct="1">
              <a:buClrTx/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buFont typeface="Times New Roman" pitchFamily="18" charset="0"/>
              <a:buAutoNum type="alphaUcParenBoth"/>
            </a:pPr>
            <a:r>
              <a:rPr lang="cs-CZ" altLang="cs-CZ">
                <a:solidFill>
                  <a:srgbClr val="339933"/>
                </a:solidFill>
              </a:rPr>
              <a:t>vs. (B) P=0.016</a:t>
            </a:r>
          </a:p>
          <a:p>
            <a:pPr eaLnBrk="1" hangingPunct="1">
              <a:buClr>
                <a:srgbClr val="339933"/>
              </a:buClr>
              <a:buFont typeface="Times New Roman" pitchFamily="18" charset="0"/>
              <a:buAutoNum type="alphaUcParenBoth"/>
            </a:pPr>
            <a:r>
              <a:rPr lang="cs-CZ" altLang="cs-CZ">
                <a:solidFill>
                  <a:srgbClr val="339933"/>
                </a:solidFill>
              </a:rPr>
              <a:t>vs. (D) P=0.018</a:t>
            </a:r>
          </a:p>
          <a:p>
            <a:pPr eaLnBrk="1" hangingPunct="1">
              <a:buClr>
                <a:srgbClr val="339933"/>
              </a:buClr>
              <a:buFont typeface="Times New Roman" pitchFamily="18" charset="0"/>
              <a:buAutoNum type="alphaUcParenBoth"/>
            </a:pPr>
            <a:r>
              <a:rPr lang="cs-CZ" altLang="cs-CZ">
                <a:solidFill>
                  <a:srgbClr val="339933"/>
                </a:solidFill>
              </a:rPr>
              <a:t>vs. (D) P</a:t>
            </a:r>
            <a:r>
              <a:rPr lang="en-US" altLang="cs-CZ">
                <a:solidFill>
                  <a:srgbClr val="339933"/>
                </a:solidFill>
                <a:cs typeface="Arial" charset="0"/>
              </a:rPr>
              <a:t>&lt;</a:t>
            </a:r>
            <a:r>
              <a:rPr lang="cs-CZ" altLang="cs-CZ">
                <a:solidFill>
                  <a:srgbClr val="339933"/>
                </a:solidFill>
                <a:cs typeface="Arial" charset="0"/>
              </a:rPr>
              <a:t>0.001</a:t>
            </a: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339933"/>
                </a:solidFill>
                <a:cs typeface="Arial" charset="0"/>
              </a:rPr>
              <a:t>(A) vs.(C)  P</a:t>
            </a:r>
            <a:r>
              <a:rPr lang="en-US" altLang="cs-CZ">
                <a:solidFill>
                  <a:srgbClr val="339933"/>
                </a:solidFill>
              </a:rPr>
              <a:t>&lt;</a:t>
            </a:r>
            <a:r>
              <a:rPr lang="cs-CZ" altLang="cs-CZ">
                <a:solidFill>
                  <a:srgbClr val="339933"/>
                </a:solidFill>
              </a:rPr>
              <a:t>0.001</a:t>
            </a:r>
          </a:p>
          <a:p>
            <a:pPr eaLnBrk="1" hangingPunct="1">
              <a:buClrTx/>
              <a:buFontTx/>
              <a:buNone/>
            </a:pPr>
            <a:endParaRPr lang="cs-CZ" altLang="cs-CZ">
              <a:solidFill>
                <a:srgbClr val="339933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548005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00063" y="6237288"/>
            <a:ext cx="8107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400" b="1" dirty="0" err="1">
                <a:solidFill>
                  <a:srgbClr val="000000"/>
                </a:solidFill>
              </a:rPr>
              <a:t>Note</a:t>
            </a:r>
            <a:r>
              <a:rPr lang="cs-CZ" altLang="cs-CZ" sz="1400" b="1" dirty="0">
                <a:solidFill>
                  <a:srgbClr val="000000"/>
                </a:solidFill>
              </a:rPr>
              <a:t>: </a:t>
            </a:r>
            <a:r>
              <a:rPr lang="cs-CZ" altLang="cs-CZ" sz="1400" b="1" dirty="0" err="1">
                <a:solidFill>
                  <a:srgbClr val="000000"/>
                </a:solidFill>
              </a:rPr>
              <a:t>survival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assessed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from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time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of</a:t>
            </a:r>
            <a:r>
              <a:rPr lang="cs-CZ" altLang="cs-CZ" sz="1400" b="1" dirty="0">
                <a:solidFill>
                  <a:srgbClr val="000000"/>
                </a:solidFill>
              </a:rPr>
              <a:t> p53 </a:t>
            </a:r>
            <a:r>
              <a:rPr lang="cs-CZ" altLang="cs-CZ" sz="1400" b="1" dirty="0" err="1">
                <a:solidFill>
                  <a:srgbClr val="000000"/>
                </a:solidFill>
              </a:rPr>
              <a:t>defect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identification</a:t>
            </a:r>
            <a:r>
              <a:rPr lang="cs-CZ" altLang="cs-CZ" sz="1400" b="1" dirty="0">
                <a:solidFill>
                  <a:srgbClr val="000000"/>
                </a:solidFill>
              </a:rPr>
              <a:t> / </a:t>
            </a:r>
            <a:r>
              <a:rPr lang="cs-CZ" altLang="cs-CZ" sz="1400" b="1" dirty="0" err="1">
                <a:solidFill>
                  <a:srgbClr val="000000"/>
                </a:solidFill>
              </a:rPr>
              <a:t>investigation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showing</a:t>
            </a:r>
            <a:r>
              <a:rPr lang="cs-CZ" altLang="cs-CZ" sz="1400" b="1" dirty="0">
                <a:solidFill>
                  <a:srgbClr val="000000"/>
                </a:solidFill>
              </a:rPr>
              <a:t> wt-p53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06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3188"/>
            <a:ext cx="8229600" cy="87754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smtClean="0">
                <a:solidFill>
                  <a:srgbClr val="9900FF"/>
                </a:solidFill>
              </a:rPr>
              <a:t>Individuální mutace p53 se liší ve svém dopadu  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39433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92725" y="1360488"/>
            <a:ext cx="31845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</a:rPr>
              <a:t>Fig</a:t>
            </a:r>
            <a:r>
              <a:rPr lang="cs-CZ" altLang="cs-CZ" sz="2000" dirty="0">
                <a:solidFill>
                  <a:srgbClr val="000000"/>
                </a:solidFill>
              </a:rPr>
              <a:t>. A:</a:t>
            </a:r>
            <a:r>
              <a:rPr lang="cs-CZ" altLang="cs-CZ" sz="2000" dirty="0">
                <a:solidFill>
                  <a:srgbClr val="009999"/>
                </a:solidFill>
              </a:rPr>
              <a:t> </a:t>
            </a:r>
            <a:r>
              <a:rPr lang="cs-CZ" altLang="cs-CZ" sz="2000" dirty="0" err="1">
                <a:solidFill>
                  <a:srgbClr val="009999"/>
                </a:solidFill>
              </a:rPr>
              <a:t>all</a:t>
            </a:r>
            <a:r>
              <a:rPr lang="cs-CZ" altLang="cs-CZ" sz="2000" dirty="0">
                <a:solidFill>
                  <a:srgbClr val="009999"/>
                </a:solidFill>
              </a:rPr>
              <a:t> </a:t>
            </a:r>
            <a:r>
              <a:rPr lang="cs-CZ" altLang="cs-CZ" sz="2000" dirty="0" err="1">
                <a:solidFill>
                  <a:srgbClr val="009999"/>
                </a:solidFill>
              </a:rPr>
              <a:t>mutations</a:t>
            </a:r>
            <a:endParaRPr lang="cs-CZ" altLang="cs-CZ" sz="2000" dirty="0">
              <a:solidFill>
                <a:srgbClr val="009999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</a:rPr>
              <a:t>Fig</a:t>
            </a:r>
            <a:r>
              <a:rPr lang="cs-CZ" altLang="cs-CZ" sz="2000" dirty="0">
                <a:solidFill>
                  <a:srgbClr val="000000"/>
                </a:solidFill>
              </a:rPr>
              <a:t>. B:</a:t>
            </a:r>
            <a:r>
              <a:rPr lang="cs-CZ" altLang="cs-CZ" sz="2000" dirty="0">
                <a:solidFill>
                  <a:srgbClr val="009999"/>
                </a:solidFill>
              </a:rPr>
              <a:t> </a:t>
            </a:r>
            <a:r>
              <a:rPr lang="cs-CZ" altLang="cs-CZ" sz="2000" dirty="0" err="1">
                <a:solidFill>
                  <a:srgbClr val="009999"/>
                </a:solidFill>
              </a:rPr>
              <a:t>mutation</a:t>
            </a:r>
            <a:r>
              <a:rPr lang="cs-CZ" altLang="cs-CZ" sz="2000" dirty="0">
                <a:solidFill>
                  <a:srgbClr val="009999"/>
                </a:solidFill>
              </a:rPr>
              <a:t> + </a:t>
            </a:r>
            <a:r>
              <a:rPr lang="cs-CZ" altLang="cs-CZ" sz="2000" dirty="0" err="1">
                <a:solidFill>
                  <a:srgbClr val="009999"/>
                </a:solidFill>
              </a:rPr>
              <a:t>del</a:t>
            </a:r>
            <a:r>
              <a:rPr lang="cs-CZ" altLang="cs-CZ" sz="2000" dirty="0">
                <a:solidFill>
                  <a:srgbClr val="009999"/>
                </a:solidFill>
              </a:rPr>
              <a:t>(17p)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292725" y="2565400"/>
            <a:ext cx="331311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A: wt-p53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MS: 69 </a:t>
            </a:r>
            <a:r>
              <a:rPr lang="cs-CZ" altLang="cs-CZ" sz="1600" b="1" dirty="0" err="1">
                <a:solidFill>
                  <a:srgbClr val="000000"/>
                </a:solidFill>
              </a:rPr>
              <a:t>months</a:t>
            </a: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B: </a:t>
            </a:r>
            <a:r>
              <a:rPr lang="cs-CZ" altLang="cs-CZ" sz="1600" b="1" dirty="0" err="1">
                <a:solidFill>
                  <a:srgbClr val="FF0000"/>
                </a:solidFill>
              </a:rPr>
              <a:t>nonmissense</a:t>
            </a:r>
            <a:r>
              <a:rPr lang="cs-CZ" altLang="cs-CZ" sz="1600" b="1" dirty="0">
                <a:solidFill>
                  <a:srgbClr val="FF0000"/>
                </a:solidFill>
              </a:rPr>
              <a:t> p53 </a:t>
            </a:r>
            <a:r>
              <a:rPr lang="cs-CZ" altLang="cs-CZ" sz="1600" b="1" dirty="0" err="1">
                <a:solidFill>
                  <a:srgbClr val="FF0000"/>
                </a:solidFill>
              </a:rPr>
              <a:t>mutations</a:t>
            </a:r>
            <a:endParaRPr lang="cs-CZ" altLang="cs-CZ" sz="1600" b="1" dirty="0">
              <a:solidFill>
                <a:srgbClr val="FF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MS: 36 </a:t>
            </a:r>
            <a:r>
              <a:rPr lang="cs-CZ" altLang="cs-CZ" sz="1600" b="1" dirty="0" err="1">
                <a:solidFill>
                  <a:srgbClr val="000000"/>
                </a:solidFill>
              </a:rPr>
              <a:t>months</a:t>
            </a: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C: p53 </a:t>
            </a:r>
            <a:r>
              <a:rPr lang="cs-CZ" altLang="cs-CZ" sz="1600" b="1" dirty="0" err="1">
                <a:solidFill>
                  <a:srgbClr val="FF0000"/>
                </a:solidFill>
              </a:rPr>
              <a:t>missense</a:t>
            </a:r>
            <a:r>
              <a:rPr lang="cs-CZ" altLang="cs-CZ" sz="1600" b="1" dirty="0">
                <a:solidFill>
                  <a:srgbClr val="FF0000"/>
                </a:solidFill>
              </a:rPr>
              <a:t> </a:t>
            </a:r>
            <a:r>
              <a:rPr lang="cs-CZ" altLang="cs-CZ" sz="1600" b="1" dirty="0" err="1">
                <a:solidFill>
                  <a:srgbClr val="FF0000"/>
                </a:solidFill>
              </a:rPr>
              <a:t>out</a:t>
            </a:r>
            <a:r>
              <a:rPr lang="cs-CZ" altLang="cs-CZ" sz="1600" b="1" dirty="0">
                <a:solidFill>
                  <a:srgbClr val="FF0000"/>
                </a:solidFill>
              </a:rPr>
              <a:t> </a:t>
            </a:r>
            <a:r>
              <a:rPr lang="cs-CZ" altLang="cs-CZ" sz="1600" b="1" dirty="0" err="1">
                <a:solidFill>
                  <a:srgbClr val="FF0000"/>
                </a:solidFill>
              </a:rPr>
              <a:t>of</a:t>
            </a:r>
            <a:r>
              <a:rPr lang="cs-CZ" altLang="cs-CZ" sz="1600" b="1" dirty="0">
                <a:solidFill>
                  <a:srgbClr val="FF0000"/>
                </a:solidFill>
              </a:rPr>
              <a:t> </a:t>
            </a:r>
            <a:r>
              <a:rPr lang="cs-CZ" altLang="cs-CZ" sz="1600" b="1" dirty="0" err="1">
                <a:solidFill>
                  <a:srgbClr val="FF0000"/>
                </a:solidFill>
              </a:rPr>
              <a:t>DBMs</a:t>
            </a:r>
            <a:endParaRPr lang="cs-CZ" altLang="cs-CZ" sz="1600" b="1" dirty="0">
              <a:solidFill>
                <a:srgbClr val="FF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MS: 41 </a:t>
            </a:r>
            <a:r>
              <a:rPr lang="cs-CZ" altLang="cs-CZ" sz="1600" b="1" dirty="0" err="1">
                <a:solidFill>
                  <a:srgbClr val="000000"/>
                </a:solidFill>
              </a:rPr>
              <a:t>months</a:t>
            </a: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D: p53 </a:t>
            </a:r>
            <a:r>
              <a:rPr lang="cs-CZ" altLang="cs-CZ" sz="1600" b="1" dirty="0" err="1">
                <a:solidFill>
                  <a:srgbClr val="FF0000"/>
                </a:solidFill>
              </a:rPr>
              <a:t>missense</a:t>
            </a:r>
            <a:r>
              <a:rPr lang="cs-CZ" altLang="cs-CZ" sz="1600" b="1" dirty="0">
                <a:solidFill>
                  <a:srgbClr val="FF0000"/>
                </a:solidFill>
              </a:rPr>
              <a:t> in </a:t>
            </a:r>
            <a:r>
              <a:rPr lang="cs-CZ" altLang="cs-CZ" sz="1600" b="1" dirty="0" err="1">
                <a:solidFill>
                  <a:srgbClr val="FF0000"/>
                </a:solidFill>
              </a:rPr>
              <a:t>DBMs</a:t>
            </a:r>
            <a:endParaRPr lang="cs-CZ" altLang="cs-CZ" sz="1600" b="1" dirty="0">
              <a:solidFill>
                <a:srgbClr val="FF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MS: 12 </a:t>
            </a:r>
            <a:r>
              <a:rPr lang="cs-CZ" altLang="cs-CZ" sz="1600" b="1" dirty="0" err="1">
                <a:solidFill>
                  <a:srgbClr val="000000"/>
                </a:solidFill>
              </a:rPr>
              <a:t>months</a:t>
            </a: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339933"/>
                </a:solidFill>
              </a:rPr>
              <a:t>(D) vs. (C) P=0.009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339933"/>
                </a:solidFill>
              </a:rPr>
              <a:t>(D) vs. (B) P=0.002</a:t>
            </a:r>
          </a:p>
          <a:p>
            <a:pPr eaLnBrk="1" hangingPunct="1">
              <a:buClrTx/>
              <a:buFontTx/>
              <a:buNone/>
            </a:pPr>
            <a:endParaRPr lang="cs-CZ" altLang="cs-CZ" sz="1600" b="1" dirty="0">
              <a:solidFill>
                <a:srgbClr val="339933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76602" y="6308725"/>
            <a:ext cx="28292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dirty="0">
                <a:solidFill>
                  <a:schemeClr val="tx1"/>
                </a:solidFill>
              </a:rPr>
              <a:t>Trbusek et al., </a:t>
            </a:r>
            <a:r>
              <a:rPr lang="cs-CZ" altLang="cs-CZ" sz="1600" b="1" i="1" dirty="0" smtClean="0">
                <a:solidFill>
                  <a:schemeClr val="tx1"/>
                </a:solidFill>
              </a:rPr>
              <a:t>J </a:t>
            </a:r>
            <a:r>
              <a:rPr lang="cs-CZ" altLang="cs-CZ" sz="1600" b="1" i="1" dirty="0" err="1" smtClean="0">
                <a:solidFill>
                  <a:schemeClr val="tx1"/>
                </a:solidFill>
              </a:rPr>
              <a:t>Clin</a:t>
            </a:r>
            <a:r>
              <a:rPr lang="cs-CZ" altLang="cs-CZ" sz="1600" b="1" i="1" dirty="0" smtClean="0">
                <a:solidFill>
                  <a:schemeClr val="tx1"/>
                </a:solidFill>
              </a:rPr>
              <a:t> </a:t>
            </a:r>
            <a:r>
              <a:rPr lang="cs-CZ" altLang="cs-CZ" sz="1600" b="1" i="1" dirty="0" err="1" smtClean="0">
                <a:solidFill>
                  <a:schemeClr val="tx1"/>
                </a:solidFill>
              </a:rPr>
              <a:t>Oncol</a:t>
            </a:r>
            <a:r>
              <a:rPr lang="cs-CZ" altLang="cs-CZ" sz="1600" b="1" i="1" dirty="0" smtClean="0">
                <a:solidFill>
                  <a:schemeClr val="tx1"/>
                </a:solidFill>
              </a:rPr>
              <a:t> </a:t>
            </a:r>
            <a:r>
              <a:rPr lang="cs-CZ" altLang="cs-CZ" sz="1600" dirty="0">
                <a:solidFill>
                  <a:schemeClr val="tx1"/>
                </a:solidFill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1135493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4867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smtClean="0">
                <a:solidFill>
                  <a:srgbClr val="9900FF"/>
                </a:solidFill>
              </a:rPr>
              <a:t>Prognostický význam mutací </a:t>
            </a:r>
            <a:r>
              <a:rPr lang="cs-CZ" altLang="cs-CZ" sz="3200" dirty="0">
                <a:solidFill>
                  <a:srgbClr val="9900FF"/>
                </a:solidFill>
              </a:rPr>
              <a:t>TP53 </a:t>
            </a:r>
            <a:r>
              <a:rPr lang="cs-CZ" altLang="cs-CZ" sz="3200" dirty="0" smtClean="0">
                <a:solidFill>
                  <a:srgbClr val="9900FF"/>
                </a:solidFill>
              </a:rPr>
              <a:t>dle typu nádoru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5616" y="5733256"/>
            <a:ext cx="752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400" b="1" dirty="0" err="1">
                <a:solidFill>
                  <a:srgbClr val="000000"/>
                </a:solidFill>
              </a:rPr>
              <a:t>Adopted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from</a:t>
            </a:r>
            <a:r>
              <a:rPr lang="cs-CZ" altLang="cs-CZ" sz="1400" b="1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1400" b="1" dirty="0" err="1">
                <a:solidFill>
                  <a:srgbClr val="3333CC"/>
                </a:solidFill>
              </a:rPr>
              <a:t>Robles</a:t>
            </a:r>
            <a:r>
              <a:rPr lang="cs-CZ" altLang="cs-CZ" sz="1400" b="1" dirty="0">
                <a:solidFill>
                  <a:srgbClr val="3333CC"/>
                </a:solidFill>
              </a:rPr>
              <a:t> AI, </a:t>
            </a:r>
            <a:r>
              <a:rPr lang="cs-CZ" altLang="cs-CZ" sz="1400" b="1" dirty="0" err="1">
                <a:solidFill>
                  <a:srgbClr val="3333CC"/>
                </a:solidFill>
              </a:rPr>
              <a:t>Harris</a:t>
            </a:r>
            <a:r>
              <a:rPr lang="cs-CZ" altLang="cs-CZ" sz="1400" b="1" dirty="0">
                <a:solidFill>
                  <a:srgbClr val="3333CC"/>
                </a:solidFill>
              </a:rPr>
              <a:t> CC: </a:t>
            </a:r>
            <a:r>
              <a:rPr lang="cs-CZ" altLang="cs-CZ" sz="1400" b="1" dirty="0" err="1">
                <a:solidFill>
                  <a:srgbClr val="3333CC"/>
                </a:solidFill>
              </a:rPr>
              <a:t>Clinical</a:t>
            </a:r>
            <a:r>
              <a:rPr lang="cs-CZ" altLang="cs-CZ" sz="1400" b="1" dirty="0">
                <a:solidFill>
                  <a:srgbClr val="3333CC"/>
                </a:solidFill>
              </a:rPr>
              <a:t> </a:t>
            </a:r>
            <a:r>
              <a:rPr lang="cs-CZ" altLang="cs-CZ" sz="1400" b="1" dirty="0" err="1">
                <a:solidFill>
                  <a:srgbClr val="3333CC"/>
                </a:solidFill>
              </a:rPr>
              <a:t>outcomes</a:t>
            </a:r>
            <a:r>
              <a:rPr lang="cs-CZ" altLang="cs-CZ" sz="1400" b="1" dirty="0">
                <a:solidFill>
                  <a:srgbClr val="3333CC"/>
                </a:solidFill>
              </a:rPr>
              <a:t> and </a:t>
            </a:r>
            <a:r>
              <a:rPr lang="cs-CZ" altLang="cs-CZ" sz="1400" b="1" dirty="0" err="1">
                <a:solidFill>
                  <a:srgbClr val="3333CC"/>
                </a:solidFill>
              </a:rPr>
              <a:t>correlates</a:t>
            </a:r>
            <a:r>
              <a:rPr lang="cs-CZ" altLang="cs-CZ" sz="1400" b="1" dirty="0">
                <a:solidFill>
                  <a:srgbClr val="3333CC"/>
                </a:solidFill>
              </a:rPr>
              <a:t> </a:t>
            </a:r>
            <a:r>
              <a:rPr lang="cs-CZ" altLang="cs-CZ" sz="1400" b="1" dirty="0" err="1">
                <a:solidFill>
                  <a:srgbClr val="3333CC"/>
                </a:solidFill>
              </a:rPr>
              <a:t>of</a:t>
            </a:r>
            <a:r>
              <a:rPr lang="cs-CZ" altLang="cs-CZ" sz="1400" b="1" dirty="0">
                <a:solidFill>
                  <a:srgbClr val="3333CC"/>
                </a:solidFill>
              </a:rPr>
              <a:t> TP53 </a:t>
            </a:r>
            <a:r>
              <a:rPr lang="cs-CZ" altLang="cs-CZ" sz="1400" b="1" dirty="0" err="1">
                <a:solidFill>
                  <a:srgbClr val="3333CC"/>
                </a:solidFill>
              </a:rPr>
              <a:t>mutations</a:t>
            </a:r>
            <a:r>
              <a:rPr lang="cs-CZ" altLang="cs-CZ" sz="1400" b="1" dirty="0">
                <a:solidFill>
                  <a:srgbClr val="3333CC"/>
                </a:solidFill>
              </a:rPr>
              <a:t> and </a:t>
            </a:r>
            <a:r>
              <a:rPr lang="cs-CZ" altLang="cs-CZ" sz="1400" b="1" dirty="0" err="1">
                <a:solidFill>
                  <a:srgbClr val="3333CC"/>
                </a:solidFill>
              </a:rPr>
              <a:t>cancer</a:t>
            </a:r>
            <a:r>
              <a:rPr lang="cs-CZ" altLang="cs-CZ" sz="1400" b="1" dirty="0">
                <a:solidFill>
                  <a:srgbClr val="3333CC"/>
                </a:solidFill>
              </a:rPr>
              <a:t>. 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1400" b="1" dirty="0" err="1">
                <a:solidFill>
                  <a:srgbClr val="3333CC"/>
                </a:solidFill>
              </a:rPr>
              <a:t>Cold</a:t>
            </a:r>
            <a:r>
              <a:rPr lang="cs-CZ" altLang="cs-CZ" sz="1400" b="1" dirty="0">
                <a:solidFill>
                  <a:srgbClr val="3333CC"/>
                </a:solidFill>
              </a:rPr>
              <a:t> </a:t>
            </a:r>
            <a:r>
              <a:rPr lang="cs-CZ" altLang="cs-CZ" sz="1400" b="1" dirty="0" err="1">
                <a:solidFill>
                  <a:srgbClr val="3333CC"/>
                </a:solidFill>
              </a:rPr>
              <a:t>Spring</a:t>
            </a:r>
            <a:r>
              <a:rPr lang="cs-CZ" altLang="cs-CZ" sz="1400" b="1" dirty="0">
                <a:solidFill>
                  <a:srgbClr val="3333CC"/>
                </a:solidFill>
              </a:rPr>
              <a:t> </a:t>
            </a:r>
            <a:r>
              <a:rPr lang="cs-CZ" altLang="cs-CZ" sz="1400" b="1" dirty="0" err="1">
                <a:solidFill>
                  <a:srgbClr val="3333CC"/>
                </a:solidFill>
              </a:rPr>
              <a:t>Harb</a:t>
            </a:r>
            <a:r>
              <a:rPr lang="cs-CZ" altLang="cs-CZ" sz="1400" b="1" dirty="0">
                <a:solidFill>
                  <a:srgbClr val="3333CC"/>
                </a:solidFill>
              </a:rPr>
              <a:t> </a:t>
            </a:r>
            <a:r>
              <a:rPr lang="cs-CZ" altLang="cs-CZ" sz="1400" b="1" dirty="0" err="1">
                <a:solidFill>
                  <a:srgbClr val="3333CC"/>
                </a:solidFill>
              </a:rPr>
              <a:t>Perspect</a:t>
            </a:r>
            <a:r>
              <a:rPr lang="cs-CZ" altLang="cs-CZ" sz="1400" b="1" dirty="0">
                <a:solidFill>
                  <a:srgbClr val="3333CC"/>
                </a:solidFill>
              </a:rPr>
              <a:t> </a:t>
            </a:r>
            <a:r>
              <a:rPr lang="cs-CZ" altLang="cs-CZ" sz="1400" b="1" dirty="0" err="1">
                <a:solidFill>
                  <a:srgbClr val="3333CC"/>
                </a:solidFill>
              </a:rPr>
              <a:t>Biol</a:t>
            </a:r>
            <a:r>
              <a:rPr lang="cs-CZ" altLang="cs-CZ" sz="1400" b="1" dirty="0">
                <a:solidFill>
                  <a:srgbClr val="3333CC"/>
                </a:solidFill>
              </a:rPr>
              <a:t> 2010; 2: a001016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908050"/>
            <a:ext cx="41941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Zaoblený obdélník 1"/>
          <p:cNvSpPr>
            <a:spLocks noChangeArrowheads="1"/>
          </p:cNvSpPr>
          <p:nvPr/>
        </p:nvSpPr>
        <p:spPr bwMode="auto">
          <a:xfrm>
            <a:off x="2600325" y="3429000"/>
            <a:ext cx="819150" cy="3857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5127" name="Zaoblený obdélník 6"/>
          <p:cNvSpPr>
            <a:spLocks noChangeArrowheads="1"/>
          </p:cNvSpPr>
          <p:nvPr/>
        </p:nvSpPr>
        <p:spPr bwMode="auto">
          <a:xfrm flipV="1">
            <a:off x="2600325" y="3967163"/>
            <a:ext cx="819150" cy="3984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49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226425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rgbClr val="9900FF"/>
                </a:solidFill>
              </a:rPr>
              <a:t>Aktivace p53: přerušení interakce s MDM2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104900"/>
            <a:ext cx="68484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76056" y="6080651"/>
            <a:ext cx="352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Adopted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: IARC TP53 database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1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47406" y="1527807"/>
            <a:ext cx="7441018" cy="4493481"/>
          </a:xfrm>
          <a:prstGeom prst="rect">
            <a:avLst/>
          </a:prstGeom>
          <a:noFill/>
        </p:spPr>
        <p:txBody>
          <a:bodyPr wrap="none" lIns="91380" tIns="45692" rIns="91380" bIns="45692">
            <a:spAutoFit/>
          </a:bodyPr>
          <a:lstStyle/>
          <a:p>
            <a:pPr defTabSz="407315">
              <a:defRPr/>
            </a:pPr>
            <a:r>
              <a:rPr lang="cs-CZ" sz="2200" dirty="0">
                <a:solidFill>
                  <a:srgbClr val="0000FF"/>
                </a:solidFill>
              </a:rPr>
              <a:t>Dědičné nádory (včetně zárodečných nádorových syndromů) </a:t>
            </a:r>
          </a:p>
          <a:p>
            <a:pPr defTabSz="407315">
              <a:defRPr/>
            </a:pPr>
            <a:r>
              <a:rPr lang="cs-CZ" sz="2200" dirty="0">
                <a:solidFill>
                  <a:srgbClr val="0000FF"/>
                </a:solidFill>
              </a:rPr>
              <a:t>5-10% všech případů rakoviny </a:t>
            </a:r>
          </a:p>
          <a:p>
            <a:pPr defTabSz="407315">
              <a:defRPr/>
            </a:pPr>
            <a:endParaRPr lang="cs-CZ" sz="2200" dirty="0"/>
          </a:p>
          <a:p>
            <a:pPr defTabSz="407315">
              <a:defRPr/>
            </a:pPr>
            <a:r>
              <a:rPr lang="cs-CZ" sz="2200" dirty="0"/>
              <a:t>Např. syndrom </a:t>
            </a:r>
            <a:r>
              <a:rPr lang="cs-CZ" sz="2200" i="1" dirty="0" err="1"/>
              <a:t>Li-Fraumeni</a:t>
            </a:r>
            <a:r>
              <a:rPr lang="cs-CZ" sz="2200" i="1" dirty="0"/>
              <a:t> </a:t>
            </a:r>
            <a:r>
              <a:rPr lang="cs-CZ" sz="2200" dirty="0"/>
              <a:t>asociovaný s mutacemi v TP53</a:t>
            </a:r>
          </a:p>
          <a:p>
            <a:pPr defTabSz="407315">
              <a:defRPr/>
            </a:pPr>
            <a:r>
              <a:rPr lang="cs-CZ" sz="2200" dirty="0"/>
              <a:t>nebo </a:t>
            </a:r>
            <a:r>
              <a:rPr lang="cs-CZ" sz="2200" i="1" dirty="0" err="1"/>
              <a:t>xeroderma</a:t>
            </a:r>
            <a:r>
              <a:rPr lang="cs-CZ" sz="2200" i="1" dirty="0"/>
              <a:t> </a:t>
            </a:r>
            <a:r>
              <a:rPr lang="cs-CZ" sz="2200" i="1" dirty="0" err="1"/>
              <a:t>pigmentosum</a:t>
            </a:r>
            <a:r>
              <a:rPr lang="cs-CZ" sz="2200" i="1" dirty="0"/>
              <a:t> </a:t>
            </a:r>
            <a:r>
              <a:rPr lang="cs-CZ" sz="2200" dirty="0"/>
              <a:t>zahrnující mutace v genech</a:t>
            </a:r>
          </a:p>
          <a:p>
            <a:pPr defTabSz="407315">
              <a:defRPr/>
            </a:pPr>
            <a:r>
              <a:rPr lang="cs-CZ" sz="2200" dirty="0"/>
              <a:t>pro opravu DNA</a:t>
            </a:r>
          </a:p>
          <a:p>
            <a:pPr defTabSz="407315">
              <a:defRPr/>
            </a:pPr>
            <a:endParaRPr lang="cs-CZ" sz="2200" dirty="0"/>
          </a:p>
          <a:p>
            <a:pPr defTabSz="407315">
              <a:defRPr/>
            </a:pPr>
            <a:r>
              <a:rPr lang="cs-CZ" sz="2200" dirty="0">
                <a:solidFill>
                  <a:srgbClr val="0000FF"/>
                </a:solidFill>
              </a:rPr>
              <a:t>Sporadické nádory – zbytek, původ v somatické tkáni</a:t>
            </a:r>
          </a:p>
          <a:p>
            <a:pPr defTabSz="407315">
              <a:defRPr/>
            </a:pPr>
            <a:endParaRPr lang="cs-CZ" sz="2200" dirty="0"/>
          </a:p>
          <a:p>
            <a:pPr defTabSz="407315">
              <a:defRPr/>
            </a:pPr>
            <a:r>
              <a:rPr lang="cs-CZ" sz="2200" u="sng" dirty="0"/>
              <a:t>Genetické defekty jsou příčinou v obou případech;</a:t>
            </a:r>
          </a:p>
          <a:p>
            <a:pPr defTabSz="407315">
              <a:defRPr/>
            </a:pPr>
            <a:r>
              <a:rPr lang="cs-CZ" sz="2200" u="sng" dirty="0"/>
              <a:t>Navíc, 15-20% nádorových onemocnění zahrnuje infekční </a:t>
            </a:r>
            <a:r>
              <a:rPr lang="cs-CZ" sz="2200" i="1" u="sng" dirty="0"/>
              <a:t>agens</a:t>
            </a:r>
          </a:p>
          <a:p>
            <a:pPr defTabSz="407315">
              <a:defRPr/>
            </a:pPr>
            <a:endParaRPr lang="cs-CZ" sz="2200" u="sng" dirty="0"/>
          </a:p>
          <a:p>
            <a:pPr defTabSz="407315">
              <a:defRPr/>
            </a:pPr>
            <a:r>
              <a:rPr lang="cs-CZ" sz="2200" dirty="0" smtClean="0"/>
              <a:t>např. </a:t>
            </a:r>
            <a:r>
              <a:rPr lang="cs-CZ" sz="2200" dirty="0"/>
              <a:t>vysoce rizikové </a:t>
            </a:r>
            <a:r>
              <a:rPr lang="cs-CZ" sz="2200" dirty="0" err="1"/>
              <a:t>HPVs</a:t>
            </a:r>
            <a:r>
              <a:rPr lang="cs-CZ" sz="2200" dirty="0"/>
              <a:t> u karcinomu děložního čípku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90515" y="442176"/>
            <a:ext cx="5861805" cy="538552"/>
          </a:xfrm>
          <a:prstGeom prst="rect">
            <a:avLst/>
          </a:prstGeom>
          <a:noFill/>
        </p:spPr>
        <p:txBody>
          <a:bodyPr wrap="none" lIns="91380" tIns="45692" rIns="91380" bIns="45692">
            <a:spAutoFit/>
          </a:bodyPr>
          <a:lstStyle/>
          <a:p>
            <a:pPr defTabSz="407315">
              <a:defRPr/>
            </a:pPr>
            <a:r>
              <a:rPr lang="cs-CZ" sz="29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Původ rakoviny: role přímé dědičnosti</a:t>
            </a:r>
          </a:p>
        </p:txBody>
      </p:sp>
    </p:spTree>
    <p:extLst>
      <p:ext uri="{BB962C8B-B14F-4D97-AF65-F5344CB8AC3E}">
        <p14:creationId xmlns:p14="http://schemas.microsoft.com/office/powerpoint/2010/main" val="2576685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327" y="116632"/>
            <a:ext cx="8712968" cy="936104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9900FF"/>
                </a:solidFill>
              </a:rPr>
              <a:t>Dopad defektů </a:t>
            </a:r>
            <a:r>
              <a:rPr lang="cs-CZ" sz="3200" dirty="0">
                <a:solidFill>
                  <a:srgbClr val="9900FF"/>
                </a:solidFill>
              </a:rPr>
              <a:t>ATM </a:t>
            </a:r>
            <a:r>
              <a:rPr lang="cs-CZ" sz="3200" dirty="0" smtClean="0">
                <a:solidFill>
                  <a:srgbClr val="9900FF"/>
                </a:solidFill>
              </a:rPr>
              <a:t>na aktivaci p53</a:t>
            </a:r>
            <a:endParaRPr lang="cs-CZ" sz="3200" dirty="0">
              <a:solidFill>
                <a:srgbClr val="9900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15347" y="5661248"/>
            <a:ext cx="236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Liché sloupce: kontrola</a:t>
            </a:r>
          </a:p>
          <a:p>
            <a:r>
              <a:rPr lang="cs-CZ" dirty="0" smtClean="0"/>
              <a:t>Sudé sloupce: IR (5Gy)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7" y="1158967"/>
            <a:ext cx="83529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31840" y="5384248"/>
            <a:ext cx="1763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CC00"/>
                </a:solidFill>
              </a:rPr>
              <a:t>1,2 – </a:t>
            </a:r>
            <a:r>
              <a:rPr lang="cs-CZ" dirty="0" err="1" smtClean="0">
                <a:solidFill>
                  <a:srgbClr val="00CC00"/>
                </a:solidFill>
              </a:rPr>
              <a:t>wt</a:t>
            </a:r>
            <a:endParaRPr lang="cs-CZ" dirty="0" smtClean="0">
              <a:solidFill>
                <a:srgbClr val="00CC00"/>
              </a:solidFill>
            </a:endParaRPr>
          </a:p>
          <a:p>
            <a:r>
              <a:rPr lang="cs-CZ" dirty="0" smtClean="0">
                <a:solidFill>
                  <a:srgbClr val="0000FF"/>
                </a:solidFill>
              </a:rPr>
              <a:t>3,4 – sole 11q-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5,6 – ATM-mut-1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7,8 – ATM-mut-2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36096" y="6327583"/>
            <a:ext cx="3427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Navrkalova et al., </a:t>
            </a:r>
            <a:r>
              <a:rPr lang="cs-CZ" sz="1600" b="1" i="1" dirty="0" err="1" smtClean="0"/>
              <a:t>Haematologica</a:t>
            </a:r>
            <a:r>
              <a:rPr lang="cs-CZ" sz="1600" i="1" dirty="0" smtClean="0"/>
              <a:t> </a:t>
            </a:r>
            <a:r>
              <a:rPr lang="cs-CZ" sz="1600" dirty="0" smtClean="0"/>
              <a:t>2013</a:t>
            </a:r>
            <a:endParaRPr lang="cs-CZ" sz="1600" dirty="0"/>
          </a:p>
        </p:txBody>
      </p:sp>
      <p:sp>
        <p:nvSpPr>
          <p:cNvPr id="7" name="Zaoblený obdélník 6"/>
          <p:cNvSpPr/>
          <p:nvPr/>
        </p:nvSpPr>
        <p:spPr>
          <a:xfrm>
            <a:off x="3473400" y="1340768"/>
            <a:ext cx="1170608" cy="3384376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708557" y="1350684"/>
            <a:ext cx="1080119" cy="337446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788676" y="1350684"/>
            <a:ext cx="2239708" cy="33744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6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720080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9900FF"/>
                </a:solidFill>
              </a:rPr>
              <a:t>Onkogeny: stimulace buněčné proliferace</a:t>
            </a:r>
            <a:endParaRPr lang="cs-CZ" sz="3200" dirty="0">
              <a:solidFill>
                <a:srgbClr val="9900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647164"/>
            <a:ext cx="2551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CLL pacienti</a:t>
            </a:r>
          </a:p>
          <a:p>
            <a:r>
              <a:rPr lang="cs-CZ" sz="2400" dirty="0" smtClean="0"/>
              <a:t>WB </a:t>
            </a:r>
            <a:r>
              <a:rPr lang="cs-CZ" sz="2400" dirty="0" smtClean="0">
                <a:solidFill>
                  <a:srgbClr val="0000FF"/>
                </a:solidFill>
              </a:rPr>
              <a:t>c-</a:t>
            </a:r>
            <a:r>
              <a:rPr lang="cs-CZ" sz="2400" dirty="0" err="1" smtClean="0">
                <a:solidFill>
                  <a:srgbClr val="0000FF"/>
                </a:solidFill>
              </a:rPr>
              <a:t>Myc</a:t>
            </a:r>
            <a:endParaRPr lang="cs-CZ" sz="2400" dirty="0" smtClean="0">
              <a:solidFill>
                <a:srgbClr val="0000FF"/>
              </a:solidFill>
            </a:endParaRPr>
          </a:p>
          <a:p>
            <a:endParaRPr lang="cs-CZ" sz="2400" dirty="0"/>
          </a:p>
          <a:p>
            <a:r>
              <a:rPr lang="cs-CZ" sz="2400" dirty="0" smtClean="0"/>
              <a:t>Typicky </a:t>
            </a:r>
            <a:r>
              <a:rPr lang="cs-CZ" sz="2400" dirty="0" err="1" smtClean="0"/>
              <a:t>TFs</a:t>
            </a:r>
            <a:endParaRPr lang="cs-CZ" sz="2400" dirty="0" smtClean="0"/>
          </a:p>
          <a:p>
            <a:r>
              <a:rPr lang="cs-CZ" sz="2400" dirty="0" smtClean="0"/>
              <a:t>Kooperace ONK/TS</a:t>
            </a:r>
            <a:endParaRPr lang="cs-CZ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70" y="1340768"/>
            <a:ext cx="6145496" cy="502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4932040" y="4581128"/>
            <a:ext cx="95229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5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>
                <a:solidFill>
                  <a:srgbClr val="9900FF"/>
                </a:solidFill>
              </a:rPr>
              <a:t>Léčba rakoviny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764704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Chirurgie (primární místo, lokalizované </a:t>
            </a:r>
            <a:r>
              <a:rPr lang="cs-CZ" sz="2400" dirty="0" err="1" smtClean="0"/>
              <a:t>matastázy</a:t>
            </a:r>
            <a:r>
              <a:rPr lang="cs-CZ" sz="24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Lokální radioterapie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u="sng" dirty="0" smtClean="0">
                <a:solidFill>
                  <a:srgbClr val="0000FF"/>
                </a:solidFill>
              </a:rPr>
              <a:t>Systémové </a:t>
            </a:r>
            <a:r>
              <a:rPr lang="cs-CZ" sz="2400" u="sng" dirty="0" smtClean="0">
                <a:solidFill>
                  <a:srgbClr val="0000FF"/>
                </a:solidFill>
              </a:rPr>
              <a:t>terapie</a:t>
            </a:r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(Kombinovaná) chemoterapie; celotělové ozáření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Transplantace kmenových buněk (</a:t>
            </a:r>
            <a:r>
              <a:rPr lang="cs-CZ" sz="2400" dirty="0" err="1" smtClean="0"/>
              <a:t>hematopoi</a:t>
            </a:r>
            <a:r>
              <a:rPr lang="cs-CZ" sz="2400" dirty="0" smtClean="0"/>
              <a:t>. i solidní nádory)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Imunoterapie , včetně „CAR T-lymfocytů“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„Diferenciační“ terapie (např. ATRA u A-PML)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Použití monoklonálních protilátek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Cílená terapie (nízkomolekulární inhibitory)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04209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>
                <a:solidFill>
                  <a:srgbClr val="9900FF"/>
                </a:solidFill>
              </a:rPr>
              <a:t>Pokroky v léčbě nádorů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846425"/>
            <a:ext cx="784759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</a:rPr>
              <a:t>Uspokojivé výsledky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Chronická myeloidní leukémie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Některé dětské leukémie (</a:t>
            </a:r>
            <a:r>
              <a:rPr lang="cs-CZ" sz="2400" dirty="0" err="1" smtClean="0"/>
              <a:t>e.g</a:t>
            </a:r>
            <a:r>
              <a:rPr lang="cs-CZ" sz="2400" dirty="0" smtClean="0"/>
              <a:t>. ALL, ETV6-RUNX1-positive)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Hodgkinův</a:t>
            </a:r>
            <a:r>
              <a:rPr lang="cs-CZ" sz="2400" dirty="0" smtClean="0"/>
              <a:t> lymfom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Testikulární nádor u mladých mužů </a:t>
            </a:r>
          </a:p>
          <a:p>
            <a:endParaRPr lang="cs-CZ" sz="2400" dirty="0" smtClean="0"/>
          </a:p>
          <a:p>
            <a:r>
              <a:rPr lang="cs-CZ" sz="2400" u="sng" dirty="0" smtClean="0">
                <a:solidFill>
                  <a:srgbClr val="C00000"/>
                </a:solidFill>
              </a:rPr>
              <a:t>Příznivé genetické aspekty</a:t>
            </a:r>
            <a:r>
              <a:rPr lang="cs-CZ" sz="2400" dirty="0" smtClean="0">
                <a:solidFill>
                  <a:srgbClr val="C00000"/>
                </a:solidFill>
              </a:rPr>
              <a:t>: </a:t>
            </a:r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„</a:t>
            </a:r>
            <a:r>
              <a:rPr lang="cs-CZ" sz="2400" dirty="0" err="1" smtClean="0"/>
              <a:t>Hallmark</a:t>
            </a:r>
            <a:r>
              <a:rPr lang="cs-CZ" sz="2400" dirty="0" smtClean="0"/>
              <a:t>“ abnormalita, nízká </a:t>
            </a:r>
            <a:r>
              <a:rPr lang="cs-CZ" sz="2400" dirty="0" err="1" smtClean="0"/>
              <a:t>genomická</a:t>
            </a:r>
            <a:r>
              <a:rPr lang="cs-CZ" sz="2400" dirty="0" smtClean="0"/>
              <a:t> </a:t>
            </a:r>
            <a:r>
              <a:rPr lang="cs-CZ" sz="2400" dirty="0" err="1" smtClean="0"/>
              <a:t>instabilita</a:t>
            </a:r>
            <a:endParaRPr lang="cs-CZ" sz="2400" dirty="0" smtClean="0"/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Nízký tlak na inaktivaci tumor-supresorového genu TP53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286980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16730" y="116632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>
                <a:solidFill>
                  <a:srgbClr val="9900FF"/>
                </a:solidFill>
              </a:rPr>
              <a:t>Pokroky v léčbě nádorů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1093496"/>
            <a:ext cx="856593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</a:rPr>
              <a:t>Neuspokojivé výsledky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Maligní melanom (metastatická varianta, OS </a:t>
            </a:r>
            <a:r>
              <a:rPr lang="cs-CZ" sz="2400" dirty="0" smtClean="0">
                <a:latin typeface="Calibri"/>
                <a:cs typeface="Calibri"/>
              </a:rPr>
              <a:t>˂10% po 5 letech)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TP53-mut chronická lymfocytární leukémie (medián OS </a:t>
            </a:r>
            <a:r>
              <a:rPr lang="cs-CZ" sz="2400" dirty="0" smtClean="0">
                <a:latin typeface="Calibri"/>
                <a:cs typeface="Calibri"/>
              </a:rPr>
              <a:t>~3 roky)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Cervikální karcinom (vysoce-rizikové </a:t>
            </a:r>
            <a:r>
              <a:rPr lang="cs-CZ" sz="2400" dirty="0" err="1" smtClean="0"/>
              <a:t>HPVs</a:t>
            </a:r>
            <a:r>
              <a:rPr lang="cs-CZ" sz="2400" dirty="0" smtClean="0"/>
              <a:t>, přímá inaktivace p53)</a:t>
            </a:r>
          </a:p>
          <a:p>
            <a:endParaRPr lang="cs-CZ" sz="2400" dirty="0" smtClean="0"/>
          </a:p>
          <a:p>
            <a:r>
              <a:rPr lang="cs-CZ" sz="2400" u="sng" dirty="0" smtClean="0">
                <a:solidFill>
                  <a:srgbClr val="C00000"/>
                </a:solidFill>
              </a:rPr>
              <a:t>Nepříznivé genetické aspekty</a:t>
            </a:r>
            <a:r>
              <a:rPr lang="cs-CZ" sz="2400" dirty="0" smtClean="0">
                <a:solidFill>
                  <a:srgbClr val="C00000"/>
                </a:solidFill>
              </a:rPr>
              <a:t>: </a:t>
            </a:r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Genetická heterogenita nádorové populace 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Inaktivace genů reagujících na terapeutickou intervenci</a:t>
            </a:r>
          </a:p>
          <a:p>
            <a:r>
              <a:rPr lang="cs-CZ" sz="2400" dirty="0" smtClean="0"/>
              <a:t>     v rámci dráhy „DNA-</a:t>
            </a:r>
            <a:r>
              <a:rPr lang="cs-CZ" sz="2400" dirty="0" err="1" smtClean="0"/>
              <a:t>damage</a:t>
            </a:r>
            <a:r>
              <a:rPr lang="cs-CZ" sz="2400" dirty="0" smtClean="0"/>
              <a:t> response“ (DDR)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185614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6561" y="841049"/>
            <a:ext cx="5029920" cy="5723161"/>
          </a:xfrm>
        </p:spPr>
      </p:pic>
      <p:sp>
        <p:nvSpPr>
          <p:cNvPr id="33795" name="Nadpis 1"/>
          <p:cNvSpPr>
            <a:spLocks noGrp="1"/>
          </p:cNvSpPr>
          <p:nvPr>
            <p:ph type="title"/>
          </p:nvPr>
        </p:nvSpPr>
        <p:spPr>
          <a:xfrm>
            <a:off x="783361" y="44624"/>
            <a:ext cx="7642080" cy="783442"/>
          </a:xfrm>
        </p:spPr>
        <p:txBody>
          <a:bodyPr>
            <a:normAutofit/>
          </a:bodyPr>
          <a:lstStyle/>
          <a:p>
            <a:pPr defTabSz="407315">
              <a:defRPr/>
            </a:pPr>
            <a:r>
              <a:rPr lang="cs-CZ" altLang="en-US" sz="2900" dirty="0" smtClean="0">
                <a:solidFill>
                  <a:srgbClr val="9900FF"/>
                </a:solidFill>
              </a:rPr>
              <a:t>Ideální cíl (s využitím NGS):</a:t>
            </a:r>
            <a:r>
              <a:rPr lang="cs-CZ" altLang="en-US" sz="2900" dirty="0" smtClean="0">
                <a:solidFill>
                  <a:srgbClr val="9900FF"/>
                </a:solidFill>
                <a:sym typeface="Symbol" pitchFamily="18" charset="2"/>
              </a:rPr>
              <a:t> </a:t>
            </a:r>
            <a:r>
              <a:rPr lang="cs-CZ" altLang="en-US" sz="2900" dirty="0">
                <a:solidFill>
                  <a:srgbClr val="9900FF"/>
                </a:solidFill>
                <a:sym typeface="Symbol" pitchFamily="18" charset="2"/>
              </a:rPr>
              <a:t>personalizovaná léčba</a:t>
            </a:r>
            <a:endParaRPr lang="en-US" altLang="en-US" sz="2900" dirty="0">
              <a:solidFill>
                <a:srgbClr val="9900FF"/>
              </a:solidFill>
            </a:endParaRPr>
          </a:p>
        </p:txBody>
      </p:sp>
      <p:sp>
        <p:nvSpPr>
          <p:cNvPr id="103428" name="TextovéPole 1"/>
          <p:cNvSpPr txBox="1">
            <a:spLocks noChangeArrowheads="1"/>
          </p:cNvSpPr>
          <p:nvPr/>
        </p:nvSpPr>
        <p:spPr bwMode="auto">
          <a:xfrm>
            <a:off x="326881" y="5911821"/>
            <a:ext cx="2577507" cy="59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02" tIns="41451" rIns="82902" bIns="41451">
            <a:spAutoFit/>
          </a:bodyPr>
          <a:lstStyle/>
          <a:p>
            <a:endParaRPr lang="cs-CZ" altLang="en-US">
              <a:solidFill>
                <a:schemeClr val="tx1"/>
              </a:solidFill>
            </a:endParaRPr>
          </a:p>
          <a:p>
            <a:r>
              <a:rPr lang="cs-CZ" altLang="en-US" sz="1500"/>
              <a:t>Guan et al., </a:t>
            </a:r>
            <a:r>
              <a:rPr lang="cs-CZ" altLang="en-US" sz="1500" b="1" i="1"/>
              <a:t>Chin J Cancer </a:t>
            </a:r>
            <a:r>
              <a:rPr lang="cs-CZ" altLang="en-US" sz="1500"/>
              <a:t>2012</a:t>
            </a:r>
            <a:endParaRPr lang="en-GB" altLang="en-US" sz="1500"/>
          </a:p>
        </p:txBody>
      </p:sp>
    </p:spTree>
    <p:extLst>
      <p:ext uri="{BB962C8B-B14F-4D97-AF65-F5344CB8AC3E}">
        <p14:creationId xmlns:p14="http://schemas.microsoft.com/office/powerpoint/2010/main" val="12156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3111500" y="928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2824163" y="9286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43608" y="188640"/>
            <a:ext cx="7416824" cy="92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3200" dirty="0" smtClean="0">
                <a:solidFill>
                  <a:srgbClr val="9900FF"/>
                </a:solidFill>
              </a:rPr>
              <a:t>Terapie využívající monoklonální protilátky</a:t>
            </a:r>
            <a:endParaRPr lang="en-US" altLang="cs-CZ" sz="3200" dirty="0">
              <a:solidFill>
                <a:srgbClr val="9900FF"/>
              </a:solidFill>
            </a:endParaRPr>
          </a:p>
        </p:txBody>
      </p:sp>
      <p:pic>
        <p:nvPicPr>
          <p:cNvPr id="1026" name="Picture 2" descr="Výsledek obrázku pro ofatumumab mechanism of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8" y="1527317"/>
            <a:ext cx="4433931" cy="40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91118" y="1844824"/>
            <a:ext cx="425898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Cílí na povrchový epitop </a:t>
            </a:r>
            <a:r>
              <a:rPr lang="cs-CZ" sz="2000" dirty="0" err="1" smtClean="0"/>
              <a:t>nád</a:t>
            </a:r>
            <a:r>
              <a:rPr lang="cs-CZ" sz="2000" dirty="0" smtClean="0"/>
              <a:t>. buňky</a:t>
            </a:r>
          </a:p>
          <a:p>
            <a:r>
              <a:rPr lang="cs-CZ" sz="2000" dirty="0" smtClean="0"/>
              <a:t>     (specificita </a:t>
            </a:r>
            <a:r>
              <a:rPr lang="cs-CZ" sz="2000" dirty="0" err="1" smtClean="0"/>
              <a:t>vs.efektivita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1. </a:t>
            </a:r>
            <a:r>
              <a:rPr lang="cs-CZ" sz="2000" dirty="0" err="1" smtClean="0"/>
              <a:t>mAb</a:t>
            </a:r>
            <a:r>
              <a:rPr lang="cs-CZ" sz="2000" dirty="0" smtClean="0"/>
              <a:t> v klinice: </a:t>
            </a:r>
            <a:r>
              <a:rPr lang="cs-CZ" sz="2000" dirty="0" err="1" smtClean="0"/>
              <a:t>rituximab</a:t>
            </a:r>
            <a:r>
              <a:rPr lang="cs-CZ" sz="2000" dirty="0" smtClean="0"/>
              <a:t>, 1997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Dostupné také pro solidní nádory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(např. </a:t>
            </a:r>
            <a:r>
              <a:rPr lang="cs-CZ" sz="2000" dirty="0" err="1"/>
              <a:t>t</a:t>
            </a:r>
            <a:r>
              <a:rPr lang="cs-CZ" sz="2000" dirty="0" err="1" smtClean="0"/>
              <a:t>rastuzumab</a:t>
            </a:r>
            <a:r>
              <a:rPr lang="cs-CZ" sz="2000" dirty="0" smtClean="0"/>
              <a:t> u c. prsu)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Komplexní mechanismy účinku</a:t>
            </a:r>
          </a:p>
          <a:p>
            <a:r>
              <a:rPr lang="cs-CZ" sz="2000" dirty="0" smtClean="0"/>
              <a:t>      (CDC, ADCC, </a:t>
            </a:r>
            <a:r>
              <a:rPr lang="cs-CZ" sz="2000" dirty="0" err="1" smtClean="0"/>
              <a:t>apoptóza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06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85725" y="260350"/>
            <a:ext cx="8967788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rgbClr val="9900FF"/>
                </a:solidFill>
              </a:rPr>
              <a:t>Eliminace nádorových buněk pomocí malých molekul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sp>
        <p:nvSpPr>
          <p:cNvPr id="26627" name="TextovéPole 2"/>
          <p:cNvSpPr txBox="1">
            <a:spLocks noChangeArrowheads="1"/>
          </p:cNvSpPr>
          <p:nvPr/>
        </p:nvSpPr>
        <p:spPr bwMode="auto">
          <a:xfrm>
            <a:off x="709427" y="5689600"/>
            <a:ext cx="77203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600" dirty="0" err="1">
                <a:solidFill>
                  <a:schemeClr val="tx1"/>
                </a:solidFill>
              </a:rPr>
              <a:t>Adopted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</a:rPr>
              <a:t>from</a:t>
            </a:r>
            <a:r>
              <a:rPr lang="cs-CZ" altLang="cs-CZ" sz="1600" dirty="0">
                <a:solidFill>
                  <a:schemeClr val="tx1"/>
                </a:solidFill>
              </a:rPr>
              <a:t>: </a:t>
            </a:r>
            <a:r>
              <a:rPr lang="cs-CZ" altLang="cs-CZ" sz="1600" dirty="0" err="1">
                <a:solidFill>
                  <a:schemeClr val="tx1"/>
                </a:solidFill>
              </a:rPr>
              <a:t>Vogelstein</a:t>
            </a:r>
            <a:r>
              <a:rPr lang="cs-CZ" altLang="cs-CZ" sz="1600" dirty="0">
                <a:solidFill>
                  <a:schemeClr val="tx1"/>
                </a:solidFill>
              </a:rPr>
              <a:t> B et al. </a:t>
            </a:r>
            <a:r>
              <a:rPr lang="cs-CZ" altLang="cs-CZ" sz="1600" dirty="0" err="1">
                <a:solidFill>
                  <a:schemeClr val="tx1"/>
                </a:solidFill>
              </a:rPr>
              <a:t>Cancer</a:t>
            </a:r>
            <a:r>
              <a:rPr lang="cs-CZ" altLang="cs-CZ" sz="1600" dirty="0">
                <a:solidFill>
                  <a:schemeClr val="tx1"/>
                </a:solidFill>
              </a:rPr>
              <a:t> Genome </a:t>
            </a:r>
            <a:r>
              <a:rPr lang="cs-CZ" altLang="cs-CZ" sz="1600" dirty="0" err="1">
                <a:solidFill>
                  <a:schemeClr val="tx1"/>
                </a:solidFill>
              </a:rPr>
              <a:t>Landscapes</a:t>
            </a:r>
            <a:r>
              <a:rPr lang="cs-CZ" altLang="cs-CZ" sz="1600" dirty="0">
                <a:solidFill>
                  <a:schemeClr val="tx1"/>
                </a:solidFill>
              </a:rPr>
              <a:t>. </a:t>
            </a:r>
            <a:r>
              <a:rPr lang="cs-CZ" altLang="cs-CZ" sz="1600" b="1" dirty="0">
                <a:solidFill>
                  <a:schemeClr val="tx1"/>
                </a:solidFill>
              </a:rPr>
              <a:t>Science</a:t>
            </a:r>
            <a:r>
              <a:rPr lang="cs-CZ" altLang="cs-CZ" sz="1600" dirty="0">
                <a:solidFill>
                  <a:schemeClr val="tx1"/>
                </a:solidFill>
              </a:rPr>
              <a:t> 2013;339:1546-58</a:t>
            </a:r>
            <a:r>
              <a:rPr lang="cs-CZ" altLang="cs-CZ" sz="1600" dirty="0"/>
              <a:t>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77675" y="1246187"/>
            <a:ext cx="7483587" cy="42780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00FF"/>
                </a:solidFill>
              </a:rPr>
              <a:t>    </a:t>
            </a:r>
            <a:r>
              <a:rPr lang="cs-CZ" sz="2400" dirty="0">
                <a:solidFill>
                  <a:srgbClr val="008000"/>
                </a:solidFill>
              </a:rPr>
              <a:t>Co lze </a:t>
            </a:r>
            <a:r>
              <a:rPr lang="cs-CZ" sz="2400" dirty="0" smtClean="0">
                <a:solidFill>
                  <a:srgbClr val="008000"/>
                </a:solidFill>
              </a:rPr>
              <a:t>ovlivnit prostřednictvím nízkomolekulárních látek:</a:t>
            </a:r>
            <a:endParaRPr lang="cs-CZ" sz="2400" dirty="0">
              <a:solidFill>
                <a:srgbClr val="008000"/>
              </a:solidFill>
            </a:endParaRPr>
          </a:p>
          <a:p>
            <a:pPr>
              <a:defRPr/>
            </a:pPr>
            <a:endParaRPr lang="cs-CZ" sz="2400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rgbClr val="0000FF"/>
                </a:solidFill>
              </a:rPr>
              <a:t>Kinázy: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tx1"/>
                </a:solidFill>
              </a:rPr>
              <a:t>“snadná“ inhibice enzymatické aktivity</a:t>
            </a: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     </a:t>
            </a:r>
            <a:r>
              <a:rPr lang="cs-CZ" sz="2000" dirty="0" smtClean="0">
                <a:solidFill>
                  <a:schemeClr val="tx1"/>
                </a:solidFill>
              </a:rPr>
              <a:t>  Většina </a:t>
            </a:r>
            <a:r>
              <a:rPr lang="cs-CZ" sz="2000" dirty="0">
                <a:solidFill>
                  <a:schemeClr val="tx1"/>
                </a:solidFill>
              </a:rPr>
              <a:t>klinicky schválených molekul blokuje kinázy</a:t>
            </a: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     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rgbClr val="0000FF"/>
                </a:solidFill>
              </a:rPr>
              <a:t>Onkogeny: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tx1"/>
                </a:solidFill>
              </a:rPr>
              <a:t>pouze malá část z nich vykazuje enzymatickou aktivitu</a:t>
            </a: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     </a:t>
            </a:r>
            <a:r>
              <a:rPr lang="cs-CZ" sz="2000" dirty="0" smtClean="0">
                <a:solidFill>
                  <a:schemeClr val="tx1"/>
                </a:solidFill>
              </a:rPr>
              <a:t> Většina </a:t>
            </a:r>
            <a:r>
              <a:rPr lang="cs-CZ" sz="2000" dirty="0">
                <a:solidFill>
                  <a:schemeClr val="tx1"/>
                </a:solidFill>
              </a:rPr>
              <a:t>onkogenů má mnohočetné interakce</a:t>
            </a:r>
          </a:p>
          <a:p>
            <a:pPr>
              <a:defRPr/>
            </a:pPr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rgbClr val="0000FF"/>
                </a:solidFill>
              </a:rPr>
              <a:t>Nádorové supresory</a:t>
            </a:r>
            <a:r>
              <a:rPr lang="cs-CZ" sz="2000" dirty="0">
                <a:solidFill>
                  <a:schemeClr val="tx1"/>
                </a:solidFill>
              </a:rPr>
              <a:t>: jejich náhrada je velmi obtížná</a:t>
            </a: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    </a:t>
            </a:r>
            <a:r>
              <a:rPr lang="cs-CZ" sz="2000" dirty="0" smtClean="0">
                <a:solidFill>
                  <a:schemeClr val="tx1"/>
                </a:solidFill>
              </a:rPr>
              <a:t>  </a:t>
            </a:r>
            <a:r>
              <a:rPr lang="cs-CZ" sz="2000" dirty="0">
                <a:solidFill>
                  <a:schemeClr val="tx1"/>
                </a:solidFill>
              </a:rPr>
              <a:t>Možností je zacílit komplementární dráhu a defekt prohloubit</a:t>
            </a: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     </a:t>
            </a:r>
            <a:r>
              <a:rPr lang="cs-CZ" sz="2000" dirty="0" smtClean="0">
                <a:solidFill>
                  <a:schemeClr val="tx1"/>
                </a:solidFill>
              </a:rPr>
              <a:t> (</a:t>
            </a:r>
            <a:r>
              <a:rPr lang="cs-CZ" sz="2000" dirty="0">
                <a:solidFill>
                  <a:schemeClr val="tx1"/>
                </a:solidFill>
              </a:rPr>
              <a:t>ztráta BRCA → závislost na aktivitě PARP-1). </a:t>
            </a:r>
            <a:r>
              <a:rPr lang="cs-CZ" sz="2000" dirty="0" err="1">
                <a:solidFill>
                  <a:schemeClr val="tx1"/>
                </a:solidFill>
              </a:rPr>
              <a:t>Olaparib</a:t>
            </a:r>
            <a:r>
              <a:rPr lang="cs-CZ" sz="2000" dirty="0">
                <a:solidFill>
                  <a:schemeClr val="tx1"/>
                </a:solidFill>
              </a:rPr>
              <a:t>. 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cs-CZ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86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856984" cy="706437"/>
          </a:xfrm>
        </p:spPr>
        <p:txBody>
          <a:bodyPr>
            <a:noAutofit/>
          </a:bodyPr>
          <a:lstStyle/>
          <a:p>
            <a:pPr eaLnBrk="1" hangingPunct="1"/>
            <a:r>
              <a:rPr lang="cs-CZ" sz="3200" dirty="0">
                <a:solidFill>
                  <a:srgbClr val="9900FF"/>
                </a:solidFill>
              </a:rPr>
              <a:t>Syntetická letalita v rámci „DNA-</a:t>
            </a:r>
            <a:r>
              <a:rPr lang="cs-CZ" sz="3200" dirty="0" err="1">
                <a:solidFill>
                  <a:srgbClr val="9900FF"/>
                </a:solidFill>
              </a:rPr>
              <a:t>damage</a:t>
            </a:r>
            <a:r>
              <a:rPr lang="cs-CZ" sz="3200" dirty="0">
                <a:solidFill>
                  <a:srgbClr val="9900FF"/>
                </a:solidFill>
              </a:rPr>
              <a:t> response“</a:t>
            </a:r>
            <a:endParaRPr lang="cs-CZ" sz="3200" dirty="0">
              <a:solidFill>
                <a:srgbClr val="9900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932040" y="6086654"/>
            <a:ext cx="3638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Adopted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: Fang B, </a:t>
            </a:r>
            <a:r>
              <a:rPr lang="cs-CZ" sz="1600" b="1" i="1" dirty="0" smtClean="0"/>
              <a:t>J Med </a:t>
            </a:r>
            <a:r>
              <a:rPr lang="cs-CZ" sz="1600" b="1" i="1" dirty="0" err="1" smtClean="0"/>
              <a:t>Chem</a:t>
            </a:r>
            <a:r>
              <a:rPr lang="cs-CZ" sz="1600" b="1" i="1" dirty="0" smtClean="0"/>
              <a:t> </a:t>
            </a:r>
            <a:r>
              <a:rPr lang="cs-CZ" sz="1600" dirty="0" smtClean="0"/>
              <a:t>2014 </a:t>
            </a:r>
            <a:endParaRPr lang="cs-CZ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5" y="1196752"/>
            <a:ext cx="8004355" cy="409921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</p:pic>
      <p:sp>
        <p:nvSpPr>
          <p:cNvPr id="6" name="Šipka doleva 5"/>
          <p:cNvSpPr/>
          <p:nvPr/>
        </p:nvSpPr>
        <p:spPr>
          <a:xfrm>
            <a:off x="7524328" y="3044854"/>
            <a:ext cx="57606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034060" y="3246361"/>
            <a:ext cx="681956" cy="614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2123728" y="2127787"/>
            <a:ext cx="1080119" cy="6239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378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436" y="404664"/>
            <a:ext cx="8137525" cy="936104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smtClean="0">
                <a:solidFill>
                  <a:srgbClr val="9900FF"/>
                </a:solidFill>
              </a:rPr>
              <a:t>Specifické cílení (inhibice) může vést k diametrálně odlišným výsledkům 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6326" y="2118335"/>
            <a:ext cx="853958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Mutace </a:t>
            </a:r>
            <a:r>
              <a:rPr lang="cs-CZ" sz="2000" b="1" dirty="0" smtClean="0"/>
              <a:t>V600E </a:t>
            </a:r>
            <a:r>
              <a:rPr lang="cs-CZ" sz="2000" dirty="0" smtClean="0"/>
              <a:t>v </a:t>
            </a:r>
            <a:r>
              <a:rPr lang="cs-CZ" sz="2000" b="1" dirty="0" smtClean="0"/>
              <a:t>proteinu BRAF </a:t>
            </a:r>
            <a:r>
              <a:rPr lang="cs-CZ" sz="2000" dirty="0" smtClean="0"/>
              <a:t>je přítomna u </a:t>
            </a:r>
            <a:r>
              <a:rPr lang="cs-CZ" sz="2000" b="1" dirty="0" smtClean="0">
                <a:solidFill>
                  <a:srgbClr val="0000FF"/>
                </a:solidFill>
              </a:rPr>
              <a:t>maligního melanomu  </a:t>
            </a:r>
            <a:r>
              <a:rPr lang="cs-CZ" sz="2000" dirty="0" smtClean="0"/>
              <a:t>(MM)</a:t>
            </a:r>
          </a:p>
          <a:p>
            <a:r>
              <a:rPr lang="cs-CZ" sz="2000" dirty="0" smtClean="0"/>
              <a:t>stejně jako u metastatického </a:t>
            </a:r>
            <a:r>
              <a:rPr lang="cs-CZ" sz="2000" b="1" dirty="0" smtClean="0">
                <a:solidFill>
                  <a:srgbClr val="0000FF"/>
                </a:solidFill>
              </a:rPr>
              <a:t>kolorektálního </a:t>
            </a:r>
            <a:r>
              <a:rPr lang="cs-CZ" sz="2000" b="1" dirty="0">
                <a:solidFill>
                  <a:srgbClr val="0000FF"/>
                </a:solidFill>
              </a:rPr>
              <a:t>k</a:t>
            </a:r>
            <a:r>
              <a:rPr lang="cs-CZ" sz="2000" b="1" dirty="0" smtClean="0">
                <a:solidFill>
                  <a:srgbClr val="0000FF"/>
                </a:solidFill>
              </a:rPr>
              <a:t>arcinomu </a:t>
            </a:r>
            <a:r>
              <a:rPr lang="cs-CZ" sz="2000" dirty="0" smtClean="0"/>
              <a:t>(CRC)</a:t>
            </a:r>
          </a:p>
          <a:p>
            <a:endParaRPr lang="cs-CZ" sz="2000" dirty="0"/>
          </a:p>
          <a:p>
            <a:r>
              <a:rPr lang="cs-CZ" sz="2000" dirty="0" smtClean="0"/>
              <a:t>Nicméně, specifický inhibitor BRAF-signalizace (</a:t>
            </a:r>
            <a:r>
              <a:rPr lang="cs-CZ" sz="2000" dirty="0" err="1" smtClean="0"/>
              <a:t>Vemurafenib</a:t>
            </a:r>
            <a:r>
              <a:rPr lang="cs-CZ" sz="2000" dirty="0" smtClean="0"/>
              <a:t>) je vysoce účinný</a:t>
            </a:r>
          </a:p>
          <a:p>
            <a:r>
              <a:rPr lang="cs-CZ" sz="2000" dirty="0" smtClean="0"/>
              <a:t>u MM, ale nikoli u CRC</a:t>
            </a:r>
          </a:p>
          <a:p>
            <a:endParaRPr lang="cs-CZ" sz="2000" dirty="0"/>
          </a:p>
          <a:p>
            <a:r>
              <a:rPr lang="cs-CZ" sz="2000" dirty="0" smtClean="0"/>
              <a:t>Důvodem je aktivace dráhy </a:t>
            </a:r>
            <a:r>
              <a:rPr lang="cs-CZ" sz="2000" dirty="0" smtClean="0"/>
              <a:t>PI3K/AKT u CRC, </a:t>
            </a:r>
            <a:r>
              <a:rPr lang="cs-CZ" sz="2000" dirty="0" smtClean="0"/>
              <a:t>která eliminuje efekt </a:t>
            </a:r>
            <a:r>
              <a:rPr lang="cs-CZ" sz="2000" dirty="0" smtClean="0"/>
              <a:t>inhibice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72060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41" y="116652"/>
            <a:ext cx="8435520" cy="720076"/>
          </a:xfrm>
        </p:spPr>
        <p:txBody>
          <a:bodyPr/>
          <a:lstStyle/>
          <a:p>
            <a:pPr eaLnBrk="1" hangingPunct="1"/>
            <a:r>
              <a:rPr lang="cs-CZ" altLang="cs-CZ" sz="2900">
                <a:solidFill>
                  <a:srgbClr val="9900FF"/>
                </a:solidFill>
              </a:rPr>
              <a:t>(Specifická) etiologie dětských leukémií</a:t>
            </a:r>
            <a:endParaRPr lang="cs-CZ" altLang="cs-CZ" sz="2900"/>
          </a:p>
        </p:txBody>
      </p:sp>
      <p:sp>
        <p:nvSpPr>
          <p:cNvPr id="72707" name="TextovéPole 1"/>
          <p:cNvSpPr txBox="1">
            <a:spLocks noChangeArrowheads="1"/>
          </p:cNvSpPr>
          <p:nvPr/>
        </p:nvSpPr>
        <p:spPr bwMode="auto">
          <a:xfrm>
            <a:off x="5747040" y="6227214"/>
            <a:ext cx="2548333" cy="3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/>
          <a:p>
            <a:r>
              <a:rPr lang="cs-CZ" altLang="cs-CZ" sz="1500"/>
              <a:t>Greaves, </a:t>
            </a:r>
            <a:r>
              <a:rPr lang="cs-CZ" altLang="cs-CZ" sz="1500" b="1" i="1"/>
              <a:t>Nat Rev Cancer </a:t>
            </a:r>
            <a:r>
              <a:rPr lang="cs-CZ" altLang="cs-CZ" sz="1500"/>
              <a:t>2016</a:t>
            </a:r>
          </a:p>
        </p:txBody>
      </p:sp>
      <p:pic>
        <p:nvPicPr>
          <p:cNvPr id="72708" name="Picture 4" descr="https://media.springernature.com/m685/nature-assets/nrc/journal/v6/n3/images/nrc1816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20" y="1103156"/>
            <a:ext cx="5257440" cy="460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ovéPole 1"/>
          <p:cNvSpPr txBox="1">
            <a:spLocks noChangeArrowheads="1"/>
          </p:cNvSpPr>
          <p:nvPr/>
        </p:nvSpPr>
        <p:spPr bwMode="auto">
          <a:xfrm>
            <a:off x="398881" y="5155742"/>
            <a:ext cx="2779871" cy="120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Analýza „Guthriho kartiček“</a:t>
            </a:r>
          </a:p>
          <a:p>
            <a:r>
              <a:rPr lang="cs-CZ" altLang="cs-CZ">
                <a:solidFill>
                  <a:schemeClr val="tx1"/>
                </a:solidFill>
              </a:rPr>
              <a:t>nebo pupečníkové krve</a:t>
            </a:r>
          </a:p>
          <a:p>
            <a:endParaRPr lang="cs-CZ" altLang="cs-CZ">
              <a:solidFill>
                <a:schemeClr val="tx1"/>
              </a:solidFill>
            </a:endParaRPr>
          </a:p>
          <a:p>
            <a:r>
              <a:rPr lang="cs-CZ" altLang="cs-CZ">
                <a:solidFill>
                  <a:schemeClr val="tx1"/>
                </a:solidFill>
              </a:rPr>
              <a:t>…u jednovaječných dvojčat</a:t>
            </a:r>
          </a:p>
        </p:txBody>
      </p:sp>
    </p:spTree>
    <p:extLst>
      <p:ext uri="{BB962C8B-B14F-4D97-AF65-F5344CB8AC3E}">
        <p14:creationId xmlns:p14="http://schemas.microsoft.com/office/powerpoint/2010/main" val="3049490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188640"/>
            <a:ext cx="8137525" cy="620688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smtClean="0">
                <a:solidFill>
                  <a:srgbClr val="9900FF"/>
                </a:solidFill>
              </a:rPr>
              <a:t>Současné možnosti cílené léčby 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908720"/>
            <a:ext cx="74580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24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16632"/>
            <a:ext cx="3816424" cy="620688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smtClean="0">
                <a:solidFill>
                  <a:srgbClr val="9900FF"/>
                </a:solidFill>
              </a:rPr>
              <a:t>Souhrn 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072885"/>
            <a:ext cx="913763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Rakovina je </a:t>
            </a:r>
            <a:r>
              <a:rPr lang="cs-CZ" sz="2000" b="1" dirty="0" smtClean="0"/>
              <a:t>„onemocnění genů“</a:t>
            </a:r>
            <a:r>
              <a:rPr lang="cs-CZ" sz="2000" dirty="0" smtClean="0"/>
              <a:t>, bez ohledu na přítomnost či absenci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dědičné predispozice 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Genetické pozadí různých typů nádorů vykazuje některé společné znaky,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ale </a:t>
            </a:r>
            <a:r>
              <a:rPr lang="cs-CZ" sz="2000" b="1" dirty="0" smtClean="0"/>
              <a:t>celková variabilita je obrovská </a:t>
            </a:r>
            <a:r>
              <a:rPr lang="cs-CZ" sz="2000" dirty="0" smtClean="0"/>
              <a:t>a vyžaduje </a:t>
            </a:r>
            <a:r>
              <a:rPr lang="cs-CZ" sz="2000" dirty="0" smtClean="0"/>
              <a:t>„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cancer-specific</a:t>
            </a:r>
            <a:r>
              <a:rPr lang="cs-CZ" sz="2000" dirty="0" smtClean="0"/>
              <a:t> </a:t>
            </a:r>
            <a:r>
              <a:rPr lang="cs-CZ" sz="2000" dirty="0" err="1" smtClean="0"/>
              <a:t>approach</a:t>
            </a:r>
            <a:r>
              <a:rPr lang="cs-CZ" sz="2000" dirty="0" smtClean="0"/>
              <a:t>“  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Hlavní překážkou efektivní terapie představují u mnoha nádorových</a:t>
            </a:r>
          </a:p>
          <a:p>
            <a:r>
              <a:rPr lang="cs-CZ" sz="2000" dirty="0" smtClean="0"/>
              <a:t> </a:t>
            </a:r>
            <a:r>
              <a:rPr lang="cs-CZ" sz="2000" dirty="0" smtClean="0"/>
              <a:t>    onemocnění </a:t>
            </a:r>
            <a:r>
              <a:rPr lang="cs-CZ" sz="2000" dirty="0" smtClean="0"/>
              <a:t>defekty v </a:t>
            </a:r>
            <a:r>
              <a:rPr lang="cs-CZ" sz="2000" b="1" dirty="0" smtClean="0"/>
              <a:t>genu TP53 </a:t>
            </a:r>
            <a:r>
              <a:rPr lang="cs-CZ" sz="2000" dirty="0" smtClean="0"/>
              <a:t>(nebo obecně p53 dráhy)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Technologické pokroky v analýze nádorových buněk jsou enormní (</a:t>
            </a:r>
            <a:r>
              <a:rPr lang="cs-CZ" sz="2000" b="1" dirty="0" smtClean="0"/>
              <a:t>např. NGS</a:t>
            </a:r>
            <a:r>
              <a:rPr lang="cs-CZ" sz="2000" dirty="0" smtClean="0"/>
              <a:t>),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nicméně interpretace dat je někdy (často?) </a:t>
            </a:r>
            <a:r>
              <a:rPr lang="cs-CZ" sz="2000" dirty="0" smtClean="0"/>
              <a:t>obtížná a nejasná</a:t>
            </a:r>
            <a:endParaRPr lang="cs-CZ" sz="2000" dirty="0" smtClean="0"/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Molekulární terapie pravděpodobně směřuje k „pacient-specifickému koktailu“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několika léků s </a:t>
            </a:r>
            <a:r>
              <a:rPr lang="cs-CZ" sz="2000" b="1" dirty="0" smtClean="0"/>
              <a:t>doplňujícími se mechanismy účinky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</a:t>
            </a:r>
            <a:r>
              <a:rPr lang="cs-CZ" sz="2000" dirty="0" smtClean="0"/>
              <a:t>(žádná „jedna pilulka“ na obzoru…..)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3232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772816"/>
            <a:ext cx="8137525" cy="2160240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smtClean="0">
                <a:solidFill>
                  <a:srgbClr val="9900FF"/>
                </a:solidFill>
              </a:rPr>
              <a:t>DÍKY ZA POZORNOST! </a:t>
            </a:r>
            <a:br>
              <a:rPr lang="cs-CZ" altLang="cs-CZ" sz="3200" dirty="0" smtClean="0">
                <a:solidFill>
                  <a:srgbClr val="9900FF"/>
                </a:solidFill>
              </a:rPr>
            </a:br>
            <a:r>
              <a:rPr lang="cs-CZ" altLang="cs-CZ" sz="3200" dirty="0">
                <a:solidFill>
                  <a:srgbClr val="9900FF"/>
                </a:solidFill>
              </a:rPr>
              <a:t/>
            </a:r>
            <a:br>
              <a:rPr lang="cs-CZ" altLang="cs-CZ" sz="3200" dirty="0">
                <a:solidFill>
                  <a:srgbClr val="9900FF"/>
                </a:solidFill>
              </a:rPr>
            </a:br>
            <a:r>
              <a:rPr lang="cs-CZ" altLang="cs-CZ" sz="3200" dirty="0" smtClean="0"/>
              <a:t>m.trbusek@volny.cz 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553537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93649" y="332656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>
                <a:solidFill>
                  <a:srgbClr val="9900FF"/>
                </a:solidFill>
              </a:rPr>
              <a:t>Příspěvek leukémií a lymfomů k SMT</a:t>
            </a:r>
            <a:endParaRPr lang="cs-CZ" altLang="cs-CZ" sz="2800" dirty="0"/>
          </a:p>
        </p:txBody>
      </p:sp>
      <p:sp>
        <p:nvSpPr>
          <p:cNvPr id="11271" name="TextovéPole 1"/>
          <p:cNvSpPr txBox="1">
            <a:spLocks noChangeArrowheads="1"/>
          </p:cNvSpPr>
          <p:nvPr/>
        </p:nvSpPr>
        <p:spPr bwMode="auto">
          <a:xfrm>
            <a:off x="5612332" y="6030580"/>
            <a:ext cx="27316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dirty="0" err="1" smtClean="0"/>
              <a:t>Greaves</a:t>
            </a:r>
            <a:r>
              <a:rPr lang="cs-CZ" altLang="cs-CZ" sz="1600" dirty="0" smtClean="0"/>
              <a:t> , </a:t>
            </a:r>
            <a:r>
              <a:rPr lang="cs-CZ" altLang="cs-CZ" sz="1600" b="1" i="1" dirty="0" err="1" smtClean="0"/>
              <a:t>Nat</a:t>
            </a:r>
            <a:r>
              <a:rPr lang="cs-CZ" altLang="cs-CZ" sz="1600" b="1" i="1" dirty="0" smtClean="0"/>
              <a:t> </a:t>
            </a:r>
            <a:r>
              <a:rPr lang="cs-CZ" altLang="cs-CZ" sz="1600" b="1" i="1" dirty="0" err="1" smtClean="0"/>
              <a:t>Rev</a:t>
            </a:r>
            <a:r>
              <a:rPr lang="cs-CZ" altLang="cs-CZ" sz="1600" b="1" i="1" dirty="0" smtClean="0"/>
              <a:t> </a:t>
            </a:r>
            <a:r>
              <a:rPr lang="cs-CZ" altLang="cs-CZ" sz="1600" b="1" i="1" dirty="0" err="1" smtClean="0"/>
              <a:t>Cancer</a:t>
            </a:r>
            <a:r>
              <a:rPr lang="cs-CZ" altLang="cs-CZ" sz="1600" b="1" i="1" dirty="0" smtClean="0"/>
              <a:t> </a:t>
            </a:r>
            <a:r>
              <a:rPr lang="cs-CZ" altLang="cs-CZ" sz="1600" dirty="0" smtClean="0"/>
              <a:t>2016</a:t>
            </a:r>
            <a:endParaRPr lang="cs-CZ" altLang="cs-CZ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8" y="1916832"/>
            <a:ext cx="8822120" cy="253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835696" y="2204864"/>
            <a:ext cx="100811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652120" y="3269809"/>
            <a:ext cx="136815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851920" y="2060848"/>
            <a:ext cx="1080120" cy="64807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187624" y="2348880"/>
            <a:ext cx="648072" cy="3240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899592" y="5308826"/>
            <a:ext cx="7507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Leukémie a lymfomy představují </a:t>
            </a:r>
            <a:r>
              <a:rPr lang="cs-CZ" sz="2000" dirty="0" smtClean="0">
                <a:latin typeface="Calibri"/>
                <a:cs typeface="Calibri"/>
              </a:rPr>
              <a:t>˂ </a:t>
            </a:r>
            <a:r>
              <a:rPr lang="cs-CZ" sz="2000" dirty="0" smtClean="0"/>
              <a:t>10% všech nádorových onemocnění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26783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5280" cy="914496"/>
          </a:xfrm>
        </p:spPr>
        <p:txBody>
          <a:bodyPr>
            <a:noAutofit/>
          </a:bodyPr>
          <a:lstStyle/>
          <a:p>
            <a:pPr eaLnBrk="1"/>
            <a:r>
              <a:rPr lang="cs-CZ" altLang="cs-CZ" sz="3200" dirty="0" smtClean="0">
                <a:solidFill>
                  <a:srgbClr val="9900FF"/>
                </a:solidFill>
              </a:rPr>
              <a:t>L a L: typické aberace umožňují </a:t>
            </a:r>
            <a:br>
              <a:rPr lang="cs-CZ" altLang="cs-CZ" sz="3200" dirty="0" smtClean="0">
                <a:solidFill>
                  <a:srgbClr val="9900FF"/>
                </a:solidFill>
              </a:rPr>
            </a:br>
            <a:r>
              <a:rPr lang="cs-CZ" altLang="cs-CZ" sz="3200" dirty="0" smtClean="0">
                <a:solidFill>
                  <a:srgbClr val="9900FF"/>
                </a:solidFill>
              </a:rPr>
              <a:t>molekulární klasifikaci 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772816"/>
            <a:ext cx="7577280" cy="45365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200" b="1" dirty="0" smtClean="0"/>
              <a:t>Nádory krve mají </a:t>
            </a:r>
            <a:r>
              <a:rPr lang="cs-CZ" altLang="cs-CZ" sz="2200" b="1" dirty="0" smtClean="0"/>
              <a:t>povětšinou své </a:t>
            </a:r>
            <a:r>
              <a:rPr lang="cs-CZ" altLang="cs-CZ" sz="2200" b="1" dirty="0" smtClean="0"/>
              <a:t>jasné „spolupachatele“</a:t>
            </a:r>
            <a:endParaRPr lang="cs-CZ" altLang="cs-CZ" sz="2000" b="1" dirty="0"/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smtClean="0">
                <a:solidFill>
                  <a:srgbClr val="0000FF"/>
                </a:solidFill>
              </a:rPr>
              <a:t>Typické translokace </a:t>
            </a:r>
            <a:endParaRPr lang="cs-CZ" altLang="cs-CZ" sz="2000" b="1" dirty="0">
              <a:solidFill>
                <a:srgbClr val="0000FF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smtClean="0"/>
              <a:t>Chronická myeloidní leukémie; </a:t>
            </a:r>
            <a:r>
              <a:rPr lang="cs-CZ" altLang="cs-CZ" sz="2000" b="1" dirty="0">
                <a:solidFill>
                  <a:srgbClr val="FF0000"/>
                </a:solidFill>
              </a:rPr>
              <a:t>t(9;22) BCR-ABL</a:t>
            </a: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smtClean="0"/>
              <a:t>Lymfom z buněk plášťové zóny;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t(11;14</a:t>
            </a:r>
            <a:r>
              <a:rPr lang="cs-CZ" altLang="cs-CZ" sz="2000" b="1" dirty="0">
                <a:solidFill>
                  <a:srgbClr val="FF0000"/>
                </a:solidFill>
              </a:rPr>
              <a:t>)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Cyclin </a:t>
            </a:r>
            <a:r>
              <a:rPr lang="cs-CZ" altLang="cs-CZ" sz="2000" b="1" dirty="0">
                <a:solidFill>
                  <a:srgbClr val="FF0000"/>
                </a:solidFill>
              </a:rPr>
              <a:t>D1/</a:t>
            </a:r>
            <a:r>
              <a:rPr lang="cs-CZ" altLang="cs-CZ" sz="2000" b="1" dirty="0" err="1">
                <a:solidFill>
                  <a:srgbClr val="FF0000"/>
                </a:solidFill>
              </a:rPr>
              <a:t>IgH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smtClean="0"/>
              <a:t>Folikulární lymfom;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t(14;18</a:t>
            </a:r>
            <a:r>
              <a:rPr lang="cs-CZ" altLang="cs-CZ" sz="2000" b="1" dirty="0">
                <a:solidFill>
                  <a:srgbClr val="FF0000"/>
                </a:solidFill>
              </a:rPr>
              <a:t>) Bcl-2/</a:t>
            </a:r>
            <a:r>
              <a:rPr lang="cs-CZ" altLang="cs-CZ" sz="2000" b="1" dirty="0" err="1">
                <a:solidFill>
                  <a:srgbClr val="FF0000"/>
                </a:solidFill>
              </a:rPr>
              <a:t>IgH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err="1" smtClean="0"/>
              <a:t>Burkittův</a:t>
            </a:r>
            <a:r>
              <a:rPr lang="cs-CZ" altLang="cs-CZ" sz="2000" b="1" dirty="0" smtClean="0"/>
              <a:t> lymfom; </a:t>
            </a:r>
            <a:r>
              <a:rPr lang="cs-CZ" altLang="cs-CZ" sz="2000" b="1" dirty="0">
                <a:solidFill>
                  <a:srgbClr val="FF0000"/>
                </a:solidFill>
              </a:rPr>
              <a:t>t(8;14)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c-</a:t>
            </a:r>
            <a:r>
              <a:rPr lang="cs-CZ" altLang="cs-CZ" sz="2000" b="1" dirty="0" err="1" smtClean="0">
                <a:solidFill>
                  <a:srgbClr val="FF0000"/>
                </a:solidFill>
              </a:rPr>
              <a:t>Myc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/</a:t>
            </a:r>
            <a:r>
              <a:rPr lang="cs-CZ" altLang="cs-CZ" sz="2000" b="1" dirty="0" err="1" smtClean="0">
                <a:solidFill>
                  <a:srgbClr val="FF0000"/>
                </a:solidFill>
              </a:rPr>
              <a:t>IgH</a:t>
            </a:r>
            <a:endParaRPr lang="cs-CZ" altLang="cs-CZ" sz="20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smtClean="0">
                <a:solidFill>
                  <a:srgbClr val="0000FF"/>
                </a:solidFill>
              </a:rPr>
              <a:t>… nebo jiné charakteristické aberace</a:t>
            </a:r>
            <a:endParaRPr lang="cs-CZ" altLang="cs-CZ" sz="2000" b="1" dirty="0">
              <a:solidFill>
                <a:srgbClr val="0000FF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smtClean="0"/>
              <a:t>Chronická lymfocytární leukémie; </a:t>
            </a:r>
            <a:r>
              <a:rPr lang="cs-CZ" altLang="cs-CZ" sz="2000" b="1" dirty="0" err="1">
                <a:solidFill>
                  <a:srgbClr val="FF0000"/>
                </a:solidFill>
              </a:rPr>
              <a:t>del</a:t>
            </a:r>
            <a:r>
              <a:rPr lang="cs-CZ" altLang="cs-CZ" sz="2000" b="1" dirty="0">
                <a:solidFill>
                  <a:srgbClr val="FF0000"/>
                </a:solidFill>
              </a:rPr>
              <a:t> 13q, </a:t>
            </a:r>
            <a:r>
              <a:rPr lang="cs-CZ" altLang="cs-CZ" sz="2000" b="1" dirty="0" err="1">
                <a:solidFill>
                  <a:srgbClr val="FF0000"/>
                </a:solidFill>
              </a:rPr>
              <a:t>del</a:t>
            </a:r>
            <a:r>
              <a:rPr lang="cs-CZ" altLang="cs-CZ" sz="2000" b="1" dirty="0">
                <a:solidFill>
                  <a:srgbClr val="FF0000"/>
                </a:solidFill>
              </a:rPr>
              <a:t> 11q, </a:t>
            </a:r>
            <a:r>
              <a:rPr lang="cs-CZ" altLang="cs-CZ" sz="2000" b="1" dirty="0" err="1">
                <a:solidFill>
                  <a:srgbClr val="FF0000"/>
                </a:solidFill>
              </a:rPr>
              <a:t>del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17p, +12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endParaRPr lang="cs-CZ" altLang="cs-CZ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01121" y="18722"/>
            <a:ext cx="8436960" cy="720076"/>
          </a:xfrm>
        </p:spPr>
        <p:txBody>
          <a:bodyPr>
            <a:noAutofit/>
          </a:bodyPr>
          <a:lstStyle/>
          <a:p>
            <a:pPr defTabSz="407315">
              <a:defRPr/>
            </a:pPr>
            <a:r>
              <a:rPr lang="cs-CZ" altLang="cs-CZ" sz="2900" dirty="0">
                <a:solidFill>
                  <a:srgbClr val="9900FF"/>
                </a:solidFill>
              </a:rPr>
              <a:t>Základní „schopnosti“ nádorových buněk</a:t>
            </a:r>
          </a:p>
        </p:txBody>
      </p:sp>
      <p:sp>
        <p:nvSpPr>
          <p:cNvPr id="61443" name="TextovéPole 1"/>
          <p:cNvSpPr txBox="1">
            <a:spLocks noChangeArrowheads="1"/>
          </p:cNvSpPr>
          <p:nvPr/>
        </p:nvSpPr>
        <p:spPr bwMode="auto">
          <a:xfrm>
            <a:off x="5508000" y="6408673"/>
            <a:ext cx="2983901" cy="3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/>
          <a:p>
            <a:r>
              <a:rPr lang="cs-CZ" altLang="cs-CZ" sz="1500"/>
              <a:t>Hanahann and Weinberg, </a:t>
            </a:r>
            <a:r>
              <a:rPr lang="cs-CZ" altLang="cs-CZ" sz="1500" b="1" i="1"/>
              <a:t>Cell</a:t>
            </a:r>
            <a:r>
              <a:rPr lang="cs-CZ" altLang="cs-CZ" sz="1500"/>
              <a:t>, 2001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980744"/>
            <a:ext cx="7607520" cy="496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716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93921" y="227544"/>
            <a:ext cx="8435520" cy="720076"/>
          </a:xfrm>
        </p:spPr>
        <p:txBody>
          <a:bodyPr>
            <a:noAutofit/>
          </a:bodyPr>
          <a:lstStyle/>
          <a:p>
            <a:pPr defTabSz="407315">
              <a:defRPr/>
            </a:pPr>
            <a:r>
              <a:rPr lang="cs-CZ" altLang="cs-CZ" sz="2900" dirty="0">
                <a:solidFill>
                  <a:srgbClr val="9900FF"/>
                </a:solidFill>
              </a:rPr>
              <a:t>Další definované znaky nádorových buněk</a:t>
            </a:r>
          </a:p>
        </p:txBody>
      </p:sp>
      <p:sp>
        <p:nvSpPr>
          <p:cNvPr id="62467" name="TextovéPole 1"/>
          <p:cNvSpPr txBox="1">
            <a:spLocks noChangeArrowheads="1"/>
          </p:cNvSpPr>
          <p:nvPr/>
        </p:nvSpPr>
        <p:spPr bwMode="auto">
          <a:xfrm>
            <a:off x="5508000" y="6238735"/>
            <a:ext cx="2983901" cy="3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/>
          <a:p>
            <a:r>
              <a:rPr lang="cs-CZ" altLang="cs-CZ" sz="1500"/>
              <a:t>Hanahann and Weinberg, </a:t>
            </a:r>
            <a:r>
              <a:rPr lang="cs-CZ" altLang="cs-CZ" sz="1500" b="1" i="1"/>
              <a:t>Cell</a:t>
            </a:r>
            <a:r>
              <a:rPr lang="cs-CZ" altLang="cs-CZ" sz="1500"/>
              <a:t>, 2011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01" y="1286055"/>
            <a:ext cx="6484320" cy="462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7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2439</Words>
  <Application>Microsoft Office PowerPoint</Application>
  <PresentationFormat>Předvádění na obrazovce (4:3)</PresentationFormat>
  <Paragraphs>623</Paragraphs>
  <Slides>52</Slides>
  <Notes>36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Motiv sady Office</vt:lpstr>
      <vt:lpstr>ONKOGENETIKA  „Původ, evoluce a léčba nádorů“ </vt:lpstr>
      <vt:lpstr>RAKOVINA: definice a základní klasifikace</vt:lpstr>
      <vt:lpstr>Somatic mutation theory (SMT) vs.  Tissue organization field theory (TOFT) </vt:lpstr>
      <vt:lpstr>Prezentace aplikace PowerPoint</vt:lpstr>
      <vt:lpstr>(Specifická) etiologie dětských leukémií</vt:lpstr>
      <vt:lpstr>Příspěvek leukémií a lymfomů k SMT</vt:lpstr>
      <vt:lpstr>L a L: typické aberace umožňují  molekulární klasifikaci </vt:lpstr>
      <vt:lpstr>Základní „schopnosti“ nádorových buněk</vt:lpstr>
      <vt:lpstr>Další definované znaky nádorových buněk</vt:lpstr>
      <vt:lpstr>Role nádorových kmenových buněk (CSC)  při vzniku tumoru a jeho progresi</vt:lpstr>
      <vt:lpstr>Buněčný původ nádorů vs. terapie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Celogenomová analýza (WGS) nádorů z různých tkání</vt:lpstr>
      <vt:lpstr>Exomové sekvenování</vt:lpstr>
      <vt:lpstr>Prezentace aplikace PowerPoint</vt:lpstr>
      <vt:lpstr>Cílené sekvenování</vt:lpstr>
      <vt:lpstr>Prezentace aplikace PowerPoint</vt:lpstr>
      <vt:lpstr>Další modifikace nádorového genomu</vt:lpstr>
      <vt:lpstr>12 biochemických drah narušených  u nádorových buněk</vt:lpstr>
      <vt:lpstr>Model vzniku a progrese nádorů </vt:lpstr>
      <vt:lpstr>Interference s replikací DNA rezultuje v indukci apoptózy nádorových buněk</vt:lpstr>
      <vt:lpstr>Apoptóza: „optimální buněčná smrt“                   v protinádorové terapii</vt:lpstr>
      <vt:lpstr>Objevení proteinu p53:  milník onkologického výzkumu</vt:lpstr>
      <vt:lpstr>Výzkum p53 z historické perspektivy </vt:lpstr>
      <vt:lpstr>Dopad narušení genu TP53   na rozvoj nádorů</vt:lpstr>
      <vt:lpstr>Prezentace aplikace PowerPoint</vt:lpstr>
      <vt:lpstr>Prezentace aplikace PowerPoint</vt:lpstr>
      <vt:lpstr>Prezentace aplikace PowerPoint</vt:lpstr>
      <vt:lpstr>Defekty TP53 narušují léčebnou odpověď </vt:lpstr>
      <vt:lpstr>Poškození DNA navozuje p53-závislou odpověď </vt:lpstr>
      <vt:lpstr>Prezentace aplikace PowerPoint</vt:lpstr>
      <vt:lpstr>Mutace p53 asociují s horším přežitím pacientů s CLL </vt:lpstr>
      <vt:lpstr>Individuální mutace p53 se liší ve svém dopadu  </vt:lpstr>
      <vt:lpstr>Prognostický význam mutací TP53 dle typu nádoru</vt:lpstr>
      <vt:lpstr>Aktivace p53: přerušení interakce s MDM2</vt:lpstr>
      <vt:lpstr>Dopad defektů ATM na aktivaci p53</vt:lpstr>
      <vt:lpstr>Onkogeny: stimulace buněčné proliferace</vt:lpstr>
      <vt:lpstr>Léčba rakoviny</vt:lpstr>
      <vt:lpstr>Pokroky v léčbě nádorů</vt:lpstr>
      <vt:lpstr>Pokroky v léčbě nádorů</vt:lpstr>
      <vt:lpstr>Ideální cíl (s využitím NGS): personalizovaná léčba</vt:lpstr>
      <vt:lpstr>Prezentace aplikace PowerPoint</vt:lpstr>
      <vt:lpstr>Eliminace nádorových buněk pomocí malých molekul</vt:lpstr>
      <vt:lpstr>Syntetická letalita v rámci „DNA-damage response“</vt:lpstr>
      <vt:lpstr>Specifické cílení (inhibice) může vést k diametrálně odlišným výsledkům </vt:lpstr>
      <vt:lpstr>Současné možnosti cílené léčby </vt:lpstr>
      <vt:lpstr>Souhrn </vt:lpstr>
      <vt:lpstr>DÍKY ZA POZORNOST!   m.trbusek@volny.cz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of tumor initiation and progression </dc:title>
  <cp:lastModifiedBy>Trbusek Martin</cp:lastModifiedBy>
  <cp:revision>238</cp:revision>
  <dcterms:modified xsi:type="dcterms:W3CDTF">2017-12-13T08:44:38Z</dcterms:modified>
</cp:coreProperties>
</file>