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74" r:id="rId2"/>
    <p:sldId id="276" r:id="rId3"/>
    <p:sldId id="275" r:id="rId4"/>
    <p:sldId id="259" r:id="rId5"/>
    <p:sldId id="260" r:id="rId6"/>
    <p:sldId id="277" r:id="rId7"/>
    <p:sldId id="272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86" d="100"/>
          <a:sy n="86" d="100"/>
        </p:scale>
        <p:origin x="234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Anatomie očnice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Hanáková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Oční lékařství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VLOL7X1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8D8C1-8762-4410-B6DD-01DD241A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780"/>
            <a:ext cx="10515600" cy="1144079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Výstup z učení	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73AF2-F79C-4C5C-8490-E24147AD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882"/>
            <a:ext cx="11594236" cy="4351338"/>
          </a:xfrm>
        </p:spPr>
        <p:txBody>
          <a:bodyPr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 Student popíše anatomii očnice.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1EE9018-74D8-40BF-94BB-7D3D64BF2968}"/>
              </a:ext>
            </a:extLst>
          </p:cNvPr>
          <p:cNvSpPr txBox="1"/>
          <p:nvPr/>
        </p:nvSpPr>
        <p:spPr>
          <a:xfrm>
            <a:off x="260413" y="6395220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Oční lékařství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VLOL7X1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9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5C67F-8B16-4330-A6F8-86F52227B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930"/>
            <a:ext cx="10515600" cy="760761"/>
          </a:xfrm>
        </p:spPr>
        <p:txBody>
          <a:bodyPr>
            <a:normAutofit/>
          </a:bodyPr>
          <a:lstStyle/>
          <a:p>
            <a:pPr algn="ctr"/>
            <a:r>
              <a:rPr lang="cs-CZ" sz="3200" dirty="0" err="1"/>
              <a:t>Orbita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2C6E62-3839-424D-A3D5-570579379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28" y="827014"/>
            <a:ext cx="11655417" cy="42376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dirty="0"/>
              <a:t>Vzniká srůstem 7 kostí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Tvar trojboké pyramidy (mediální stěna a spodina v sebe volně přechází), vchod je zesílen a je zhruba čtvercového tvaru, nejtenčí stěna je mediální, hloubka očnice je 45mm (při mediální stěně).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Spodina očnice je stropem čelistní dutinyꓼ </a:t>
            </a:r>
            <a:r>
              <a:rPr lang="cs-CZ" sz="1800" dirty="0" err="1"/>
              <a:t>canalis</a:t>
            </a:r>
            <a:r>
              <a:rPr lang="cs-CZ" sz="1800" dirty="0"/>
              <a:t> </a:t>
            </a:r>
            <a:r>
              <a:rPr lang="cs-CZ" sz="1800" dirty="0" err="1"/>
              <a:t>infraorbitalis</a:t>
            </a:r>
            <a:r>
              <a:rPr lang="cs-CZ" sz="1800" dirty="0"/>
              <a:t> (n. </a:t>
            </a:r>
            <a:r>
              <a:rPr lang="cs-CZ" sz="1800" dirty="0" err="1"/>
              <a:t>infraorbitalis</a:t>
            </a:r>
            <a:r>
              <a:rPr lang="cs-CZ" sz="1800" dirty="0"/>
              <a:t>).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Mediální stěna očnice (lamina </a:t>
            </a:r>
            <a:r>
              <a:rPr lang="cs-CZ" sz="1800" dirty="0" err="1"/>
              <a:t>papyracea</a:t>
            </a:r>
            <a:r>
              <a:rPr lang="cs-CZ" sz="1800" dirty="0"/>
              <a:t>) naléhá na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přední a zadní </a:t>
            </a:r>
            <a:r>
              <a:rPr lang="cs-CZ" sz="1800" dirty="0" err="1"/>
              <a:t>etmoidy</a:t>
            </a:r>
            <a:r>
              <a:rPr lang="cs-CZ" sz="1800" dirty="0"/>
              <a:t>ꓼ </a:t>
            </a:r>
            <a:r>
              <a:rPr lang="cs-CZ" sz="1800" dirty="0" err="1"/>
              <a:t>fossa</a:t>
            </a:r>
            <a:r>
              <a:rPr lang="cs-CZ" sz="1800" dirty="0"/>
              <a:t> </a:t>
            </a:r>
            <a:r>
              <a:rPr lang="cs-CZ" sz="1800" dirty="0" err="1"/>
              <a:t>saci</a:t>
            </a:r>
            <a:r>
              <a:rPr lang="cs-CZ" sz="1800" dirty="0"/>
              <a:t> </a:t>
            </a:r>
            <a:r>
              <a:rPr lang="cs-CZ" sz="1800" dirty="0" err="1"/>
              <a:t>lacrimalis</a:t>
            </a:r>
            <a:r>
              <a:rPr lang="cs-CZ" sz="1800" dirty="0"/>
              <a:t> (zde uložen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slzný vak) pokračující jako </a:t>
            </a:r>
            <a:r>
              <a:rPr lang="cs-CZ" sz="1800" dirty="0" err="1"/>
              <a:t>canalis</a:t>
            </a:r>
            <a:r>
              <a:rPr lang="cs-CZ" sz="1800" dirty="0"/>
              <a:t> </a:t>
            </a:r>
            <a:r>
              <a:rPr lang="cs-CZ" sz="1800" dirty="0" err="1"/>
              <a:t>nasolacrimalis</a:t>
            </a:r>
            <a:r>
              <a:rPr lang="cs-CZ" sz="1800" dirty="0"/>
              <a:t> (zde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slzovod = </a:t>
            </a:r>
            <a:r>
              <a:rPr lang="cs-CZ" sz="1800" dirty="0" err="1"/>
              <a:t>ductus</a:t>
            </a:r>
            <a:r>
              <a:rPr lang="cs-CZ" sz="1800" dirty="0"/>
              <a:t> </a:t>
            </a:r>
            <a:r>
              <a:rPr lang="cs-CZ" sz="1800" dirty="0" err="1"/>
              <a:t>nasolacrimalis</a:t>
            </a:r>
            <a:r>
              <a:rPr lang="cs-CZ" sz="1800" dirty="0"/>
              <a:t>) pod dolní skořepu nosní.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Strop očnice je spodinou přední jámy lební.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Zevní stěna očnice je stěnou </a:t>
            </a:r>
            <a:r>
              <a:rPr lang="cs-CZ" sz="1800" dirty="0" err="1"/>
              <a:t>infratemporální</a:t>
            </a:r>
            <a:r>
              <a:rPr lang="cs-CZ" sz="1800" dirty="0"/>
              <a:t> jámyꓼ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 err="1"/>
              <a:t>fossa</a:t>
            </a:r>
            <a:r>
              <a:rPr lang="cs-CZ" sz="1800" dirty="0"/>
              <a:t> </a:t>
            </a:r>
            <a:r>
              <a:rPr lang="cs-CZ" sz="1800" dirty="0" err="1"/>
              <a:t>glandulae</a:t>
            </a:r>
            <a:r>
              <a:rPr lang="cs-CZ" sz="1800" dirty="0"/>
              <a:t> </a:t>
            </a:r>
            <a:r>
              <a:rPr lang="cs-CZ" sz="1800" dirty="0" err="1"/>
              <a:t>lacrimalis</a:t>
            </a:r>
            <a:r>
              <a:rPr lang="cs-CZ" sz="1800" dirty="0"/>
              <a:t> (zde uložena slzná žláza).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pic>
        <p:nvPicPr>
          <p:cNvPr id="4" name="Picture 4" descr="Orbital_bones">
            <a:extLst>
              <a:ext uri="{FF2B5EF4-FFF2-40B4-BE49-F238E27FC236}">
                <a16:creationId xmlns:a16="http://schemas.microsoft.com/office/drawing/2014/main" id="{55C2D481-94CB-43AF-8A4E-58E845E4F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8964" y="2636243"/>
            <a:ext cx="3617356" cy="3617356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EE60F77-4182-486D-B9D5-18DB0124CFAA}"/>
              </a:ext>
            </a:extLst>
          </p:cNvPr>
          <p:cNvCxnSpPr>
            <a:cxnSpLocks/>
          </p:cNvCxnSpPr>
          <p:nvPr/>
        </p:nvCxnSpPr>
        <p:spPr>
          <a:xfrm flipH="1">
            <a:off x="7472242" y="2234526"/>
            <a:ext cx="1100830" cy="1458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6AF13251-C65A-4626-9A22-A51BE9B8C422}"/>
              </a:ext>
            </a:extLst>
          </p:cNvPr>
          <p:cNvCxnSpPr/>
          <p:nvPr/>
        </p:nvCxnSpPr>
        <p:spPr>
          <a:xfrm flipH="1">
            <a:off x="8725415" y="4195023"/>
            <a:ext cx="12695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BBAABF0-0831-4875-ADD5-766800890C78}"/>
              </a:ext>
            </a:extLst>
          </p:cNvPr>
          <p:cNvSpPr txBox="1"/>
          <p:nvPr/>
        </p:nvSpPr>
        <p:spPr>
          <a:xfrm>
            <a:off x="8189455" y="1961708"/>
            <a:ext cx="241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Os frontale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1590FBAD-CAB1-4BAA-9710-4C8DC46B6A28}"/>
              </a:ext>
            </a:extLst>
          </p:cNvPr>
          <p:cNvSpPr txBox="1"/>
          <p:nvPr/>
        </p:nvSpPr>
        <p:spPr>
          <a:xfrm>
            <a:off x="9971066" y="4037277"/>
            <a:ext cx="181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Os </a:t>
            </a:r>
            <a:r>
              <a:rPr lang="cs-CZ" sz="1800" dirty="0" err="1"/>
              <a:t>ethmoidale</a:t>
            </a:r>
            <a:endParaRPr lang="cs-CZ" sz="1800" dirty="0"/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9986C317-8208-435F-B6FB-24888A1A8A72}"/>
              </a:ext>
            </a:extLst>
          </p:cNvPr>
          <p:cNvCxnSpPr>
            <a:cxnSpLocks/>
          </p:cNvCxnSpPr>
          <p:nvPr/>
        </p:nvCxnSpPr>
        <p:spPr>
          <a:xfrm flipH="1" flipV="1">
            <a:off x="8806526" y="4565144"/>
            <a:ext cx="1164540" cy="34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80BD6D9B-28C0-440F-A805-DC7F067D8CC5}"/>
              </a:ext>
            </a:extLst>
          </p:cNvPr>
          <p:cNvSpPr txBox="1"/>
          <p:nvPr/>
        </p:nvSpPr>
        <p:spPr>
          <a:xfrm>
            <a:off x="9954137" y="4745209"/>
            <a:ext cx="166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Os </a:t>
            </a:r>
            <a:r>
              <a:rPr lang="cs-CZ" sz="1800" dirty="0" err="1"/>
              <a:t>lacrimale</a:t>
            </a:r>
            <a:r>
              <a:rPr lang="cs-CZ" sz="1800" dirty="0"/>
              <a:t> </a:t>
            </a:r>
          </a:p>
        </p:txBody>
      </p: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B9B7FA9F-DE75-4661-B8AC-4868D6232719}"/>
              </a:ext>
            </a:extLst>
          </p:cNvPr>
          <p:cNvCxnSpPr>
            <a:cxnSpLocks/>
          </p:cNvCxnSpPr>
          <p:nvPr/>
        </p:nvCxnSpPr>
        <p:spPr>
          <a:xfrm flipH="1" flipV="1">
            <a:off x="8468429" y="4675762"/>
            <a:ext cx="1526493" cy="689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6C00AE6C-BABF-435A-B9CA-D67E820A8C91}"/>
              </a:ext>
            </a:extLst>
          </p:cNvPr>
          <p:cNvSpPr txBox="1"/>
          <p:nvPr/>
        </p:nvSpPr>
        <p:spPr>
          <a:xfrm>
            <a:off x="9954137" y="5199232"/>
            <a:ext cx="157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err="1"/>
              <a:t>Maxilla</a:t>
            </a:r>
            <a:endParaRPr lang="cs-CZ" sz="1800" dirty="0"/>
          </a:p>
        </p:txBody>
      </p: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C3D3A773-8A4D-45D3-966E-05DF26670602}"/>
              </a:ext>
            </a:extLst>
          </p:cNvPr>
          <p:cNvCxnSpPr/>
          <p:nvPr/>
        </p:nvCxnSpPr>
        <p:spPr>
          <a:xfrm flipV="1">
            <a:off x="7243696" y="4195023"/>
            <a:ext cx="0" cy="2291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68024081-00BB-4F22-93D3-9261B1B4ADA3}"/>
              </a:ext>
            </a:extLst>
          </p:cNvPr>
          <p:cNvSpPr txBox="1"/>
          <p:nvPr/>
        </p:nvSpPr>
        <p:spPr>
          <a:xfrm>
            <a:off x="5750268" y="6428520"/>
            <a:ext cx="207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Os </a:t>
            </a:r>
            <a:r>
              <a:rPr lang="cs-CZ" sz="1800" dirty="0" err="1"/>
              <a:t>zygomaticum</a:t>
            </a:r>
            <a:endParaRPr lang="cs-CZ" sz="1800" dirty="0"/>
          </a:p>
        </p:txBody>
      </p: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946560CD-44FF-4F72-8C5A-026D23E26FEA}"/>
              </a:ext>
            </a:extLst>
          </p:cNvPr>
          <p:cNvCxnSpPr>
            <a:cxnSpLocks/>
          </p:cNvCxnSpPr>
          <p:nvPr/>
        </p:nvCxnSpPr>
        <p:spPr>
          <a:xfrm flipH="1" flipV="1">
            <a:off x="7954271" y="4091314"/>
            <a:ext cx="816745" cy="2395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49E337EA-0D92-4937-BCE2-06009CD5FF3A}"/>
              </a:ext>
            </a:extLst>
          </p:cNvPr>
          <p:cNvSpPr txBox="1"/>
          <p:nvPr/>
        </p:nvSpPr>
        <p:spPr>
          <a:xfrm>
            <a:off x="8362643" y="6432134"/>
            <a:ext cx="2127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Os </a:t>
            </a:r>
            <a:r>
              <a:rPr lang="cs-CZ" sz="1800" dirty="0" err="1"/>
              <a:t>sphenoidale</a:t>
            </a:r>
            <a:endParaRPr lang="cs-CZ" sz="1800" dirty="0"/>
          </a:p>
        </p:txBody>
      </p: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F07244EA-5185-4941-B4D9-38860916DBB9}"/>
              </a:ext>
            </a:extLst>
          </p:cNvPr>
          <p:cNvCxnSpPr>
            <a:cxnSpLocks/>
          </p:cNvCxnSpPr>
          <p:nvPr/>
        </p:nvCxnSpPr>
        <p:spPr>
          <a:xfrm flipH="1">
            <a:off x="8611146" y="2272481"/>
            <a:ext cx="1110262" cy="2182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4452AAAC-FAE6-40E8-B271-7EA21733E267}"/>
              </a:ext>
            </a:extLst>
          </p:cNvPr>
          <p:cNvSpPr txBox="1"/>
          <p:nvPr/>
        </p:nvSpPr>
        <p:spPr>
          <a:xfrm>
            <a:off x="9567330" y="1961708"/>
            <a:ext cx="15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Os </a:t>
            </a:r>
            <a:r>
              <a:rPr lang="cs-CZ" sz="1800" dirty="0" err="1"/>
              <a:t>palatinum</a:t>
            </a:r>
            <a:endParaRPr lang="cs-CZ" sz="18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6A70FB1-1959-4FF7-9036-27EF57F7A1E5}"/>
              </a:ext>
            </a:extLst>
          </p:cNvPr>
          <p:cNvSpPr txBox="1"/>
          <p:nvPr/>
        </p:nvSpPr>
        <p:spPr>
          <a:xfrm>
            <a:off x="172645" y="6197687"/>
            <a:ext cx="61033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Oční lékařství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VLOL7X1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AEF9D-2D81-4D88-A611-773106FFD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51116"/>
            <a:ext cx="10515600" cy="13255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4031B-4B0F-41D6-8767-1477B5541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70" y="900575"/>
            <a:ext cx="1150546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dirty="0"/>
              <a:t>V hrotu očnice je optický kanál (průchod n. II, a. </a:t>
            </a:r>
            <a:r>
              <a:rPr lang="cs-CZ" sz="1800" dirty="0" err="1"/>
              <a:t>ophthalmica</a:t>
            </a:r>
            <a:r>
              <a:rPr lang="cs-CZ" sz="1800" dirty="0"/>
              <a:t>), horní orbitální štěrbina komunikující s </a:t>
            </a:r>
            <a:r>
              <a:rPr lang="cs-CZ" sz="1800" dirty="0" err="1"/>
              <a:t>nitrolebím</a:t>
            </a:r>
            <a:r>
              <a:rPr lang="cs-CZ" sz="1800" dirty="0"/>
              <a:t> (průchod </a:t>
            </a:r>
            <a:r>
              <a:rPr lang="cs-CZ" sz="1800" dirty="0" err="1"/>
              <a:t>n.III</a:t>
            </a:r>
            <a:r>
              <a:rPr lang="cs-CZ" sz="1800" dirty="0"/>
              <a:t>, </a:t>
            </a:r>
            <a:r>
              <a:rPr lang="cs-CZ" sz="1800" dirty="0" err="1"/>
              <a:t>n.IV</a:t>
            </a:r>
            <a:r>
              <a:rPr lang="cs-CZ" sz="1800" dirty="0"/>
              <a:t>, n.VI, </a:t>
            </a:r>
            <a:r>
              <a:rPr lang="cs-CZ" sz="1800" dirty="0" err="1"/>
              <a:t>n.V</a:t>
            </a:r>
            <a:r>
              <a:rPr lang="cs-CZ" sz="1800" dirty="0"/>
              <a:t>/1 = n. </a:t>
            </a:r>
            <a:r>
              <a:rPr lang="cs-CZ" sz="1800" dirty="0" err="1"/>
              <a:t>ophthalmicus</a:t>
            </a:r>
            <a:r>
              <a:rPr lang="cs-CZ" sz="1800" dirty="0"/>
              <a:t>, v. </a:t>
            </a:r>
            <a:r>
              <a:rPr lang="cs-CZ" sz="1800" dirty="0" err="1"/>
              <a:t>ophthalmica</a:t>
            </a:r>
            <a:r>
              <a:rPr lang="cs-CZ" sz="1800" dirty="0"/>
              <a:t> sup.), dolní orbitální štěrbina komunikující s </a:t>
            </a:r>
            <a:r>
              <a:rPr lang="cs-CZ" sz="1800" dirty="0" err="1"/>
              <a:t>retromaxilárním</a:t>
            </a:r>
            <a:r>
              <a:rPr lang="cs-CZ" sz="1800" dirty="0"/>
              <a:t> prostorem (průchod </a:t>
            </a:r>
            <a:r>
              <a:rPr lang="cs-CZ" sz="1800" dirty="0" err="1"/>
              <a:t>n.V</a:t>
            </a:r>
            <a:r>
              <a:rPr lang="cs-CZ" sz="1800" dirty="0"/>
              <a:t>/2 = n. </a:t>
            </a:r>
            <a:r>
              <a:rPr lang="cs-CZ" sz="1800" dirty="0" err="1"/>
              <a:t>maxillaris</a:t>
            </a:r>
            <a:r>
              <a:rPr lang="cs-CZ" sz="1800" dirty="0"/>
              <a:t> a obvykle i v. </a:t>
            </a:r>
            <a:r>
              <a:rPr lang="cs-CZ" sz="1800" dirty="0" err="1"/>
              <a:t>ophthalmica</a:t>
            </a:r>
            <a:r>
              <a:rPr lang="cs-CZ" sz="1800" dirty="0"/>
              <a:t> </a:t>
            </a:r>
            <a:r>
              <a:rPr lang="cs-CZ" sz="1800" dirty="0" err="1"/>
              <a:t>inf</a:t>
            </a:r>
            <a:r>
              <a:rPr lang="cs-CZ" sz="1800" dirty="0"/>
              <a:t>.).</a:t>
            </a:r>
          </a:p>
          <a:p>
            <a:pPr>
              <a:lnSpc>
                <a:spcPct val="100000"/>
              </a:lnSpc>
            </a:pPr>
            <a:r>
              <a:rPr lang="cs-CZ" sz="1800" dirty="0" err="1"/>
              <a:t>Retrobulbární</a:t>
            </a:r>
            <a:r>
              <a:rPr lang="cs-CZ" sz="1800" dirty="0"/>
              <a:t> prostor - prostor za bulbem, vyplněn tukem.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Slzná žláza leží v zevním horním kvadrantu částečně před a částečně za okrajem očnice v duplikatuře </a:t>
            </a:r>
            <a:r>
              <a:rPr lang="cs-CZ" sz="1800" dirty="0" err="1"/>
              <a:t>periostu</a:t>
            </a:r>
            <a:r>
              <a:rPr lang="cs-CZ" sz="1800" dirty="0"/>
              <a:t>. Zajišťuje reflexní slzení. Pouze část slzné žlázy před okrajem očnice je možno klinicky vyšetřit aspekcí (při pohledu pacienta dolů k nosu a při zvednutí horního víčka lékařem).  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Slzný vak leží v nasálním dolním kvadrantu za okrajem očnice v duplikatuře </a:t>
            </a:r>
            <a:r>
              <a:rPr lang="cs-CZ" sz="1800" dirty="0" err="1"/>
              <a:t>periostu</a:t>
            </a:r>
            <a:r>
              <a:rPr lang="cs-CZ" sz="1800" dirty="0"/>
              <a:t>. Je patrný aspekcí při jeho patologickém zvětšení.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 hrotu očnice na šlachovém prstenci (</a:t>
            </a:r>
            <a:r>
              <a:rPr lang="cs-CZ" sz="1800" dirty="0" err="1"/>
              <a:t>anulus</a:t>
            </a:r>
            <a:r>
              <a:rPr lang="cs-CZ" sz="1800" dirty="0"/>
              <a:t> </a:t>
            </a:r>
            <a:r>
              <a:rPr lang="cs-CZ" sz="1800" dirty="0" err="1"/>
              <a:t>tendineus</a:t>
            </a:r>
            <a:r>
              <a:rPr lang="cs-CZ" sz="1800" dirty="0"/>
              <a:t> </a:t>
            </a:r>
            <a:r>
              <a:rPr lang="cs-CZ" sz="1800" dirty="0" err="1"/>
              <a:t>Zinii</a:t>
            </a:r>
            <a:r>
              <a:rPr lang="cs-CZ" sz="1800" dirty="0"/>
              <a:t>) začíná m. levator </a:t>
            </a:r>
            <a:r>
              <a:rPr lang="cs-CZ" sz="1800" dirty="0" err="1"/>
              <a:t>palpebrae</a:t>
            </a:r>
            <a:r>
              <a:rPr lang="cs-CZ" sz="1800" dirty="0"/>
              <a:t> sup. a všechny okohybné svaly vyjma m. </a:t>
            </a:r>
            <a:r>
              <a:rPr lang="cs-CZ" sz="1800" dirty="0" err="1"/>
              <a:t>obliquus</a:t>
            </a:r>
            <a:r>
              <a:rPr lang="cs-CZ" sz="1800" dirty="0"/>
              <a:t> </a:t>
            </a:r>
            <a:r>
              <a:rPr lang="cs-CZ" sz="1800" dirty="0" err="1"/>
              <a:t>inf</a:t>
            </a:r>
            <a:r>
              <a:rPr lang="cs-CZ" sz="1800" dirty="0"/>
              <a:t>. (ten začíná za okrajem očnice v mediálním dolním kvadrantu).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Klinickou hranicí mezi očnicí a okolím je periost (= </a:t>
            </a:r>
            <a:r>
              <a:rPr lang="cs-CZ" sz="1800" dirty="0" err="1"/>
              <a:t>periorbita</a:t>
            </a:r>
            <a:r>
              <a:rPr lang="cs-CZ" sz="1800" dirty="0"/>
              <a:t>), který pevně lpí k okrajům očnice a kanálům v očnici. Při průniku vzduchu z </a:t>
            </a:r>
            <a:r>
              <a:rPr lang="cs-CZ" sz="1800" dirty="0" err="1"/>
              <a:t>paranasálních</a:t>
            </a:r>
            <a:r>
              <a:rPr lang="cs-CZ" sz="1800" dirty="0"/>
              <a:t> dutin nebo při šíření infekce a nádorů je nejdříve odtlačena </a:t>
            </a:r>
            <a:r>
              <a:rPr lang="cs-CZ" sz="1800" dirty="0" err="1"/>
              <a:t>periorbita</a:t>
            </a:r>
            <a:r>
              <a:rPr lang="cs-CZ" sz="1800" dirty="0"/>
              <a:t> a až při jejím porušení dojde k propagaci do </a:t>
            </a:r>
            <a:r>
              <a:rPr lang="cs-CZ" sz="1800" dirty="0" err="1"/>
              <a:t>retrobulbárního</a:t>
            </a:r>
            <a:r>
              <a:rPr lang="cs-CZ" sz="1800" dirty="0"/>
              <a:t> prostoru.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1FFE5C7-C9D5-4B3A-BE0E-4A8CF46F1AE5}"/>
              </a:ext>
            </a:extLst>
          </p:cNvPr>
          <p:cNvSpPr txBox="1"/>
          <p:nvPr/>
        </p:nvSpPr>
        <p:spPr>
          <a:xfrm>
            <a:off x="206405" y="6280938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Oční lékařství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VLOL7X1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9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8D8C1-8762-4410-B6DD-01DD241A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780"/>
            <a:ext cx="10515600" cy="1144079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Cévní a nervové zásobení očnice a oka	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73AF2-F79C-4C5C-8490-E24147AD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882" y="1253331"/>
            <a:ext cx="11594236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Tepenné zásobení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A. </a:t>
            </a:r>
            <a:r>
              <a:rPr lang="cs-CZ" sz="1800" dirty="0" err="1"/>
              <a:t>ophthalmica</a:t>
            </a:r>
            <a:r>
              <a:rPr lang="cs-CZ" sz="1800" dirty="0"/>
              <a:t> je 1. intrakraniální větví a. </a:t>
            </a:r>
            <a:r>
              <a:rPr lang="cs-CZ" sz="1800" dirty="0" err="1"/>
              <a:t>carotis</a:t>
            </a:r>
            <a:r>
              <a:rPr lang="cs-CZ" sz="1800" dirty="0"/>
              <a:t> interna (tzn. po výstupu ACI ze sinus </a:t>
            </a:r>
            <a:r>
              <a:rPr lang="cs-CZ" sz="1800" dirty="0" err="1"/>
              <a:t>cavernosus</a:t>
            </a:r>
            <a:r>
              <a:rPr lang="cs-CZ" sz="1800" dirty="0"/>
              <a:t> po proražení </a:t>
            </a:r>
            <a:r>
              <a:rPr lang="cs-CZ" sz="1800" dirty="0" err="1"/>
              <a:t>dura</a:t>
            </a:r>
            <a:r>
              <a:rPr lang="cs-CZ" sz="1800" dirty="0"/>
              <a:t> mater). Zásobuje celý obsah očnice vč. bulbu, oční víčka, kůži čela a hřbetu nosu, v očnici vydává mnoho větví. Konečnou větví je a. </a:t>
            </a:r>
            <a:r>
              <a:rPr lang="cs-CZ" sz="1800" dirty="0" err="1"/>
              <a:t>centralis</a:t>
            </a:r>
            <a:r>
              <a:rPr lang="cs-CZ" sz="1800" dirty="0"/>
              <a:t> </a:t>
            </a:r>
            <a:r>
              <a:rPr lang="cs-CZ" sz="1800" dirty="0" err="1"/>
              <a:t>retinae</a:t>
            </a:r>
            <a:r>
              <a:rPr lang="cs-CZ" sz="1800" dirty="0"/>
              <a:t>, která zásobuje vnitřní vrstvy sítnice.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Žilní zásobení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V. </a:t>
            </a:r>
            <a:r>
              <a:rPr lang="cs-CZ" sz="1800" dirty="0" err="1"/>
              <a:t>ophthalmica</a:t>
            </a:r>
            <a:r>
              <a:rPr lang="cs-CZ" sz="1800" dirty="0"/>
              <a:t> sup. ústí do </a:t>
            </a:r>
            <a:r>
              <a:rPr lang="cs-CZ" sz="1800" dirty="0" err="1"/>
              <a:t>nitrolebí</a:t>
            </a:r>
            <a:r>
              <a:rPr lang="cs-CZ" sz="1800" dirty="0"/>
              <a:t> do sinus </a:t>
            </a:r>
            <a:r>
              <a:rPr lang="cs-CZ" sz="1800" dirty="0" err="1"/>
              <a:t>cavernosus</a:t>
            </a:r>
            <a:r>
              <a:rPr lang="cs-CZ" sz="1800" dirty="0"/>
              <a:t>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V. </a:t>
            </a:r>
            <a:r>
              <a:rPr lang="cs-CZ" sz="1800" dirty="0" err="1"/>
              <a:t>ophtalmica</a:t>
            </a:r>
            <a:r>
              <a:rPr lang="cs-CZ" sz="1800" dirty="0"/>
              <a:t> </a:t>
            </a:r>
            <a:r>
              <a:rPr lang="cs-CZ" sz="1800" dirty="0" err="1"/>
              <a:t>inf</a:t>
            </a:r>
            <a:r>
              <a:rPr lang="cs-CZ" sz="1800" dirty="0"/>
              <a:t>. obvykle ústí do plexus </a:t>
            </a:r>
            <a:r>
              <a:rPr lang="cs-CZ" sz="1800" dirty="0" err="1"/>
              <a:t>pterygoideus</a:t>
            </a:r>
            <a:r>
              <a:rPr lang="cs-CZ" sz="1800" dirty="0"/>
              <a:t> v </a:t>
            </a:r>
            <a:r>
              <a:rPr lang="cs-CZ" sz="1800" dirty="0" err="1"/>
              <a:t>retromaxilárním</a:t>
            </a:r>
            <a:r>
              <a:rPr lang="cs-CZ" sz="1800" dirty="0"/>
              <a:t> prostoru.</a:t>
            </a:r>
          </a:p>
          <a:p>
            <a:pPr>
              <a:lnSpc>
                <a:spcPct val="100000"/>
              </a:lnSpc>
            </a:pPr>
            <a:r>
              <a:rPr lang="cs-CZ" sz="1800" dirty="0" err="1"/>
              <a:t>Cave</a:t>
            </a:r>
            <a:r>
              <a:rPr lang="cs-CZ" sz="1800" dirty="0"/>
              <a:t>: riziko šíření infekce očnice a víček do </a:t>
            </a:r>
            <a:r>
              <a:rPr lang="cs-CZ" sz="1800" dirty="0" err="1"/>
              <a:t>nitrolebí</a:t>
            </a:r>
            <a:r>
              <a:rPr lang="cs-CZ" sz="1800" dirty="0"/>
              <a:t> vzhledem ke komunikaci očních žil s kavernózním splavem, tedy každá oční infekce je potencionálně život ohrožující!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Inervace 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N. </a:t>
            </a:r>
            <a:r>
              <a:rPr lang="cs-CZ" sz="1800" dirty="0" err="1"/>
              <a:t>opticus</a:t>
            </a:r>
            <a:r>
              <a:rPr lang="cs-CZ" sz="1800" dirty="0"/>
              <a:t> (</a:t>
            </a:r>
            <a:r>
              <a:rPr lang="cs-CZ" sz="1800" dirty="0" err="1"/>
              <a:t>n.II</a:t>
            </a:r>
            <a:r>
              <a:rPr lang="cs-CZ" sz="1800" dirty="0"/>
              <a:t>) – senzorická inervace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N. </a:t>
            </a:r>
            <a:r>
              <a:rPr lang="cs-CZ" sz="1800" dirty="0" err="1"/>
              <a:t>oculomotorius</a:t>
            </a:r>
            <a:r>
              <a:rPr lang="cs-CZ" sz="1800" dirty="0"/>
              <a:t> (</a:t>
            </a:r>
            <a:r>
              <a:rPr lang="cs-CZ" sz="1800" dirty="0" err="1"/>
              <a:t>n.III</a:t>
            </a:r>
            <a:r>
              <a:rPr lang="cs-CZ" sz="1800" dirty="0"/>
              <a:t>), </a:t>
            </a:r>
            <a:r>
              <a:rPr lang="cs-CZ" sz="1800" dirty="0" err="1"/>
              <a:t>trochlearis</a:t>
            </a:r>
            <a:r>
              <a:rPr lang="cs-CZ" sz="1800" dirty="0"/>
              <a:t> (</a:t>
            </a:r>
            <a:r>
              <a:rPr lang="cs-CZ" sz="1800" dirty="0" err="1"/>
              <a:t>n.IV</a:t>
            </a:r>
            <a:r>
              <a:rPr lang="cs-CZ" sz="1800" dirty="0"/>
              <a:t>), </a:t>
            </a:r>
            <a:r>
              <a:rPr lang="cs-CZ" sz="1800" dirty="0" err="1"/>
              <a:t>abducens</a:t>
            </a:r>
            <a:r>
              <a:rPr lang="cs-CZ" sz="1800" dirty="0"/>
              <a:t> (n.VI) – motorická inervace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Autonomní nervy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N. </a:t>
            </a:r>
            <a:r>
              <a:rPr lang="cs-CZ" sz="1800" dirty="0" err="1"/>
              <a:t>ophthalmicus</a:t>
            </a:r>
            <a:r>
              <a:rPr lang="cs-CZ" sz="1800" dirty="0"/>
              <a:t> (</a:t>
            </a:r>
            <a:r>
              <a:rPr lang="cs-CZ" sz="1800" dirty="0" err="1"/>
              <a:t>n.V</a:t>
            </a:r>
            <a:r>
              <a:rPr lang="cs-CZ" sz="1800" dirty="0"/>
              <a:t>/1) – senzitivní inervace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V očnici není vlastní lymfatická drenáž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1EE9018-74D8-40BF-94BB-7D3D64BF2968}"/>
              </a:ext>
            </a:extLst>
          </p:cNvPr>
          <p:cNvSpPr txBox="1"/>
          <p:nvPr/>
        </p:nvSpPr>
        <p:spPr>
          <a:xfrm>
            <a:off x="260413" y="6395220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Oční lékařství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VLOL7X1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8D8C1-8762-4410-B6DD-01DD241A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780"/>
            <a:ext cx="10515600" cy="1144079"/>
          </a:xfrm>
        </p:spPr>
        <p:txBody>
          <a:bodyPr>
            <a:normAutofit/>
          </a:bodyPr>
          <a:lstStyle/>
          <a:p>
            <a:pPr algn="ctr"/>
            <a:r>
              <a:rPr lang="cs-CZ" sz="3200" dirty="0" err="1"/>
              <a:t>Take</a:t>
            </a:r>
            <a:r>
              <a:rPr lang="cs-CZ" sz="3200" dirty="0"/>
              <a:t> </a:t>
            </a:r>
            <a:r>
              <a:rPr lang="cs-CZ" sz="3200" dirty="0" err="1"/>
              <a:t>home</a:t>
            </a:r>
            <a:r>
              <a:rPr lang="cs-CZ" sz="3200" dirty="0"/>
              <a:t> </a:t>
            </a:r>
            <a:r>
              <a:rPr lang="cs-CZ" sz="3200" dirty="0" err="1"/>
              <a:t>message</a:t>
            </a:r>
            <a:r>
              <a:rPr lang="cs-CZ" sz="3200" dirty="0"/>
              <a:t> (aneb co studenti často nevědí)	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73AF2-F79C-4C5C-8490-E24147AD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882"/>
            <a:ext cx="11594236" cy="4351338"/>
          </a:xfrm>
        </p:spPr>
        <p:txBody>
          <a:bodyPr>
            <a:noAutofit/>
          </a:bodyPr>
          <a:lstStyle/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 </a:t>
            </a:r>
            <a:r>
              <a:rPr lang="cs-CZ" sz="1800" dirty="0" err="1"/>
              <a:t>Canalis</a:t>
            </a:r>
            <a:r>
              <a:rPr lang="cs-CZ" sz="1800" dirty="0"/>
              <a:t> n. </a:t>
            </a:r>
            <a:r>
              <a:rPr lang="cs-CZ" sz="1800" dirty="0" err="1"/>
              <a:t>infraobritalis</a:t>
            </a:r>
            <a:endParaRPr lang="cs-CZ" sz="1800"/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 Struktury procházející horní orbitální fisurou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1EE9018-74D8-40BF-94BB-7D3D64BF2968}"/>
              </a:ext>
            </a:extLst>
          </p:cNvPr>
          <p:cNvSpPr txBox="1"/>
          <p:nvPr/>
        </p:nvSpPr>
        <p:spPr>
          <a:xfrm>
            <a:off x="260413" y="6395220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Oční lékařství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VLOL7X1</a:t>
            </a:r>
            <a:r>
              <a:rPr lang="pt-BR" sz="120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4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74</TotalTime>
  <Words>632</Words>
  <Application>Microsoft Office PowerPoint</Application>
  <PresentationFormat>Širokoúhlá obrazovka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Anatomie očnice</vt:lpstr>
      <vt:lpstr>Výstup z učení  </vt:lpstr>
      <vt:lpstr>Orbita</vt:lpstr>
      <vt:lpstr>Prezentace aplikace PowerPoint</vt:lpstr>
      <vt:lpstr>Cévní a nervové zásobení očnice a oka  </vt:lpstr>
      <vt:lpstr>Take home message (aneb co studenti často nevědí)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Veronika Matušková</cp:lastModifiedBy>
  <cp:revision>12</cp:revision>
  <cp:lastPrinted>1601-01-01T00:00:00Z</cp:lastPrinted>
  <dcterms:created xsi:type="dcterms:W3CDTF">2020-08-24T06:00:57Z</dcterms:created>
  <dcterms:modified xsi:type="dcterms:W3CDTF">2021-10-25T19:39:58Z</dcterms:modified>
</cp:coreProperties>
</file>