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78" r:id="rId14"/>
    <p:sldId id="280" r:id="rId15"/>
    <p:sldId id="279" r:id="rId16"/>
    <p:sldId id="281" r:id="rId17"/>
    <p:sldId id="270" r:id="rId18"/>
    <p:sldId id="269" r:id="rId19"/>
    <p:sldId id="284" r:id="rId20"/>
    <p:sldId id="290" r:id="rId21"/>
    <p:sldId id="291" r:id="rId22"/>
    <p:sldId id="274" r:id="rId23"/>
    <p:sldId id="275" r:id="rId24"/>
    <p:sldId id="288" r:id="rId25"/>
    <p:sldId id="287" r:id="rId26"/>
    <p:sldId id="276" r:id="rId27"/>
    <p:sldId id="277" r:id="rId28"/>
    <p:sldId id="283" r:id="rId29"/>
    <p:sldId id="282" r:id="rId30"/>
    <p:sldId id="285" r:id="rId31"/>
    <p:sldId id="286" r:id="rId32"/>
    <p:sldId id="289" r:id="rId33"/>
    <p:sldId id="306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6754" autoAdjust="0"/>
  </p:normalViewPr>
  <p:slideViewPr>
    <p:cSldViewPr snapToGrid="0">
      <p:cViewPr varScale="1">
        <p:scale>
          <a:sx n="56" d="100"/>
          <a:sy n="56" d="100"/>
        </p:scale>
        <p:origin x="566" y="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481583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FA3DD2-493D-4E49-8AC6-80A98D94D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EBAB3F-FBC8-4A4D-9708-B3C455BA8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09A210-E386-43D2-A6C5-190C32FE4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1ABCAA-507D-49C7-8460-D29138F736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326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  <p:sldLayoutId id="2147483698" r:id="rId18"/>
    <p:sldLayoutId id="2147483699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5000" dirty="0"/>
              <a:t>Diferenciální diagnostika </a:t>
            </a:r>
            <a:br>
              <a:rPr lang="cs-CZ" sz="5000" dirty="0"/>
            </a:br>
            <a:r>
              <a:rPr lang="cs-CZ" sz="5000" dirty="0"/>
              <a:t>bolestí na hrudi</a:t>
            </a:r>
            <a:br>
              <a:rPr lang="cs-CZ" sz="5000" dirty="0"/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D68F17C3-F2A2-4B6F-A58D-B9324F104D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b="1" dirty="0">
                <a:solidFill>
                  <a:schemeClr val="tx2"/>
                </a:solidFill>
              </a:rPr>
              <a:t>= jedna z nejčastějších situací na interní ambulanci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 descr="chestpain.jpg">
            <a:extLst>
              <a:ext uri="{FF2B5EF4-FFF2-40B4-BE49-F238E27FC236}">
                <a16:creationId xmlns:a16="http://schemas.microsoft.com/office/drawing/2014/main" id="{34988CDB-62C3-4D50-A721-F411E73F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70" y="4111084"/>
            <a:ext cx="3737001" cy="24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Dif</a:t>
            </a:r>
            <a:r>
              <a:rPr lang="cs-CZ" dirty="0"/>
              <a:t>. dg. bolestí na hrudi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200" dirty="0"/>
              <a:t>akutní infarkt myokardu – STEMI, NSTEMI</a:t>
            </a:r>
          </a:p>
          <a:p>
            <a:pPr>
              <a:buNone/>
            </a:pPr>
            <a:r>
              <a:rPr lang="cs-CZ" sz="2200" dirty="0"/>
              <a:t>angina pectoris – stabilní, nestabilní</a:t>
            </a:r>
          </a:p>
          <a:p>
            <a:pPr>
              <a:buNone/>
            </a:pPr>
            <a:r>
              <a:rPr lang="cs-CZ" sz="2200" dirty="0"/>
              <a:t>arytmie </a:t>
            </a:r>
          </a:p>
          <a:p>
            <a:pPr>
              <a:buNone/>
            </a:pPr>
            <a:r>
              <a:rPr lang="cs-CZ" sz="2200" dirty="0"/>
              <a:t>chlopenní vady – </a:t>
            </a:r>
            <a:r>
              <a:rPr lang="cs-CZ" sz="2200" dirty="0" err="1"/>
              <a:t>Ao</a:t>
            </a:r>
            <a:r>
              <a:rPr lang="cs-CZ" sz="2200" dirty="0"/>
              <a:t> </a:t>
            </a:r>
            <a:r>
              <a:rPr lang="cs-CZ" sz="2200" dirty="0" err="1"/>
              <a:t>stenoza</a:t>
            </a:r>
            <a:endParaRPr lang="cs-CZ" sz="2200" dirty="0"/>
          </a:p>
          <a:p>
            <a:pPr>
              <a:buNone/>
            </a:pPr>
            <a:r>
              <a:rPr lang="cs-CZ" sz="2200" dirty="0"/>
              <a:t>perikarditida</a:t>
            </a:r>
          </a:p>
          <a:p>
            <a:pPr>
              <a:buNone/>
            </a:pPr>
            <a:r>
              <a:rPr lang="cs-CZ" sz="2200" dirty="0"/>
              <a:t>disekce aorty – náhlá, krutá bolest</a:t>
            </a:r>
          </a:p>
          <a:p>
            <a:pPr>
              <a:buNone/>
            </a:pPr>
            <a:r>
              <a:rPr lang="cs-CZ" sz="2200" dirty="0"/>
              <a:t>RF: art. hypertenze, </a:t>
            </a:r>
            <a:r>
              <a:rPr lang="cs-CZ" sz="2200" dirty="0" err="1"/>
              <a:t>Marfanův</a:t>
            </a:r>
            <a:r>
              <a:rPr lang="cs-CZ" sz="2200" dirty="0"/>
              <a:t> syndrom, traumatická </a:t>
            </a:r>
            <a:r>
              <a:rPr lang="cs-CZ" sz="2200" dirty="0" err="1"/>
              <a:t>disekce</a:t>
            </a:r>
            <a:r>
              <a:rPr lang="cs-CZ" sz="2200" dirty="0"/>
              <a:t>, těhotenství</a:t>
            </a:r>
          </a:p>
          <a:p>
            <a:pPr>
              <a:buNone/>
            </a:pPr>
            <a:r>
              <a:rPr lang="cs-CZ" sz="2200" dirty="0"/>
              <a:t>kardiomyopatie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B1460D-BD3E-4A45-B426-916BE0E96D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777BA5-BBE5-4A3A-A194-FAF44FD899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1032E5A-CA80-44E1-8622-8AC5D436D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Dif</a:t>
            </a:r>
            <a:r>
              <a:rPr lang="cs-CZ" dirty="0"/>
              <a:t>. dg. bolestí na hrudi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Plicní embolie – znehybnění (operace), </a:t>
            </a:r>
            <a:r>
              <a:rPr lang="cs-CZ" sz="2200" dirty="0" err="1"/>
              <a:t>hyperkoagulační</a:t>
            </a:r>
            <a:r>
              <a:rPr lang="cs-CZ" sz="2200" dirty="0"/>
              <a:t> stav (malignity, kouření, HAK)</a:t>
            </a:r>
          </a:p>
          <a:p>
            <a:r>
              <a:rPr lang="cs-CZ" sz="2200" dirty="0" err="1"/>
              <a:t>pneumothorax</a:t>
            </a:r>
            <a:r>
              <a:rPr lang="cs-CZ" sz="2200" dirty="0"/>
              <a:t> – CHOPN, emfyzém, zdraví mladí muži, typický fyzik. nález </a:t>
            </a:r>
          </a:p>
          <a:p>
            <a:r>
              <a:rPr lang="cs-CZ" sz="2200" dirty="0"/>
              <a:t>pleuritida – bolest závislá na dýchání</a:t>
            </a:r>
          </a:p>
          <a:p>
            <a:r>
              <a:rPr lang="cs-CZ" sz="2200" dirty="0" err="1"/>
              <a:t>muskuloskeletální</a:t>
            </a:r>
            <a:r>
              <a:rPr lang="cs-CZ" sz="2200" dirty="0"/>
              <a:t> – 10-15 %</a:t>
            </a:r>
          </a:p>
          <a:p>
            <a:r>
              <a:rPr lang="cs-CZ" sz="2200" dirty="0"/>
              <a:t>jícnové spasmy (vazba na jídlo),  GE </a:t>
            </a:r>
            <a:r>
              <a:rPr lang="cs-CZ" sz="2200" dirty="0" err="1"/>
              <a:t>reflux</a:t>
            </a:r>
            <a:endParaRPr lang="cs-CZ" sz="2200" dirty="0"/>
          </a:p>
          <a:p>
            <a:r>
              <a:rPr lang="cs-CZ" sz="2200" dirty="0"/>
              <a:t>anémie</a:t>
            </a:r>
          </a:p>
          <a:p>
            <a:r>
              <a:rPr lang="cs-CZ" sz="2200" dirty="0"/>
              <a:t>psychogenní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DB3BDC-DD31-486F-B9D4-C81A48DFBB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A30E1B-B38E-4518-B87B-72B704D31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Pneumonie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1539788"/>
            <a:ext cx="839051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3143135-48D9-476B-A7A4-2D5237BDE9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85C58E-AD33-4C65-BD38-F1B34B02D8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9779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Alární</a:t>
            </a:r>
            <a:r>
              <a:rPr lang="cs-CZ" dirty="0"/>
              <a:t> pneumonie s výpotkem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31319E-BF30-492F-8AAF-0BE6A8D2E9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D1C6AF-07C3-405B-A5BC-3F6A23F682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8718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165318C-AC36-490C-8C7F-CC22A430E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C66F96-4A12-4D2A-8E96-14246791C4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32EEEE-4A05-4887-B1FE-414F76782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09073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Pneumotorax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A778D2-8273-41D7-B0F9-E3F72F30A8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CB62E1-04D2-4930-9E72-F9532EB5F1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95053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Podkožní emfyzém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740674A-4AEF-4C53-97F7-40957F04BB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F8B2B49-FA38-4063-87AA-30CD99550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22235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Hiatová</a:t>
            </a:r>
            <a:r>
              <a:rPr lang="cs-CZ" dirty="0"/>
              <a:t> hernie </a:t>
            </a:r>
            <a:r>
              <a:rPr lang="cs-CZ" dirty="0" err="1"/>
              <a:t>rtg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1CE6E5F-C0E9-4CDD-9584-F39B297E77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995654-C1AC-4951-B1D8-1E570C0FD1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4374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Hiatová</a:t>
            </a:r>
            <a:r>
              <a:rPr lang="cs-CZ" dirty="0"/>
              <a:t> hernie </a:t>
            </a:r>
            <a:r>
              <a:rPr lang="cs-CZ" dirty="0" err="1"/>
              <a:t>ct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983CC15-CE5B-4ECF-B309-4C7D030AAD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D1F8CC-D704-42FF-8946-A09ED66B12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64392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Plicní embolie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5B37C00-745B-4F5E-9E57-26DB763FD9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B7941C-61FB-4784-94ED-268C43A56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647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Dif</a:t>
            </a:r>
            <a:r>
              <a:rPr lang="cs-CZ" dirty="0"/>
              <a:t>. dg. bolestí na hrudi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vyloučit život ohrožující stav</a:t>
            </a:r>
          </a:p>
          <a:p>
            <a:r>
              <a:rPr lang="cs-CZ" sz="2200" dirty="0"/>
              <a:t>ANAMNÉZA</a:t>
            </a:r>
          </a:p>
          <a:p>
            <a:r>
              <a:rPr lang="cs-CZ" sz="2200" dirty="0"/>
              <a:t>fyzikální vyšetření</a:t>
            </a:r>
          </a:p>
          <a:p>
            <a:r>
              <a:rPr lang="cs-CZ" sz="2200" dirty="0"/>
              <a:t>EKG</a:t>
            </a:r>
          </a:p>
          <a:p>
            <a:r>
              <a:rPr lang="cs-CZ" sz="2200" dirty="0"/>
              <a:t>laboratoř</a:t>
            </a:r>
          </a:p>
          <a:p>
            <a:r>
              <a:rPr lang="cs-CZ" sz="2200" dirty="0"/>
              <a:t>RTG, </a:t>
            </a:r>
            <a:r>
              <a:rPr lang="cs-CZ" sz="2200" dirty="0" err="1"/>
              <a:t>ECHOkg</a:t>
            </a:r>
            <a:r>
              <a:rPr lang="cs-CZ" sz="2200" dirty="0"/>
              <a:t>, </a:t>
            </a:r>
            <a:r>
              <a:rPr lang="cs-CZ" sz="2200" dirty="0" err="1"/>
              <a:t>CTAg</a:t>
            </a:r>
            <a:r>
              <a:rPr lang="cs-CZ" sz="2200" dirty="0"/>
              <a:t>…</a:t>
            </a:r>
          </a:p>
          <a:p>
            <a:r>
              <a:rPr lang="cs-CZ" sz="2200" dirty="0"/>
              <a:t>s odstupem – zátěžové testy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E57B66-EE2B-4E91-9EFF-83A3FD9F26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BE3DF99-3BE5-427A-9263-6F8E20356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799E910-B9D2-45AA-81FF-121C95A0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3ED98D-DD30-4085-8EAF-C31906E04F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615AB0-1B58-4EC7-A475-91FB3CE1F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3002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B5BEB7F-5A9C-45CA-8E43-2461DA47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7C2FE0-DE45-4FC0-88E0-DCE2B14055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14688A-2632-4D3E-83E8-3A6E52A64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81392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SKG ACD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BD4B2CD-FE3F-4645-86D8-25C803CA3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929782-F5A5-46A8-8EBD-8548454FD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16208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Fyziologický nález na ACD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764847-30E2-4847-AEDC-0997808D10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462CB1-5B2A-489C-91AC-AA8AB6B40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0013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90% </a:t>
            </a:r>
            <a:r>
              <a:rPr lang="cs-CZ" dirty="0" err="1"/>
              <a:t>stenoza</a:t>
            </a:r>
            <a:r>
              <a:rPr lang="cs-CZ" dirty="0"/>
              <a:t> RIA u pacienta s dextrokardií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0DC9875-2894-4A36-9394-9B5AE0473B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66A5A3-6158-40CF-98C3-6E66E7C5F3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826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86B3A5C-9FDF-41B0-93B7-0607AD2B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E2DCEA-2096-4B59-AB75-9A741E42D9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7693D5-5DD4-41B9-99E0-AB23AE912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5617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Tako </a:t>
            </a:r>
            <a:r>
              <a:rPr lang="cs-CZ" dirty="0" err="1"/>
              <a:t>tsubo</a:t>
            </a:r>
            <a:r>
              <a:rPr lang="cs-CZ" dirty="0"/>
              <a:t> </a:t>
            </a:r>
            <a:r>
              <a:rPr lang="cs-CZ" dirty="0" err="1"/>
              <a:t>ventrikulografie</a:t>
            </a:r>
            <a:r>
              <a:rPr lang="cs-CZ" dirty="0"/>
              <a:t> - systola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323731-78BE-4F15-8ED5-1F5B109AAB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FDF7297-B70D-4685-8B7D-F4476CB5C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50038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Tako </a:t>
            </a:r>
            <a:r>
              <a:rPr lang="cs-CZ" dirty="0" err="1"/>
              <a:t>tsubo</a:t>
            </a:r>
            <a:r>
              <a:rPr lang="cs-CZ" dirty="0"/>
              <a:t> diastola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EF0F4D4-2C20-4EA1-A8DA-D3B6DFB07D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A05420-220E-4A11-A03C-86A8CBD6D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8914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Disekce aorty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C31AEE8-8826-4098-9D50-4BE14DEEC6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2F0BF7-6278-47D0-B5B6-2CAEB9C58C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4924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Disekce aorty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9FEFCD-ACDA-4A87-B65B-F22E45A246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57EC18-49D1-438C-B464-70E9F2783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7501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rodinná anamnéza</a:t>
            </a:r>
          </a:p>
          <a:p>
            <a:r>
              <a:rPr lang="cs-CZ" sz="2200" b="1" dirty="0">
                <a:solidFill>
                  <a:schemeClr val="tx2"/>
                </a:solidFill>
              </a:rPr>
              <a:t>rizikové faktory </a:t>
            </a:r>
            <a:r>
              <a:rPr lang="cs-CZ" sz="2200" dirty="0"/>
              <a:t>–</a:t>
            </a:r>
            <a:r>
              <a:rPr lang="cs-CZ" sz="2200" b="1" dirty="0">
                <a:solidFill>
                  <a:schemeClr val="tx2"/>
                </a:solidFill>
              </a:rPr>
              <a:t> </a:t>
            </a:r>
            <a:r>
              <a:rPr lang="cs-CZ" sz="2200" dirty="0"/>
              <a:t>mužské pohlaví, art. HT, kuřáctví, DM, </a:t>
            </a:r>
            <a:r>
              <a:rPr lang="cs-CZ" sz="2200" dirty="0" err="1"/>
              <a:t>hypercholesterolémie</a:t>
            </a:r>
            <a:r>
              <a:rPr lang="cs-CZ" sz="2200" dirty="0"/>
              <a:t>…</a:t>
            </a:r>
          </a:p>
          <a:p>
            <a:r>
              <a:rPr lang="cs-CZ" sz="2200" b="1" dirty="0">
                <a:solidFill>
                  <a:schemeClr val="tx2"/>
                </a:solidFill>
              </a:rPr>
              <a:t>charakter bolestí </a:t>
            </a:r>
            <a:r>
              <a:rPr lang="cs-CZ" sz="2200" dirty="0"/>
              <a:t>(tlak, pálení, svírání..), lokalizace, iradiace, potíže klidové či </a:t>
            </a:r>
            <a:r>
              <a:rPr lang="cs-CZ" sz="2200" dirty="0" err="1"/>
              <a:t>námahové</a:t>
            </a:r>
            <a:r>
              <a:rPr lang="cs-CZ" sz="2200" dirty="0"/>
              <a:t>, závislost na poloze/nádechu/kašli, úlevová poloha, délka potíží</a:t>
            </a:r>
          </a:p>
          <a:p>
            <a:r>
              <a:rPr lang="cs-CZ" sz="2200" b="1" dirty="0">
                <a:solidFill>
                  <a:schemeClr val="tx2"/>
                </a:solidFill>
              </a:rPr>
              <a:t>ostatní příznaky </a:t>
            </a:r>
            <a:r>
              <a:rPr lang="cs-CZ" sz="2200" dirty="0"/>
              <a:t>– dušnost, nauzea, zvracení, kašel, hemoptýza, pocení, palpitace..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6EAA3A-ACEA-44E9-B699-759AFA443F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723BB1-4C97-4DE4-9B99-8B1FE4F583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Trombotizované</a:t>
            </a:r>
            <a:r>
              <a:rPr lang="cs-CZ" dirty="0"/>
              <a:t> aneurysma </a:t>
            </a:r>
            <a:r>
              <a:rPr lang="cs-CZ" dirty="0" err="1"/>
              <a:t>ao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5988B3-62C5-4111-BC8C-B7844E2C1C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FA14C2-91FF-45E4-9C36-0E3E581CB6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75360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FEB0803-CF39-4F6B-B9F3-00808E14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4ADC2B-5451-49D2-9FE8-6A4D40BEF1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6C1DB8-0398-4369-80E6-3598E40694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97614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Disekce s tamponádou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9788"/>
            <a:ext cx="8390516" cy="43200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110BDC0-268F-4F85-9725-DD13B8303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46C785-E028-485A-9B32-0CD8437C6B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73855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BF46DE0F-60D5-4EA2-95F6-4AF649C48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altLang="cs-CZ" sz="5000" dirty="0"/>
            </a:br>
            <a:br>
              <a:rPr lang="cs-CZ" altLang="cs-CZ" sz="5000" dirty="0"/>
            </a:br>
            <a:r>
              <a:rPr lang="cs-CZ" altLang="cs-CZ" sz="5000" dirty="0"/>
              <a:t>Děkuji za pozornost!</a:t>
            </a:r>
            <a:br>
              <a:rPr lang="cs-CZ" altLang="cs-CZ" sz="5000" dirty="0"/>
            </a:br>
            <a:endParaRPr lang="cs-CZ" altLang="cs-CZ" sz="5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DAD5B6-51BA-4EA8-AD08-F30A8BBBA0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F7A1A7-9DE5-4BAC-BEE9-731BE7FB0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TK, </a:t>
            </a:r>
            <a:r>
              <a:rPr lang="cs-CZ" sz="2200" dirty="0" err="1"/>
              <a:t>Tf</a:t>
            </a:r>
            <a:r>
              <a:rPr lang="cs-CZ" sz="2200" dirty="0"/>
              <a:t>, TT, SpO2</a:t>
            </a:r>
          </a:p>
          <a:p>
            <a:r>
              <a:rPr lang="cs-CZ" sz="2200" dirty="0"/>
              <a:t>významné: hypotenze, bradykardie, pocení, bledost, cyanóza</a:t>
            </a:r>
          </a:p>
          <a:p>
            <a:r>
              <a:rPr lang="cs-CZ" sz="2200" dirty="0"/>
              <a:t>náplň krčních žil, šelesty, </a:t>
            </a:r>
            <a:r>
              <a:rPr lang="cs-CZ" sz="2200" dirty="0" err="1"/>
              <a:t>chrůpky</a:t>
            </a:r>
            <a:r>
              <a:rPr lang="cs-CZ" sz="2200" dirty="0"/>
              <a:t>..</a:t>
            </a:r>
          </a:p>
          <a:p>
            <a:endParaRPr lang="cs-CZ" dirty="0"/>
          </a:p>
        </p:txBody>
      </p:sp>
      <p:pic>
        <p:nvPicPr>
          <p:cNvPr id="5" name="Obrázek 4" descr="jugul.ve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8669" y="2852359"/>
            <a:ext cx="3952585" cy="2979641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4DC561-5F26-440A-AB5D-0C8100E43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DCDFC4-495C-43F7-B080-26F7D696E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</a:t>
            </a:r>
          </a:p>
        </p:txBody>
      </p:sp>
      <p:pic>
        <p:nvPicPr>
          <p:cNvPr id="4" name="Zástupný symbol pro obsah 3" descr="EKG #1 - brad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594922"/>
            <a:ext cx="9059282" cy="4202876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C08C227-C5CA-4D9A-952A-3AADD67466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1F29C2-4EC1-4A89-90E7-6FD619D9D2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</a:t>
            </a:r>
          </a:p>
        </p:txBody>
      </p:sp>
      <p:pic>
        <p:nvPicPr>
          <p:cNvPr id="4" name="Zástupný symbol pro obsah 3" descr="inferior-stemi-with-chb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494394"/>
            <a:ext cx="7797924" cy="4475732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88B650B-FADA-4605-B6DB-091654DD6F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589F99-BB75-4700-B78A-5E2969D7B6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anteroseptal-m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560468"/>
            <a:ext cx="9846154" cy="4320000"/>
          </a:xfr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079681-7944-4F0C-BC35-7B15C0754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129709-4D56-47BA-9423-5D11D149F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lateral-MI-1st-diagona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850122"/>
            <a:ext cx="10661539" cy="3960000"/>
          </a:xfr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BA9FB9-1460-4947-A51C-CD6CDA6DF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270EB5-0651-48EE-8946-8A4EE40892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ulmonaryembolismec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403" y="1381473"/>
            <a:ext cx="7789683" cy="4320000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202F4AA6-4342-4E9F-B432-9FC9822AC8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967CF0D-2C56-48CA-990A-1F284697AB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9" name="Zástupný symbol pro obsah 3" descr="s1q3t3_ecg_pulmonaryembolism1.png">
            <a:extLst>
              <a:ext uri="{FF2B5EF4-FFF2-40B4-BE49-F238E27FC236}">
                <a16:creationId xmlns:a16="http://schemas.microsoft.com/office/drawing/2014/main" id="{3F35364A-A608-4951-A6FA-8E31D30B9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71135"/>
            <a:ext cx="3214678" cy="26186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3439</TotalTime>
  <Words>812</Words>
  <Application>Microsoft Office PowerPoint</Application>
  <PresentationFormat>Širokoúhlá obrazovka</PresentationFormat>
  <Paragraphs>121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Tahoma</vt:lpstr>
      <vt:lpstr>Wingdings</vt:lpstr>
      <vt:lpstr>Prezentace_MU_CZ</vt:lpstr>
      <vt:lpstr>Diferenciální diagnostika  bolestí na hrudi </vt:lpstr>
      <vt:lpstr>Dif. dg. bolestí na hrudi</vt:lpstr>
      <vt:lpstr>Anamnéza</vt:lpstr>
      <vt:lpstr>Fyzikální vyšetření</vt:lpstr>
      <vt:lpstr>EKG</vt:lpstr>
      <vt:lpstr>EKG</vt:lpstr>
      <vt:lpstr>Prezentace aplikace PowerPoint</vt:lpstr>
      <vt:lpstr>Prezentace aplikace PowerPoint</vt:lpstr>
      <vt:lpstr>Prezentace aplikace PowerPoint</vt:lpstr>
      <vt:lpstr>Dif. dg. bolestí na hrudi</vt:lpstr>
      <vt:lpstr>Dif. dg. bolestí na hrudi</vt:lpstr>
      <vt:lpstr>Pneumonie</vt:lpstr>
      <vt:lpstr>Alární pneumonie s výpotkem</vt:lpstr>
      <vt:lpstr>Prezentace aplikace PowerPoint</vt:lpstr>
      <vt:lpstr>Pneumotorax</vt:lpstr>
      <vt:lpstr>Podkožní emfyzém</vt:lpstr>
      <vt:lpstr>Hiatová hernie rtg</vt:lpstr>
      <vt:lpstr>Hiatová hernie ct</vt:lpstr>
      <vt:lpstr>Plicní embolie</vt:lpstr>
      <vt:lpstr>Prezentace aplikace PowerPoint</vt:lpstr>
      <vt:lpstr>Prezentace aplikace PowerPoint</vt:lpstr>
      <vt:lpstr>SKG ACD</vt:lpstr>
      <vt:lpstr>Fyziologický nález na ACD</vt:lpstr>
      <vt:lpstr>90% stenoza RIA u pacienta s dextrokardií</vt:lpstr>
      <vt:lpstr>Prezentace aplikace PowerPoint</vt:lpstr>
      <vt:lpstr>Tako tsubo ventrikulografie - systola</vt:lpstr>
      <vt:lpstr>Tako tsubo diastola</vt:lpstr>
      <vt:lpstr>Disekce aorty</vt:lpstr>
      <vt:lpstr>Disekce aorty</vt:lpstr>
      <vt:lpstr>Trombotizované aneurysma ao</vt:lpstr>
      <vt:lpstr>Prezentace aplikace PowerPoint</vt:lpstr>
      <vt:lpstr>Disekce s tamponádou</vt:lpstr>
      <vt:lpstr>  Děkuji za pozornost! 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279</cp:revision>
  <cp:lastPrinted>1601-01-01T00:00:00Z</cp:lastPrinted>
  <dcterms:created xsi:type="dcterms:W3CDTF">2021-04-27T07:29:37Z</dcterms:created>
  <dcterms:modified xsi:type="dcterms:W3CDTF">2021-09-10T14:41:23Z</dcterms:modified>
</cp:coreProperties>
</file>